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tensorflow.org" TargetMode="External" Type="http://schemas.openxmlformats.org/officeDocument/2006/relationships/hyperlink"/><Relationship Id="rId5" Target="https://keras.io" TargetMode="External" Type="http://schemas.openxmlformats.org/officeDocument/2006/relationships/hyperlink"/><Relationship Id="rId6" Target="https://www.ibm.com/topics/neural-networks" TargetMode="External" Type="http://schemas.openxmlformats.org/officeDocument/2006/relationships/hyperlink"/><Relationship Id="rId7" Target="https://www.ibm.com/blog/chatbot-examples-a-beginners-guide/"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844811"/>
            <a:ext cx="7253460" cy="1367854"/>
          </a:xfrm>
          <a:prstGeom prst="rect">
            <a:avLst/>
          </a:prstGeom>
        </p:spPr>
        <p:txBody>
          <a:bodyPr anchor="t" rtlCol="false" tIns="0" lIns="0" bIns="0" rIns="0">
            <a:spAutoFit/>
          </a:bodyPr>
          <a:lstStyle/>
          <a:p>
            <a:pPr>
              <a:lnSpc>
                <a:spcPts val="10124"/>
              </a:lnSpc>
            </a:pPr>
            <a:r>
              <a:rPr lang="en-US" sz="10226">
                <a:solidFill>
                  <a:srgbClr val="004AAD"/>
                </a:solidFill>
                <a:latin typeface="Montserrat Classic Bold"/>
              </a:rPr>
              <a:t>CHATBOT</a:t>
            </a:r>
          </a:p>
        </p:txBody>
      </p:sp>
      <p:sp>
        <p:nvSpPr>
          <p:cNvPr name="TextBox 5" id="5"/>
          <p:cNvSpPr txBox="true"/>
          <p:nvPr/>
        </p:nvSpPr>
        <p:spPr>
          <a:xfrm rot="0">
            <a:off x="1028700" y="3105250"/>
            <a:ext cx="14506921" cy="4626604"/>
          </a:xfrm>
          <a:prstGeom prst="rect">
            <a:avLst/>
          </a:prstGeom>
        </p:spPr>
        <p:txBody>
          <a:bodyPr anchor="t" rtlCol="false" tIns="0" lIns="0" bIns="0" rIns="0">
            <a:spAutoFit/>
          </a:bodyPr>
          <a:lstStyle/>
          <a:p>
            <a:pPr>
              <a:lnSpc>
                <a:spcPts val="11926"/>
              </a:lnSpc>
            </a:pPr>
            <a:r>
              <a:rPr lang="en-US" sz="12047">
                <a:solidFill>
                  <a:srgbClr val="2BB4D4"/>
                </a:solidFill>
                <a:latin typeface="Montserrat Classic Bold"/>
              </a:rPr>
              <a:t>HEALTHCARE APPOINTMENT</a:t>
            </a:r>
          </a:p>
          <a:p>
            <a:pPr>
              <a:lnSpc>
                <a:spcPts val="11926"/>
              </a:lnSpc>
            </a:pPr>
          </a:p>
        </p:txBody>
      </p:sp>
      <p:sp>
        <p:nvSpPr>
          <p:cNvPr name="TextBox 6" id="6"/>
          <p:cNvSpPr txBox="true"/>
          <p:nvPr/>
        </p:nvSpPr>
        <p:spPr>
          <a:xfrm rot="0">
            <a:off x="7586033" y="2517955"/>
            <a:ext cx="2614278" cy="504825"/>
          </a:xfrm>
          <a:prstGeom prst="rect">
            <a:avLst/>
          </a:prstGeom>
        </p:spPr>
        <p:txBody>
          <a:bodyPr anchor="t" rtlCol="false" tIns="0" lIns="0" bIns="0" rIns="0">
            <a:spAutoFit/>
          </a:bodyPr>
          <a:lstStyle/>
          <a:p>
            <a:pPr>
              <a:lnSpc>
                <a:spcPts val="4199"/>
              </a:lnSpc>
            </a:pPr>
            <a:r>
              <a:rPr lang="en-US" sz="2999">
                <a:solidFill>
                  <a:srgbClr val="004AAD"/>
                </a:solidFill>
                <a:latin typeface="Montserrat Classic Bold Italics"/>
              </a:rPr>
              <a:t>FOR</a:t>
            </a:r>
          </a:p>
        </p:txBody>
      </p:sp>
      <p:sp>
        <p:nvSpPr>
          <p:cNvPr name="TextBox 7" id="7"/>
          <p:cNvSpPr txBox="true"/>
          <p:nvPr/>
        </p:nvSpPr>
        <p:spPr>
          <a:xfrm rot="0">
            <a:off x="10486952" y="6740601"/>
            <a:ext cx="5463828" cy="991254"/>
          </a:xfrm>
          <a:prstGeom prst="rect">
            <a:avLst/>
          </a:prstGeom>
        </p:spPr>
        <p:txBody>
          <a:bodyPr anchor="t" rtlCol="false" tIns="0" lIns="0" bIns="0" rIns="0">
            <a:spAutoFit/>
          </a:bodyPr>
          <a:lstStyle/>
          <a:p>
            <a:pPr>
              <a:lnSpc>
                <a:spcPts val="8140"/>
              </a:lnSpc>
            </a:pPr>
            <a:r>
              <a:rPr lang="en-US" sz="5814">
                <a:solidFill>
                  <a:srgbClr val="004AAD"/>
                </a:solidFill>
                <a:latin typeface="Montserrat Classic Bold Italics"/>
              </a:rPr>
              <a:t>S. VIKRAM</a:t>
            </a:r>
          </a:p>
        </p:txBody>
      </p:sp>
      <p:sp>
        <p:nvSpPr>
          <p:cNvPr name="TextBox 8" id="8"/>
          <p:cNvSpPr txBox="true"/>
          <p:nvPr/>
        </p:nvSpPr>
        <p:spPr>
          <a:xfrm rot="0">
            <a:off x="10486952" y="7655654"/>
            <a:ext cx="8801101" cy="1850391"/>
          </a:xfrm>
          <a:prstGeom prst="rect">
            <a:avLst/>
          </a:prstGeom>
        </p:spPr>
        <p:txBody>
          <a:bodyPr anchor="t" rtlCol="false" tIns="0" lIns="0" bIns="0" rIns="0">
            <a:spAutoFit/>
          </a:bodyPr>
          <a:lstStyle/>
          <a:p>
            <a:pPr>
              <a:lnSpc>
                <a:spcPts val="5599"/>
              </a:lnSpc>
            </a:pPr>
            <a:r>
              <a:rPr lang="en-US" sz="3999">
                <a:solidFill>
                  <a:srgbClr val="004AAD"/>
                </a:solidFill>
                <a:latin typeface="Montserrat Classic Bold Italics"/>
              </a:rPr>
              <a:t>422521104044</a:t>
            </a:r>
          </a:p>
          <a:p>
            <a:pPr>
              <a:lnSpc>
                <a:spcPts val="4619"/>
              </a:lnSpc>
            </a:pPr>
            <a:r>
              <a:rPr lang="en-US" sz="3299">
                <a:solidFill>
                  <a:srgbClr val="004AAD"/>
                </a:solidFill>
                <a:latin typeface="Montserrat Classic Bold Italics"/>
              </a:rPr>
              <a:t>University College Of Engineering Villupuram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TABLE OF CONTENT</a:t>
            </a:r>
          </a:p>
        </p:txBody>
      </p:sp>
      <p:sp>
        <p:nvSpPr>
          <p:cNvPr name="TextBox 3" id="3"/>
          <p:cNvSpPr txBox="true"/>
          <p:nvPr/>
        </p:nvSpPr>
        <p:spPr>
          <a:xfrm rot="0">
            <a:off x="3377921" y="3822700"/>
            <a:ext cx="7531788" cy="5435600"/>
          </a:xfrm>
          <a:prstGeom prst="rect">
            <a:avLst/>
          </a:prstGeom>
        </p:spPr>
        <p:txBody>
          <a:bodyPr anchor="t" rtlCol="false" tIns="0" lIns="0" bIns="0" rIns="0">
            <a:spAutoFit/>
          </a:bodyPr>
          <a:lstStyle/>
          <a:p>
            <a:pPr marL="539749" indent="-269875" lvl="1">
              <a:lnSpc>
                <a:spcPts val="6249"/>
              </a:lnSpc>
              <a:buFont typeface="Arial"/>
              <a:buChar char="•"/>
            </a:pPr>
            <a:r>
              <a:rPr lang="en-US" sz="2499">
                <a:solidFill>
                  <a:srgbClr val="2E2E2E"/>
                </a:solidFill>
                <a:latin typeface="Montserrat Classic"/>
              </a:rPr>
              <a:t>Problem Statement</a:t>
            </a:r>
          </a:p>
          <a:p>
            <a:pPr marL="539749" indent="-269875" lvl="1">
              <a:lnSpc>
                <a:spcPts val="6249"/>
              </a:lnSpc>
              <a:buFont typeface="Arial"/>
              <a:buChar char="•"/>
            </a:pPr>
            <a:r>
              <a:rPr lang="en-US" sz="2499">
                <a:solidFill>
                  <a:srgbClr val="2E2E2E"/>
                </a:solidFill>
                <a:latin typeface="Montserrat Classic"/>
              </a:rPr>
              <a:t>Proposed Solution</a:t>
            </a:r>
          </a:p>
          <a:p>
            <a:pPr marL="539749" indent="-269875" lvl="1">
              <a:lnSpc>
                <a:spcPts val="6249"/>
              </a:lnSpc>
              <a:buFont typeface="Arial"/>
              <a:buChar char="•"/>
            </a:pPr>
            <a:r>
              <a:rPr lang="en-US" sz="2499">
                <a:solidFill>
                  <a:srgbClr val="2E2E2E"/>
                </a:solidFill>
                <a:latin typeface="Montserrat Classic"/>
              </a:rPr>
              <a:t>System Development Approach</a:t>
            </a:r>
          </a:p>
          <a:p>
            <a:pPr marL="539749" indent="-269875" lvl="1">
              <a:lnSpc>
                <a:spcPts val="6249"/>
              </a:lnSpc>
              <a:buFont typeface="Arial"/>
              <a:buChar char="•"/>
            </a:pPr>
            <a:r>
              <a:rPr lang="en-US" sz="2499">
                <a:solidFill>
                  <a:srgbClr val="2E2E2E"/>
                </a:solidFill>
                <a:latin typeface="Montserrat Classic"/>
              </a:rPr>
              <a:t>Algorithm &amp; Development</a:t>
            </a:r>
          </a:p>
          <a:p>
            <a:pPr marL="539749" indent="-269875" lvl="1">
              <a:lnSpc>
                <a:spcPts val="6249"/>
              </a:lnSpc>
              <a:buFont typeface="Arial"/>
              <a:buChar char="•"/>
            </a:pPr>
            <a:r>
              <a:rPr lang="en-US" sz="2499">
                <a:solidFill>
                  <a:srgbClr val="2E2E2E"/>
                </a:solidFill>
                <a:latin typeface="Montserrat Classic"/>
              </a:rPr>
              <a:t>Result</a:t>
            </a:r>
          </a:p>
          <a:p>
            <a:pPr marL="539749" indent="-269875" lvl="1">
              <a:lnSpc>
                <a:spcPts val="6249"/>
              </a:lnSpc>
              <a:buFont typeface="Arial"/>
              <a:buChar char="•"/>
            </a:pPr>
            <a:r>
              <a:rPr lang="en-US" sz="2499">
                <a:solidFill>
                  <a:srgbClr val="2E2E2E"/>
                </a:solidFill>
                <a:latin typeface="Montserrat Classic"/>
              </a:rPr>
              <a:t>Conclusion</a:t>
            </a:r>
          </a:p>
          <a:p>
            <a:pPr marL="539749" indent="-269875" lvl="1">
              <a:lnSpc>
                <a:spcPts val="6249"/>
              </a:lnSpc>
              <a:buFont typeface="Arial"/>
              <a:buChar char="•"/>
            </a:pPr>
            <a:r>
              <a:rPr lang="en-US" sz="2499">
                <a:solidFill>
                  <a:srgbClr val="2E2E2E"/>
                </a:solidFill>
                <a:latin typeface="Montserrat Classic"/>
              </a:rPr>
              <a:t>References</a:t>
            </a:r>
          </a:p>
        </p:txBody>
      </p:sp>
      <p:sp>
        <p:nvSpPr>
          <p:cNvPr name="TextBox 4" id="4"/>
          <p:cNvSpPr txBox="true"/>
          <p:nvPr/>
        </p:nvSpPr>
        <p:spPr>
          <a:xfrm rot="0">
            <a:off x="1028700" y="2601595"/>
            <a:ext cx="11642029" cy="1915161"/>
          </a:xfrm>
          <a:prstGeom prst="rect">
            <a:avLst/>
          </a:prstGeom>
        </p:spPr>
        <p:txBody>
          <a:bodyPr anchor="t" rtlCol="false" tIns="0" lIns="0" bIns="0" rIns="0">
            <a:spAutoFit/>
          </a:bodyPr>
          <a:lstStyle/>
          <a:p>
            <a:pPr>
              <a:lnSpc>
                <a:spcPts val="4479"/>
              </a:lnSpc>
            </a:pPr>
            <a:r>
              <a:rPr lang="en-US" sz="2799">
                <a:solidFill>
                  <a:srgbClr val="2E2E2E"/>
                </a:solidFill>
                <a:latin typeface="Montserrat Classic"/>
              </a:rPr>
              <a:t>This is the Basic outline of Our Project</a:t>
            </a:r>
          </a:p>
          <a:p>
            <a:pPr>
              <a:lnSpc>
                <a:spcPts val="4479"/>
              </a:lnSpc>
            </a:pPr>
            <a:r>
              <a:rPr lang="en-US" sz="2799">
                <a:solidFill>
                  <a:srgbClr val="2E2E2E"/>
                </a:solidFill>
                <a:latin typeface="Montserrat Classic"/>
              </a:rPr>
              <a:t> Presentation.</a:t>
            </a:r>
          </a:p>
          <a:p>
            <a:pPr>
              <a:lnSpc>
                <a:spcPts val="6879"/>
              </a:lnSpc>
            </a:pPr>
          </a:p>
        </p:txBody>
      </p:sp>
      <p:sp>
        <p:nvSpPr>
          <p:cNvPr name="Freeform 5" id="5"/>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03297"/>
            <a:ext cx="10315836" cy="2352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PROBLEM STATEMENT</a:t>
            </a:r>
          </a:p>
        </p:txBody>
      </p:sp>
      <p:sp>
        <p:nvSpPr>
          <p:cNvPr name="TextBox 4" id="4"/>
          <p:cNvSpPr txBox="true"/>
          <p:nvPr/>
        </p:nvSpPr>
        <p:spPr>
          <a:xfrm rot="0">
            <a:off x="8729721" y="2651125"/>
            <a:ext cx="7915876" cy="2492375"/>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Inefficient appointment scheduling and assistance processes in healthcare, leading to delays and frustration for both patients and healthcare providers.</a:t>
            </a:r>
          </a:p>
          <a:p>
            <a:pPr>
              <a:lnSpc>
                <a:spcPts val="3999"/>
              </a:lnSpc>
            </a:pPr>
          </a:p>
        </p:txBody>
      </p:sp>
      <p:sp>
        <p:nvSpPr>
          <p:cNvPr name="TextBox 5" id="5"/>
          <p:cNvSpPr txBox="true"/>
          <p:nvPr/>
        </p:nvSpPr>
        <p:spPr>
          <a:xfrm rot="0">
            <a:off x="1265968" y="5471656"/>
            <a:ext cx="15756064" cy="788046"/>
          </a:xfrm>
          <a:prstGeom prst="rect">
            <a:avLst/>
          </a:prstGeom>
        </p:spPr>
        <p:txBody>
          <a:bodyPr anchor="t" rtlCol="false" tIns="0" lIns="0" bIns="0" rIns="0">
            <a:spAutoFit/>
          </a:bodyPr>
          <a:lstStyle/>
          <a:p>
            <a:pPr>
              <a:lnSpc>
                <a:spcPts val="5900"/>
              </a:lnSpc>
            </a:pPr>
            <a:r>
              <a:rPr lang="en-US" sz="5900">
                <a:solidFill>
                  <a:srgbClr val="004AAD"/>
                </a:solidFill>
                <a:latin typeface="Montserrat Classic Bold"/>
              </a:rPr>
              <a:t>WHO ARE THE END USERS ?</a:t>
            </a:r>
          </a:p>
        </p:txBody>
      </p:sp>
      <p:sp>
        <p:nvSpPr>
          <p:cNvPr name="TextBox 6" id="6"/>
          <p:cNvSpPr txBox="true"/>
          <p:nvPr/>
        </p:nvSpPr>
        <p:spPr>
          <a:xfrm rot="0">
            <a:off x="1651008" y="6652638"/>
            <a:ext cx="11388790" cy="198755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The end users of the healthcare appointment scheduling system project include patients, healthcare providers, administrative staff, hospital or clinic management, IT support staff, system administrators, and patients' families or caregivers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368039"/>
            <a:ext cx="9055068" cy="3495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PROPOSED SOLUTION</a:t>
            </a:r>
          </a:p>
          <a:p>
            <a:pPr>
              <a:lnSpc>
                <a:spcPts val="9000"/>
              </a:lnSpc>
            </a:pPr>
          </a:p>
        </p:txBody>
      </p:sp>
      <p:sp>
        <p:nvSpPr>
          <p:cNvPr name="TextBox 5" id="5"/>
          <p:cNvSpPr txBox="true"/>
          <p:nvPr/>
        </p:nvSpPr>
        <p:spPr>
          <a:xfrm rot="0">
            <a:off x="3457752" y="4354770"/>
            <a:ext cx="13252032" cy="2291081"/>
          </a:xfrm>
          <a:prstGeom prst="rect">
            <a:avLst/>
          </a:prstGeom>
        </p:spPr>
        <p:txBody>
          <a:bodyPr anchor="t" rtlCol="false" tIns="0" lIns="0" bIns="0" rIns="0">
            <a:spAutoFit/>
          </a:bodyPr>
          <a:lstStyle/>
          <a:p>
            <a:pPr>
              <a:lnSpc>
                <a:spcPts val="4639"/>
              </a:lnSpc>
            </a:pPr>
            <a:r>
              <a:rPr lang="en-US" sz="2899">
                <a:solidFill>
                  <a:srgbClr val="2E2E2E"/>
                </a:solidFill>
                <a:latin typeface="Montserrat Classic"/>
              </a:rPr>
              <a:t>Development of a healthcare chatbot to automate appointment scheduling, management, and assistance tasks, aiming to improve efficiency and enhance the patient experience.</a:t>
            </a:r>
          </a:p>
          <a:p>
            <a:pPr>
              <a:lnSpc>
                <a:spcPts val="46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338079" y="2391679"/>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05952" y="2497678"/>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1</a:t>
            </a:r>
          </a:p>
        </p:txBody>
      </p:sp>
      <p:sp>
        <p:nvSpPr>
          <p:cNvPr name="TextBox 5" id="5"/>
          <p:cNvSpPr txBox="true"/>
          <p:nvPr/>
        </p:nvSpPr>
        <p:spPr>
          <a:xfrm rot="0">
            <a:off x="12352513" y="1889423"/>
            <a:ext cx="4906787" cy="15843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Curating comprehensive datasets comprising various intents, user queries, and corresponding responses relevant to healthcare appointments</a:t>
            </a:r>
          </a:p>
        </p:txBody>
      </p:sp>
      <p:sp>
        <p:nvSpPr>
          <p:cNvPr name="Freeform 6" id="6"/>
          <p:cNvSpPr/>
          <p:nvPr/>
        </p:nvSpPr>
        <p:spPr>
          <a:xfrm flipH="true" flipV="false" rot="0">
            <a:off x="10338079" y="4810880"/>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405952" y="4916879"/>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a:t>
            </a:r>
          </a:p>
        </p:txBody>
      </p:sp>
      <p:sp>
        <p:nvSpPr>
          <p:cNvPr name="TextBox 8" id="8"/>
          <p:cNvSpPr txBox="true"/>
          <p:nvPr/>
        </p:nvSpPr>
        <p:spPr>
          <a:xfrm rot="0">
            <a:off x="12352513" y="4308624"/>
            <a:ext cx="4906787" cy="15843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Employing robust preprocessing methods like tokenization, sequence padding, and one-hot encoding to prepare the data for model training.</a:t>
            </a:r>
          </a:p>
        </p:txBody>
      </p:sp>
      <p:sp>
        <p:nvSpPr>
          <p:cNvPr name="Freeform 9" id="9"/>
          <p:cNvSpPr/>
          <p:nvPr/>
        </p:nvSpPr>
        <p:spPr>
          <a:xfrm flipH="true" flipV="false" rot="0">
            <a:off x="10338079" y="7230081"/>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405952" y="7336080"/>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3</a:t>
            </a:r>
          </a:p>
        </p:txBody>
      </p:sp>
      <p:sp>
        <p:nvSpPr>
          <p:cNvPr name="TextBox 11" id="11"/>
          <p:cNvSpPr txBox="true"/>
          <p:nvPr/>
        </p:nvSpPr>
        <p:spPr>
          <a:xfrm rot="0">
            <a:off x="12352513" y="6727825"/>
            <a:ext cx="4906787" cy="27844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 Designing a sophisticated model architecture integrating key components such as Embedding, LSTM, and Dense layers to enable effective comprehension and response to user queries about healthcare appointments.</a:t>
            </a:r>
          </a:p>
        </p:txBody>
      </p:sp>
      <p:sp>
        <p:nvSpPr>
          <p:cNvPr name="TextBox 12" id="12"/>
          <p:cNvSpPr txBox="true"/>
          <p:nvPr/>
        </p:nvSpPr>
        <p:spPr>
          <a:xfrm rot="0">
            <a:off x="1028700" y="1152525"/>
            <a:ext cx="9800545" cy="3585220"/>
          </a:xfrm>
          <a:prstGeom prst="rect">
            <a:avLst/>
          </a:prstGeom>
        </p:spPr>
        <p:txBody>
          <a:bodyPr anchor="t" rtlCol="false" tIns="0" lIns="0" bIns="0" rIns="0">
            <a:spAutoFit/>
          </a:bodyPr>
          <a:lstStyle/>
          <a:p>
            <a:pPr>
              <a:lnSpc>
                <a:spcPts val="7100"/>
              </a:lnSpc>
            </a:pPr>
            <a:r>
              <a:rPr lang="en-US" sz="7100">
                <a:solidFill>
                  <a:srgbClr val="004AAD"/>
                </a:solidFill>
                <a:latin typeface="Montserrat Classic Bold"/>
              </a:rPr>
              <a:t>SYSTEM DEVELOPMENT APPROACH</a:t>
            </a:r>
          </a:p>
          <a:p>
            <a:pPr>
              <a:lnSpc>
                <a:spcPts val="6700"/>
              </a:lnSpc>
            </a:pPr>
          </a:p>
        </p:txBody>
      </p:sp>
      <p:sp>
        <p:nvSpPr>
          <p:cNvPr name="TextBox 13" id="13"/>
          <p:cNvSpPr txBox="true"/>
          <p:nvPr/>
        </p:nvSpPr>
        <p:spPr>
          <a:xfrm rot="0">
            <a:off x="701999" y="4147433"/>
            <a:ext cx="9093155" cy="4511675"/>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Our project's development approach involves a systematic methodology, covering essential steps from data collection to model architecture design and training. We start by gathering diverse datasets containing intents, user queries, and responses related to healthcare appointments. These datasets undergo preprocessing and are used to train a sophisticated model capable of effectively understanding and responding to user inquiries.</a:t>
            </a:r>
          </a:p>
        </p:txBody>
      </p:sp>
      <p:sp>
        <p:nvSpPr>
          <p:cNvPr name="Freeform 14" id="1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2352513" y="1450571"/>
            <a:ext cx="2797836" cy="262017"/>
          </a:xfrm>
          <a:prstGeom prst="rect">
            <a:avLst/>
          </a:prstGeom>
        </p:spPr>
        <p:txBody>
          <a:bodyPr anchor="t" rtlCol="false" tIns="0" lIns="0" bIns="0" rIns="0">
            <a:spAutoFit/>
          </a:bodyPr>
          <a:lstStyle/>
          <a:p>
            <a:pPr>
              <a:lnSpc>
                <a:spcPts val="1912"/>
              </a:lnSpc>
            </a:pPr>
            <a:r>
              <a:rPr lang="en-US" sz="1912">
                <a:solidFill>
                  <a:srgbClr val="004AAD"/>
                </a:solidFill>
                <a:latin typeface="Montserrat Classic Bold"/>
              </a:rPr>
              <a:t>DATA COLLECTION</a:t>
            </a:r>
          </a:p>
        </p:txBody>
      </p:sp>
      <p:sp>
        <p:nvSpPr>
          <p:cNvPr name="TextBox 16" id="16"/>
          <p:cNvSpPr txBox="true"/>
          <p:nvPr/>
        </p:nvSpPr>
        <p:spPr>
          <a:xfrm rot="0">
            <a:off x="12352513" y="3980666"/>
            <a:ext cx="3942091" cy="262017"/>
          </a:xfrm>
          <a:prstGeom prst="rect">
            <a:avLst/>
          </a:prstGeom>
        </p:spPr>
        <p:txBody>
          <a:bodyPr anchor="t" rtlCol="false" tIns="0" lIns="0" bIns="0" rIns="0">
            <a:spAutoFit/>
          </a:bodyPr>
          <a:lstStyle/>
          <a:p>
            <a:pPr>
              <a:lnSpc>
                <a:spcPts val="1912"/>
              </a:lnSpc>
            </a:pPr>
            <a:r>
              <a:rPr lang="en-US" sz="1912">
                <a:solidFill>
                  <a:srgbClr val="004AAD"/>
                </a:solidFill>
                <a:latin typeface="Montserrat Classic Bold"/>
              </a:rPr>
              <a:t>PREPROCESSING TECHNIQUES</a:t>
            </a:r>
          </a:p>
        </p:txBody>
      </p:sp>
      <p:sp>
        <p:nvSpPr>
          <p:cNvPr name="TextBox 17" id="17"/>
          <p:cNvSpPr txBox="true"/>
          <p:nvPr/>
        </p:nvSpPr>
        <p:spPr>
          <a:xfrm rot="0">
            <a:off x="12352513" y="6479470"/>
            <a:ext cx="3942091" cy="262017"/>
          </a:xfrm>
          <a:prstGeom prst="rect">
            <a:avLst/>
          </a:prstGeom>
        </p:spPr>
        <p:txBody>
          <a:bodyPr anchor="t" rtlCol="false" tIns="0" lIns="0" bIns="0" rIns="0">
            <a:spAutoFit/>
          </a:bodyPr>
          <a:lstStyle/>
          <a:p>
            <a:pPr>
              <a:lnSpc>
                <a:spcPts val="1912"/>
              </a:lnSpc>
            </a:pPr>
            <a:r>
              <a:rPr lang="en-US" sz="1912">
                <a:solidFill>
                  <a:srgbClr val="004AAD"/>
                </a:solidFill>
                <a:latin typeface="Montserrat Classic Bold"/>
              </a:rPr>
              <a:t>MODEL ARCHITECTURE DESIGN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83994" y="1953724"/>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06044" y="4779036"/>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933531" y="1190625"/>
            <a:ext cx="8572512"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ALGORITHM</a:t>
            </a:r>
          </a:p>
        </p:txBody>
      </p:sp>
      <p:sp>
        <p:nvSpPr>
          <p:cNvPr name="TextBox 6" id="6"/>
          <p:cNvSpPr txBox="true"/>
          <p:nvPr/>
        </p:nvSpPr>
        <p:spPr>
          <a:xfrm rot="0">
            <a:off x="1028700" y="2963263"/>
            <a:ext cx="7467694" cy="5316855"/>
          </a:xfrm>
          <a:prstGeom prst="rect">
            <a:avLst/>
          </a:prstGeom>
        </p:spPr>
        <p:txBody>
          <a:bodyPr anchor="t" rtlCol="false" tIns="0" lIns="0" bIns="0" rIns="0">
            <a:spAutoFit/>
          </a:bodyPr>
          <a:lstStyle/>
          <a:p>
            <a:pPr>
              <a:lnSpc>
                <a:spcPts val="3840"/>
              </a:lnSpc>
            </a:pPr>
            <a:r>
              <a:rPr lang="en-US" sz="2400">
                <a:solidFill>
                  <a:srgbClr val="2E2E2E"/>
                </a:solidFill>
                <a:latin typeface="Montserrat Classic"/>
              </a:rPr>
              <a:t>Our project harnesses advanced Natural Language Processing (NLP) techniques to empower a chatbot tailored for healthcare appointment management. Through methods like tokenization, sequence padding, and LSTM-based classification, the chatbot adeptly interprets user queries and furnishes relevant responses. Furthermore, optimization via the Adam optimizer and categorical cross-entropy loss function enhances the chatbot's classification accuracy.</a:t>
            </a:r>
          </a:p>
        </p:txBody>
      </p:sp>
      <p:sp>
        <p:nvSpPr>
          <p:cNvPr name="Freeform 7" id="7"/>
          <p:cNvSpPr/>
          <p:nvPr/>
        </p:nvSpPr>
        <p:spPr>
          <a:xfrm flipH="false" flipV="false" rot="0">
            <a:off x="8128094" y="7604348"/>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9251472" y="7547198"/>
            <a:ext cx="5874242" cy="504826"/>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Model Training Optimization</a:t>
            </a:r>
          </a:p>
        </p:txBody>
      </p:sp>
      <p:sp>
        <p:nvSpPr>
          <p:cNvPr name="TextBox 9" id="9"/>
          <p:cNvSpPr txBox="true"/>
          <p:nvPr/>
        </p:nvSpPr>
        <p:spPr>
          <a:xfrm rot="0">
            <a:off x="9251472" y="8074249"/>
            <a:ext cx="8202900" cy="15843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hrough optimization using the Adam optimizer and categorical cross-entropy loss function, we refine the chatbot's training process to maximize classification accuracy, thereby bolstering its efficacy in addressing healthcare appointment queries.</a:t>
            </a:r>
          </a:p>
        </p:txBody>
      </p:sp>
      <p:sp>
        <p:nvSpPr>
          <p:cNvPr name="TextBox 10" id="10"/>
          <p:cNvSpPr txBox="true"/>
          <p:nvPr/>
        </p:nvSpPr>
        <p:spPr>
          <a:xfrm rot="0">
            <a:off x="12007372" y="1896574"/>
            <a:ext cx="5251928" cy="504826"/>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Advanced NLP Techniques:</a:t>
            </a:r>
          </a:p>
        </p:txBody>
      </p:sp>
      <p:sp>
        <p:nvSpPr>
          <p:cNvPr name="TextBox 11" id="11"/>
          <p:cNvSpPr txBox="true"/>
          <p:nvPr/>
        </p:nvSpPr>
        <p:spPr>
          <a:xfrm rot="0">
            <a:off x="12007372" y="2423625"/>
            <a:ext cx="5251928" cy="19843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Delving into techniques like tokenization and sequence padding, we prepare user queries for effective processing, laying the groundwork for accurate comprehension by the chatbot.</a:t>
            </a:r>
          </a:p>
        </p:txBody>
      </p:sp>
      <p:sp>
        <p:nvSpPr>
          <p:cNvPr name="TextBox 12" id="12"/>
          <p:cNvSpPr txBox="true"/>
          <p:nvPr/>
        </p:nvSpPr>
        <p:spPr>
          <a:xfrm rot="0">
            <a:off x="10629422" y="4721886"/>
            <a:ext cx="5251928" cy="504826"/>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LSTM-based Classification</a:t>
            </a:r>
          </a:p>
        </p:txBody>
      </p:sp>
      <p:sp>
        <p:nvSpPr>
          <p:cNvPr name="TextBox 13" id="13"/>
          <p:cNvSpPr txBox="true"/>
          <p:nvPr/>
        </p:nvSpPr>
        <p:spPr>
          <a:xfrm rot="0">
            <a:off x="10629422" y="5248937"/>
            <a:ext cx="5251928" cy="19843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 Employing LSTM-based classification, our chatbot analyzes user queries' sequential nature, ensuring nuanced understanding and contextually appropriate responses.</a:t>
            </a:r>
          </a:p>
        </p:txBody>
      </p:sp>
      <p:sp>
        <p:nvSpPr>
          <p:cNvPr name="Freeform 14" id="14"/>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10">
              <a:alphaModFix amt="50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24030" y="5544436"/>
            <a:ext cx="6209853" cy="3713864"/>
            <a:chOff x="0" y="0"/>
            <a:chExt cx="8279804" cy="4951819"/>
          </a:xfrm>
        </p:grpSpPr>
        <p:pic>
          <p:nvPicPr>
            <p:cNvPr name="Picture 3" id="3"/>
            <p:cNvPicPr>
              <a:picLocks noChangeAspect="true"/>
            </p:cNvPicPr>
            <p:nvPr/>
          </p:nvPicPr>
          <p:blipFill>
            <a:blip r:embed="rId2"/>
            <a:srcRect l="0" t="3995" r="0" b="3995"/>
            <a:stretch>
              <a:fillRect/>
            </a:stretch>
          </p:blipFill>
          <p:spPr>
            <a:xfrm flipH="false" flipV="false">
              <a:off x="0" y="0"/>
              <a:ext cx="8279804" cy="4951819"/>
            </a:xfrm>
            <a:prstGeom prst="rect">
              <a:avLst/>
            </a:prstGeom>
          </p:spPr>
        </p:pic>
      </p:grpSp>
      <p:grpSp>
        <p:nvGrpSpPr>
          <p:cNvPr name="Group 4" id="4"/>
          <p:cNvGrpSpPr/>
          <p:nvPr/>
        </p:nvGrpSpPr>
        <p:grpSpPr>
          <a:xfrm rot="0">
            <a:off x="13862710" y="5429026"/>
            <a:ext cx="3396590" cy="3829274"/>
            <a:chOff x="0" y="0"/>
            <a:chExt cx="4528787" cy="5105698"/>
          </a:xfrm>
        </p:grpSpPr>
        <p:pic>
          <p:nvPicPr>
            <p:cNvPr name="Picture 5" id="5"/>
            <p:cNvPicPr>
              <a:picLocks noChangeAspect="true"/>
            </p:cNvPicPr>
            <p:nvPr/>
          </p:nvPicPr>
          <p:blipFill>
            <a:blip r:embed="rId2"/>
            <a:srcRect l="5979" t="0" r="36364" b="0"/>
            <a:stretch>
              <a:fillRect/>
            </a:stretch>
          </p:blipFill>
          <p:spPr>
            <a:xfrm flipH="false" flipV="false">
              <a:off x="0" y="0"/>
              <a:ext cx="4528787" cy="5105698"/>
            </a:xfrm>
            <a:prstGeom prst="rect">
              <a:avLst/>
            </a:prstGeom>
          </p:spPr>
        </p:pic>
      </p:grpSp>
      <p:grpSp>
        <p:nvGrpSpPr>
          <p:cNvPr name="Group 6" id="6"/>
          <p:cNvGrpSpPr/>
          <p:nvPr/>
        </p:nvGrpSpPr>
        <p:grpSpPr>
          <a:xfrm rot="0">
            <a:off x="7926427" y="737015"/>
            <a:ext cx="8612382" cy="4406485"/>
            <a:chOff x="0" y="0"/>
            <a:chExt cx="11483175" cy="5875314"/>
          </a:xfrm>
        </p:grpSpPr>
        <p:pic>
          <p:nvPicPr>
            <p:cNvPr name="Picture 7" id="7"/>
            <p:cNvPicPr>
              <a:picLocks noChangeAspect="true"/>
            </p:cNvPicPr>
            <p:nvPr/>
          </p:nvPicPr>
          <p:blipFill>
            <a:blip r:embed="rId3"/>
            <a:srcRect l="6320" t="49721" r="29805" b="0"/>
            <a:stretch>
              <a:fillRect/>
            </a:stretch>
          </p:blipFill>
          <p:spPr>
            <a:xfrm flipH="false" flipV="false">
              <a:off x="0" y="0"/>
              <a:ext cx="11483175" cy="5875314"/>
            </a:xfrm>
            <a:prstGeom prst="rect">
              <a:avLst/>
            </a:prstGeom>
          </p:spPr>
        </p:pic>
      </p:grpSp>
      <p:sp>
        <p:nvSpPr>
          <p:cNvPr name="TextBox 8" id="8"/>
          <p:cNvSpPr txBox="true"/>
          <p:nvPr/>
        </p:nvSpPr>
        <p:spPr>
          <a:xfrm rot="0">
            <a:off x="1028700" y="2762693"/>
            <a:ext cx="8540077"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RESULT</a:t>
            </a:r>
          </a:p>
        </p:txBody>
      </p:sp>
      <p:sp>
        <p:nvSpPr>
          <p:cNvPr name="TextBox 9" id="9"/>
          <p:cNvSpPr txBox="true"/>
          <p:nvPr/>
        </p:nvSpPr>
        <p:spPr>
          <a:xfrm rot="0">
            <a:off x="1119616" y="4202764"/>
            <a:ext cx="5675789" cy="2887980"/>
          </a:xfrm>
          <a:prstGeom prst="rect">
            <a:avLst/>
          </a:prstGeom>
        </p:spPr>
        <p:txBody>
          <a:bodyPr anchor="t" rtlCol="false" tIns="0" lIns="0" bIns="0" rIns="0">
            <a:spAutoFit/>
          </a:bodyPr>
          <a:lstStyle/>
          <a:p>
            <a:pPr>
              <a:lnSpc>
                <a:spcPts val="3840"/>
              </a:lnSpc>
            </a:pPr>
            <a:r>
              <a:rPr lang="en-US" sz="2400">
                <a:solidFill>
                  <a:srgbClr val="2E2E2E"/>
                </a:solidFill>
                <a:latin typeface="Montserrat Classic"/>
              </a:rPr>
              <a:t>The chatbot model demonstrates high accuracy and effectiveness in categorizing user queries, leading to streamlined appointment processes and improved patient satisfaction.</a:t>
            </a:r>
          </a:p>
          <a:p>
            <a:pPr>
              <a:lnSpc>
                <a:spcPts val="38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18299" y="2390183"/>
            <a:ext cx="833695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CONCLUSION</a:t>
            </a:r>
          </a:p>
        </p:txBody>
      </p:sp>
      <p:sp>
        <p:nvSpPr>
          <p:cNvPr name="TextBox 5" id="5"/>
          <p:cNvSpPr txBox="true"/>
          <p:nvPr/>
        </p:nvSpPr>
        <p:spPr>
          <a:xfrm rot="0">
            <a:off x="3301362" y="4335462"/>
            <a:ext cx="13278946" cy="2362201"/>
          </a:xfrm>
          <a:prstGeom prst="rect">
            <a:avLst/>
          </a:prstGeom>
        </p:spPr>
        <p:txBody>
          <a:bodyPr anchor="t" rtlCol="false" tIns="0" lIns="0" bIns="0" rIns="0">
            <a:spAutoFit/>
          </a:bodyPr>
          <a:lstStyle/>
          <a:p>
            <a:pPr>
              <a:lnSpc>
                <a:spcPts val="4799"/>
              </a:lnSpc>
            </a:pPr>
            <a:r>
              <a:rPr lang="en-US" sz="2999">
                <a:solidFill>
                  <a:srgbClr val="2E2E2E"/>
                </a:solidFill>
                <a:latin typeface="Montserrat Classic"/>
              </a:rPr>
              <a:t>The implementation of the healthcare chatbot offers a transformative solution, revolutionizing appointment management and assistance in healthcare delivery.</a:t>
            </a:r>
          </a:p>
          <a:p>
            <a:pPr>
              <a:lnSpc>
                <a:spcPts val="4799"/>
              </a:lnSpc>
            </a:pPr>
          </a:p>
        </p:txBody>
      </p:sp>
      <p:sp>
        <p:nvSpPr>
          <p:cNvPr name="Freeform 6" id="6"/>
          <p:cNvSpPr/>
          <p:nvPr/>
        </p:nvSpPr>
        <p:spPr>
          <a:xfrm flipH="true" flipV="false" rot="8905814">
            <a:off x="-3655956" y="6182457"/>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276350"/>
            <a:ext cx="11266765" cy="1731150"/>
          </a:xfrm>
          <a:prstGeom prst="rect">
            <a:avLst/>
          </a:prstGeom>
        </p:spPr>
        <p:txBody>
          <a:bodyPr anchor="t" rtlCol="false" tIns="0" lIns="0" bIns="0" rIns="0">
            <a:spAutoFit/>
          </a:bodyPr>
          <a:lstStyle/>
          <a:p>
            <a:pPr>
              <a:lnSpc>
                <a:spcPts val="13030"/>
              </a:lnSpc>
            </a:pPr>
            <a:r>
              <a:rPr lang="en-US" sz="13030" spc="-443">
                <a:solidFill>
                  <a:srgbClr val="004AAD"/>
                </a:solidFill>
                <a:latin typeface="Montserrat Classic Bold"/>
              </a:rPr>
              <a:t>REFERENCES</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13282" y="3643876"/>
            <a:ext cx="6850335" cy="807085"/>
          </a:xfrm>
          <a:prstGeom prst="rect">
            <a:avLst/>
          </a:prstGeom>
        </p:spPr>
        <p:txBody>
          <a:bodyPr anchor="t" rtlCol="false" tIns="0" lIns="0" bIns="0" rIns="0">
            <a:spAutoFit/>
          </a:bodyPr>
          <a:lstStyle/>
          <a:p>
            <a:pPr>
              <a:lnSpc>
                <a:spcPts val="6439"/>
              </a:lnSpc>
            </a:pPr>
            <a:r>
              <a:rPr lang="en-US" sz="4599" u="sng">
                <a:solidFill>
                  <a:srgbClr val="004AAD"/>
                </a:solidFill>
                <a:latin typeface="Arimo"/>
                <a:hlinkClick r:id="rId4" tooltip="https://www.tensorflow.org"/>
              </a:rPr>
              <a:t>https://www.tensorflow.org</a:t>
            </a:r>
          </a:p>
        </p:txBody>
      </p:sp>
      <p:sp>
        <p:nvSpPr>
          <p:cNvPr name="TextBox 5" id="5"/>
          <p:cNvSpPr txBox="true"/>
          <p:nvPr/>
        </p:nvSpPr>
        <p:spPr>
          <a:xfrm rot="0">
            <a:off x="3013282" y="4682807"/>
            <a:ext cx="3798838" cy="807085"/>
          </a:xfrm>
          <a:prstGeom prst="rect">
            <a:avLst/>
          </a:prstGeom>
        </p:spPr>
        <p:txBody>
          <a:bodyPr anchor="t" rtlCol="false" tIns="0" lIns="0" bIns="0" rIns="0">
            <a:spAutoFit/>
          </a:bodyPr>
          <a:lstStyle/>
          <a:p>
            <a:pPr>
              <a:lnSpc>
                <a:spcPts val="6439"/>
              </a:lnSpc>
            </a:pPr>
            <a:r>
              <a:rPr lang="en-US" sz="4599" u="sng">
                <a:solidFill>
                  <a:srgbClr val="004AAD"/>
                </a:solidFill>
                <a:latin typeface="Arimo"/>
                <a:hlinkClick r:id="rId5" tooltip="https://keras.io"/>
              </a:rPr>
              <a:t>https://keras.io</a:t>
            </a:r>
          </a:p>
        </p:txBody>
      </p:sp>
      <p:sp>
        <p:nvSpPr>
          <p:cNvPr name="TextBox 6" id="6"/>
          <p:cNvSpPr txBox="true"/>
          <p:nvPr/>
        </p:nvSpPr>
        <p:spPr>
          <a:xfrm rot="0">
            <a:off x="3013282" y="5718493"/>
            <a:ext cx="11395025" cy="807085"/>
          </a:xfrm>
          <a:prstGeom prst="rect">
            <a:avLst/>
          </a:prstGeom>
        </p:spPr>
        <p:txBody>
          <a:bodyPr anchor="t" rtlCol="false" tIns="0" lIns="0" bIns="0" rIns="0">
            <a:spAutoFit/>
          </a:bodyPr>
          <a:lstStyle/>
          <a:p>
            <a:pPr>
              <a:lnSpc>
                <a:spcPts val="6439"/>
              </a:lnSpc>
            </a:pPr>
            <a:r>
              <a:rPr lang="en-US" sz="4599" u="sng">
                <a:solidFill>
                  <a:srgbClr val="004AAD"/>
                </a:solidFill>
                <a:latin typeface="Arimo"/>
                <a:hlinkClick r:id="rId6" tooltip="https://www.ibm.com/topics/neural-networks"/>
              </a:rPr>
              <a:t>https://www.ibm.com/topics/neural-networks</a:t>
            </a:r>
          </a:p>
        </p:txBody>
      </p:sp>
      <p:sp>
        <p:nvSpPr>
          <p:cNvPr name="TextBox 7" id="7"/>
          <p:cNvSpPr txBox="true"/>
          <p:nvPr/>
        </p:nvSpPr>
        <p:spPr>
          <a:xfrm rot="0">
            <a:off x="3013282" y="6925664"/>
            <a:ext cx="11148081" cy="1616710"/>
          </a:xfrm>
          <a:prstGeom prst="rect">
            <a:avLst/>
          </a:prstGeom>
        </p:spPr>
        <p:txBody>
          <a:bodyPr anchor="t" rtlCol="false" tIns="0" lIns="0" bIns="0" rIns="0">
            <a:spAutoFit/>
          </a:bodyPr>
          <a:lstStyle/>
          <a:p>
            <a:pPr>
              <a:lnSpc>
                <a:spcPts val="6439"/>
              </a:lnSpc>
            </a:pPr>
            <a:r>
              <a:rPr lang="en-US" sz="4599" u="sng">
                <a:solidFill>
                  <a:srgbClr val="004AAD"/>
                </a:solidFill>
                <a:latin typeface="Arimo"/>
                <a:hlinkClick r:id="rId7" tooltip="https://www.ibm.com/blog/chatbot-examples-a-beginners-guide/"/>
              </a:rPr>
              <a:t>https://www.ibm.com/blog/chatbot-examples-a-beginners-guide/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DAGBe3-GK6c</dc:identifier>
  <dcterms:modified xsi:type="dcterms:W3CDTF">2011-08-01T06:04:30Z</dcterms:modified>
  <cp:revision>1</cp:revision>
  <dc:title>CHATBOT</dc:title>
</cp:coreProperties>
</file>