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71" r:id="rId3"/>
    <p:sldId id="272" r:id="rId4"/>
    <p:sldId id="273" r:id="rId5"/>
    <p:sldId id="274" r:id="rId6"/>
    <p:sldId id="257" r:id="rId7"/>
    <p:sldId id="260" r:id="rId8"/>
    <p:sldId id="259" r:id="rId9"/>
    <p:sldId id="258" r:id="rId10"/>
    <p:sldId id="261" r:id="rId11"/>
    <p:sldId id="266" r:id="rId12"/>
    <p:sldId id="262" r:id="rId13"/>
    <p:sldId id="263" r:id="rId14"/>
    <p:sldId id="264" r:id="rId15"/>
    <p:sldId id="276" r:id="rId16"/>
    <p:sldId id="265" r:id="rId17"/>
    <p:sldId id="267" r:id="rId18"/>
    <p:sldId id="269" r:id="rId19"/>
    <p:sldId id="270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74655B-EE81-558E-5925-078FD3607265}" v="41" dt="2025-04-14T12:05:02.255"/>
    <p1510:client id="{AB208416-ECA4-C3D9-8528-9198B19CA40F}" v="3" dt="2025-04-15T05:37:21.010"/>
    <p1510:client id="{C3E7813A-8410-B103-386D-117E3F7BF43A}" v="83" dt="2025-04-15T09:00:47.529"/>
    <p1510:client id="{F07617FE-D0DF-522F-0069-EDF2AC4AA35A}" v="22" dt="2025-04-13T13:16:27.538"/>
    <p1510:client id="{F3A9BBAC-D8FE-DD60-C51A-D6FD80B63462}" v="174" dt="2025-04-15T04:18:43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3EAD17-1451-4890-B975-99BD1B27C59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D96181D-E073-4237-A41E-9BC144494F65}">
      <dgm:prSet/>
      <dgm:spPr/>
      <dgm:t>
        <a:bodyPr/>
        <a:lstStyle/>
        <a:p>
          <a:r>
            <a:rPr lang="en-US"/>
            <a:t>Machine Learning is a technique where </a:t>
          </a:r>
          <a:r>
            <a:rPr lang="en-US" b="1"/>
            <a:t>computers learn patterns from data</a:t>
          </a:r>
          <a:r>
            <a:rPr lang="en-US"/>
            <a:t> instead of being explicitly programmed.</a:t>
          </a:r>
        </a:p>
      </dgm:t>
    </dgm:pt>
    <dgm:pt modelId="{C97B3266-8FE1-4982-883D-807FAD6EE788}" type="parTrans" cxnId="{EE0B9A89-4179-41E3-92B3-FFA86C547C47}">
      <dgm:prSet/>
      <dgm:spPr/>
      <dgm:t>
        <a:bodyPr/>
        <a:lstStyle/>
        <a:p>
          <a:endParaRPr lang="en-US"/>
        </a:p>
      </dgm:t>
    </dgm:pt>
    <dgm:pt modelId="{0A0C1E1E-19D6-4DF6-9CF4-C7B9E2DFB974}" type="sibTrans" cxnId="{EE0B9A89-4179-41E3-92B3-FFA86C547C47}">
      <dgm:prSet/>
      <dgm:spPr/>
      <dgm:t>
        <a:bodyPr/>
        <a:lstStyle/>
        <a:p>
          <a:endParaRPr lang="en-US"/>
        </a:p>
      </dgm:t>
    </dgm:pt>
    <dgm:pt modelId="{A33C707A-4F46-42C0-BDD7-35B16A6CF2C6}">
      <dgm:prSet/>
      <dgm:spPr/>
      <dgm:t>
        <a:bodyPr/>
        <a:lstStyle/>
        <a:p>
          <a:r>
            <a:rPr lang="en-US"/>
            <a:t>It improves automatically through experience.</a:t>
          </a:r>
        </a:p>
      </dgm:t>
    </dgm:pt>
    <dgm:pt modelId="{80FEADC9-F045-4E45-96E7-06CBC79674AE}" type="parTrans" cxnId="{666B8028-6107-4D1D-81DB-CC806A6089F9}">
      <dgm:prSet/>
      <dgm:spPr/>
      <dgm:t>
        <a:bodyPr/>
        <a:lstStyle/>
        <a:p>
          <a:endParaRPr lang="en-US"/>
        </a:p>
      </dgm:t>
    </dgm:pt>
    <dgm:pt modelId="{BE9B5F80-F031-427D-9CEF-41D973036BBE}" type="sibTrans" cxnId="{666B8028-6107-4D1D-81DB-CC806A6089F9}">
      <dgm:prSet/>
      <dgm:spPr/>
      <dgm:t>
        <a:bodyPr/>
        <a:lstStyle/>
        <a:p>
          <a:endParaRPr lang="en-US"/>
        </a:p>
      </dgm:t>
    </dgm:pt>
    <dgm:pt modelId="{241CF9B9-781A-458A-A0F2-153774B6B63F}" type="pres">
      <dgm:prSet presAssocID="{8B3EAD17-1451-4890-B975-99BD1B27C59C}" presName="root" presStyleCnt="0">
        <dgm:presLayoutVars>
          <dgm:dir/>
          <dgm:resizeHandles val="exact"/>
        </dgm:presLayoutVars>
      </dgm:prSet>
      <dgm:spPr/>
    </dgm:pt>
    <dgm:pt modelId="{586B2B99-6686-41F4-8F22-1631C1CCA5B8}" type="pres">
      <dgm:prSet presAssocID="{AD96181D-E073-4237-A41E-9BC144494F65}" presName="compNode" presStyleCnt="0"/>
      <dgm:spPr/>
    </dgm:pt>
    <dgm:pt modelId="{27B73741-3292-4816-9D99-3F5F15723774}" type="pres">
      <dgm:prSet presAssocID="{AD96181D-E073-4237-A41E-9BC144494F65}" presName="bgRect" presStyleLbl="bgShp" presStyleIdx="0" presStyleCnt="2"/>
      <dgm:spPr/>
    </dgm:pt>
    <dgm:pt modelId="{933E7FE7-FEAF-40D0-BD5F-566DF9F98956}" type="pres">
      <dgm:prSet presAssocID="{AD96181D-E073-4237-A41E-9BC144494F6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E934D97-32D2-4B1C-96D2-CFDCD822EE10}" type="pres">
      <dgm:prSet presAssocID="{AD96181D-E073-4237-A41E-9BC144494F65}" presName="spaceRect" presStyleCnt="0"/>
      <dgm:spPr/>
    </dgm:pt>
    <dgm:pt modelId="{A0C3D80F-5C47-4E10-AB77-0BD30A391C95}" type="pres">
      <dgm:prSet presAssocID="{AD96181D-E073-4237-A41E-9BC144494F65}" presName="parTx" presStyleLbl="revTx" presStyleIdx="0" presStyleCnt="2">
        <dgm:presLayoutVars>
          <dgm:chMax val="0"/>
          <dgm:chPref val="0"/>
        </dgm:presLayoutVars>
      </dgm:prSet>
      <dgm:spPr/>
    </dgm:pt>
    <dgm:pt modelId="{1B7B4172-A71B-4D24-8514-D72D2472E08B}" type="pres">
      <dgm:prSet presAssocID="{0A0C1E1E-19D6-4DF6-9CF4-C7B9E2DFB974}" presName="sibTrans" presStyleCnt="0"/>
      <dgm:spPr/>
    </dgm:pt>
    <dgm:pt modelId="{F4AAA5B7-A328-4D76-B91D-28EED335DD45}" type="pres">
      <dgm:prSet presAssocID="{A33C707A-4F46-42C0-BDD7-35B16A6CF2C6}" presName="compNode" presStyleCnt="0"/>
      <dgm:spPr/>
    </dgm:pt>
    <dgm:pt modelId="{F9D51BEF-1932-4DB9-88D6-FA83BF5A3724}" type="pres">
      <dgm:prSet presAssocID="{A33C707A-4F46-42C0-BDD7-35B16A6CF2C6}" presName="bgRect" presStyleLbl="bgShp" presStyleIdx="1" presStyleCnt="2"/>
      <dgm:spPr/>
    </dgm:pt>
    <dgm:pt modelId="{FE824040-4B71-4CAA-BA0D-81EB4F74959D}" type="pres">
      <dgm:prSet presAssocID="{A33C707A-4F46-42C0-BDD7-35B16A6CF2C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ntain scene"/>
        </a:ext>
      </dgm:extLst>
    </dgm:pt>
    <dgm:pt modelId="{C561B7B5-4851-455E-A1DD-2A4496233432}" type="pres">
      <dgm:prSet presAssocID="{A33C707A-4F46-42C0-BDD7-35B16A6CF2C6}" presName="spaceRect" presStyleCnt="0"/>
      <dgm:spPr/>
    </dgm:pt>
    <dgm:pt modelId="{502E4FBD-9E84-47A7-8BFB-A52AD792FAA2}" type="pres">
      <dgm:prSet presAssocID="{A33C707A-4F46-42C0-BDD7-35B16A6CF2C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2F41DF0F-626C-43FD-AC8E-481EFBCC5E4E}" type="presOf" srcId="{AD96181D-E073-4237-A41E-9BC144494F65}" destId="{A0C3D80F-5C47-4E10-AB77-0BD30A391C95}" srcOrd="0" destOrd="0" presId="urn:microsoft.com/office/officeart/2018/2/layout/IconVerticalSolidList"/>
    <dgm:cxn modelId="{666B8028-6107-4D1D-81DB-CC806A6089F9}" srcId="{8B3EAD17-1451-4890-B975-99BD1B27C59C}" destId="{A33C707A-4F46-42C0-BDD7-35B16A6CF2C6}" srcOrd="1" destOrd="0" parTransId="{80FEADC9-F045-4E45-96E7-06CBC79674AE}" sibTransId="{BE9B5F80-F031-427D-9CEF-41D973036BBE}"/>
    <dgm:cxn modelId="{7FAC8D5E-8611-41F4-B19D-ED50A0A735A5}" type="presOf" srcId="{A33C707A-4F46-42C0-BDD7-35B16A6CF2C6}" destId="{502E4FBD-9E84-47A7-8BFB-A52AD792FAA2}" srcOrd="0" destOrd="0" presId="urn:microsoft.com/office/officeart/2018/2/layout/IconVerticalSolidList"/>
    <dgm:cxn modelId="{EE0B9A89-4179-41E3-92B3-FFA86C547C47}" srcId="{8B3EAD17-1451-4890-B975-99BD1B27C59C}" destId="{AD96181D-E073-4237-A41E-9BC144494F65}" srcOrd="0" destOrd="0" parTransId="{C97B3266-8FE1-4982-883D-807FAD6EE788}" sibTransId="{0A0C1E1E-19D6-4DF6-9CF4-C7B9E2DFB974}"/>
    <dgm:cxn modelId="{2EBFDE96-0355-4972-BEC3-E4D7E89FDD73}" type="presOf" srcId="{8B3EAD17-1451-4890-B975-99BD1B27C59C}" destId="{241CF9B9-781A-458A-A0F2-153774B6B63F}" srcOrd="0" destOrd="0" presId="urn:microsoft.com/office/officeart/2018/2/layout/IconVerticalSolidList"/>
    <dgm:cxn modelId="{9D10A883-89EB-40E7-961F-80F5827FEC44}" type="presParOf" srcId="{241CF9B9-781A-458A-A0F2-153774B6B63F}" destId="{586B2B99-6686-41F4-8F22-1631C1CCA5B8}" srcOrd="0" destOrd="0" presId="urn:microsoft.com/office/officeart/2018/2/layout/IconVerticalSolidList"/>
    <dgm:cxn modelId="{2F6029B1-011E-4778-8886-AFF060BB728F}" type="presParOf" srcId="{586B2B99-6686-41F4-8F22-1631C1CCA5B8}" destId="{27B73741-3292-4816-9D99-3F5F15723774}" srcOrd="0" destOrd="0" presId="urn:microsoft.com/office/officeart/2018/2/layout/IconVerticalSolidList"/>
    <dgm:cxn modelId="{101F5A5D-B8E5-4211-A405-74425FA54CAC}" type="presParOf" srcId="{586B2B99-6686-41F4-8F22-1631C1CCA5B8}" destId="{933E7FE7-FEAF-40D0-BD5F-566DF9F98956}" srcOrd="1" destOrd="0" presId="urn:microsoft.com/office/officeart/2018/2/layout/IconVerticalSolidList"/>
    <dgm:cxn modelId="{8D562DE9-DAC0-4899-89BC-6CBF60D01A49}" type="presParOf" srcId="{586B2B99-6686-41F4-8F22-1631C1CCA5B8}" destId="{DE934D97-32D2-4B1C-96D2-CFDCD822EE10}" srcOrd="2" destOrd="0" presId="urn:microsoft.com/office/officeart/2018/2/layout/IconVerticalSolidList"/>
    <dgm:cxn modelId="{1A041504-494A-41B0-83D8-0CB82018B17B}" type="presParOf" srcId="{586B2B99-6686-41F4-8F22-1631C1CCA5B8}" destId="{A0C3D80F-5C47-4E10-AB77-0BD30A391C95}" srcOrd="3" destOrd="0" presId="urn:microsoft.com/office/officeart/2018/2/layout/IconVerticalSolidList"/>
    <dgm:cxn modelId="{93CF40F4-3D5A-486B-83A2-8B0CB7FBA191}" type="presParOf" srcId="{241CF9B9-781A-458A-A0F2-153774B6B63F}" destId="{1B7B4172-A71B-4D24-8514-D72D2472E08B}" srcOrd="1" destOrd="0" presId="urn:microsoft.com/office/officeart/2018/2/layout/IconVerticalSolidList"/>
    <dgm:cxn modelId="{322A86CB-C453-4484-9266-A50294E174FF}" type="presParOf" srcId="{241CF9B9-781A-458A-A0F2-153774B6B63F}" destId="{F4AAA5B7-A328-4D76-B91D-28EED335DD45}" srcOrd="2" destOrd="0" presId="urn:microsoft.com/office/officeart/2018/2/layout/IconVerticalSolidList"/>
    <dgm:cxn modelId="{6BA1CB28-AE64-495F-9E77-3F32E61691BF}" type="presParOf" srcId="{F4AAA5B7-A328-4D76-B91D-28EED335DD45}" destId="{F9D51BEF-1932-4DB9-88D6-FA83BF5A3724}" srcOrd="0" destOrd="0" presId="urn:microsoft.com/office/officeart/2018/2/layout/IconVerticalSolidList"/>
    <dgm:cxn modelId="{CC97C53C-8018-43E9-AD8E-DE8AB03BA4CA}" type="presParOf" srcId="{F4AAA5B7-A328-4D76-B91D-28EED335DD45}" destId="{FE824040-4B71-4CAA-BA0D-81EB4F74959D}" srcOrd="1" destOrd="0" presId="urn:microsoft.com/office/officeart/2018/2/layout/IconVerticalSolidList"/>
    <dgm:cxn modelId="{B25A0BA2-4A7B-4A2D-BF8F-3FD204A3DEAB}" type="presParOf" srcId="{F4AAA5B7-A328-4D76-B91D-28EED335DD45}" destId="{C561B7B5-4851-455E-A1DD-2A4496233432}" srcOrd="2" destOrd="0" presId="urn:microsoft.com/office/officeart/2018/2/layout/IconVerticalSolidList"/>
    <dgm:cxn modelId="{AB905477-F290-4519-9CC8-BE171F03EF35}" type="presParOf" srcId="{F4AAA5B7-A328-4D76-B91D-28EED335DD45}" destId="{502E4FBD-9E84-47A7-8BFB-A52AD792FAA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2A437E-8507-469C-80DA-71A322BCBB0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3928015-289D-4F81-B869-62E5D45FEF5C}">
      <dgm:prSet/>
      <dgm:spPr/>
      <dgm:t>
        <a:bodyPr/>
        <a:lstStyle/>
        <a:p>
          <a:r>
            <a:rPr lang="en-US" b="1"/>
            <a:t>Supervised Learning</a:t>
          </a:r>
          <a:r>
            <a:rPr lang="en-US"/>
            <a:t> → With labels</a:t>
          </a:r>
        </a:p>
      </dgm:t>
    </dgm:pt>
    <dgm:pt modelId="{A926AF27-13A9-4433-A483-641D2C6F6BD6}" type="parTrans" cxnId="{67D1A7DB-E733-45E7-AD20-69E6BC803594}">
      <dgm:prSet/>
      <dgm:spPr/>
      <dgm:t>
        <a:bodyPr/>
        <a:lstStyle/>
        <a:p>
          <a:endParaRPr lang="en-US"/>
        </a:p>
      </dgm:t>
    </dgm:pt>
    <dgm:pt modelId="{0F129242-F293-474D-80BB-21FDDE3925D3}" type="sibTrans" cxnId="{67D1A7DB-E733-45E7-AD20-69E6BC803594}">
      <dgm:prSet/>
      <dgm:spPr/>
      <dgm:t>
        <a:bodyPr/>
        <a:lstStyle/>
        <a:p>
          <a:endParaRPr lang="en-US"/>
        </a:p>
      </dgm:t>
    </dgm:pt>
    <dgm:pt modelId="{8CFBEB62-6B0C-4B2E-900F-F8B7B5367EED}">
      <dgm:prSet/>
      <dgm:spPr/>
      <dgm:t>
        <a:bodyPr/>
        <a:lstStyle/>
        <a:p>
          <a:r>
            <a:rPr lang="en-US" b="1"/>
            <a:t>Unsupervised Learning</a:t>
          </a:r>
          <a:r>
            <a:rPr lang="en-US"/>
            <a:t> → Without labels</a:t>
          </a:r>
        </a:p>
      </dgm:t>
    </dgm:pt>
    <dgm:pt modelId="{167FF2B9-2450-4A82-9D83-5035A7468994}" type="parTrans" cxnId="{89F8DBE2-10BF-43F0-92E2-08442EF57A57}">
      <dgm:prSet/>
      <dgm:spPr/>
      <dgm:t>
        <a:bodyPr/>
        <a:lstStyle/>
        <a:p>
          <a:endParaRPr lang="en-US"/>
        </a:p>
      </dgm:t>
    </dgm:pt>
    <dgm:pt modelId="{A0998082-65D7-4D78-904A-6DE606A5D437}" type="sibTrans" cxnId="{89F8DBE2-10BF-43F0-92E2-08442EF57A57}">
      <dgm:prSet/>
      <dgm:spPr/>
      <dgm:t>
        <a:bodyPr/>
        <a:lstStyle/>
        <a:p>
          <a:endParaRPr lang="en-US"/>
        </a:p>
      </dgm:t>
    </dgm:pt>
    <dgm:pt modelId="{627ACB1C-527F-44B1-94C7-ED53A79696A3}">
      <dgm:prSet/>
      <dgm:spPr/>
      <dgm:t>
        <a:bodyPr/>
        <a:lstStyle/>
        <a:p>
          <a:r>
            <a:rPr lang="en-US" b="1"/>
            <a:t>Reinforcement Learning</a:t>
          </a:r>
          <a:r>
            <a:rPr lang="en-US"/>
            <a:t> → Based on rewards</a:t>
          </a:r>
        </a:p>
      </dgm:t>
    </dgm:pt>
    <dgm:pt modelId="{E1621882-AEA3-4C7A-90E3-BF9650F5F2E8}" type="parTrans" cxnId="{9B236DEE-07D8-4E8D-B290-38D17C67E891}">
      <dgm:prSet/>
      <dgm:spPr/>
      <dgm:t>
        <a:bodyPr/>
        <a:lstStyle/>
        <a:p>
          <a:endParaRPr lang="en-US"/>
        </a:p>
      </dgm:t>
    </dgm:pt>
    <dgm:pt modelId="{CD830C4C-A3F4-480E-B99F-1134446CCF63}" type="sibTrans" cxnId="{9B236DEE-07D8-4E8D-B290-38D17C67E891}">
      <dgm:prSet/>
      <dgm:spPr/>
      <dgm:t>
        <a:bodyPr/>
        <a:lstStyle/>
        <a:p>
          <a:endParaRPr lang="en-US"/>
        </a:p>
      </dgm:t>
    </dgm:pt>
    <dgm:pt modelId="{C154B2AC-5BE1-42C1-9000-78DFC722C0C4}" type="pres">
      <dgm:prSet presAssocID="{E02A437E-8507-469C-80DA-71A322BCBB0E}" presName="linear" presStyleCnt="0">
        <dgm:presLayoutVars>
          <dgm:animLvl val="lvl"/>
          <dgm:resizeHandles val="exact"/>
        </dgm:presLayoutVars>
      </dgm:prSet>
      <dgm:spPr/>
    </dgm:pt>
    <dgm:pt modelId="{1BC7083B-2564-4D14-A489-FEE511616D7F}" type="pres">
      <dgm:prSet presAssocID="{63928015-289D-4F81-B869-62E5D45FEF5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3FD4F37-4BB8-4357-BD27-E52937B91F7C}" type="pres">
      <dgm:prSet presAssocID="{0F129242-F293-474D-80BB-21FDDE3925D3}" presName="spacer" presStyleCnt="0"/>
      <dgm:spPr/>
    </dgm:pt>
    <dgm:pt modelId="{EE240C5A-87EF-48BE-80E2-A8955F93A4EB}" type="pres">
      <dgm:prSet presAssocID="{8CFBEB62-6B0C-4B2E-900F-F8B7B5367EE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998A8B8-339F-4186-AC71-362F35B35ACF}" type="pres">
      <dgm:prSet presAssocID="{A0998082-65D7-4D78-904A-6DE606A5D437}" presName="spacer" presStyleCnt="0"/>
      <dgm:spPr/>
    </dgm:pt>
    <dgm:pt modelId="{3A081FF5-C164-4163-94BA-6635ADCE8DEF}" type="pres">
      <dgm:prSet presAssocID="{627ACB1C-527F-44B1-94C7-ED53A79696A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91C4912-8046-4B04-997B-38BC102103C5}" type="presOf" srcId="{8CFBEB62-6B0C-4B2E-900F-F8B7B5367EED}" destId="{EE240C5A-87EF-48BE-80E2-A8955F93A4EB}" srcOrd="0" destOrd="0" presId="urn:microsoft.com/office/officeart/2005/8/layout/vList2"/>
    <dgm:cxn modelId="{84B7E049-5096-4C7D-A9A2-2B5646CF1871}" type="presOf" srcId="{63928015-289D-4F81-B869-62E5D45FEF5C}" destId="{1BC7083B-2564-4D14-A489-FEE511616D7F}" srcOrd="0" destOrd="0" presId="urn:microsoft.com/office/officeart/2005/8/layout/vList2"/>
    <dgm:cxn modelId="{65B02D7B-896E-4649-A5B5-C9A54F179283}" type="presOf" srcId="{627ACB1C-527F-44B1-94C7-ED53A79696A3}" destId="{3A081FF5-C164-4163-94BA-6635ADCE8DEF}" srcOrd="0" destOrd="0" presId="urn:microsoft.com/office/officeart/2005/8/layout/vList2"/>
    <dgm:cxn modelId="{FBC05DCB-E1F2-45BC-B56D-B6E3BB94A95A}" type="presOf" srcId="{E02A437E-8507-469C-80DA-71A322BCBB0E}" destId="{C154B2AC-5BE1-42C1-9000-78DFC722C0C4}" srcOrd="0" destOrd="0" presId="urn:microsoft.com/office/officeart/2005/8/layout/vList2"/>
    <dgm:cxn modelId="{67D1A7DB-E733-45E7-AD20-69E6BC803594}" srcId="{E02A437E-8507-469C-80DA-71A322BCBB0E}" destId="{63928015-289D-4F81-B869-62E5D45FEF5C}" srcOrd="0" destOrd="0" parTransId="{A926AF27-13A9-4433-A483-641D2C6F6BD6}" sibTransId="{0F129242-F293-474D-80BB-21FDDE3925D3}"/>
    <dgm:cxn modelId="{89F8DBE2-10BF-43F0-92E2-08442EF57A57}" srcId="{E02A437E-8507-469C-80DA-71A322BCBB0E}" destId="{8CFBEB62-6B0C-4B2E-900F-F8B7B5367EED}" srcOrd="1" destOrd="0" parTransId="{167FF2B9-2450-4A82-9D83-5035A7468994}" sibTransId="{A0998082-65D7-4D78-904A-6DE606A5D437}"/>
    <dgm:cxn modelId="{9B236DEE-07D8-4E8D-B290-38D17C67E891}" srcId="{E02A437E-8507-469C-80DA-71A322BCBB0E}" destId="{627ACB1C-527F-44B1-94C7-ED53A79696A3}" srcOrd="2" destOrd="0" parTransId="{E1621882-AEA3-4C7A-90E3-BF9650F5F2E8}" sibTransId="{CD830C4C-A3F4-480E-B99F-1134446CCF63}"/>
    <dgm:cxn modelId="{D82AC3BA-4C46-4AFD-8260-5B8D5DFCEDEB}" type="presParOf" srcId="{C154B2AC-5BE1-42C1-9000-78DFC722C0C4}" destId="{1BC7083B-2564-4D14-A489-FEE511616D7F}" srcOrd="0" destOrd="0" presId="urn:microsoft.com/office/officeart/2005/8/layout/vList2"/>
    <dgm:cxn modelId="{7DC8BAFC-E7A1-4380-97B7-678E11B72D60}" type="presParOf" srcId="{C154B2AC-5BE1-42C1-9000-78DFC722C0C4}" destId="{93FD4F37-4BB8-4357-BD27-E52937B91F7C}" srcOrd="1" destOrd="0" presId="urn:microsoft.com/office/officeart/2005/8/layout/vList2"/>
    <dgm:cxn modelId="{41883DEE-120D-4457-B599-3055BBB00B5B}" type="presParOf" srcId="{C154B2AC-5BE1-42C1-9000-78DFC722C0C4}" destId="{EE240C5A-87EF-48BE-80E2-A8955F93A4EB}" srcOrd="2" destOrd="0" presId="urn:microsoft.com/office/officeart/2005/8/layout/vList2"/>
    <dgm:cxn modelId="{624598F6-B9F1-4F6B-A2BF-5569F647B652}" type="presParOf" srcId="{C154B2AC-5BE1-42C1-9000-78DFC722C0C4}" destId="{D998A8B8-339F-4186-AC71-362F35B35ACF}" srcOrd="3" destOrd="0" presId="urn:microsoft.com/office/officeart/2005/8/layout/vList2"/>
    <dgm:cxn modelId="{A063B029-567B-4E4C-BC34-48909ED65612}" type="presParOf" srcId="{C154B2AC-5BE1-42C1-9000-78DFC722C0C4}" destId="{3A081FF5-C164-4163-94BA-6635ADCE8DE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07DD4C-F261-414F-A7BF-ACFEA1375063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6A7B98E-4EDE-4806-AB9E-278592F521D2}">
      <dgm:prSet/>
      <dgm:spPr/>
      <dgm:t>
        <a:bodyPr/>
        <a:lstStyle/>
        <a:p>
          <a:r>
            <a:rPr lang="en-US"/>
            <a:t>Model is trained with </a:t>
          </a:r>
          <a:r>
            <a:rPr lang="en-US" b="1"/>
            <a:t>input and correct output (labels)</a:t>
          </a:r>
          <a:r>
            <a:rPr lang="en-US"/>
            <a:t>.</a:t>
          </a:r>
        </a:p>
      </dgm:t>
    </dgm:pt>
    <dgm:pt modelId="{143C923C-A0F5-48BF-9B5E-52E8A02BA69F}" type="parTrans" cxnId="{66870982-66EC-476E-9566-A8BF035C31CB}">
      <dgm:prSet/>
      <dgm:spPr/>
      <dgm:t>
        <a:bodyPr/>
        <a:lstStyle/>
        <a:p>
          <a:endParaRPr lang="en-US"/>
        </a:p>
      </dgm:t>
    </dgm:pt>
    <dgm:pt modelId="{07E4B571-7AE4-4F58-B3A3-877B8F3E8C8C}" type="sibTrans" cxnId="{66870982-66EC-476E-9566-A8BF035C31CB}">
      <dgm:prSet/>
      <dgm:spPr/>
      <dgm:t>
        <a:bodyPr/>
        <a:lstStyle/>
        <a:p>
          <a:endParaRPr lang="en-US"/>
        </a:p>
      </dgm:t>
    </dgm:pt>
    <dgm:pt modelId="{4D965834-2B1E-4F06-8B35-9514BAE6B204}">
      <dgm:prSet/>
      <dgm:spPr/>
      <dgm:t>
        <a:bodyPr/>
        <a:lstStyle/>
        <a:p>
          <a:r>
            <a:rPr lang="en-US"/>
            <a:t>Learns to map input to output.</a:t>
          </a:r>
        </a:p>
      </dgm:t>
    </dgm:pt>
    <dgm:pt modelId="{ACD7007A-2C3A-47AA-A469-4D13F0ADF918}" type="parTrans" cxnId="{5AF75DE5-FFBE-4C43-8694-29A2F3EEE828}">
      <dgm:prSet/>
      <dgm:spPr/>
      <dgm:t>
        <a:bodyPr/>
        <a:lstStyle/>
        <a:p>
          <a:endParaRPr lang="en-US"/>
        </a:p>
      </dgm:t>
    </dgm:pt>
    <dgm:pt modelId="{8A2C48F5-1132-4C69-9943-70D22CFA0710}" type="sibTrans" cxnId="{5AF75DE5-FFBE-4C43-8694-29A2F3EEE828}">
      <dgm:prSet/>
      <dgm:spPr/>
      <dgm:t>
        <a:bodyPr/>
        <a:lstStyle/>
        <a:p>
          <a:endParaRPr lang="en-US"/>
        </a:p>
      </dgm:t>
    </dgm:pt>
    <dgm:pt modelId="{0618C116-3394-4FA7-9470-D2AA794625BE}">
      <dgm:prSet/>
      <dgm:spPr/>
      <dgm:t>
        <a:bodyPr/>
        <a:lstStyle/>
        <a:p>
          <a:r>
            <a:rPr lang="en-US" b="1"/>
            <a:t>Example 1:</a:t>
          </a:r>
          <a:br>
            <a:rPr lang="en-US" b="1"/>
          </a:br>
          <a:r>
            <a:rPr lang="en-US" b="1"/>
            <a:t> </a:t>
          </a:r>
          <a:r>
            <a:rPr lang="en-US"/>
            <a:t>Predict house price using features like area, location, and number of rooms.</a:t>
          </a:r>
        </a:p>
      </dgm:t>
    </dgm:pt>
    <dgm:pt modelId="{8DF24754-C0C8-410C-8361-EA456F7F55C3}" type="parTrans" cxnId="{782B05AA-C652-4394-A8F3-862AD2E7EBAA}">
      <dgm:prSet/>
      <dgm:spPr/>
      <dgm:t>
        <a:bodyPr/>
        <a:lstStyle/>
        <a:p>
          <a:endParaRPr lang="en-US"/>
        </a:p>
      </dgm:t>
    </dgm:pt>
    <dgm:pt modelId="{BE440346-1204-45A0-9C97-1494079825E5}" type="sibTrans" cxnId="{782B05AA-C652-4394-A8F3-862AD2E7EBAA}">
      <dgm:prSet/>
      <dgm:spPr/>
      <dgm:t>
        <a:bodyPr/>
        <a:lstStyle/>
        <a:p>
          <a:endParaRPr lang="en-US"/>
        </a:p>
      </dgm:t>
    </dgm:pt>
    <dgm:pt modelId="{B0B33966-D3C7-4652-98AD-EE4BB112D61C}">
      <dgm:prSet/>
      <dgm:spPr/>
      <dgm:t>
        <a:bodyPr/>
        <a:lstStyle/>
        <a:p>
          <a:r>
            <a:rPr lang="en-US" b="1"/>
            <a:t>Example 2:</a:t>
          </a:r>
          <a:br>
            <a:rPr lang="en-US" b="1"/>
          </a:br>
          <a:r>
            <a:rPr lang="en-US"/>
            <a:t> Classify emails as</a:t>
          </a:r>
          <a:r>
            <a:rPr lang="en-US" b="1"/>
            <a:t> </a:t>
          </a:r>
          <a:r>
            <a:rPr lang="en-US" i="1"/>
            <a:t>Spam</a:t>
          </a:r>
          <a:r>
            <a:rPr lang="en-US"/>
            <a:t> or </a:t>
          </a:r>
          <a:r>
            <a:rPr lang="en-US" i="1"/>
            <a:t>Not Spam</a:t>
          </a:r>
          <a:r>
            <a:rPr lang="en-US"/>
            <a:t>.</a:t>
          </a:r>
        </a:p>
      </dgm:t>
    </dgm:pt>
    <dgm:pt modelId="{9692D050-31EA-470D-B44F-441536335A79}" type="parTrans" cxnId="{A85B86FF-B05E-4851-AA10-5B1C9B782EC7}">
      <dgm:prSet/>
      <dgm:spPr/>
      <dgm:t>
        <a:bodyPr/>
        <a:lstStyle/>
        <a:p>
          <a:endParaRPr lang="en-US"/>
        </a:p>
      </dgm:t>
    </dgm:pt>
    <dgm:pt modelId="{EE7A1C09-BDF1-4403-AF81-ED02FBE2A09F}" type="sibTrans" cxnId="{A85B86FF-B05E-4851-AA10-5B1C9B782EC7}">
      <dgm:prSet/>
      <dgm:spPr/>
      <dgm:t>
        <a:bodyPr/>
        <a:lstStyle/>
        <a:p>
          <a:endParaRPr lang="en-US"/>
        </a:p>
      </dgm:t>
    </dgm:pt>
    <dgm:pt modelId="{44A4DD24-F1E3-4041-B70D-D014E2D7AAA5}" type="pres">
      <dgm:prSet presAssocID="{7D07DD4C-F261-414F-A7BF-ACFEA1375063}" presName="vert0" presStyleCnt="0">
        <dgm:presLayoutVars>
          <dgm:dir/>
          <dgm:animOne val="branch"/>
          <dgm:animLvl val="lvl"/>
        </dgm:presLayoutVars>
      </dgm:prSet>
      <dgm:spPr/>
    </dgm:pt>
    <dgm:pt modelId="{EFA1876A-0C8D-457E-9FA9-6C0C85AEF13D}" type="pres">
      <dgm:prSet presAssocID="{D6A7B98E-4EDE-4806-AB9E-278592F521D2}" presName="thickLine" presStyleLbl="alignNode1" presStyleIdx="0" presStyleCnt="4"/>
      <dgm:spPr/>
    </dgm:pt>
    <dgm:pt modelId="{2AA4E707-43CE-4357-8C3C-BF52E080FD9D}" type="pres">
      <dgm:prSet presAssocID="{D6A7B98E-4EDE-4806-AB9E-278592F521D2}" presName="horz1" presStyleCnt="0"/>
      <dgm:spPr/>
    </dgm:pt>
    <dgm:pt modelId="{14BF32C9-ABE8-4191-8D0B-7AD3599D3DCC}" type="pres">
      <dgm:prSet presAssocID="{D6A7B98E-4EDE-4806-AB9E-278592F521D2}" presName="tx1" presStyleLbl="revTx" presStyleIdx="0" presStyleCnt="4"/>
      <dgm:spPr/>
    </dgm:pt>
    <dgm:pt modelId="{D7E82A2F-ECC0-4ABE-8DBD-A69938387752}" type="pres">
      <dgm:prSet presAssocID="{D6A7B98E-4EDE-4806-AB9E-278592F521D2}" presName="vert1" presStyleCnt="0"/>
      <dgm:spPr/>
    </dgm:pt>
    <dgm:pt modelId="{CAA5307C-A4B4-4C76-968C-32D3F304852A}" type="pres">
      <dgm:prSet presAssocID="{4D965834-2B1E-4F06-8B35-9514BAE6B204}" presName="thickLine" presStyleLbl="alignNode1" presStyleIdx="1" presStyleCnt="4"/>
      <dgm:spPr/>
    </dgm:pt>
    <dgm:pt modelId="{86BB3AC5-FB44-45CF-91BF-39BB3EEFB2C5}" type="pres">
      <dgm:prSet presAssocID="{4D965834-2B1E-4F06-8B35-9514BAE6B204}" presName="horz1" presStyleCnt="0"/>
      <dgm:spPr/>
    </dgm:pt>
    <dgm:pt modelId="{25B31FB7-0A87-4A14-AD1A-1803BEE69F88}" type="pres">
      <dgm:prSet presAssocID="{4D965834-2B1E-4F06-8B35-9514BAE6B204}" presName="tx1" presStyleLbl="revTx" presStyleIdx="1" presStyleCnt="4"/>
      <dgm:spPr/>
    </dgm:pt>
    <dgm:pt modelId="{23DCEC5E-2FBA-4000-8402-F1450FBE250C}" type="pres">
      <dgm:prSet presAssocID="{4D965834-2B1E-4F06-8B35-9514BAE6B204}" presName="vert1" presStyleCnt="0"/>
      <dgm:spPr/>
    </dgm:pt>
    <dgm:pt modelId="{CE2B7074-A30F-4E1D-928C-5A28C180CB08}" type="pres">
      <dgm:prSet presAssocID="{0618C116-3394-4FA7-9470-D2AA794625BE}" presName="thickLine" presStyleLbl="alignNode1" presStyleIdx="2" presStyleCnt="4"/>
      <dgm:spPr/>
    </dgm:pt>
    <dgm:pt modelId="{6047A9C5-825B-44A7-8A2D-E712639DECEB}" type="pres">
      <dgm:prSet presAssocID="{0618C116-3394-4FA7-9470-D2AA794625BE}" presName="horz1" presStyleCnt="0"/>
      <dgm:spPr/>
    </dgm:pt>
    <dgm:pt modelId="{6289FD9B-17A4-4779-A6BC-6D6A160B807B}" type="pres">
      <dgm:prSet presAssocID="{0618C116-3394-4FA7-9470-D2AA794625BE}" presName="tx1" presStyleLbl="revTx" presStyleIdx="2" presStyleCnt="4"/>
      <dgm:spPr/>
    </dgm:pt>
    <dgm:pt modelId="{4719DDF9-FDFC-4354-B8E7-16B202260262}" type="pres">
      <dgm:prSet presAssocID="{0618C116-3394-4FA7-9470-D2AA794625BE}" presName="vert1" presStyleCnt="0"/>
      <dgm:spPr/>
    </dgm:pt>
    <dgm:pt modelId="{E3855231-849C-4F5D-BC23-B8AF1D1A57D9}" type="pres">
      <dgm:prSet presAssocID="{B0B33966-D3C7-4652-98AD-EE4BB112D61C}" presName="thickLine" presStyleLbl="alignNode1" presStyleIdx="3" presStyleCnt="4"/>
      <dgm:spPr/>
    </dgm:pt>
    <dgm:pt modelId="{AE22710D-A116-4D54-A3D9-8E58481FA681}" type="pres">
      <dgm:prSet presAssocID="{B0B33966-D3C7-4652-98AD-EE4BB112D61C}" presName="horz1" presStyleCnt="0"/>
      <dgm:spPr/>
    </dgm:pt>
    <dgm:pt modelId="{F3406A88-56A6-4783-8E5F-C6F82E07622E}" type="pres">
      <dgm:prSet presAssocID="{B0B33966-D3C7-4652-98AD-EE4BB112D61C}" presName="tx1" presStyleLbl="revTx" presStyleIdx="3" presStyleCnt="4"/>
      <dgm:spPr/>
    </dgm:pt>
    <dgm:pt modelId="{975B65E2-C66E-4E8E-A494-BC674E63AEC6}" type="pres">
      <dgm:prSet presAssocID="{B0B33966-D3C7-4652-98AD-EE4BB112D61C}" presName="vert1" presStyleCnt="0"/>
      <dgm:spPr/>
    </dgm:pt>
  </dgm:ptLst>
  <dgm:cxnLst>
    <dgm:cxn modelId="{33B91905-9881-4F0C-B74A-799D8EF0A5BB}" type="presOf" srcId="{D6A7B98E-4EDE-4806-AB9E-278592F521D2}" destId="{14BF32C9-ABE8-4191-8D0B-7AD3599D3DCC}" srcOrd="0" destOrd="0" presId="urn:microsoft.com/office/officeart/2008/layout/LinedList"/>
    <dgm:cxn modelId="{8CFCDD22-A3C9-4161-B07D-D9F71E96644C}" type="presOf" srcId="{0618C116-3394-4FA7-9470-D2AA794625BE}" destId="{6289FD9B-17A4-4779-A6BC-6D6A160B807B}" srcOrd="0" destOrd="0" presId="urn:microsoft.com/office/officeart/2008/layout/LinedList"/>
    <dgm:cxn modelId="{66870982-66EC-476E-9566-A8BF035C31CB}" srcId="{7D07DD4C-F261-414F-A7BF-ACFEA1375063}" destId="{D6A7B98E-4EDE-4806-AB9E-278592F521D2}" srcOrd="0" destOrd="0" parTransId="{143C923C-A0F5-48BF-9B5E-52E8A02BA69F}" sibTransId="{07E4B571-7AE4-4F58-B3A3-877B8F3E8C8C}"/>
    <dgm:cxn modelId="{7C99689C-88BC-4B42-A8F9-BAD424A66395}" type="presOf" srcId="{4D965834-2B1E-4F06-8B35-9514BAE6B204}" destId="{25B31FB7-0A87-4A14-AD1A-1803BEE69F88}" srcOrd="0" destOrd="0" presId="urn:microsoft.com/office/officeart/2008/layout/LinedList"/>
    <dgm:cxn modelId="{782B05AA-C652-4394-A8F3-862AD2E7EBAA}" srcId="{7D07DD4C-F261-414F-A7BF-ACFEA1375063}" destId="{0618C116-3394-4FA7-9470-D2AA794625BE}" srcOrd="2" destOrd="0" parTransId="{8DF24754-C0C8-410C-8361-EA456F7F55C3}" sibTransId="{BE440346-1204-45A0-9C97-1494079825E5}"/>
    <dgm:cxn modelId="{6198A1AE-ED1F-4BBF-B2BB-3CD9A7E9F374}" type="presOf" srcId="{7D07DD4C-F261-414F-A7BF-ACFEA1375063}" destId="{44A4DD24-F1E3-4041-B70D-D014E2D7AAA5}" srcOrd="0" destOrd="0" presId="urn:microsoft.com/office/officeart/2008/layout/LinedList"/>
    <dgm:cxn modelId="{E04C53CD-4BFC-4023-BF01-A02D0AEF5583}" type="presOf" srcId="{B0B33966-D3C7-4652-98AD-EE4BB112D61C}" destId="{F3406A88-56A6-4783-8E5F-C6F82E07622E}" srcOrd="0" destOrd="0" presId="urn:microsoft.com/office/officeart/2008/layout/LinedList"/>
    <dgm:cxn modelId="{5AF75DE5-FFBE-4C43-8694-29A2F3EEE828}" srcId="{7D07DD4C-F261-414F-A7BF-ACFEA1375063}" destId="{4D965834-2B1E-4F06-8B35-9514BAE6B204}" srcOrd="1" destOrd="0" parTransId="{ACD7007A-2C3A-47AA-A469-4D13F0ADF918}" sibTransId="{8A2C48F5-1132-4C69-9943-70D22CFA0710}"/>
    <dgm:cxn modelId="{A85B86FF-B05E-4851-AA10-5B1C9B782EC7}" srcId="{7D07DD4C-F261-414F-A7BF-ACFEA1375063}" destId="{B0B33966-D3C7-4652-98AD-EE4BB112D61C}" srcOrd="3" destOrd="0" parTransId="{9692D050-31EA-470D-B44F-441536335A79}" sibTransId="{EE7A1C09-BDF1-4403-AF81-ED02FBE2A09F}"/>
    <dgm:cxn modelId="{EBD47B7B-57F5-4D3D-A25E-CDA0088AC761}" type="presParOf" srcId="{44A4DD24-F1E3-4041-B70D-D014E2D7AAA5}" destId="{EFA1876A-0C8D-457E-9FA9-6C0C85AEF13D}" srcOrd="0" destOrd="0" presId="urn:microsoft.com/office/officeart/2008/layout/LinedList"/>
    <dgm:cxn modelId="{347A6387-339F-44B2-A3E4-8385B6739DE0}" type="presParOf" srcId="{44A4DD24-F1E3-4041-B70D-D014E2D7AAA5}" destId="{2AA4E707-43CE-4357-8C3C-BF52E080FD9D}" srcOrd="1" destOrd="0" presId="urn:microsoft.com/office/officeart/2008/layout/LinedList"/>
    <dgm:cxn modelId="{3B85B6F8-9D8E-4486-84E1-962D846FCD2B}" type="presParOf" srcId="{2AA4E707-43CE-4357-8C3C-BF52E080FD9D}" destId="{14BF32C9-ABE8-4191-8D0B-7AD3599D3DCC}" srcOrd="0" destOrd="0" presId="urn:microsoft.com/office/officeart/2008/layout/LinedList"/>
    <dgm:cxn modelId="{8E7B3DE9-8F43-495E-B577-08DA0960079A}" type="presParOf" srcId="{2AA4E707-43CE-4357-8C3C-BF52E080FD9D}" destId="{D7E82A2F-ECC0-4ABE-8DBD-A69938387752}" srcOrd="1" destOrd="0" presId="urn:microsoft.com/office/officeart/2008/layout/LinedList"/>
    <dgm:cxn modelId="{B5885526-0889-480E-AD86-43E09AC7B520}" type="presParOf" srcId="{44A4DD24-F1E3-4041-B70D-D014E2D7AAA5}" destId="{CAA5307C-A4B4-4C76-968C-32D3F304852A}" srcOrd="2" destOrd="0" presId="urn:microsoft.com/office/officeart/2008/layout/LinedList"/>
    <dgm:cxn modelId="{E0D5C0D8-D38C-4512-BCDD-601EA93173F7}" type="presParOf" srcId="{44A4DD24-F1E3-4041-B70D-D014E2D7AAA5}" destId="{86BB3AC5-FB44-45CF-91BF-39BB3EEFB2C5}" srcOrd="3" destOrd="0" presId="urn:microsoft.com/office/officeart/2008/layout/LinedList"/>
    <dgm:cxn modelId="{53372F2C-E7A2-430B-ADC4-6A65FA722BD6}" type="presParOf" srcId="{86BB3AC5-FB44-45CF-91BF-39BB3EEFB2C5}" destId="{25B31FB7-0A87-4A14-AD1A-1803BEE69F88}" srcOrd="0" destOrd="0" presId="urn:microsoft.com/office/officeart/2008/layout/LinedList"/>
    <dgm:cxn modelId="{306810EB-803A-447A-955E-89567E0396F4}" type="presParOf" srcId="{86BB3AC5-FB44-45CF-91BF-39BB3EEFB2C5}" destId="{23DCEC5E-2FBA-4000-8402-F1450FBE250C}" srcOrd="1" destOrd="0" presId="urn:microsoft.com/office/officeart/2008/layout/LinedList"/>
    <dgm:cxn modelId="{F9B942AE-46F3-41F1-9B9F-F6E7B05A28C4}" type="presParOf" srcId="{44A4DD24-F1E3-4041-B70D-D014E2D7AAA5}" destId="{CE2B7074-A30F-4E1D-928C-5A28C180CB08}" srcOrd="4" destOrd="0" presId="urn:microsoft.com/office/officeart/2008/layout/LinedList"/>
    <dgm:cxn modelId="{A673ED63-F110-45A4-B447-48CB965DAF8F}" type="presParOf" srcId="{44A4DD24-F1E3-4041-B70D-D014E2D7AAA5}" destId="{6047A9C5-825B-44A7-8A2D-E712639DECEB}" srcOrd="5" destOrd="0" presId="urn:microsoft.com/office/officeart/2008/layout/LinedList"/>
    <dgm:cxn modelId="{8C62100C-B87A-42CA-A4E3-C04105E48705}" type="presParOf" srcId="{6047A9C5-825B-44A7-8A2D-E712639DECEB}" destId="{6289FD9B-17A4-4779-A6BC-6D6A160B807B}" srcOrd="0" destOrd="0" presId="urn:microsoft.com/office/officeart/2008/layout/LinedList"/>
    <dgm:cxn modelId="{321F85FB-AA5C-4BF8-AE80-C3943BA24ECF}" type="presParOf" srcId="{6047A9C5-825B-44A7-8A2D-E712639DECEB}" destId="{4719DDF9-FDFC-4354-B8E7-16B202260262}" srcOrd="1" destOrd="0" presId="urn:microsoft.com/office/officeart/2008/layout/LinedList"/>
    <dgm:cxn modelId="{89841501-3016-4219-BC94-B40FCBA74774}" type="presParOf" srcId="{44A4DD24-F1E3-4041-B70D-D014E2D7AAA5}" destId="{E3855231-849C-4F5D-BC23-B8AF1D1A57D9}" srcOrd="6" destOrd="0" presId="urn:microsoft.com/office/officeart/2008/layout/LinedList"/>
    <dgm:cxn modelId="{A92A0FD8-9EAB-44F3-A36E-761F8DF9D013}" type="presParOf" srcId="{44A4DD24-F1E3-4041-B70D-D014E2D7AAA5}" destId="{AE22710D-A116-4D54-A3D9-8E58481FA681}" srcOrd="7" destOrd="0" presId="urn:microsoft.com/office/officeart/2008/layout/LinedList"/>
    <dgm:cxn modelId="{D537CDE3-77CB-4870-B484-C4370EFA3E79}" type="presParOf" srcId="{AE22710D-A116-4D54-A3D9-8E58481FA681}" destId="{F3406A88-56A6-4783-8E5F-C6F82E07622E}" srcOrd="0" destOrd="0" presId="urn:microsoft.com/office/officeart/2008/layout/LinedList"/>
    <dgm:cxn modelId="{32CFF409-FD8D-4B11-879A-AB0EDC370481}" type="presParOf" srcId="{AE22710D-A116-4D54-A3D9-8E58481FA681}" destId="{975B65E2-C66E-4E8E-A494-BC674E63AEC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B73741-3292-4816-9D99-3F5F15723774}">
      <dsp:nvSpPr>
        <dsp:cNvPr id="0" name=""/>
        <dsp:cNvSpPr/>
      </dsp:nvSpPr>
      <dsp:spPr>
        <a:xfrm>
          <a:off x="0" y="895997"/>
          <a:ext cx="6364224" cy="165414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3E7FE7-FEAF-40D0-BD5F-566DF9F98956}">
      <dsp:nvSpPr>
        <dsp:cNvPr id="0" name=""/>
        <dsp:cNvSpPr/>
      </dsp:nvSpPr>
      <dsp:spPr>
        <a:xfrm>
          <a:off x="500380" y="1268181"/>
          <a:ext cx="909782" cy="9097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3D80F-5C47-4E10-AB77-0BD30A391C95}">
      <dsp:nvSpPr>
        <dsp:cNvPr id="0" name=""/>
        <dsp:cNvSpPr/>
      </dsp:nvSpPr>
      <dsp:spPr>
        <a:xfrm>
          <a:off x="1910542" y="895997"/>
          <a:ext cx="4453681" cy="1654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064" tIns="175064" rIns="175064" bIns="17506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Machine Learning is a technique where </a:t>
          </a:r>
          <a:r>
            <a:rPr lang="en-US" sz="2300" b="1" kern="1200"/>
            <a:t>computers learn patterns from data</a:t>
          </a:r>
          <a:r>
            <a:rPr lang="en-US" sz="2300" kern="1200"/>
            <a:t> instead of being explicitly programmed.</a:t>
          </a:r>
        </a:p>
      </dsp:txBody>
      <dsp:txXfrm>
        <a:off x="1910542" y="895997"/>
        <a:ext cx="4453681" cy="1654149"/>
      </dsp:txXfrm>
    </dsp:sp>
    <dsp:sp modelId="{F9D51BEF-1932-4DB9-88D6-FA83BF5A3724}">
      <dsp:nvSpPr>
        <dsp:cNvPr id="0" name=""/>
        <dsp:cNvSpPr/>
      </dsp:nvSpPr>
      <dsp:spPr>
        <a:xfrm>
          <a:off x="0" y="2963684"/>
          <a:ext cx="6364224" cy="165414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824040-4B71-4CAA-BA0D-81EB4F74959D}">
      <dsp:nvSpPr>
        <dsp:cNvPr id="0" name=""/>
        <dsp:cNvSpPr/>
      </dsp:nvSpPr>
      <dsp:spPr>
        <a:xfrm>
          <a:off x="500380" y="3335868"/>
          <a:ext cx="909782" cy="9097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2E4FBD-9E84-47A7-8BFB-A52AD792FAA2}">
      <dsp:nvSpPr>
        <dsp:cNvPr id="0" name=""/>
        <dsp:cNvSpPr/>
      </dsp:nvSpPr>
      <dsp:spPr>
        <a:xfrm>
          <a:off x="1910542" y="2963684"/>
          <a:ext cx="4453681" cy="1654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064" tIns="175064" rIns="175064" bIns="17506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It improves automatically through experience.</a:t>
          </a:r>
        </a:p>
      </dsp:txBody>
      <dsp:txXfrm>
        <a:off x="1910542" y="2963684"/>
        <a:ext cx="4453681" cy="16541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C7083B-2564-4D14-A489-FEE511616D7F}">
      <dsp:nvSpPr>
        <dsp:cNvPr id="0" name=""/>
        <dsp:cNvSpPr/>
      </dsp:nvSpPr>
      <dsp:spPr>
        <a:xfrm>
          <a:off x="0" y="200817"/>
          <a:ext cx="6291714" cy="16309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/>
            <a:t>Supervised Learning</a:t>
          </a:r>
          <a:r>
            <a:rPr lang="en-US" sz="4100" kern="1200"/>
            <a:t> → With labels</a:t>
          </a:r>
        </a:p>
      </dsp:txBody>
      <dsp:txXfrm>
        <a:off x="79618" y="280435"/>
        <a:ext cx="6132478" cy="1471744"/>
      </dsp:txXfrm>
    </dsp:sp>
    <dsp:sp modelId="{EE240C5A-87EF-48BE-80E2-A8955F93A4EB}">
      <dsp:nvSpPr>
        <dsp:cNvPr id="0" name=""/>
        <dsp:cNvSpPr/>
      </dsp:nvSpPr>
      <dsp:spPr>
        <a:xfrm>
          <a:off x="0" y="1949877"/>
          <a:ext cx="6291714" cy="1630980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/>
            <a:t>Unsupervised Learning</a:t>
          </a:r>
          <a:r>
            <a:rPr lang="en-US" sz="4100" kern="1200"/>
            <a:t> → Without labels</a:t>
          </a:r>
        </a:p>
      </dsp:txBody>
      <dsp:txXfrm>
        <a:off x="79618" y="2029495"/>
        <a:ext cx="6132478" cy="1471744"/>
      </dsp:txXfrm>
    </dsp:sp>
    <dsp:sp modelId="{3A081FF5-C164-4163-94BA-6635ADCE8DEF}">
      <dsp:nvSpPr>
        <dsp:cNvPr id="0" name=""/>
        <dsp:cNvSpPr/>
      </dsp:nvSpPr>
      <dsp:spPr>
        <a:xfrm>
          <a:off x="0" y="3698937"/>
          <a:ext cx="6291714" cy="163098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/>
            <a:t>Reinforcement Learning</a:t>
          </a:r>
          <a:r>
            <a:rPr lang="en-US" sz="4100" kern="1200"/>
            <a:t> → Based on rewards</a:t>
          </a:r>
        </a:p>
      </dsp:txBody>
      <dsp:txXfrm>
        <a:off x="79618" y="3778555"/>
        <a:ext cx="6132478" cy="14717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A1876A-0C8D-457E-9FA9-6C0C85AEF13D}">
      <dsp:nvSpPr>
        <dsp:cNvPr id="0" name=""/>
        <dsp:cNvSpPr/>
      </dsp:nvSpPr>
      <dsp:spPr>
        <a:xfrm>
          <a:off x="0" y="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F32C9-ABE8-4191-8D0B-7AD3599D3DCC}">
      <dsp:nvSpPr>
        <dsp:cNvPr id="0" name=""/>
        <dsp:cNvSpPr/>
      </dsp:nvSpPr>
      <dsp:spPr>
        <a:xfrm>
          <a:off x="0" y="0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Model is trained with </a:t>
          </a:r>
          <a:r>
            <a:rPr lang="en-US" sz="2700" b="1" kern="1200"/>
            <a:t>input and correct output (labels)</a:t>
          </a:r>
          <a:r>
            <a:rPr lang="en-US" sz="2700" kern="1200"/>
            <a:t>.</a:t>
          </a:r>
        </a:p>
      </dsp:txBody>
      <dsp:txXfrm>
        <a:off x="0" y="0"/>
        <a:ext cx="6291714" cy="1382683"/>
      </dsp:txXfrm>
    </dsp:sp>
    <dsp:sp modelId="{CAA5307C-A4B4-4C76-968C-32D3F304852A}">
      <dsp:nvSpPr>
        <dsp:cNvPr id="0" name=""/>
        <dsp:cNvSpPr/>
      </dsp:nvSpPr>
      <dsp:spPr>
        <a:xfrm>
          <a:off x="0" y="1382683"/>
          <a:ext cx="6291714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B31FB7-0A87-4A14-AD1A-1803BEE69F88}">
      <dsp:nvSpPr>
        <dsp:cNvPr id="0" name=""/>
        <dsp:cNvSpPr/>
      </dsp:nvSpPr>
      <dsp:spPr>
        <a:xfrm>
          <a:off x="0" y="1382683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Learns to map input to output.</a:t>
          </a:r>
        </a:p>
      </dsp:txBody>
      <dsp:txXfrm>
        <a:off x="0" y="1382683"/>
        <a:ext cx="6291714" cy="1382683"/>
      </dsp:txXfrm>
    </dsp:sp>
    <dsp:sp modelId="{CE2B7074-A30F-4E1D-928C-5A28C180CB08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89FD9B-17A4-4779-A6BC-6D6A160B807B}">
      <dsp:nvSpPr>
        <dsp:cNvPr id="0" name=""/>
        <dsp:cNvSpPr/>
      </dsp:nvSpPr>
      <dsp:spPr>
        <a:xfrm>
          <a:off x="0" y="2765367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Example 1:</a:t>
          </a:r>
          <a:br>
            <a:rPr lang="en-US" sz="2700" b="1" kern="1200"/>
          </a:br>
          <a:r>
            <a:rPr lang="en-US" sz="2700" b="1" kern="1200"/>
            <a:t> </a:t>
          </a:r>
          <a:r>
            <a:rPr lang="en-US" sz="2700" kern="1200"/>
            <a:t>Predict house price using features like area, location, and number of rooms.</a:t>
          </a:r>
        </a:p>
      </dsp:txBody>
      <dsp:txXfrm>
        <a:off x="0" y="2765367"/>
        <a:ext cx="6291714" cy="1382683"/>
      </dsp:txXfrm>
    </dsp:sp>
    <dsp:sp modelId="{E3855231-849C-4F5D-BC23-B8AF1D1A57D9}">
      <dsp:nvSpPr>
        <dsp:cNvPr id="0" name=""/>
        <dsp:cNvSpPr/>
      </dsp:nvSpPr>
      <dsp:spPr>
        <a:xfrm>
          <a:off x="0" y="4148051"/>
          <a:ext cx="629171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06A88-56A6-4783-8E5F-C6F82E07622E}">
      <dsp:nvSpPr>
        <dsp:cNvPr id="0" name=""/>
        <dsp:cNvSpPr/>
      </dsp:nvSpPr>
      <dsp:spPr>
        <a:xfrm>
          <a:off x="0" y="4148051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Example 2:</a:t>
          </a:r>
          <a:br>
            <a:rPr lang="en-US" sz="2700" b="1" kern="1200"/>
          </a:br>
          <a:r>
            <a:rPr lang="en-US" sz="2700" kern="1200"/>
            <a:t> Classify emails as</a:t>
          </a:r>
          <a:r>
            <a:rPr lang="en-US" sz="2700" b="1" kern="1200"/>
            <a:t> </a:t>
          </a:r>
          <a:r>
            <a:rPr lang="en-US" sz="2700" i="1" kern="1200"/>
            <a:t>Spam</a:t>
          </a:r>
          <a:r>
            <a:rPr lang="en-US" sz="2700" kern="1200"/>
            <a:t> or </a:t>
          </a:r>
          <a:r>
            <a:rPr lang="en-US" sz="2700" i="1" kern="1200"/>
            <a:t>Not Spam</a:t>
          </a:r>
          <a:r>
            <a:rPr lang="en-US" sz="2700" kern="1200"/>
            <a:t>.</a:t>
          </a:r>
        </a:p>
      </dsp:txBody>
      <dsp:txXfrm>
        <a:off x="0" y="4148051"/>
        <a:ext cx="6291714" cy="13826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81A7D-F92B-8C22-4125-32CE09685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Training on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5567A-C0DF-9E27-00FF-68A6E443E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marL="342900" indent="-342900" algn="l">
              <a:buChar char="•"/>
            </a:pPr>
            <a:r>
              <a:rPr lang="en-US" dirty="0"/>
              <a:t>AI/ML Basics</a:t>
            </a:r>
          </a:p>
          <a:p>
            <a:pPr marL="342900" indent="-342900" algn="l">
              <a:buChar char="•"/>
            </a:pPr>
            <a:r>
              <a:rPr lang="en-US" dirty="0"/>
              <a:t>Hands-on 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145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8BE701-FD12-5607-703A-E1253EB1A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  <a:ea typeface="+mj-lt"/>
                <a:cs typeface="+mj-lt"/>
              </a:rPr>
              <a:t>Supervised Learning Use Case</a:t>
            </a:r>
            <a:endParaRPr lang="en-US" sz="5400">
              <a:solidFill>
                <a:srgbClr val="FFFFFF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D01019-292F-EFC8-9351-6EAA994CE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200" b="1" dirty="0">
                <a:ea typeface="+mn-lt"/>
                <a:cs typeface="+mn-lt"/>
              </a:rPr>
              <a:t>Scenario:</a:t>
            </a:r>
            <a:r>
              <a:rPr lang="en-US" sz="2200" dirty="0">
                <a:ea typeface="+mn-lt"/>
                <a:cs typeface="+mn-lt"/>
              </a:rPr>
              <a:t> Predicting Ice Cream Sales</a:t>
            </a:r>
            <a:endParaRPr lang="en-US" dirty="0"/>
          </a:p>
          <a:p>
            <a:pPr>
              <a:buFont typeface="Arial"/>
            </a:pPr>
            <a:r>
              <a:rPr lang="en-US" sz="2200" b="1" dirty="0">
                <a:ea typeface="+mn-lt"/>
                <a:cs typeface="+mn-lt"/>
              </a:rPr>
              <a:t>Inputs:</a:t>
            </a:r>
            <a:r>
              <a:rPr lang="en-US" sz="2200" dirty="0">
                <a:ea typeface="+mn-lt"/>
                <a:cs typeface="+mn-lt"/>
              </a:rPr>
              <a:t> Temperature (°C)</a:t>
            </a:r>
            <a:endParaRPr lang="en-US" dirty="0"/>
          </a:p>
          <a:p>
            <a:pPr>
              <a:buFont typeface="Arial"/>
            </a:pPr>
            <a:r>
              <a:rPr lang="en-US" sz="2200" b="1" dirty="0">
                <a:ea typeface="+mn-lt"/>
                <a:cs typeface="+mn-lt"/>
              </a:rPr>
              <a:t>Output:</a:t>
            </a:r>
            <a:r>
              <a:rPr lang="en-US" sz="2200" dirty="0">
                <a:ea typeface="+mn-lt"/>
                <a:cs typeface="+mn-lt"/>
              </a:rPr>
              <a:t> Ice Cream Sales (</a:t>
            </a:r>
            <a:r>
              <a:rPr lang="en-US" sz="2200" dirty="0" err="1">
                <a:ea typeface="+mn-lt"/>
                <a:cs typeface="+mn-lt"/>
              </a:rPr>
              <a:t>litre's</a:t>
            </a:r>
            <a:r>
              <a:rPr lang="en-US" sz="2200" dirty="0">
                <a:ea typeface="+mn-lt"/>
                <a:cs typeface="+mn-lt"/>
              </a:rPr>
              <a:t> of ice cream sold)</a:t>
            </a:r>
            <a:endParaRPr lang="en-US" dirty="0">
              <a:ea typeface="+mn-lt"/>
              <a:cs typeface="+mn-lt"/>
            </a:endParaRPr>
          </a:p>
          <a:p>
            <a:pPr>
              <a:buFont typeface="Arial"/>
            </a:pPr>
            <a:endParaRPr lang="en-US" sz="2200" b="1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 b="1" dirty="0">
                <a:ea typeface="+mn-lt"/>
                <a:cs typeface="+mn-lt"/>
              </a:rPr>
              <a:t>Why supervised?</a:t>
            </a:r>
            <a:br>
              <a:rPr lang="en-US" sz="2200" b="1" dirty="0">
                <a:ea typeface="+mn-lt"/>
                <a:cs typeface="+mn-lt"/>
              </a:rPr>
            </a:br>
            <a:r>
              <a:rPr lang="en-US" sz="2200" b="1" dirty="0">
                <a:ea typeface="+mn-lt"/>
                <a:cs typeface="+mn-lt"/>
              </a:rPr>
              <a:t> → Because the ice cream sales (label) is already known for the training data.</a:t>
            </a:r>
            <a:br>
              <a:rPr lang="en-US" sz="2200" b="1" dirty="0">
                <a:ea typeface="+mn-lt"/>
                <a:cs typeface="+mn-lt"/>
              </a:rPr>
            </a:br>
            <a:r>
              <a:rPr lang="en-US" sz="2200" b="1" dirty="0">
                <a:ea typeface="+mn-lt"/>
                <a:cs typeface="+mn-lt"/>
              </a:rPr>
              <a:t> We use this known data to train the model and predict future sales based on temperature.</a:t>
            </a:r>
            <a:endParaRPr lang="en-US"/>
          </a:p>
          <a:p>
            <a:pPr marL="0" indent="0">
              <a:buNone/>
            </a:pPr>
            <a:endParaRPr lang="en-US" sz="2200" dirty="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88868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14E730-EABF-4E66-AC63-3BE957939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  <a:ea typeface="+mj-lt"/>
                <a:cs typeface="+mj-lt"/>
              </a:rPr>
              <a:t>Hands-on Preview</a:t>
            </a:r>
            <a:endParaRPr lang="en-US" sz="5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B9F8E-3C6E-4D9D-ED75-6D51A06A0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6378" y="2921179"/>
            <a:ext cx="5934375" cy="32557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b="1" dirty="0">
                <a:ea typeface="+mn-lt"/>
                <a:cs typeface="+mn-lt"/>
              </a:rPr>
              <a:t>Supervised:</a:t>
            </a:r>
            <a:r>
              <a:rPr lang="en-US" sz="2200" dirty="0">
                <a:ea typeface="+mn-lt"/>
                <a:cs typeface="+mn-lt"/>
              </a:rPr>
              <a:t> </a:t>
            </a:r>
            <a:r>
              <a:rPr lang="en-US" sz="2200" b="1" dirty="0">
                <a:ea typeface="+mn-lt"/>
                <a:cs typeface="+mn-lt"/>
              </a:rPr>
              <a:t>Ice cream sales</a:t>
            </a:r>
            <a:r>
              <a:rPr lang="en-US" sz="2200" dirty="0">
                <a:ea typeface="+mn-lt"/>
                <a:cs typeface="+mn-lt"/>
              </a:rPr>
              <a:t> prediction with </a:t>
            </a:r>
            <a:r>
              <a:rPr lang="en-US" sz="2200" b="1" dirty="0">
                <a:ea typeface="+mn-lt"/>
                <a:cs typeface="+mn-lt"/>
              </a:rPr>
              <a:t>Linear Regression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270853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2FDE63-C709-A00B-198C-2FE802518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4600">
                <a:solidFill>
                  <a:srgbClr val="FFFFFF"/>
                </a:solidFill>
                <a:ea typeface="+mj-lt"/>
                <a:cs typeface="+mj-lt"/>
              </a:rPr>
              <a:t>Unsupervised Learning</a:t>
            </a:r>
            <a:endParaRPr lang="en-US" sz="46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A31E1-64CE-8827-21D5-5B4E4C23E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>
                <a:ea typeface="+mn-lt"/>
                <a:cs typeface="+mn-lt"/>
              </a:rPr>
              <a:t>No labeled data.</a:t>
            </a:r>
            <a:endParaRPr lang="en-US" sz="2200" dirty="0"/>
          </a:p>
          <a:p>
            <a:r>
              <a:rPr lang="en-US" sz="2200" dirty="0">
                <a:ea typeface="+mn-lt"/>
                <a:cs typeface="+mn-lt"/>
              </a:rPr>
              <a:t>The algorithm finds patterns, structures, or groupings in data.</a:t>
            </a:r>
            <a:endParaRPr lang="en-US" sz="2200" dirty="0"/>
          </a:p>
          <a:p>
            <a:pPr marL="0" indent="0">
              <a:buNone/>
            </a:pPr>
            <a:endParaRPr lang="en-US" sz="2200" b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 b="1" i="1" dirty="0">
                <a:ea typeface="+mn-lt"/>
                <a:cs typeface="+mn-lt"/>
              </a:rPr>
              <a:t>Example :</a:t>
            </a:r>
            <a:br>
              <a:rPr lang="en-US" sz="2200" b="1" dirty="0">
                <a:ea typeface="+mn-lt"/>
                <a:cs typeface="+mn-lt"/>
              </a:rPr>
            </a:br>
            <a:r>
              <a:rPr lang="en-US" sz="2200" b="1" dirty="0">
                <a:ea typeface="+mn-lt"/>
                <a:cs typeface="+mn-lt"/>
              </a:rPr>
              <a:t> </a:t>
            </a:r>
            <a:r>
              <a:rPr lang="en-US" sz="2200" dirty="0">
                <a:ea typeface="+mn-lt"/>
                <a:cs typeface="+mn-lt"/>
              </a:rPr>
              <a:t>Group customers based on their spending habits.</a:t>
            </a:r>
            <a:endParaRPr lang="en-US" sz="2200" dirty="0"/>
          </a:p>
          <a:p>
            <a:pPr marL="0" indent="0">
              <a:buNone/>
            </a:pPr>
            <a:endParaRPr lang="en-US" sz="2200" b="1">
              <a:ea typeface="+mn-lt"/>
              <a:cs typeface="+mn-lt"/>
            </a:endParaRP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815304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C46433-9EC1-E664-8CB9-A9167303F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4600">
                <a:solidFill>
                  <a:srgbClr val="FFFFFF"/>
                </a:solidFill>
                <a:ea typeface="+mj-lt"/>
                <a:cs typeface="+mj-lt"/>
              </a:rPr>
              <a:t>Unsupervised Algorithms</a:t>
            </a:r>
            <a:endParaRPr lang="en-US" sz="46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937C8-0F95-C154-A019-B8D637D82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200" b="1" dirty="0">
                <a:ea typeface="+mn-lt"/>
                <a:cs typeface="+mn-lt"/>
              </a:rPr>
              <a:t>Clustering:</a:t>
            </a:r>
            <a:endParaRPr lang="en-US" sz="22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 dirty="0"/>
              <a:t>Groups similar data points into clusters.</a:t>
            </a:r>
          </a:p>
          <a:p>
            <a:r>
              <a:rPr lang="en-US" sz="2200" i="1" dirty="0">
                <a:ea typeface="+mn-lt"/>
                <a:cs typeface="+mn-lt"/>
              </a:rPr>
              <a:t>K-Means</a:t>
            </a:r>
            <a:r>
              <a:rPr lang="en-US" sz="2200" dirty="0">
                <a:ea typeface="+mn-lt"/>
                <a:cs typeface="+mn-lt"/>
              </a:rPr>
              <a:t>, </a:t>
            </a:r>
            <a:r>
              <a:rPr lang="en-US" sz="2200" i="1" dirty="0">
                <a:ea typeface="+mn-lt"/>
                <a:cs typeface="+mn-lt"/>
              </a:rPr>
              <a:t>DBSCAN</a:t>
            </a:r>
            <a:r>
              <a:rPr lang="en-US" sz="2200" dirty="0">
                <a:ea typeface="+mn-lt"/>
                <a:cs typeface="+mn-lt"/>
              </a:rPr>
              <a:t>, </a:t>
            </a:r>
            <a:r>
              <a:rPr lang="en-US" sz="2200" i="1" dirty="0">
                <a:ea typeface="+mn-lt"/>
                <a:cs typeface="+mn-lt"/>
              </a:rPr>
              <a:t>Hierarchical Clustering</a:t>
            </a:r>
            <a:endParaRPr lang="en-US" sz="2200" dirty="0"/>
          </a:p>
          <a:p>
            <a:r>
              <a:rPr lang="en-US" sz="2200" b="1" i="1" dirty="0">
                <a:ea typeface="+mn-lt"/>
                <a:cs typeface="+mn-lt"/>
              </a:rPr>
              <a:t>Example</a:t>
            </a:r>
            <a:r>
              <a:rPr lang="en-US" sz="2200" b="1" dirty="0">
                <a:ea typeface="+mn-lt"/>
                <a:cs typeface="+mn-lt"/>
              </a:rPr>
              <a:t>:</a:t>
            </a:r>
            <a:r>
              <a:rPr lang="en-US" sz="2200" dirty="0">
                <a:ea typeface="+mn-lt"/>
                <a:cs typeface="+mn-lt"/>
              </a:rPr>
              <a:t> Group mall customers into clusters like “High Spender” or “Budget Buyer”</a:t>
            </a:r>
            <a:endParaRPr lang="en-US" sz="2200" dirty="0"/>
          </a:p>
          <a:p>
            <a:pPr marL="0" indent="0">
              <a:buNone/>
            </a:pPr>
            <a:endParaRPr lang="en-US" sz="22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 b="1" dirty="0">
                <a:ea typeface="+mn-lt"/>
                <a:cs typeface="+mn-lt"/>
              </a:rPr>
              <a:t>Dimensionality Reduction: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ea typeface="+mn-lt"/>
                <a:cs typeface="+mn-lt"/>
              </a:rPr>
              <a:t>Reduces the number of features in dataset while preserving most important characteristics. </a:t>
            </a:r>
          </a:p>
          <a:p>
            <a:r>
              <a:rPr lang="en-US" sz="2200" i="1" dirty="0">
                <a:ea typeface="+mn-lt"/>
                <a:cs typeface="+mn-lt"/>
              </a:rPr>
              <a:t>PCA</a:t>
            </a:r>
            <a:r>
              <a:rPr lang="en-US" sz="2200" dirty="0">
                <a:ea typeface="+mn-lt"/>
                <a:cs typeface="+mn-lt"/>
              </a:rPr>
              <a:t>, </a:t>
            </a:r>
            <a:r>
              <a:rPr lang="en-US" sz="2200" i="1" dirty="0">
                <a:ea typeface="+mn-lt"/>
                <a:cs typeface="+mn-lt"/>
              </a:rPr>
              <a:t>t-SNE</a:t>
            </a:r>
            <a:endParaRPr lang="en-US" sz="2200" dirty="0"/>
          </a:p>
          <a:p>
            <a:r>
              <a:rPr lang="en-US" sz="2200" b="1" i="1" dirty="0">
                <a:ea typeface="+mn-lt"/>
                <a:cs typeface="+mn-lt"/>
              </a:rPr>
              <a:t>Example</a:t>
            </a:r>
            <a:r>
              <a:rPr lang="en-US" sz="2200" b="1" dirty="0">
                <a:ea typeface="+mn-lt"/>
                <a:cs typeface="+mn-lt"/>
              </a:rPr>
              <a:t>:</a:t>
            </a:r>
            <a:r>
              <a:rPr lang="en-US" sz="2200" dirty="0">
                <a:ea typeface="+mn-lt"/>
                <a:cs typeface="+mn-lt"/>
              </a:rPr>
              <a:t> Visualizing high-dimensional data in 2D</a:t>
            </a:r>
            <a:endParaRPr lang="en-US" sz="2200" dirty="0"/>
          </a:p>
          <a:p>
            <a:pPr marL="0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53307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4E5CC-D6C5-2961-55EC-E4813FD41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4600">
                <a:solidFill>
                  <a:srgbClr val="FFFFFF"/>
                </a:solidFill>
                <a:ea typeface="+mj-lt"/>
                <a:cs typeface="+mj-lt"/>
              </a:rPr>
              <a:t>Unsupervised Learning Use Case</a:t>
            </a:r>
            <a:endParaRPr lang="en-US" sz="46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DF19B-EE67-44D2-5F22-392FAB945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b="1">
                <a:ea typeface="+mn-lt"/>
                <a:cs typeface="+mn-lt"/>
              </a:rPr>
              <a:t>Scenario</a:t>
            </a:r>
            <a:r>
              <a:rPr lang="en-US" sz="2200">
                <a:ea typeface="+mn-lt"/>
                <a:cs typeface="+mn-lt"/>
              </a:rPr>
              <a:t>: Customer Segmentation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Inputs: Annual Income, Spending Score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No labels available.</a:t>
            </a:r>
            <a:endParaRPr lang="en-US" sz="2200"/>
          </a:p>
          <a:p>
            <a:pPr marL="0" indent="0">
              <a:buNone/>
            </a:pPr>
            <a:endParaRPr lang="en-US" sz="2200" b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200" b="1">
                <a:ea typeface="+mn-lt"/>
                <a:cs typeface="+mn-lt"/>
              </a:rPr>
              <a:t>Why unsupervised?</a:t>
            </a:r>
            <a:br>
              <a:rPr lang="en-US" sz="2200" b="1">
                <a:ea typeface="+mn-lt"/>
                <a:cs typeface="+mn-lt"/>
              </a:rPr>
            </a:br>
            <a:r>
              <a:rPr lang="en-US" sz="2200" b="1">
                <a:ea typeface="+mn-lt"/>
                <a:cs typeface="+mn-lt"/>
              </a:rPr>
              <a:t> → No predefined groups. The algorithm creates clusters like: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Group 1: High Income, High Spend</a:t>
            </a:r>
            <a:endParaRPr lang="en-US" sz="2200"/>
          </a:p>
          <a:p>
            <a:r>
              <a:rPr lang="en-US" sz="2200">
                <a:ea typeface="+mn-lt"/>
                <a:cs typeface="+mn-lt"/>
              </a:rPr>
              <a:t>Group 2: Low Income, Low Spend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319743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1E6760-B057-1BC2-48BD-8B8556A7B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20B4B01-EE22-7717-10A3-5D10C187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8AB328-B74F-E6AB-0D68-D32C9DFDB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4F2FB-20DF-729E-DF3E-34BA140B5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  <a:ea typeface="+mj-lt"/>
                <a:cs typeface="+mj-lt"/>
              </a:rPr>
              <a:t>Hands-on Preview</a:t>
            </a:r>
            <a:endParaRPr lang="en-US" sz="5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47E61-88B4-D805-9E4E-A8FC46C46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810" y="3569909"/>
            <a:ext cx="6057943" cy="26070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b="1" dirty="0">
                <a:ea typeface="+mn-lt"/>
                <a:cs typeface="+mn-lt"/>
              </a:rPr>
              <a:t>Unsupervised:</a:t>
            </a:r>
            <a:r>
              <a:rPr lang="en-US" sz="2200" dirty="0">
                <a:ea typeface="+mn-lt"/>
                <a:cs typeface="+mn-lt"/>
              </a:rPr>
              <a:t> Mall Customers dataset with </a:t>
            </a:r>
            <a:r>
              <a:rPr lang="en-US" sz="2200" b="1">
                <a:ea typeface="+mn-lt"/>
                <a:cs typeface="+mn-lt"/>
              </a:rPr>
              <a:t>K-Means Clustering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736936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FBEE45-F140-49D5-85EA-C78C2434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245300-23DC-033E-6151-D335F2CCE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28444"/>
          </a:xfrm>
        </p:spPr>
        <p:txBody>
          <a:bodyPr>
            <a:normAutofit/>
          </a:bodyPr>
          <a:lstStyle/>
          <a:p>
            <a:r>
              <a:rPr lang="en-US" sz="5200">
                <a:ea typeface="+mj-lt"/>
                <a:cs typeface="+mj-lt"/>
              </a:rPr>
              <a:t>Machine Learning Workflow</a:t>
            </a:r>
            <a:endParaRPr lang="en-US" sz="5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DD235-FF1E-CD99-478A-D0D631E147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98626"/>
            <a:ext cx="5158427" cy="37304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i="1">
                <a:ea typeface="+mn-lt"/>
                <a:cs typeface="+mn-lt"/>
              </a:rPr>
              <a:t>Data Collection</a:t>
            </a:r>
          </a:p>
          <a:p>
            <a:r>
              <a:rPr lang="en-US" sz="2000" i="1">
                <a:ea typeface="+mn-lt"/>
                <a:cs typeface="+mn-lt"/>
              </a:rPr>
              <a:t>Data Cleaning</a:t>
            </a:r>
          </a:p>
          <a:p>
            <a:r>
              <a:rPr lang="en-US" sz="2000" i="1">
                <a:ea typeface="+mn-lt"/>
                <a:cs typeface="+mn-lt"/>
              </a:rPr>
              <a:t>Feature Engineering</a:t>
            </a:r>
          </a:p>
          <a:p>
            <a:r>
              <a:rPr lang="en-US" sz="2000" i="1">
                <a:ea typeface="+mn-lt"/>
                <a:cs typeface="+mn-lt"/>
              </a:rPr>
              <a:t>Model Training</a:t>
            </a:r>
          </a:p>
          <a:p>
            <a:r>
              <a:rPr lang="en-US" sz="2000" i="1">
                <a:ea typeface="+mn-lt"/>
                <a:cs typeface="+mn-lt"/>
              </a:rPr>
              <a:t>Model Evaluation</a:t>
            </a:r>
          </a:p>
          <a:p>
            <a:r>
              <a:rPr lang="en-US" sz="2000" i="1">
                <a:ea typeface="+mn-lt"/>
                <a:cs typeface="+mn-lt"/>
              </a:rPr>
              <a:t>Model Deployment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518CE-0686-1D5B-CCBD-0457B14B2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9154" y="2398626"/>
            <a:ext cx="5164645" cy="373046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i="1" dirty="0">
                <a:ea typeface="+mn-lt"/>
                <a:cs typeface="+mn-lt"/>
              </a:rPr>
              <a:t>Example:</a:t>
            </a:r>
            <a:br>
              <a:rPr lang="en-US" sz="2000" i="1" dirty="0">
                <a:ea typeface="+mn-lt"/>
                <a:cs typeface="+mn-lt"/>
              </a:rPr>
            </a:br>
            <a:r>
              <a:rPr lang="en-US" sz="2000" i="1" dirty="0">
                <a:ea typeface="+mn-lt"/>
                <a:cs typeface="+mn-lt"/>
              </a:rPr>
              <a:t> For an Ice Cream sales prediction model:</a:t>
            </a:r>
            <a:endParaRPr lang="en-US" sz="2000" i="1" dirty="0"/>
          </a:p>
          <a:p>
            <a:r>
              <a:rPr lang="en-US" sz="2000" dirty="0">
                <a:ea typeface="+mn-lt"/>
                <a:cs typeface="+mn-lt"/>
              </a:rPr>
              <a:t>Collect past sales data.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Clean missing entries.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Train a regression model.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Evaluate using RMSE.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Deploy API to production.</a:t>
            </a:r>
            <a:endParaRPr lang="en-US" sz="2000" dirty="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39900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57B870-5617-4436-5BCE-BB0E324CA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  <a:ea typeface="+mj-lt"/>
                <a:cs typeface="+mj-lt"/>
              </a:rPr>
              <a:t>Quiz Time!</a:t>
            </a:r>
            <a:endParaRPr lang="en-US" sz="5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7E948-1C84-0637-C443-F61F99E9E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What’s the main difference between supervised and unsupervised learning?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ea typeface="+mn-lt"/>
                <a:cs typeface="+mn-lt"/>
              </a:rPr>
              <a:t>a) Supervised uses labeled data</a:t>
            </a:r>
            <a:endParaRPr lang="en-US" dirty="0"/>
          </a:p>
          <a:p>
            <a:pPr marL="0" indent="0">
              <a:buNone/>
            </a:pPr>
            <a:r>
              <a:rPr lang="en-US" sz="2200" dirty="0">
                <a:ea typeface="+mn-lt"/>
                <a:cs typeface="+mn-lt"/>
              </a:rPr>
              <a:t>b) Supervised uses clustering</a:t>
            </a:r>
            <a:endParaRPr lang="en-US" dirty="0"/>
          </a:p>
          <a:p>
            <a:pPr marL="0" indent="0">
              <a:buNone/>
            </a:pPr>
            <a:r>
              <a:rPr lang="en-US" sz="2200" dirty="0">
                <a:ea typeface="+mn-lt"/>
                <a:cs typeface="+mn-lt"/>
              </a:rPr>
              <a:t>c) Unsupervised uses labels</a:t>
            </a:r>
            <a:endParaRPr lang="en-US" dirty="0"/>
          </a:p>
          <a:p>
            <a:pPr marL="0" indent="0">
              <a:buNone/>
            </a:pPr>
            <a:r>
              <a:rPr lang="en-US" sz="2200" dirty="0">
                <a:ea typeface="+mn-lt"/>
                <a:cs typeface="+mn-lt"/>
              </a:rPr>
              <a:t>d) None of the above</a:t>
            </a:r>
            <a:endParaRPr lang="en-US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Ans: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47707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C6FC28-FB1C-A26C-356F-D26E58FDA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6524896-BF25-66D7-472D-301E4B326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20B424-1E67-8016-3A2A-F849C76B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317D2-CA55-7C7E-D3DE-0AE76C62F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  <a:ea typeface="+mj-lt"/>
                <a:cs typeface="+mj-lt"/>
              </a:rPr>
              <a:t>Quiz Time!</a:t>
            </a:r>
            <a:endParaRPr lang="en-US" sz="5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145D3-0BCD-9FF3-AE85-5BAC0992C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/>
              <a:t>Which algorithm is used for classification?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a) Linear Regression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b) Logistic Regression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c) K-Means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d) PCA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Ans:</a:t>
            </a:r>
          </a:p>
        </p:txBody>
      </p:sp>
    </p:spTree>
    <p:extLst>
      <p:ext uri="{BB962C8B-B14F-4D97-AF65-F5344CB8AC3E}">
        <p14:creationId xmlns:p14="http://schemas.microsoft.com/office/powerpoint/2010/main" val="2984210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64E0C3-8001-F196-130F-2E75BE488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750A673-776A-6118-0D0B-2E088F72C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696786-1F20-44A6-8837-2B60459BDF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D9522D-E645-F066-5B03-97AC0D112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5400">
                <a:solidFill>
                  <a:srgbClr val="FFFFFF"/>
                </a:solidFill>
                <a:ea typeface="+mj-lt"/>
                <a:cs typeface="+mj-lt"/>
              </a:rPr>
              <a:t>Quiz Time!</a:t>
            </a:r>
            <a:endParaRPr lang="en-US" sz="5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063DB-2B58-3752-AF60-4DD5585D8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/>
              <a:t>Which of these is a clustering algorithm?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a) Decision Tree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b) Logistic Regression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c) K-Means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d) Random Forest</a:t>
            </a:r>
            <a:endParaRPr lang="en-US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Ans:</a:t>
            </a:r>
          </a:p>
          <a:p>
            <a:pPr marL="0" indent="0">
              <a:buNone/>
            </a:pPr>
            <a:endParaRPr lang="en-US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9308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/>
        </p:nvSpPr>
        <p:spPr>
          <a:xfrm>
            <a:off x="643468" y="643467"/>
            <a:ext cx="4620584" cy="45671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altLang="zh-CN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Artificial Intelligence?</a:t>
            </a:r>
            <a:endParaRPr lang="en-US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/>
        </p:nvSpPr>
        <p:spPr>
          <a:xfrm>
            <a:off x="643467" y="5277684"/>
            <a:ext cx="4620584" cy="7754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90000"/>
              </a:lnSpc>
              <a:spcBef>
                <a:spcPts val="1000"/>
              </a:spcBef>
            </a:pPr>
            <a:endParaRPr lang="en-US" altLang="zh-CN" sz="2400" kern="1200" dirty="0">
              <a:solidFill>
                <a:schemeClr val="tx1"/>
              </a:solidFill>
              <a:latin typeface="+mn-lt"/>
              <a:ea typeface="宋体"/>
            </a:endParaRPr>
          </a:p>
        </p:txBody>
      </p:sp>
      <p:pic>
        <p:nvPicPr>
          <p:cNvPr id="6" name="Picture 5" descr="A blue circuit board with a square with a letter in it&#10;&#10;AI-generated content may be incorrect.">
            <a:extLst>
              <a:ext uri="{FF2B5EF4-FFF2-40B4-BE49-F238E27FC236}">
                <a16:creationId xmlns:a16="http://schemas.microsoft.com/office/drawing/2014/main" id="{23C297F5-264F-C820-4554-E4B033C9A829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rcRect l="2741" r="2741"/>
          <a:stretch/>
        </p:blipFill>
        <p:spPr>
          <a:xfrm>
            <a:off x="6606253" y="800249"/>
            <a:ext cx="4942280" cy="5257501"/>
          </a:xfrm>
          <a:prstGeom prst="rect">
            <a:avLst/>
          </a:prstGeom>
          <a:noFill/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036981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8E52FF-2451-66D6-6B2B-4C5E53AE9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37" y="1298448"/>
            <a:ext cx="5895178" cy="4099642"/>
          </a:xfrm>
        </p:spPr>
        <p:txBody>
          <a:bodyPr anchor="b">
            <a:normAutofit/>
          </a:bodyPr>
          <a:lstStyle/>
          <a:p>
            <a:pPr algn="l"/>
            <a:r>
              <a:rPr lang="en-US" sz="660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ABC63-AED6-596F-FE58-1C667FEC8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9482" y="1122363"/>
            <a:ext cx="3918488" cy="426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err="1"/>
              <a:t>Yogeshkumar</a:t>
            </a:r>
            <a:r>
              <a:rPr lang="en-US" dirty="0"/>
              <a:t> R</a:t>
            </a:r>
            <a:endParaRPr lang="en-US"/>
          </a:p>
          <a:p>
            <a:pPr algn="r"/>
            <a:r>
              <a:rPr lang="en-US" dirty="0"/>
              <a:t>yogeshkumarr@virtusa.com</a:t>
            </a:r>
          </a:p>
        </p:txBody>
      </p:sp>
      <p:sp>
        <p:nvSpPr>
          <p:cNvPr id="12" name="sketch line 1">
            <a:extLst>
              <a:ext uri="{FF2B5EF4-FFF2-40B4-BE49-F238E27FC236}">
                <a16:creationId xmlns:a16="http://schemas.microsoft.com/office/drawing/2014/main" id="{32C5B66D-E390-4A14-AB60-69626CBF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199" y="562635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46273DA-F933-4D17-A5FE-B1EF87FD7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0653" y="5626353"/>
            <a:ext cx="3479619" cy="18288"/>
          </a:xfrm>
          <a:custGeom>
            <a:avLst/>
            <a:gdLst>
              <a:gd name="connsiteX0" fmla="*/ 0 w 3479619"/>
              <a:gd name="connsiteY0" fmla="*/ 0 h 18288"/>
              <a:gd name="connsiteX1" fmla="*/ 661128 w 3479619"/>
              <a:gd name="connsiteY1" fmla="*/ 0 h 18288"/>
              <a:gd name="connsiteX2" fmla="*/ 1357051 w 3479619"/>
              <a:gd name="connsiteY2" fmla="*/ 0 h 18288"/>
              <a:gd name="connsiteX3" fmla="*/ 2087771 w 3479619"/>
              <a:gd name="connsiteY3" fmla="*/ 0 h 18288"/>
              <a:gd name="connsiteX4" fmla="*/ 2818491 w 3479619"/>
              <a:gd name="connsiteY4" fmla="*/ 0 h 18288"/>
              <a:gd name="connsiteX5" fmla="*/ 3479619 w 3479619"/>
              <a:gd name="connsiteY5" fmla="*/ 0 h 18288"/>
              <a:gd name="connsiteX6" fmla="*/ 3479619 w 3479619"/>
              <a:gd name="connsiteY6" fmla="*/ 18288 h 18288"/>
              <a:gd name="connsiteX7" fmla="*/ 2714103 w 3479619"/>
              <a:gd name="connsiteY7" fmla="*/ 18288 h 18288"/>
              <a:gd name="connsiteX8" fmla="*/ 1948587 w 3479619"/>
              <a:gd name="connsiteY8" fmla="*/ 18288 h 18288"/>
              <a:gd name="connsiteX9" fmla="*/ 1252663 w 3479619"/>
              <a:gd name="connsiteY9" fmla="*/ 18288 h 18288"/>
              <a:gd name="connsiteX10" fmla="*/ 0 w 3479619"/>
              <a:gd name="connsiteY10" fmla="*/ 18288 h 18288"/>
              <a:gd name="connsiteX11" fmla="*/ 0 w 3479619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79619" h="18288" fill="none" extrusionOk="0">
                <a:moveTo>
                  <a:pt x="0" y="0"/>
                </a:moveTo>
                <a:cubicBezTo>
                  <a:pt x="178395" y="-3637"/>
                  <a:pt x="368619" y="-28254"/>
                  <a:pt x="661128" y="0"/>
                </a:cubicBezTo>
                <a:cubicBezTo>
                  <a:pt x="953637" y="28254"/>
                  <a:pt x="1022982" y="-4416"/>
                  <a:pt x="1357051" y="0"/>
                </a:cubicBezTo>
                <a:cubicBezTo>
                  <a:pt x="1691120" y="4416"/>
                  <a:pt x="1729558" y="27777"/>
                  <a:pt x="2087771" y="0"/>
                </a:cubicBezTo>
                <a:cubicBezTo>
                  <a:pt x="2445984" y="-27777"/>
                  <a:pt x="2592094" y="4429"/>
                  <a:pt x="2818491" y="0"/>
                </a:cubicBezTo>
                <a:cubicBezTo>
                  <a:pt x="3044888" y="-4429"/>
                  <a:pt x="3204567" y="26471"/>
                  <a:pt x="3479619" y="0"/>
                </a:cubicBezTo>
                <a:cubicBezTo>
                  <a:pt x="3478910" y="8157"/>
                  <a:pt x="3479206" y="12125"/>
                  <a:pt x="3479619" y="18288"/>
                </a:cubicBezTo>
                <a:cubicBezTo>
                  <a:pt x="3315855" y="-2963"/>
                  <a:pt x="3094885" y="26965"/>
                  <a:pt x="2714103" y="18288"/>
                </a:cubicBezTo>
                <a:cubicBezTo>
                  <a:pt x="2333321" y="9611"/>
                  <a:pt x="2260528" y="-15335"/>
                  <a:pt x="1948587" y="18288"/>
                </a:cubicBezTo>
                <a:cubicBezTo>
                  <a:pt x="1636646" y="51911"/>
                  <a:pt x="1489816" y="46369"/>
                  <a:pt x="1252663" y="18288"/>
                </a:cubicBezTo>
                <a:cubicBezTo>
                  <a:pt x="1015510" y="-9793"/>
                  <a:pt x="519812" y="-12177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479619" h="18288" stroke="0" extrusionOk="0">
                <a:moveTo>
                  <a:pt x="0" y="0"/>
                </a:moveTo>
                <a:cubicBezTo>
                  <a:pt x="326045" y="25020"/>
                  <a:pt x="425411" y="-17676"/>
                  <a:pt x="661128" y="0"/>
                </a:cubicBezTo>
                <a:cubicBezTo>
                  <a:pt x="896845" y="17676"/>
                  <a:pt x="1124825" y="1478"/>
                  <a:pt x="1252663" y="0"/>
                </a:cubicBezTo>
                <a:cubicBezTo>
                  <a:pt x="1380502" y="-1478"/>
                  <a:pt x="1694914" y="11788"/>
                  <a:pt x="2018179" y="0"/>
                </a:cubicBezTo>
                <a:cubicBezTo>
                  <a:pt x="2341444" y="-11788"/>
                  <a:pt x="2451167" y="12596"/>
                  <a:pt x="2679307" y="0"/>
                </a:cubicBezTo>
                <a:cubicBezTo>
                  <a:pt x="2907447" y="-12596"/>
                  <a:pt x="3094555" y="23821"/>
                  <a:pt x="3479619" y="0"/>
                </a:cubicBezTo>
                <a:cubicBezTo>
                  <a:pt x="3479355" y="4493"/>
                  <a:pt x="3480003" y="9472"/>
                  <a:pt x="3479619" y="18288"/>
                </a:cubicBezTo>
                <a:cubicBezTo>
                  <a:pt x="3311729" y="36782"/>
                  <a:pt x="3015946" y="7938"/>
                  <a:pt x="2783695" y="18288"/>
                </a:cubicBezTo>
                <a:cubicBezTo>
                  <a:pt x="2551444" y="28638"/>
                  <a:pt x="2398767" y="-13940"/>
                  <a:pt x="2018179" y="18288"/>
                </a:cubicBezTo>
                <a:cubicBezTo>
                  <a:pt x="1637591" y="50516"/>
                  <a:pt x="1634873" y="-6356"/>
                  <a:pt x="1426644" y="18288"/>
                </a:cubicBezTo>
                <a:cubicBezTo>
                  <a:pt x="1218415" y="42932"/>
                  <a:pt x="1006973" y="4094"/>
                  <a:pt x="730720" y="18288"/>
                </a:cubicBezTo>
                <a:cubicBezTo>
                  <a:pt x="454467" y="32482"/>
                  <a:pt x="291313" y="3910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8596C2-201A-07BC-A538-A11BDBC00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613663CA-BA5A-41E7-1FBE-D38846DFEF75}"/>
              </a:ext>
            </a:extLst>
          </p:cNvPr>
          <p:cNvSpPr>
            <a:spLocks noGrp="1"/>
          </p:cNvSpPr>
          <p:nvPr/>
        </p:nvSpPr>
        <p:spPr>
          <a:xfrm>
            <a:off x="5477447" y="392353"/>
            <a:ext cx="6082227" cy="26414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kern="1200">
                <a:solidFill>
                  <a:schemeClr val="accent6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800" b="0" dirty="0">
                <a:solidFill>
                  <a:srgbClr val="404040"/>
                </a:solidFill>
                <a:latin typeface="Times New Roman"/>
                <a:ea typeface="+mn-lt"/>
                <a:cs typeface="+mn-lt"/>
              </a:rPr>
              <a:t>AI is like giving computers a brain! They can talk, play games, and even drive cars!</a:t>
            </a:r>
            <a:endParaRPr lang="en-US" sz="2800" b="0">
              <a:latin typeface="Times New Roman"/>
              <a:cs typeface="Times New Roman"/>
            </a:endParaRP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E31C7500-E032-DBB5-A780-8247E3B7367B}"/>
              </a:ext>
            </a:extLst>
          </p:cNvPr>
          <p:cNvSpPr>
            <a:spLocks noGrp="1"/>
          </p:cNvSpPr>
          <p:nvPr/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FEACEE-25B4-4A2D-B147-27296E36371D}" type="slidenum">
              <a:rPr lang="en-US" altLang="zh-CN" noProof="0" smtClean="0"/>
              <a:pPr/>
              <a:t>3</a:t>
            </a:fld>
            <a:endParaRPr lang="en-US" altLang="zh-CN" noProof="0" dirty="0"/>
          </a:p>
        </p:txBody>
      </p:sp>
      <p:sp>
        <p:nvSpPr>
          <p:cNvPr id="7" name="TextBox 8">
            <a:extLst>
              <a:ext uri="{FF2B5EF4-FFF2-40B4-BE49-F238E27FC236}">
                <a16:creationId xmlns:a16="http://schemas.microsoft.com/office/drawing/2014/main" id="{5F584E51-7E4F-2E44-0F75-DA1D2049DD44}"/>
              </a:ext>
            </a:extLst>
          </p:cNvPr>
          <p:cNvSpPr txBox="1"/>
          <p:nvPr/>
        </p:nvSpPr>
        <p:spPr>
          <a:xfrm>
            <a:off x="5476375" y="3571374"/>
            <a:ext cx="6172199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dirty="0">
                <a:solidFill>
                  <a:srgbClr val="404040"/>
                </a:solidFill>
                <a:latin typeface="DeepSeek-CJK-patch"/>
                <a:ea typeface="微软雅黑"/>
                <a:cs typeface="Posterama"/>
              </a:rPr>
              <a:t>AI Types: Narrow AI (e.g., chatbots) vs. General AI (future goal).</a:t>
            </a:r>
            <a:endParaRPr lang="en-US" dirty="0"/>
          </a:p>
          <a:p>
            <a:pPr marL="342900" indent="-342900">
              <a:buAutoNum type="arabicPeriod"/>
            </a:pPr>
            <a:endParaRPr lang="en-US" dirty="0">
              <a:solidFill>
                <a:srgbClr val="404040"/>
              </a:solidFill>
              <a:latin typeface="DeepSeek-CJK-patch"/>
              <a:ea typeface="微软雅黑"/>
              <a:cs typeface="Posterama"/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rgbClr val="404040"/>
                </a:solidFill>
                <a:latin typeface="DeepSeek-CJK-patch"/>
                <a:ea typeface="微软雅黑"/>
                <a:cs typeface="Posterama"/>
              </a:rPr>
              <a:t>How? Algorithms + Data → Decisions.</a:t>
            </a:r>
          </a:p>
        </p:txBody>
      </p:sp>
      <p:pic>
        <p:nvPicPr>
          <p:cNvPr id="8" name="Picture 7" descr="A brain with glowing lines&#10;&#10;AI-generated content may be incorrect.">
            <a:extLst>
              <a:ext uri="{FF2B5EF4-FFF2-40B4-BE49-F238E27FC236}">
                <a16:creationId xmlns:a16="http://schemas.microsoft.com/office/drawing/2014/main" id="{5E0CBCFF-F98D-E6B0-B411-B028061DC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71" y="1502944"/>
            <a:ext cx="4666748" cy="307005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709682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5">
            <a:extLst>
              <a:ext uri="{FF2B5EF4-FFF2-40B4-BE49-F238E27FC236}">
                <a16:creationId xmlns:a16="http://schemas.microsoft.com/office/drawing/2014/main" id="{581D27C5-CBCC-6E2E-18E6-5C9DC0B8B897}"/>
              </a:ext>
            </a:extLst>
          </p:cNvPr>
          <p:cNvSpPr>
            <a:spLocks noGrp="1"/>
          </p:cNvSpPr>
          <p:nvPr/>
        </p:nvSpPr>
        <p:spPr>
          <a:xfrm>
            <a:off x="5681886" y="884865"/>
            <a:ext cx="6082227" cy="624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kern="1200">
                <a:solidFill>
                  <a:schemeClr val="accent6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404040"/>
                </a:solidFill>
                <a:latin typeface="Times New Roman"/>
                <a:ea typeface="+mn-lt"/>
                <a:cs typeface="+mn-lt"/>
              </a:rPr>
              <a:t>Types of AI</a:t>
            </a:r>
            <a:endParaRPr lang="en-US" dirty="0"/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A2B8461E-121F-4470-D5D5-57672628D447}"/>
              </a:ext>
            </a:extLst>
          </p:cNvPr>
          <p:cNvSpPr>
            <a:spLocks noGrp="1"/>
          </p:cNvSpPr>
          <p:nvPr/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ctr" defTabSz="914400" rtl="0" eaLnBrk="1" latinLnBrk="0" hangingPunct="1">
              <a:defRPr sz="12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FEACEE-25B4-4A2D-B147-27296E36371D}" type="slidenum">
              <a:rPr lang="en-US" altLang="zh-CN" noProof="0" smtClean="0"/>
              <a:pPr/>
              <a:t>4</a:t>
            </a:fld>
            <a:endParaRPr lang="en-US" altLang="zh-CN" noProof="0" dirty="0"/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122C045E-75D5-20F4-0CB7-EAE33C6F47DD}"/>
              </a:ext>
            </a:extLst>
          </p:cNvPr>
          <p:cNvSpPr txBox="1"/>
          <p:nvPr/>
        </p:nvSpPr>
        <p:spPr>
          <a:xfrm>
            <a:off x="5680813" y="1712837"/>
            <a:ext cx="6172199" cy="203132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Times New Roman"/>
                <a:cs typeface="Times New Roman"/>
              </a:rPr>
              <a:t>Narrow AI (Weak AI)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b="1" dirty="0">
                <a:solidFill>
                  <a:srgbClr val="404040"/>
                </a:solidFill>
                <a:latin typeface="Times New Roman"/>
                <a:cs typeface="Times New Roman"/>
              </a:rPr>
              <a:t>Definition</a:t>
            </a:r>
            <a:r>
              <a:rPr lang="en-US" dirty="0">
                <a:solidFill>
                  <a:srgbClr val="404040"/>
                </a:solidFill>
                <a:latin typeface="Times New Roman"/>
                <a:cs typeface="Times New Roman"/>
              </a:rPr>
              <a:t>: AI designed for a specific task.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dirty="0">
                <a:solidFill>
                  <a:srgbClr val="404040"/>
                </a:solidFill>
                <a:latin typeface="Times New Roman"/>
                <a:cs typeface="Times New Roman"/>
              </a:rPr>
              <a:t>Examples:</a:t>
            </a:r>
            <a:endParaRPr lang="en-US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rgbClr val="404040"/>
                </a:solidFill>
                <a:latin typeface="Times New Roman"/>
                <a:cs typeface="Times New Roman"/>
              </a:rPr>
              <a:t>Siri, Alexa</a:t>
            </a:r>
            <a:endParaRPr lang="en-US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rgbClr val="404040"/>
                </a:solidFill>
                <a:latin typeface="Times New Roman"/>
                <a:cs typeface="Times New Roman"/>
              </a:rPr>
              <a:t>ChatGPT</a:t>
            </a:r>
            <a:endParaRPr lang="en-US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solidFill>
                  <a:srgbClr val="404040"/>
                </a:solidFill>
                <a:latin typeface="Times New Roman"/>
                <a:cs typeface="Times New Roman"/>
              </a:rPr>
              <a:t>Recommendation systems</a:t>
            </a:r>
            <a:endParaRPr lang="en-US">
              <a:latin typeface="Times New Roman"/>
              <a:cs typeface="Times New Roman"/>
            </a:endParaRPr>
          </a:p>
          <a:p>
            <a:endParaRPr lang="en-US" dirty="0">
              <a:solidFill>
                <a:srgbClr val="404040"/>
              </a:solidFill>
              <a:latin typeface="Times New Roman"/>
              <a:ea typeface="微软雅黑"/>
              <a:cs typeface="Posterama"/>
            </a:endParaRP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8020EEDF-8F36-848E-56F1-5901BA6E3000}"/>
              </a:ext>
            </a:extLst>
          </p:cNvPr>
          <p:cNvSpPr txBox="1"/>
          <p:nvPr/>
        </p:nvSpPr>
        <p:spPr>
          <a:xfrm>
            <a:off x="5717984" y="3720056"/>
            <a:ext cx="6172199" cy="147732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404040"/>
                </a:solidFill>
                <a:latin typeface="Times New Roman"/>
                <a:ea typeface="微软雅黑"/>
                <a:cs typeface="Posterama"/>
              </a:rPr>
              <a:t>General AI</a:t>
            </a:r>
            <a:endParaRPr lang="en-US">
              <a:solidFill>
                <a:srgbClr val="000000"/>
              </a:solidFill>
              <a:latin typeface="Times New Roman"/>
              <a:ea typeface="微软雅黑"/>
              <a:cs typeface="Posterama"/>
            </a:endParaRPr>
          </a:p>
          <a:p>
            <a:r>
              <a:rPr lang="en-US" b="1" dirty="0">
                <a:solidFill>
                  <a:srgbClr val="404040"/>
                </a:solidFill>
                <a:latin typeface="Times New Roman"/>
                <a:ea typeface="微软雅黑"/>
                <a:cs typeface="Posterama"/>
              </a:rPr>
              <a:t>Definition</a:t>
            </a:r>
            <a:r>
              <a:rPr lang="en-US" dirty="0">
                <a:solidFill>
                  <a:srgbClr val="404040"/>
                </a:solidFill>
                <a:latin typeface="Times New Roman"/>
                <a:ea typeface="微软雅黑"/>
                <a:cs typeface="Posterama"/>
              </a:rPr>
              <a:t>: AI with human-level cognitive ability; can perform any intellectual task that a human can.</a:t>
            </a:r>
            <a:endParaRPr lang="en-US">
              <a:solidFill>
                <a:srgbClr val="000000"/>
              </a:solidFill>
              <a:latin typeface="Times New Roman"/>
              <a:ea typeface="微软雅黑"/>
              <a:cs typeface="Posterama"/>
            </a:endParaRPr>
          </a:p>
          <a:p>
            <a:endParaRPr lang="en-US" dirty="0">
              <a:solidFill>
                <a:srgbClr val="404040"/>
              </a:solidFill>
              <a:latin typeface="Times New Roman"/>
              <a:ea typeface="微软雅黑"/>
              <a:cs typeface="Posterama"/>
            </a:endParaRPr>
          </a:p>
          <a:p>
            <a:endParaRPr lang="en-US" b="1" dirty="0">
              <a:latin typeface="Times New Roman"/>
              <a:ea typeface="微软雅黑"/>
              <a:cs typeface="Posterama"/>
            </a:endParaRPr>
          </a:p>
        </p:txBody>
      </p:sp>
      <p:pic>
        <p:nvPicPr>
          <p:cNvPr id="6" name="Picture 5" descr="The best Large Language Models (LLMs) of 2024 | TechRadar">
            <a:extLst>
              <a:ext uri="{FF2B5EF4-FFF2-40B4-BE49-F238E27FC236}">
                <a16:creationId xmlns:a16="http://schemas.microsoft.com/office/drawing/2014/main" id="{B4C16869-3765-211C-5889-C57977E24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766" y="2233441"/>
            <a:ext cx="2966224" cy="166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604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nderstanding AI, ML, and DL:. In today's technology-driven world, the… |  by Sunitha Koneti | Medium">
            <a:extLst>
              <a:ext uri="{FF2B5EF4-FFF2-40B4-BE49-F238E27FC236}">
                <a16:creationId xmlns:a16="http://schemas.microsoft.com/office/drawing/2014/main" id="{5DBA99D1-D0F3-5572-D3FE-F44CAA2E6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242888"/>
            <a:ext cx="11010900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5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39FF70-4F6A-757F-7CE0-ADA90FF1B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What is Machine Learning?</a:t>
            </a:r>
            <a:endParaRPr lang="en-US" sz="40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AC5B6915-C977-FCB4-E136-852C10BEFF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823018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5091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0C4F3-8C31-BB57-5080-DA62C336F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Types of Machine Learning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B4FCEF-F153-FBE5-2000-528F991AD6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7595248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9212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E5FA50-FA57-C034-68F4-9034D960D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Supervised Learning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00B044E9-460E-50FB-36B1-6EC9E23F61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858229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2284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0350B1-45F0-71C9-C848-160273C7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Supervised Algorithms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DFDD299-1428-AC54-AB98-B37336C49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Regression</a:t>
            </a:r>
            <a:r>
              <a:rPr lang="en-US" dirty="0">
                <a:ea typeface="+mn-lt"/>
                <a:cs typeface="+mn-lt"/>
              </a:rPr>
              <a:t> (Continuous values)</a:t>
            </a:r>
            <a:endParaRPr lang="en-US" dirty="0"/>
          </a:p>
          <a:p>
            <a:r>
              <a:rPr lang="en-US" i="1" dirty="0">
                <a:ea typeface="+mn-lt"/>
                <a:cs typeface="+mn-lt"/>
              </a:rPr>
              <a:t>Linear Regression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i="1" dirty="0">
                <a:ea typeface="+mn-lt"/>
                <a:cs typeface="+mn-lt"/>
              </a:rPr>
              <a:t>Decision Tree Regressor</a:t>
            </a:r>
            <a:endParaRPr lang="en-US" dirty="0"/>
          </a:p>
          <a:p>
            <a:r>
              <a:rPr lang="en-US" i="1" dirty="0">
                <a:ea typeface="+mn-lt"/>
                <a:cs typeface="+mn-lt"/>
              </a:rPr>
              <a:t>Example</a:t>
            </a:r>
            <a:r>
              <a:rPr lang="en-US" dirty="0">
                <a:ea typeface="+mn-lt"/>
                <a:cs typeface="+mn-lt"/>
              </a:rPr>
              <a:t>: Predict ice cream sales or temperature.</a:t>
            </a:r>
            <a:endParaRPr lang="en-US"/>
          </a:p>
          <a:p>
            <a:pPr marL="0" indent="0">
              <a:buNone/>
            </a:pP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Classification</a:t>
            </a:r>
            <a:r>
              <a:rPr lang="en-US" dirty="0">
                <a:ea typeface="+mn-lt"/>
                <a:cs typeface="+mn-lt"/>
              </a:rPr>
              <a:t> (Categories)</a:t>
            </a:r>
            <a:endParaRPr lang="en-US" dirty="0"/>
          </a:p>
          <a:p>
            <a:r>
              <a:rPr lang="en-US" i="1" dirty="0">
                <a:ea typeface="+mn-lt"/>
                <a:cs typeface="+mn-lt"/>
              </a:rPr>
              <a:t>Logistic Regression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i="1" dirty="0">
                <a:ea typeface="+mn-lt"/>
                <a:cs typeface="+mn-lt"/>
              </a:rPr>
              <a:t>Decision Tree Classifier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i="1" dirty="0">
                <a:ea typeface="+mn-lt"/>
                <a:cs typeface="+mn-lt"/>
              </a:rPr>
              <a:t>k-NN</a:t>
            </a:r>
            <a:endParaRPr lang="en-US" dirty="0"/>
          </a:p>
          <a:p>
            <a:r>
              <a:rPr lang="en-US" i="1" dirty="0">
                <a:ea typeface="+mn-lt"/>
                <a:cs typeface="+mn-lt"/>
              </a:rPr>
              <a:t>Example</a:t>
            </a:r>
            <a:r>
              <a:rPr lang="en-US" dirty="0">
                <a:ea typeface="+mn-lt"/>
                <a:cs typeface="+mn-lt"/>
              </a:rPr>
              <a:t>: Predict if a student will pass/fail based on hours studied.</a:t>
            </a:r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56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Training on ML</vt:lpstr>
      <vt:lpstr>PowerPoint Presentation</vt:lpstr>
      <vt:lpstr>PowerPoint Presentation</vt:lpstr>
      <vt:lpstr>PowerPoint Presentation</vt:lpstr>
      <vt:lpstr>PowerPoint Presentation</vt:lpstr>
      <vt:lpstr>What is Machine Learning?</vt:lpstr>
      <vt:lpstr>Types of Machine Learning</vt:lpstr>
      <vt:lpstr>Supervised Learning</vt:lpstr>
      <vt:lpstr>Supervised Algorithms</vt:lpstr>
      <vt:lpstr>Supervised Learning Use Case</vt:lpstr>
      <vt:lpstr>Hands-on Preview</vt:lpstr>
      <vt:lpstr>Unsupervised Learning</vt:lpstr>
      <vt:lpstr>Unsupervised Algorithms</vt:lpstr>
      <vt:lpstr>Unsupervised Learning Use Case</vt:lpstr>
      <vt:lpstr>Hands-on Preview</vt:lpstr>
      <vt:lpstr>Machine Learning Workflow</vt:lpstr>
      <vt:lpstr>Quiz Time!</vt:lpstr>
      <vt:lpstr>Quiz Time!</vt:lpstr>
      <vt:lpstr>Quiz Time!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249</cp:revision>
  <dcterms:created xsi:type="dcterms:W3CDTF">2025-04-12T06:30:07Z</dcterms:created>
  <dcterms:modified xsi:type="dcterms:W3CDTF">2025-04-15T10:53:08Z</dcterms:modified>
</cp:coreProperties>
</file>