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6" r:id="rId4"/>
    <p:sldId id="256" r:id="rId5"/>
    <p:sldId id="267" r:id="rId6"/>
    <p:sldId id="258" r:id="rId7"/>
    <p:sldId id="268" r:id="rId8"/>
    <p:sldId id="259" r:id="rId9"/>
    <p:sldId id="260" r:id="rId10"/>
    <p:sldId id="269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B1F01-BA59-85E6-6CB5-286F9515AC27}" v="2" dt="2025-04-22T04:23:29.311"/>
    <p1510:client id="{3B21E955-484C-2F18-9296-7F7F38A19929}" v="452" dt="2025-04-22T05:50:15.604"/>
    <p1510:client id="{A0113ECA-D0A0-40AB-6D75-F7B9EBCA99F3}" v="61" dt="2025-04-21T10:58:33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CD811-DEBB-AA13-E810-3DABE4A60AD8}"/>
              </a:ext>
            </a:extLst>
          </p:cNvPr>
          <p:cNvSpPr txBox="1"/>
          <p:nvPr/>
        </p:nvSpPr>
        <p:spPr>
          <a:xfrm>
            <a:off x="2829698" y="2706130"/>
            <a:ext cx="65429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3200" b="1"/>
              <a:t>Attention is all you need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A1F6F-2A77-A6E2-CDA8-32CEDDB534A7}"/>
              </a:ext>
            </a:extLst>
          </p:cNvPr>
          <p:cNvSpPr txBox="1"/>
          <p:nvPr/>
        </p:nvSpPr>
        <p:spPr>
          <a:xfrm>
            <a:off x="8997778" y="556877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Vikram </a:t>
            </a:r>
            <a:r>
              <a:rPr lang="en-US" sz="3200" err="1"/>
              <a:t>Taviti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165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47C2-2314-4B13-8611-27A3EA92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Encoder-Decoder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5478F-4796-0DF3-7E34-D58F8414CEDB}"/>
              </a:ext>
            </a:extLst>
          </p:cNvPr>
          <p:cNvSpPr txBox="1"/>
          <p:nvPr/>
        </p:nvSpPr>
        <p:spPr>
          <a:xfrm>
            <a:off x="842319" y="2108886"/>
            <a:ext cx="956001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/>
              <a:t>Where it fits:</a:t>
            </a:r>
          </a:p>
          <a:p>
            <a:pPr marL="228600" indent="-228600">
              <a:buFont typeface=""/>
              <a:buChar char="•"/>
            </a:pPr>
            <a:r>
              <a:rPr lang="en-US"/>
              <a:t>Used in the </a:t>
            </a:r>
            <a:r>
              <a:rPr lang="en-US" b="1"/>
              <a:t>decoder</a:t>
            </a:r>
            <a:r>
              <a:rPr lang="en-US"/>
              <a:t>, after masked self-attention</a:t>
            </a:r>
          </a:p>
          <a:p>
            <a:endParaRPr lang="en-US"/>
          </a:p>
          <a:p>
            <a:pPr lvl="1"/>
            <a:r>
              <a:rPr lang="en-US" b="1"/>
              <a:t>What it does: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Allows the decoder to attend to </a:t>
            </a:r>
            <a:r>
              <a:rPr lang="en-US" b="1"/>
              <a:t>encoder outputs</a:t>
            </a:r>
          </a:p>
          <a:p>
            <a:pPr marL="228600" indent="-228600">
              <a:buFont typeface=""/>
              <a:buChar char="•"/>
            </a:pPr>
            <a:r>
              <a:rPr lang="en-US"/>
              <a:t>Helps the decoder use the </a:t>
            </a:r>
            <a:r>
              <a:rPr lang="en-US" b="1"/>
              <a:t>input sentence context</a:t>
            </a:r>
            <a:r>
              <a:rPr lang="en-US"/>
              <a:t> while generating output</a:t>
            </a:r>
          </a:p>
          <a:p>
            <a:endParaRPr lang="en-US"/>
          </a:p>
          <a:p>
            <a:pPr lvl="1"/>
            <a:r>
              <a:rPr lang="en-US" b="1"/>
              <a:t>How it works:</a:t>
            </a:r>
          </a:p>
          <a:p>
            <a:pPr marL="228600" indent="-228600">
              <a:buFont typeface=""/>
              <a:buChar char="•"/>
            </a:pPr>
            <a:r>
              <a:rPr lang="en-US"/>
              <a:t>Decoder’s Query + Encoder’s Key &amp; Value</a:t>
            </a:r>
          </a:p>
          <a:p>
            <a:pPr marL="228600" indent="-228600">
              <a:buFont typeface=""/>
              <a:buChar char="•"/>
            </a:pPr>
            <a:r>
              <a:rPr lang="en-US"/>
              <a:t>Helps align input tokens with output tokens (e.g., translation tasks)</a:t>
            </a:r>
          </a:p>
        </p:txBody>
      </p:sp>
    </p:spTree>
    <p:extLst>
      <p:ext uri="{BB962C8B-B14F-4D97-AF65-F5344CB8AC3E}">
        <p14:creationId xmlns:p14="http://schemas.microsoft.com/office/powerpoint/2010/main" val="276305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ircuit&#10;&#10;AI-generated content may be incorrect.">
            <a:extLst>
              <a:ext uri="{FF2B5EF4-FFF2-40B4-BE49-F238E27FC236}">
                <a16:creationId xmlns:a16="http://schemas.microsoft.com/office/drawing/2014/main" id="{11BED50A-BD3A-2C2F-6D96-627331D1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984" y="196119"/>
            <a:ext cx="11469694" cy="6438043"/>
          </a:xfrm>
        </p:spPr>
      </p:pic>
    </p:spTree>
    <p:extLst>
      <p:ext uri="{BB962C8B-B14F-4D97-AF65-F5344CB8AC3E}">
        <p14:creationId xmlns:p14="http://schemas.microsoft.com/office/powerpoint/2010/main" val="34059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287A30E3-F38D-CF2C-A1E2-A8A740E95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842" y="228148"/>
            <a:ext cx="11003206" cy="616924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AB1CD-426D-13D7-1E1D-4AD68230F756}"/>
              </a:ext>
            </a:extLst>
          </p:cNvPr>
          <p:cNvSpPr txBox="1"/>
          <p:nvPr/>
        </p:nvSpPr>
        <p:spPr>
          <a:xfrm>
            <a:off x="9316994" y="6608805"/>
            <a:ext cx="27432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/>
              <a:t>Image Credits: </a:t>
            </a:r>
            <a:r>
              <a:rPr lang="en-US" sz="1000" b="1" err="1"/>
              <a:t>StatQuest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07920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849C1-4B82-2570-9D73-81AD5B95245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AF760D-C2A5-4313-197A-696457E33651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Challenges in Traditional NLP Models: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RNNs &amp; LSTMs</a:t>
            </a:r>
            <a:r>
              <a:rPr lang="en-US"/>
              <a:t>: Sequential processing → slow, can't parallelize well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Vanishing gradients</a:t>
            </a:r>
            <a:r>
              <a:rPr lang="en-US"/>
              <a:t>: Long-term dependencies are hard to learn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Limited context window</a:t>
            </a:r>
            <a:r>
              <a:rPr lang="en-US"/>
              <a:t>: Only recent tokens matter the most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High training time</a:t>
            </a:r>
            <a:r>
              <a:rPr lang="en-US"/>
              <a:t>: Especially with large datasets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The Breakthrough – Google's Transformer (2017):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Introduced </a:t>
            </a:r>
            <a:r>
              <a:rPr lang="en-US" b="1"/>
              <a:t>"Attention is All You Need"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Fully attention-based architecture (no RNNs)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Enables </a:t>
            </a:r>
            <a:r>
              <a:rPr lang="en-US" b="1"/>
              <a:t>parallel training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Handles </a:t>
            </a:r>
            <a:r>
              <a:rPr lang="en-US" b="1"/>
              <a:t>long-range dependencies</a:t>
            </a:r>
            <a:r>
              <a:rPr lang="en-US"/>
              <a:t> efficiently</a:t>
            </a:r>
          </a:p>
        </p:txBody>
      </p:sp>
    </p:spTree>
    <p:extLst>
      <p:ext uri="{BB962C8B-B14F-4D97-AF65-F5344CB8AC3E}">
        <p14:creationId xmlns:p14="http://schemas.microsoft.com/office/powerpoint/2010/main" val="73165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97AB4-A1EB-D9E4-A77F-BC09CF64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Transformers Architecture:</a:t>
            </a:r>
          </a:p>
        </p:txBody>
      </p:sp>
      <p:pic>
        <p:nvPicPr>
          <p:cNvPr id="4" name="Picture 3" descr="An Intuitive Explanation of 'Attention Is All You Need': The Paper That  Revolutionized AI and Created Generative AI like ChatGPT | by Dr. Ernesto  Lee | Medium">
            <a:extLst>
              <a:ext uri="{FF2B5EF4-FFF2-40B4-BE49-F238E27FC236}">
                <a16:creationId xmlns:a16="http://schemas.microsoft.com/office/drawing/2014/main" id="{6C3DA066-6528-323F-C750-9237E55A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391" y="101025"/>
            <a:ext cx="5025940" cy="66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7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E4CB31-420A-A045-E6E8-9FF52F47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7" y="93785"/>
            <a:ext cx="11863754" cy="667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DE7FF-F01F-EF1A-9D90-32EBEDD0E939}"/>
              </a:ext>
            </a:extLst>
          </p:cNvPr>
          <p:cNvSpPr txBox="1"/>
          <p:nvPr/>
        </p:nvSpPr>
        <p:spPr>
          <a:xfrm>
            <a:off x="471616" y="759940"/>
            <a:ext cx="86126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/>
              <a:t>Word Embeddings</a:t>
            </a:r>
          </a:p>
          <a:p>
            <a:pPr marL="228600" indent="-228600">
              <a:buFont typeface=""/>
              <a:buChar char="•"/>
            </a:pPr>
            <a:r>
              <a:rPr lang="en-US"/>
              <a:t>Convert words into fixed-size dense vectors</a:t>
            </a:r>
          </a:p>
          <a:p>
            <a:pPr marL="228600" indent="-228600">
              <a:buFont typeface=""/>
              <a:buChar char="•"/>
            </a:pPr>
            <a:r>
              <a:rPr lang="en-US"/>
              <a:t>Capture semantic meaning (e.g., “king” - “man” + “woman” ≈ “queen”)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Pretrained embeddings: Word2Vec, </a:t>
            </a:r>
            <a:r>
              <a:rPr lang="en-US" err="1"/>
              <a:t>GloVe</a:t>
            </a:r>
            <a:r>
              <a:rPr lang="en-US"/>
              <a:t>, or learned during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FCD8-944C-FE77-685B-0431D8C6FED2}"/>
              </a:ext>
            </a:extLst>
          </p:cNvPr>
          <p:cNvSpPr txBox="1"/>
          <p:nvPr/>
        </p:nvSpPr>
        <p:spPr>
          <a:xfrm>
            <a:off x="471618" y="2829698"/>
            <a:ext cx="74284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Arial"/>
              </a:rPr>
              <a:t> Positional Encoding</a:t>
            </a:r>
            <a:r>
              <a:rPr lang="en-US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Transformers have no sense of word order​</a:t>
            </a: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Positional encoding adds order info to embeddings​</a:t>
            </a: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Uses sine/cosine functions to encode position into vectors​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B2725-8742-3BAC-1602-23049FD43A18}"/>
              </a:ext>
            </a:extLst>
          </p:cNvPr>
          <p:cNvSpPr txBox="1"/>
          <p:nvPr/>
        </p:nvSpPr>
        <p:spPr>
          <a:xfrm>
            <a:off x="615778" y="4672914"/>
            <a:ext cx="66046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Simply,</a:t>
            </a:r>
          </a:p>
          <a:p>
            <a:r>
              <a:rPr lang="en-US"/>
              <a:t> word embedding = meaning</a:t>
            </a:r>
          </a:p>
          <a:p>
            <a:r>
              <a:rPr lang="en-US"/>
              <a:t>Positional Encoding = order</a:t>
            </a:r>
          </a:p>
        </p:txBody>
      </p:sp>
    </p:spTree>
    <p:extLst>
      <p:ext uri="{BB962C8B-B14F-4D97-AF65-F5344CB8AC3E}">
        <p14:creationId xmlns:p14="http://schemas.microsoft.com/office/powerpoint/2010/main" val="4259980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64B49274-0537-5BAA-5944-69610EE02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5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5B98-F34C-A367-10D6-48B7A7A5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Self Attention: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85BB4-4E36-28EC-DDCE-D105372BEDB4}"/>
              </a:ext>
            </a:extLst>
          </p:cNvPr>
          <p:cNvSpPr txBox="1"/>
          <p:nvPr/>
        </p:nvSpPr>
        <p:spPr>
          <a:xfrm>
            <a:off x="512806" y="1892643"/>
            <a:ext cx="1050736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b="1"/>
              <a:t>Self-Attention</a:t>
            </a:r>
          </a:p>
          <a:p>
            <a:pPr marL="228600" indent="-228600">
              <a:buFont typeface=""/>
              <a:buChar char="•"/>
            </a:pPr>
            <a:r>
              <a:rPr lang="en-US"/>
              <a:t>Helps model focus on relevant words in a sentence</a:t>
            </a:r>
          </a:p>
          <a:p>
            <a:pPr marL="228600" indent="-228600">
              <a:buFont typeface=""/>
              <a:buChar char="•"/>
            </a:pPr>
            <a:r>
              <a:rPr lang="en-US"/>
              <a:t>Computes weighted importance of other words for each word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Allows global context understanding</a:t>
            </a:r>
          </a:p>
          <a:p>
            <a:pPr marL="228600" indent="-228600">
              <a:buFont typeface=""/>
              <a:buChar char="•"/>
            </a:pPr>
            <a:endParaRPr lang="en-US"/>
          </a:p>
          <a:p>
            <a:pPr lvl="1"/>
            <a:r>
              <a:rPr lang="en-US" b="1"/>
              <a:t>Query, Key, and Value (QKV)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Each word is transformed into 3 vectors: </a:t>
            </a:r>
            <a:r>
              <a:rPr lang="en-US" b="1"/>
              <a:t>Query (Q)</a:t>
            </a:r>
            <a:r>
              <a:rPr lang="en-US"/>
              <a:t>, </a:t>
            </a:r>
            <a:r>
              <a:rPr lang="en-US" b="1"/>
              <a:t>Key (K)</a:t>
            </a:r>
            <a:r>
              <a:rPr lang="en-US"/>
              <a:t>, </a:t>
            </a:r>
            <a:r>
              <a:rPr lang="en-US" b="1"/>
              <a:t>Value (V)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Attention Score = Similarity between Q and K</a:t>
            </a:r>
          </a:p>
          <a:p>
            <a:pPr marL="228600" indent="-228600">
              <a:buFont typeface=""/>
              <a:buChar char="•"/>
            </a:pPr>
            <a:r>
              <a:rPr lang="en-US"/>
              <a:t>Output = Weighted sum of V’s based on attention scores</a:t>
            </a:r>
          </a:p>
        </p:txBody>
      </p:sp>
    </p:spTree>
    <p:extLst>
      <p:ext uri="{BB962C8B-B14F-4D97-AF65-F5344CB8AC3E}">
        <p14:creationId xmlns:p14="http://schemas.microsoft.com/office/powerpoint/2010/main" val="190568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thematical function&#10;&#10;AI-generated content may be incorrect.">
            <a:extLst>
              <a:ext uri="{FF2B5EF4-FFF2-40B4-BE49-F238E27FC236}">
                <a16:creationId xmlns:a16="http://schemas.microsoft.com/office/drawing/2014/main" id="{DA422B3E-9B3B-D704-1A6D-A69038EE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2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FCF2C79-C861-4B02-A561-7A50004D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3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Transformers Architecture:</vt:lpstr>
      <vt:lpstr>PowerPoint Presentation</vt:lpstr>
      <vt:lpstr>PowerPoint Presentation</vt:lpstr>
      <vt:lpstr>PowerPoint Presentation</vt:lpstr>
      <vt:lpstr>Self Attention:</vt:lpstr>
      <vt:lpstr>PowerPoint Presentation</vt:lpstr>
      <vt:lpstr>PowerPoint Presentation</vt:lpstr>
      <vt:lpstr>Encoder-Decoder Attention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2025-04-21T10:52:29Z</dcterms:created>
  <dcterms:modified xsi:type="dcterms:W3CDTF">2025-04-22T14:26:21Z</dcterms:modified>
</cp:coreProperties>
</file>