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6821" y="659787"/>
            <a:ext cx="3856456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A2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4447" y="548751"/>
            <a:ext cx="4161205" cy="235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7798" y="3351784"/>
            <a:ext cx="6159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5178" y="3351784"/>
            <a:ext cx="136588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53" y="3351784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#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02969" marR="5080" indent="-890905">
              <a:lnSpc>
                <a:spcPct val="106700"/>
              </a:lnSpc>
              <a:spcBef>
                <a:spcPts val="20"/>
              </a:spcBef>
            </a:pPr>
            <a:r>
              <a:rPr dirty="0" spc="-35"/>
              <a:t>Water</a:t>
            </a:r>
            <a:r>
              <a:rPr dirty="0" spc="40"/>
              <a:t> </a:t>
            </a:r>
            <a:r>
              <a:rPr dirty="0" spc="-20"/>
              <a:t>Quality</a:t>
            </a:r>
            <a:r>
              <a:rPr dirty="0" spc="40"/>
              <a:t> </a:t>
            </a:r>
            <a:r>
              <a:rPr dirty="0" spc="-20"/>
              <a:t>Prediction</a:t>
            </a:r>
            <a:r>
              <a:rPr dirty="0" spc="40"/>
              <a:t> </a:t>
            </a:r>
            <a:r>
              <a:rPr dirty="0" spc="-55"/>
              <a:t>using</a:t>
            </a:r>
            <a:r>
              <a:rPr dirty="0" spc="40"/>
              <a:t> </a:t>
            </a:r>
            <a:r>
              <a:rPr dirty="0" spc="-15"/>
              <a:t>Statistical,</a:t>
            </a:r>
            <a:r>
              <a:rPr dirty="0" spc="40"/>
              <a:t> </a:t>
            </a:r>
            <a:r>
              <a:rPr dirty="0" spc="-25"/>
              <a:t>Machine </a:t>
            </a:r>
            <a:r>
              <a:rPr dirty="0" spc="-425"/>
              <a:t> </a:t>
            </a:r>
            <a:r>
              <a:rPr dirty="0" spc="-50"/>
              <a:t>Learning</a:t>
            </a:r>
            <a:r>
              <a:rPr dirty="0" spc="25"/>
              <a:t> </a:t>
            </a:r>
            <a:r>
              <a:rPr dirty="0" spc="-60"/>
              <a:t>and</a:t>
            </a:r>
            <a:r>
              <a:rPr dirty="0" spc="30"/>
              <a:t> </a:t>
            </a:r>
            <a:r>
              <a:rPr dirty="0" spc="-50"/>
              <a:t>hybrid</a:t>
            </a:r>
            <a:r>
              <a:rPr dirty="0" spc="30"/>
              <a:t> </a:t>
            </a:r>
            <a:r>
              <a:rPr dirty="0" spc="-6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03" y="1416455"/>
            <a:ext cx="1685925" cy="1179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565150" marR="556895" indent="304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Arial"/>
                <a:cs typeface="Arial"/>
              </a:rPr>
              <a:t>Shriya </a:t>
            </a:r>
            <a:r>
              <a:rPr dirty="0" sz="1100" spc="-10">
                <a:latin typeface="Arial"/>
                <a:cs typeface="Arial"/>
              </a:rPr>
              <a:t>B </a:t>
            </a:r>
            <a:r>
              <a:rPr dirty="0" sz="1100" spc="-29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Vikram </a:t>
            </a:r>
            <a:r>
              <a:rPr dirty="0" sz="1100" spc="-10">
                <a:latin typeface="Arial"/>
                <a:cs typeface="Arial"/>
              </a:rPr>
              <a:t>V </a:t>
            </a:r>
            <a:r>
              <a:rPr dirty="0" sz="1100" spc="-30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Vyshali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3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35">
                <a:latin typeface="Tahoma"/>
                <a:cs typeface="Tahoma"/>
              </a:rPr>
              <a:t>SSN</a:t>
            </a:r>
            <a:r>
              <a:rPr dirty="0" sz="800" spc="3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College</a:t>
            </a:r>
            <a:r>
              <a:rPr dirty="0" sz="800" spc="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of</a:t>
            </a:r>
            <a:r>
              <a:rPr dirty="0" sz="800" spc="3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Engineering,</a:t>
            </a:r>
            <a:r>
              <a:rPr dirty="0" sz="800" spc="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Chennai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100" spc="-35">
                <a:latin typeface="Arial"/>
                <a:cs typeface="Arial"/>
              </a:rPr>
              <a:t>October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26,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2021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518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Random Forest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4480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17573"/>
            <a:ext cx="4034154" cy="218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1515">
              <a:lnSpc>
                <a:spcPct val="125299"/>
              </a:lnSpc>
              <a:spcBef>
                <a:spcPts val="100"/>
              </a:spcBef>
            </a:pPr>
            <a:r>
              <a:rPr dirty="0" sz="1100" spc="-70">
                <a:latin typeface="Arial"/>
                <a:cs typeface="Arial"/>
              </a:rPr>
              <a:t>Random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Forest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70">
                <a:latin typeface="Arial"/>
                <a:cs typeface="Arial"/>
              </a:rPr>
              <a:t>Supervised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Machine </a:t>
            </a:r>
            <a:r>
              <a:rPr dirty="0" sz="1100" spc="-55">
                <a:latin typeface="Arial"/>
                <a:cs typeface="Arial"/>
              </a:rPr>
              <a:t>Learning </a:t>
            </a:r>
            <a:r>
              <a:rPr dirty="0" sz="1100" spc="-20">
                <a:latin typeface="Arial"/>
                <a:cs typeface="Arial"/>
              </a:rPr>
              <a:t>Algorithm </a:t>
            </a:r>
            <a:r>
              <a:rPr dirty="0" sz="1100" spc="-29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Solving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problems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on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classification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regression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majority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vote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after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building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decision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trees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on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different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samples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taken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classification.</a:t>
            </a:r>
            <a:endParaRPr sz="1100">
              <a:latin typeface="Arial"/>
              <a:cs typeface="Arial"/>
            </a:endParaRPr>
          </a:p>
          <a:p>
            <a:pPr marL="12700" marR="161925">
              <a:lnSpc>
                <a:spcPct val="102699"/>
              </a:lnSpc>
              <a:spcBef>
                <a:spcPts val="300"/>
              </a:spcBef>
            </a:pPr>
            <a:r>
              <a:rPr dirty="0" sz="1100" spc="-70">
                <a:latin typeface="Arial"/>
                <a:cs typeface="Arial"/>
              </a:rPr>
              <a:t>can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handle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categorical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values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performs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better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classification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rather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than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regression.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70">
                <a:latin typeface="Arial"/>
                <a:cs typeface="Arial"/>
              </a:rPr>
              <a:t>example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bagging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type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ensemble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technique</a:t>
            </a:r>
            <a:endParaRPr sz="1100">
              <a:latin typeface="Arial"/>
              <a:cs typeface="Arial"/>
            </a:endParaRPr>
          </a:p>
          <a:p>
            <a:pPr marL="12700" marR="238125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Arial"/>
                <a:cs typeface="Arial"/>
              </a:rPr>
              <a:t>creates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different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training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subset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from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sample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training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data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replacement</a:t>
            </a:r>
            <a:r>
              <a:rPr dirty="0" sz="1100" spc="17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final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output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based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on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majority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voting.</a:t>
            </a:r>
            <a:endParaRPr sz="1100">
              <a:latin typeface="Arial"/>
              <a:cs typeface="Arial"/>
            </a:endParaRPr>
          </a:p>
          <a:p>
            <a:pPr marL="12700" marR="95885">
              <a:lnSpc>
                <a:spcPct val="102600"/>
              </a:lnSpc>
              <a:spcBef>
                <a:spcPts val="300"/>
              </a:spcBef>
            </a:pPr>
            <a:r>
              <a:rPr dirty="0" sz="1100" spc="-25">
                <a:latin typeface="Arial"/>
                <a:cs typeface="Arial"/>
              </a:rPr>
              <a:t>Main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limitation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large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number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trees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can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make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algorithm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too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slow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ineffective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real-time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predictions.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95483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6486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4697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2907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39111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521229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436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PCA,CA,</a:t>
            </a:r>
            <a:r>
              <a:rPr dirty="0" spc="20"/>
              <a:t>D</a:t>
            </a:r>
            <a:r>
              <a:rPr dirty="0" spc="85"/>
              <a:t>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42670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343254"/>
            <a:ext cx="4077970" cy="29330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Arial"/>
                <a:cs typeface="Arial"/>
              </a:rPr>
              <a:t>Principal </a:t>
            </a:r>
            <a:r>
              <a:rPr dirty="0" sz="1100" spc="-45">
                <a:latin typeface="Arial"/>
                <a:cs typeface="Arial"/>
              </a:rPr>
              <a:t>component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analysis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(PCA)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50">
                <a:latin typeface="Arial"/>
                <a:cs typeface="Arial"/>
              </a:rPr>
              <a:t>technique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50">
                <a:latin typeface="Arial"/>
                <a:cs typeface="Arial"/>
              </a:rPr>
              <a:t>reducing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dimensionality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such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datasets,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increasing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interpretability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but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same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time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minimizing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information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loss.</a:t>
            </a:r>
            <a:endParaRPr sz="1100">
              <a:latin typeface="Arial"/>
              <a:cs typeface="Arial"/>
            </a:endParaRPr>
          </a:p>
          <a:p>
            <a:pPr marL="12700" marR="26670">
              <a:lnSpc>
                <a:spcPct val="102600"/>
              </a:lnSpc>
              <a:spcBef>
                <a:spcPts val="254"/>
              </a:spcBef>
            </a:pPr>
            <a:r>
              <a:rPr dirty="0" sz="1100" spc="-15">
                <a:latin typeface="Arial"/>
                <a:cs typeface="Arial"/>
              </a:rPr>
              <a:t>Important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5">
                <a:latin typeface="Arial"/>
                <a:cs typeface="Arial"/>
              </a:rPr>
              <a:t>use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PCA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-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represent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multivariate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data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table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114">
                <a:latin typeface="Arial"/>
                <a:cs typeface="Arial"/>
              </a:rPr>
              <a:t>as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smaller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set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60">
                <a:latin typeface="Arial"/>
                <a:cs typeface="Arial"/>
              </a:rPr>
              <a:t>variables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(summary</a:t>
            </a:r>
            <a:r>
              <a:rPr dirty="0" sz="1100" spc="-45">
                <a:latin typeface="Arial"/>
                <a:cs typeface="Arial"/>
              </a:rPr>
              <a:t> indices)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55">
                <a:latin typeface="Arial"/>
                <a:cs typeface="Arial"/>
              </a:rPr>
              <a:t>order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0">
                <a:latin typeface="Arial"/>
                <a:cs typeface="Arial"/>
              </a:rPr>
              <a:t>observe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trends, jumps, </a:t>
            </a:r>
            <a:r>
              <a:rPr dirty="0" sz="1100" spc="-29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clusters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outliers.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2600"/>
              </a:lnSpc>
              <a:spcBef>
                <a:spcPts val="250"/>
              </a:spcBef>
            </a:pPr>
            <a:r>
              <a:rPr dirty="0" sz="1100" spc="-50">
                <a:latin typeface="Arial"/>
                <a:cs typeface="Arial"/>
              </a:rPr>
              <a:t>Cluster </a:t>
            </a:r>
            <a:r>
              <a:rPr dirty="0" sz="1100" spc="-65">
                <a:latin typeface="Arial"/>
                <a:cs typeface="Arial"/>
              </a:rPr>
              <a:t>analysis </a:t>
            </a:r>
            <a:r>
              <a:rPr dirty="0" sz="1100">
                <a:latin typeface="Arial"/>
                <a:cs typeface="Arial"/>
              </a:rPr>
              <a:t>(CA)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0">
                <a:latin typeface="Arial"/>
                <a:cs typeface="Arial"/>
              </a:rPr>
              <a:t>task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grouping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60">
                <a:latin typeface="Arial"/>
                <a:cs typeface="Arial"/>
              </a:rPr>
              <a:t>set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45">
                <a:latin typeface="Arial"/>
                <a:cs typeface="Arial"/>
              </a:rPr>
              <a:t>objects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5">
                <a:latin typeface="Arial"/>
                <a:cs typeface="Arial"/>
              </a:rPr>
              <a:t>such </a:t>
            </a:r>
            <a:r>
              <a:rPr dirty="0" sz="1100" spc="-90">
                <a:latin typeface="Arial"/>
                <a:cs typeface="Arial"/>
              </a:rPr>
              <a:t>a </a:t>
            </a:r>
            <a:r>
              <a:rPr dirty="0" sz="1100" spc="-85">
                <a:latin typeface="Arial"/>
                <a:cs typeface="Arial"/>
              </a:rPr>
              <a:t>way 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45">
                <a:latin typeface="Arial"/>
                <a:cs typeface="Arial"/>
              </a:rPr>
              <a:t>objects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100">
                <a:latin typeface="Arial"/>
                <a:cs typeface="Arial"/>
              </a:rPr>
              <a:t>same </a:t>
            </a:r>
            <a:r>
              <a:rPr dirty="0" sz="1100" spc="-45">
                <a:latin typeface="Arial"/>
                <a:cs typeface="Arial"/>
              </a:rPr>
              <a:t>group </a:t>
            </a:r>
            <a:r>
              <a:rPr dirty="0" sz="1100" spc="-80">
                <a:latin typeface="Arial"/>
                <a:cs typeface="Arial"/>
              </a:rPr>
              <a:t>are </a:t>
            </a:r>
            <a:r>
              <a:rPr dirty="0" sz="1100" spc="-70">
                <a:latin typeface="Arial"/>
                <a:cs typeface="Arial"/>
              </a:rPr>
              <a:t>more </a:t>
            </a:r>
            <a:r>
              <a:rPr dirty="0" sz="1100" spc="-40">
                <a:latin typeface="Arial"/>
                <a:cs typeface="Arial"/>
              </a:rPr>
              <a:t>similar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85">
                <a:latin typeface="Arial"/>
                <a:cs typeface="Arial"/>
              </a:rPr>
              <a:t>each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25">
                <a:latin typeface="Arial"/>
                <a:cs typeface="Arial"/>
              </a:rPr>
              <a:t>than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those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other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groups.</a:t>
            </a:r>
            <a:endParaRPr sz="1100">
              <a:latin typeface="Arial"/>
              <a:cs typeface="Arial"/>
            </a:endParaRPr>
          </a:p>
          <a:p>
            <a:pPr marL="12700" marR="20320">
              <a:lnSpc>
                <a:spcPct val="102600"/>
              </a:lnSpc>
              <a:spcBef>
                <a:spcPts val="254"/>
              </a:spcBef>
            </a:pPr>
            <a:r>
              <a:rPr dirty="0" sz="1100" spc="-55">
                <a:latin typeface="Arial"/>
                <a:cs typeface="Arial"/>
              </a:rPr>
              <a:t>classify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different </a:t>
            </a:r>
            <a:r>
              <a:rPr dirty="0" sz="1100" spc="-45">
                <a:latin typeface="Arial"/>
                <a:cs typeface="Arial"/>
              </a:rPr>
              <a:t>objects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60">
                <a:latin typeface="Arial"/>
                <a:cs typeface="Arial"/>
              </a:rPr>
              <a:t>groups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75">
                <a:latin typeface="Arial"/>
                <a:cs typeface="Arial"/>
              </a:rPr>
              <a:t>such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-85">
                <a:latin typeface="Arial"/>
                <a:cs typeface="Arial"/>
              </a:rPr>
              <a:t> way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that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5">
                <a:latin typeface="Arial"/>
                <a:cs typeface="Arial"/>
              </a:rPr>
              <a:t>similarity 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between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two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objects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maximal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20">
                <a:latin typeface="Arial"/>
                <a:cs typeface="Arial"/>
              </a:rPr>
              <a:t>if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they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belong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0">
                <a:latin typeface="Arial"/>
                <a:cs typeface="Arial"/>
              </a:rPr>
              <a:t>same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group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minimal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otherwise.</a:t>
            </a:r>
            <a:endParaRPr sz="1100">
              <a:latin typeface="Arial"/>
              <a:cs typeface="Arial"/>
            </a:endParaRPr>
          </a:p>
          <a:p>
            <a:pPr marL="12700" marR="187960">
              <a:lnSpc>
                <a:spcPct val="102600"/>
              </a:lnSpc>
              <a:spcBef>
                <a:spcPts val="250"/>
              </a:spcBef>
            </a:pPr>
            <a:r>
              <a:rPr dirty="0" sz="1100" spc="-30">
                <a:latin typeface="Arial"/>
                <a:cs typeface="Arial"/>
              </a:rPr>
              <a:t>Discriminant </a:t>
            </a:r>
            <a:r>
              <a:rPr dirty="0" sz="1100" spc="-65">
                <a:latin typeface="Arial"/>
                <a:cs typeface="Arial"/>
              </a:rPr>
              <a:t>analysis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15">
                <a:latin typeface="Arial"/>
                <a:cs typeface="Arial"/>
              </a:rPr>
              <a:t>(DA)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40">
                <a:latin typeface="Arial"/>
                <a:cs typeface="Arial"/>
              </a:rPr>
              <a:t>method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used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in </a:t>
            </a:r>
            <a:r>
              <a:rPr dirty="0" sz="1100" spc="-30">
                <a:latin typeface="Arial"/>
                <a:cs typeface="Arial"/>
              </a:rPr>
              <a:t>statistics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other 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fields,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find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linear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combination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features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that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characterizes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or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separates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two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or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more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95">
                <a:latin typeface="Arial"/>
                <a:cs typeface="Arial"/>
              </a:rPr>
              <a:t>classes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objects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or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events.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100" spc="-55">
                <a:latin typeface="Arial"/>
                <a:cs typeface="Arial"/>
              </a:rPr>
              <a:t>Performs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multivariate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test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differences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between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7495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2321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071471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619730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3167976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57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Modules</a:t>
            </a:r>
            <a:r>
              <a:rPr dirty="0" spc="-35"/>
              <a:t> </a:t>
            </a:r>
            <a:r>
              <a:rPr dirty="0" spc="-30"/>
              <a:t>split-up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994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76488"/>
            <a:ext cx="2602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Our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project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comprise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four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major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modules: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108" y="1411220"/>
            <a:ext cx="114214" cy="1142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4352" y="1398287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21" y="1365648"/>
            <a:ext cx="977265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latin typeface="Arial"/>
                <a:cs typeface="Arial"/>
              </a:rPr>
              <a:t>ML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module 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Statistical </a:t>
            </a:r>
            <a:r>
              <a:rPr dirty="0" sz="1000" spc="-45">
                <a:latin typeface="Arial"/>
                <a:cs typeface="Arial"/>
              </a:rPr>
              <a:t>module </a:t>
            </a:r>
            <a:r>
              <a:rPr dirty="0" sz="1000" spc="-26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Hybrid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module 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Result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108" y="1563049"/>
            <a:ext cx="114214" cy="1142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352" y="155011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108" y="1714877"/>
            <a:ext cx="114214" cy="1142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4352" y="170194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108" y="1866706"/>
            <a:ext cx="114214" cy="1142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4352" y="185377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09"/>
            <a:ext cx="4608195" cy="3392804"/>
            <a:chOff x="0" y="63309"/>
            <a:chExt cx="4608195" cy="33928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20" y="63309"/>
              <a:ext cx="4533900" cy="3289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257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7A2600"/>
                </a:solidFill>
                <a:latin typeface="Tahoma"/>
                <a:cs typeface="Tahoma"/>
              </a:rPr>
              <a:t>Project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 Timeline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62" y="458393"/>
            <a:ext cx="4476591" cy="253460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20" y="1293061"/>
            <a:ext cx="722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Gill Sans MT"/>
                <a:cs typeface="Gill Sans MT"/>
              </a:rPr>
              <a:t>Thank</a:t>
            </a:r>
            <a:r>
              <a:rPr dirty="0" sz="1100" spc="5" b="1">
                <a:latin typeface="Gill Sans MT"/>
                <a:cs typeface="Gill Sans MT"/>
              </a:rPr>
              <a:t> </a:t>
            </a:r>
            <a:r>
              <a:rPr dirty="0" sz="1100" spc="-55" b="1">
                <a:latin typeface="Gill Sans MT"/>
                <a:cs typeface="Gill Sans MT"/>
              </a:rPr>
              <a:t>You</a:t>
            </a:r>
            <a:endParaRPr sz="11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34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82459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55241"/>
            <a:ext cx="3998595" cy="18402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0">
                <a:latin typeface="Arial"/>
                <a:cs typeface="Arial"/>
              </a:rPr>
              <a:t>Water-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Essential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sustain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life.</a:t>
            </a:r>
            <a:endParaRPr sz="1100">
              <a:latin typeface="Arial"/>
              <a:cs typeface="Arial"/>
            </a:endParaRPr>
          </a:p>
          <a:p>
            <a:pPr marL="12700" marR="1170305">
              <a:lnSpc>
                <a:spcPct val="125299"/>
              </a:lnSpc>
            </a:pPr>
            <a:r>
              <a:rPr dirty="0" sz="1100" spc="-30">
                <a:latin typeface="Arial"/>
                <a:cs typeface="Arial"/>
              </a:rPr>
              <a:t>India-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only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4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percentage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freshwater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resources.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Tamilnadu-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only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2.5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percent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out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"/>
                <a:cs typeface="Arial"/>
              </a:rPr>
              <a:t>Water </a:t>
            </a:r>
            <a:r>
              <a:rPr dirty="0" sz="1100" spc="-30">
                <a:latin typeface="Arial"/>
                <a:cs typeface="Arial"/>
              </a:rPr>
              <a:t>contamination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getting </a:t>
            </a:r>
            <a:r>
              <a:rPr dirty="0" sz="1100" spc="-40">
                <a:latin typeface="Arial"/>
                <a:cs typeface="Arial"/>
              </a:rPr>
              <a:t>alarming-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oil </a:t>
            </a:r>
            <a:r>
              <a:rPr dirty="0" sz="1100" spc="-40">
                <a:latin typeface="Arial"/>
                <a:cs typeface="Arial"/>
              </a:rPr>
              <a:t>spills,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industrial </a:t>
            </a:r>
            <a:r>
              <a:rPr dirty="0" sz="1100" spc="-70">
                <a:latin typeface="Arial"/>
                <a:cs typeface="Arial"/>
              </a:rPr>
              <a:t>wastes, </a:t>
            </a:r>
            <a:r>
              <a:rPr dirty="0" sz="1100" spc="-29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chemical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fertilizers,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pesticides,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49022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"/>
                <a:cs typeface="Arial"/>
              </a:rPr>
              <a:t>Water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quality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analysis-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done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before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using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ML,DL,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Auto-ML,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Auto-DL,etc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35">
                <a:latin typeface="Arial"/>
                <a:cs typeface="Arial"/>
              </a:rPr>
              <a:t>Our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objective-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Overcome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shortcomings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Statistical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models,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Machine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Learning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models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hybrid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model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924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30252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12557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94675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76779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486812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25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Problem</a:t>
            </a:r>
            <a:r>
              <a:rPr dirty="0" spc="-25"/>
              <a:t> </a:t>
            </a:r>
            <a:r>
              <a:rPr dirty="0" spc="-35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81659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6439" rIns="0" bIns="0" rtlCol="0" vert="horz">
            <a:spAutoFit/>
          </a:bodyPr>
          <a:lstStyle/>
          <a:p>
            <a:pPr marL="191135" marR="366395">
              <a:lnSpc>
                <a:spcPct val="102699"/>
              </a:lnSpc>
              <a:spcBef>
                <a:spcPts val="55"/>
              </a:spcBef>
            </a:pPr>
            <a:r>
              <a:rPr dirty="0" spc="-40"/>
              <a:t>The</a:t>
            </a:r>
            <a:r>
              <a:rPr dirty="0" spc="55"/>
              <a:t> </a:t>
            </a:r>
            <a:r>
              <a:rPr dirty="0" spc="-70"/>
              <a:t>proposed</a:t>
            </a:r>
            <a:r>
              <a:rPr dirty="0" spc="60"/>
              <a:t> </a:t>
            </a:r>
            <a:r>
              <a:rPr dirty="0" spc="-70"/>
              <a:t>system</a:t>
            </a:r>
            <a:r>
              <a:rPr dirty="0" spc="60"/>
              <a:t> </a:t>
            </a:r>
            <a:r>
              <a:rPr dirty="0" spc="-5"/>
              <a:t>will</a:t>
            </a:r>
            <a:r>
              <a:rPr dirty="0" spc="55"/>
              <a:t> </a:t>
            </a:r>
            <a:r>
              <a:rPr dirty="0" spc="-105"/>
              <a:t>use</a:t>
            </a:r>
            <a:r>
              <a:rPr dirty="0" spc="60"/>
              <a:t> </a:t>
            </a:r>
            <a:r>
              <a:rPr dirty="0" spc="-90"/>
              <a:t>a</a:t>
            </a:r>
            <a:r>
              <a:rPr dirty="0" spc="60"/>
              <a:t> </a:t>
            </a:r>
            <a:r>
              <a:rPr dirty="0" spc="-35"/>
              <a:t>combination</a:t>
            </a:r>
            <a:r>
              <a:rPr dirty="0" spc="60"/>
              <a:t> </a:t>
            </a:r>
            <a:r>
              <a:rPr dirty="0" spc="-20"/>
              <a:t>of</a:t>
            </a:r>
            <a:r>
              <a:rPr dirty="0" spc="55"/>
              <a:t> </a:t>
            </a:r>
            <a:r>
              <a:rPr dirty="0" spc="-20"/>
              <a:t>statistical</a:t>
            </a:r>
            <a:r>
              <a:rPr dirty="0" spc="60"/>
              <a:t> </a:t>
            </a:r>
            <a:r>
              <a:rPr dirty="0" spc="-65"/>
              <a:t>and </a:t>
            </a:r>
            <a:r>
              <a:rPr dirty="0" spc="-290"/>
              <a:t> </a:t>
            </a:r>
            <a:r>
              <a:rPr dirty="0" spc="-50"/>
              <a:t>Machine</a:t>
            </a:r>
            <a:r>
              <a:rPr dirty="0" spc="50"/>
              <a:t> </a:t>
            </a:r>
            <a:r>
              <a:rPr dirty="0" spc="-50"/>
              <a:t>learning</a:t>
            </a:r>
            <a:r>
              <a:rPr dirty="0" spc="55"/>
              <a:t> </a:t>
            </a:r>
            <a:r>
              <a:rPr dirty="0" spc="-55"/>
              <a:t>models.</a:t>
            </a:r>
          </a:p>
          <a:p>
            <a:pPr marL="191135" marR="294640">
              <a:lnSpc>
                <a:spcPct val="125299"/>
              </a:lnSpc>
            </a:pPr>
            <a:r>
              <a:rPr dirty="0" spc="-50"/>
              <a:t>Real-world</a:t>
            </a:r>
            <a:r>
              <a:rPr dirty="0" spc="50"/>
              <a:t> </a:t>
            </a:r>
            <a:r>
              <a:rPr dirty="0" spc="-35"/>
              <a:t>data</a:t>
            </a:r>
            <a:r>
              <a:rPr dirty="0" spc="55"/>
              <a:t> </a:t>
            </a:r>
            <a:r>
              <a:rPr dirty="0" spc="-60"/>
              <a:t>is</a:t>
            </a:r>
            <a:r>
              <a:rPr dirty="0" spc="55"/>
              <a:t> </a:t>
            </a:r>
            <a:r>
              <a:rPr dirty="0" spc="-55"/>
              <a:t>generally</a:t>
            </a:r>
            <a:r>
              <a:rPr dirty="0" spc="50"/>
              <a:t> </a:t>
            </a:r>
            <a:r>
              <a:rPr dirty="0" spc="-40"/>
              <a:t>incomplete,</a:t>
            </a:r>
            <a:r>
              <a:rPr dirty="0" spc="55"/>
              <a:t> </a:t>
            </a:r>
            <a:r>
              <a:rPr dirty="0" spc="-40"/>
              <a:t>inconsistent</a:t>
            </a:r>
            <a:r>
              <a:rPr dirty="0" spc="55"/>
              <a:t> </a:t>
            </a:r>
            <a:r>
              <a:rPr dirty="0" spc="-65"/>
              <a:t>and</a:t>
            </a:r>
            <a:r>
              <a:rPr dirty="0" spc="50"/>
              <a:t> </a:t>
            </a:r>
            <a:r>
              <a:rPr dirty="0" spc="-65"/>
              <a:t>noisy. </a:t>
            </a:r>
            <a:r>
              <a:rPr dirty="0" spc="-290"/>
              <a:t> </a:t>
            </a:r>
            <a:r>
              <a:rPr dirty="0" spc="-40"/>
              <a:t>The</a:t>
            </a:r>
            <a:r>
              <a:rPr dirty="0" spc="50"/>
              <a:t> </a:t>
            </a:r>
            <a:r>
              <a:rPr dirty="0" spc="-20"/>
              <a:t>statistical</a:t>
            </a:r>
            <a:r>
              <a:rPr dirty="0" spc="55"/>
              <a:t> </a:t>
            </a:r>
            <a:r>
              <a:rPr dirty="0" spc="-45"/>
              <a:t>model-</a:t>
            </a:r>
            <a:r>
              <a:rPr dirty="0" spc="55"/>
              <a:t> </a:t>
            </a:r>
            <a:r>
              <a:rPr dirty="0" spc="-80"/>
              <a:t>pre-processes</a:t>
            </a:r>
            <a:r>
              <a:rPr dirty="0" spc="55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35"/>
              <a:t>data</a:t>
            </a:r>
            <a:r>
              <a:rPr dirty="0" spc="50"/>
              <a:t> </a:t>
            </a:r>
            <a:r>
              <a:rPr dirty="0" spc="-60"/>
              <a:t>set</a:t>
            </a:r>
          </a:p>
          <a:p>
            <a:pPr marL="191135" marR="5080">
              <a:lnSpc>
                <a:spcPct val="102600"/>
              </a:lnSpc>
              <a:spcBef>
                <a:spcPts val="300"/>
              </a:spcBef>
            </a:pPr>
            <a:r>
              <a:rPr dirty="0" spc="-35"/>
              <a:t>Then,</a:t>
            </a:r>
            <a:r>
              <a:rPr dirty="0" spc="60"/>
              <a:t> </a:t>
            </a:r>
            <a:r>
              <a:rPr dirty="0" spc="-30"/>
              <a:t>the</a:t>
            </a:r>
            <a:r>
              <a:rPr dirty="0" spc="60"/>
              <a:t> </a:t>
            </a:r>
            <a:r>
              <a:rPr dirty="0" spc="-50"/>
              <a:t>Machine</a:t>
            </a:r>
            <a:r>
              <a:rPr dirty="0" spc="65"/>
              <a:t> </a:t>
            </a:r>
            <a:r>
              <a:rPr dirty="0" spc="-55"/>
              <a:t>Learning</a:t>
            </a:r>
            <a:r>
              <a:rPr dirty="0" spc="60"/>
              <a:t> </a:t>
            </a:r>
            <a:r>
              <a:rPr dirty="0" spc="-45"/>
              <a:t>model-predicts</a:t>
            </a:r>
            <a:r>
              <a:rPr dirty="0" spc="60"/>
              <a:t> </a:t>
            </a:r>
            <a:r>
              <a:rPr dirty="0" spc="-30"/>
              <a:t>the</a:t>
            </a:r>
            <a:r>
              <a:rPr dirty="0" spc="65"/>
              <a:t> </a:t>
            </a:r>
            <a:r>
              <a:rPr dirty="0" spc="-45"/>
              <a:t>water</a:t>
            </a:r>
            <a:r>
              <a:rPr dirty="0" spc="60"/>
              <a:t> </a:t>
            </a:r>
            <a:r>
              <a:rPr dirty="0" spc="-25"/>
              <a:t>quality</a:t>
            </a:r>
            <a:r>
              <a:rPr dirty="0" spc="60"/>
              <a:t> </a:t>
            </a:r>
            <a:r>
              <a:rPr dirty="0" spc="-20"/>
              <a:t>of</a:t>
            </a:r>
            <a:r>
              <a:rPr dirty="0" spc="65"/>
              <a:t> </a:t>
            </a:r>
            <a:r>
              <a:rPr dirty="0" spc="-30"/>
              <a:t>the </a:t>
            </a:r>
            <a:r>
              <a:rPr dirty="0" spc="-290"/>
              <a:t> </a:t>
            </a:r>
            <a:r>
              <a:rPr dirty="0" spc="-45"/>
              <a:t>water</a:t>
            </a:r>
            <a:r>
              <a:rPr dirty="0" spc="50"/>
              <a:t> </a:t>
            </a:r>
            <a:r>
              <a:rPr dirty="0" spc="-65"/>
              <a:t>sample.</a:t>
            </a:r>
          </a:p>
          <a:p>
            <a:pPr marL="191135" marR="40005">
              <a:lnSpc>
                <a:spcPct val="102600"/>
              </a:lnSpc>
              <a:spcBef>
                <a:spcPts val="300"/>
              </a:spcBef>
            </a:pPr>
            <a:r>
              <a:rPr dirty="0" spc="-40"/>
              <a:t>The</a:t>
            </a:r>
            <a:r>
              <a:rPr dirty="0" spc="60"/>
              <a:t> </a:t>
            </a:r>
            <a:r>
              <a:rPr dirty="0" spc="-50"/>
              <a:t>results</a:t>
            </a:r>
            <a:r>
              <a:rPr dirty="0" spc="65"/>
              <a:t> </a:t>
            </a:r>
            <a:r>
              <a:rPr dirty="0" spc="-20"/>
              <a:t>of</a:t>
            </a:r>
            <a:r>
              <a:rPr dirty="0" spc="60"/>
              <a:t> </a:t>
            </a:r>
            <a:r>
              <a:rPr dirty="0" spc="-30"/>
              <a:t>the</a:t>
            </a:r>
            <a:r>
              <a:rPr dirty="0" spc="65"/>
              <a:t> </a:t>
            </a:r>
            <a:r>
              <a:rPr dirty="0" spc="-45"/>
              <a:t>conventional</a:t>
            </a:r>
            <a:r>
              <a:rPr dirty="0" spc="60"/>
              <a:t> </a:t>
            </a:r>
            <a:r>
              <a:rPr dirty="0" spc="-20"/>
              <a:t>statistical,</a:t>
            </a:r>
            <a:r>
              <a:rPr dirty="0" spc="65"/>
              <a:t> </a:t>
            </a:r>
            <a:r>
              <a:rPr dirty="0" spc="-60"/>
              <a:t>machine</a:t>
            </a:r>
            <a:r>
              <a:rPr dirty="0" spc="65"/>
              <a:t> </a:t>
            </a:r>
            <a:r>
              <a:rPr dirty="0" spc="-50"/>
              <a:t>learning</a:t>
            </a:r>
            <a:r>
              <a:rPr dirty="0" spc="60"/>
              <a:t> </a:t>
            </a:r>
            <a:r>
              <a:rPr dirty="0" spc="-65"/>
              <a:t>models </a:t>
            </a:r>
            <a:r>
              <a:rPr dirty="0" spc="-290"/>
              <a:t> </a:t>
            </a:r>
            <a:r>
              <a:rPr dirty="0" spc="-65"/>
              <a:t>and</a:t>
            </a:r>
            <a:r>
              <a:rPr dirty="0" spc="50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35"/>
              <a:t>hybrid</a:t>
            </a:r>
            <a:r>
              <a:rPr dirty="0" spc="55"/>
              <a:t> </a:t>
            </a:r>
            <a:r>
              <a:rPr dirty="0" spc="-50"/>
              <a:t>model</a:t>
            </a:r>
            <a:r>
              <a:rPr dirty="0" spc="50"/>
              <a:t> </a:t>
            </a:r>
            <a:r>
              <a:rPr dirty="0" spc="-60"/>
              <a:t>is</a:t>
            </a:r>
            <a:r>
              <a:rPr dirty="0" spc="55"/>
              <a:t> </a:t>
            </a:r>
            <a:r>
              <a:rPr dirty="0" spc="-60"/>
              <a:t>compared.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6376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7379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8382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65934"/>
            <a:ext cx="65265" cy="652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295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Justification</a:t>
            </a:r>
            <a:r>
              <a:rPr dirty="0" spc="10"/>
              <a:t> </a:t>
            </a:r>
            <a:r>
              <a:rPr dirty="0" spc="-50"/>
              <a:t>for</a:t>
            </a:r>
            <a:r>
              <a:rPr dirty="0" spc="10"/>
              <a:t> </a:t>
            </a:r>
            <a:r>
              <a:rPr dirty="0" spc="-60"/>
              <a:t>problem</a:t>
            </a:r>
            <a:r>
              <a:rPr dirty="0" spc="15"/>
              <a:t> </a:t>
            </a:r>
            <a:r>
              <a:rPr dirty="0" spc="-45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75169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91716"/>
            <a:ext cx="4079240" cy="20643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5875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Arial"/>
                <a:cs typeface="Arial"/>
              </a:rPr>
              <a:t>ML,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DL,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Auto-ML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Auto-DL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have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previously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been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used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analyse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water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quality.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Arial"/>
                <a:cs typeface="Arial"/>
              </a:rPr>
              <a:t>Statistical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models-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not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found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much</a:t>
            </a:r>
            <a:endParaRPr sz="1100">
              <a:latin typeface="Arial"/>
              <a:cs typeface="Arial"/>
            </a:endParaRPr>
          </a:p>
          <a:p>
            <a:pPr marL="12700" marR="353695">
              <a:lnSpc>
                <a:spcPct val="102600"/>
              </a:lnSpc>
              <a:spcBef>
                <a:spcPts val="295"/>
              </a:spcBef>
            </a:pPr>
            <a:r>
              <a:rPr dirty="0" sz="1100" spc="-35">
                <a:latin typeface="Arial"/>
                <a:cs typeface="Arial"/>
              </a:rPr>
              <a:t>Our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approach:</a:t>
            </a:r>
            <a:r>
              <a:rPr dirty="0" sz="1100" spc="18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Analyse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results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an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5">
                <a:latin typeface="Arial"/>
                <a:cs typeface="Arial"/>
              </a:rPr>
              <a:t>ML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model,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statistical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model,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a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hybrid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two.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30">
                <a:latin typeface="Arial"/>
                <a:cs typeface="Arial"/>
              </a:rPr>
              <a:t>Hybrid:</a:t>
            </a:r>
            <a:r>
              <a:rPr dirty="0" sz="1100" spc="18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Data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pre-processing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done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using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statistical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models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40">
                <a:latin typeface="Arial"/>
                <a:cs typeface="Arial"/>
              </a:rPr>
              <a:t>like</a:t>
            </a:r>
            <a:endParaRPr sz="1100">
              <a:latin typeface="Arial"/>
              <a:cs typeface="Arial"/>
            </a:endParaRPr>
          </a:p>
          <a:p>
            <a:pPr marL="12700" marR="157480">
              <a:lnSpc>
                <a:spcPct val="102600"/>
              </a:lnSpc>
            </a:pPr>
            <a:r>
              <a:rPr dirty="0" sz="1100" spc="-35">
                <a:latin typeface="Arial"/>
                <a:cs typeface="Arial"/>
              </a:rPr>
              <a:t>min-max,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Z-score,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etc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and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the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prediction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be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done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using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70">
                <a:latin typeface="Arial"/>
                <a:cs typeface="Arial"/>
              </a:rPr>
              <a:t>Random </a:t>
            </a:r>
            <a:r>
              <a:rPr dirty="0" sz="1100" spc="-29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Forest.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The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exact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statistical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model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yet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be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65">
                <a:latin typeface="Arial"/>
                <a:cs typeface="Arial"/>
              </a:rPr>
              <a:t>decided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90">
                <a:latin typeface="Arial"/>
                <a:cs typeface="Arial"/>
              </a:rPr>
              <a:t>because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not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much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80">
                <a:latin typeface="Arial"/>
                <a:cs typeface="Arial"/>
              </a:rPr>
              <a:t>research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is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45">
                <a:latin typeface="Arial"/>
                <a:cs typeface="Arial"/>
              </a:rPr>
              <a:t>available.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85">
                <a:latin typeface="Arial"/>
                <a:cs typeface="Arial"/>
              </a:rPr>
              <a:t>Need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10">
                <a:latin typeface="Arial"/>
                <a:cs typeface="Arial"/>
              </a:rPr>
              <a:t>to </a:t>
            </a:r>
            <a:r>
              <a:rPr dirty="0" sz="1100" spc="-25">
                <a:latin typeface="Arial"/>
                <a:cs typeface="Arial"/>
              </a:rPr>
              <a:t>test </a:t>
            </a:r>
            <a:r>
              <a:rPr dirty="0" sz="1100" spc="-60">
                <a:latin typeface="Arial"/>
                <a:cs typeface="Arial"/>
              </a:rPr>
              <a:t>before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deciding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50">
                <a:latin typeface="Arial"/>
                <a:cs typeface="Arial"/>
              </a:rPr>
              <a:t>best </a:t>
            </a:r>
            <a:r>
              <a:rPr dirty="0" sz="1100" spc="-20">
                <a:latin typeface="Arial"/>
                <a:cs typeface="Arial"/>
              </a:rPr>
              <a:t>suit </a:t>
            </a:r>
            <a:r>
              <a:rPr dirty="0" sz="1100" spc="-25">
                <a:latin typeface="Arial"/>
                <a:cs typeface="Arial"/>
              </a:rPr>
              <a:t>for </a:t>
            </a:r>
            <a:r>
              <a:rPr dirty="0" sz="1100" spc="-30">
                <a:latin typeface="Arial"/>
                <a:cs typeface="Arial"/>
              </a:rPr>
              <a:t>the </a:t>
            </a:r>
            <a:r>
              <a:rPr dirty="0" sz="1100" spc="-29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5727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6730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941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03602"/>
            <a:ext cx="65265" cy="652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908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Literature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7A2600"/>
                </a:solidFill>
                <a:latin typeface="Tahoma"/>
                <a:cs typeface="Tahoma"/>
              </a:rPr>
              <a:t>Survey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7A2600"/>
                </a:solidFill>
                <a:latin typeface="Tahoma"/>
                <a:cs typeface="Tahoma"/>
              </a:rPr>
              <a:t>and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Feasibility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Study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08" y="434943"/>
            <a:ext cx="3909060" cy="27569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908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Literature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7A2600"/>
                </a:solidFill>
                <a:latin typeface="Tahoma"/>
                <a:cs typeface="Tahoma"/>
              </a:rPr>
              <a:t>Survey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7A2600"/>
                </a:solidFill>
                <a:latin typeface="Tahoma"/>
                <a:cs typeface="Tahoma"/>
              </a:rPr>
              <a:t>and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Feasibility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Study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423438"/>
            <a:ext cx="4608195" cy="3032760"/>
            <a:chOff x="0" y="423438"/>
            <a:chExt cx="4608195" cy="3032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79" y="423438"/>
              <a:ext cx="4404236" cy="28873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9089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Literature</a:t>
            </a:r>
            <a:r>
              <a:rPr dirty="0" sz="1400" spc="25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7A2600"/>
                </a:solidFill>
                <a:latin typeface="Tahoma"/>
                <a:cs typeface="Tahoma"/>
              </a:rPr>
              <a:t>Survey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7A2600"/>
                </a:solidFill>
                <a:latin typeface="Tahoma"/>
                <a:cs typeface="Tahoma"/>
              </a:rPr>
              <a:t>and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Feasibility</a:t>
            </a:r>
            <a:r>
              <a:rPr dirty="0" sz="1400" spc="3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7A2600"/>
                </a:solidFill>
                <a:latin typeface="Tahoma"/>
                <a:cs typeface="Tahoma"/>
              </a:rPr>
              <a:t>Study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782" y="450367"/>
            <a:ext cx="3765042" cy="27363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07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Proposed</a:t>
            </a:r>
            <a:r>
              <a:rPr dirty="0" spc="-25"/>
              <a:t> </a:t>
            </a:r>
            <a:r>
              <a:rPr dirty="0" spc="-5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75970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434"/>
              </a:spcBef>
            </a:pPr>
            <a:r>
              <a:rPr dirty="0" spc="-15"/>
              <a:t>Initially,</a:t>
            </a:r>
            <a:r>
              <a:rPr dirty="0" spc="60"/>
              <a:t> </a:t>
            </a:r>
            <a:r>
              <a:rPr dirty="0" spc="-50"/>
              <a:t>results</a:t>
            </a:r>
            <a:r>
              <a:rPr dirty="0" spc="60"/>
              <a:t> </a:t>
            </a:r>
            <a:r>
              <a:rPr dirty="0" spc="-45"/>
              <a:t>obtained</a:t>
            </a:r>
            <a:r>
              <a:rPr dirty="0" spc="60"/>
              <a:t> </a:t>
            </a:r>
            <a:r>
              <a:rPr dirty="0" spc="-25"/>
              <a:t>from</a:t>
            </a:r>
            <a:r>
              <a:rPr dirty="0" spc="60"/>
              <a:t> </a:t>
            </a:r>
            <a:r>
              <a:rPr dirty="0" spc="-35"/>
              <a:t>Water</a:t>
            </a:r>
            <a:r>
              <a:rPr dirty="0" spc="60"/>
              <a:t> </a:t>
            </a:r>
            <a:r>
              <a:rPr dirty="0" spc="-25"/>
              <a:t>quality</a:t>
            </a:r>
            <a:r>
              <a:rPr dirty="0" spc="60"/>
              <a:t> </a:t>
            </a:r>
            <a:r>
              <a:rPr dirty="0" spc="-65"/>
              <a:t>analysis</a:t>
            </a:r>
          </a:p>
          <a:p>
            <a:pPr marL="191135" marR="174625">
              <a:lnSpc>
                <a:spcPct val="102600"/>
              </a:lnSpc>
              <a:spcBef>
                <a:spcPts val="300"/>
              </a:spcBef>
            </a:pPr>
            <a:r>
              <a:rPr dirty="0" spc="-50"/>
              <a:t>Using:</a:t>
            </a:r>
            <a:r>
              <a:rPr dirty="0" spc="175"/>
              <a:t> </a:t>
            </a:r>
            <a:r>
              <a:rPr dirty="0" spc="-60"/>
              <a:t>machine</a:t>
            </a:r>
            <a:r>
              <a:rPr dirty="0" spc="60"/>
              <a:t> </a:t>
            </a:r>
            <a:r>
              <a:rPr dirty="0" spc="-50"/>
              <a:t>learning</a:t>
            </a:r>
            <a:r>
              <a:rPr dirty="0" spc="55"/>
              <a:t> </a:t>
            </a:r>
            <a:r>
              <a:rPr dirty="0" spc="-50"/>
              <a:t>model</a:t>
            </a:r>
            <a:r>
              <a:rPr dirty="0" spc="55"/>
              <a:t> </a:t>
            </a:r>
            <a:r>
              <a:rPr dirty="0" spc="-50"/>
              <a:t>(Random</a:t>
            </a:r>
            <a:r>
              <a:rPr dirty="0" spc="60"/>
              <a:t> </a:t>
            </a:r>
            <a:r>
              <a:rPr dirty="0" spc="-45"/>
              <a:t>Forest)</a:t>
            </a:r>
            <a:r>
              <a:rPr dirty="0" spc="55"/>
              <a:t> </a:t>
            </a:r>
            <a:r>
              <a:rPr dirty="0" spc="-65"/>
              <a:t>and</a:t>
            </a:r>
            <a:r>
              <a:rPr dirty="0" spc="60"/>
              <a:t> </a:t>
            </a:r>
            <a:r>
              <a:rPr dirty="0" spc="-90"/>
              <a:t>a</a:t>
            </a:r>
            <a:r>
              <a:rPr dirty="0" spc="55"/>
              <a:t> </a:t>
            </a:r>
            <a:r>
              <a:rPr dirty="0" spc="-20"/>
              <a:t>statistical </a:t>
            </a:r>
            <a:r>
              <a:rPr dirty="0" spc="-290"/>
              <a:t> </a:t>
            </a:r>
            <a:r>
              <a:rPr dirty="0" spc="-50"/>
              <a:t>model</a:t>
            </a:r>
            <a:r>
              <a:rPr dirty="0" spc="50"/>
              <a:t> </a:t>
            </a:r>
            <a:r>
              <a:rPr dirty="0" spc="-50"/>
              <a:t>(such</a:t>
            </a:r>
            <a:r>
              <a:rPr dirty="0" spc="55"/>
              <a:t> </a:t>
            </a:r>
            <a:r>
              <a:rPr dirty="0" spc="-114"/>
              <a:t>as</a:t>
            </a:r>
            <a:r>
              <a:rPr dirty="0" spc="55"/>
              <a:t> </a:t>
            </a:r>
            <a:r>
              <a:rPr dirty="0" spc="-40"/>
              <a:t>PCA,</a:t>
            </a:r>
            <a:r>
              <a:rPr dirty="0" spc="55"/>
              <a:t> </a:t>
            </a:r>
            <a:r>
              <a:rPr dirty="0" spc="-40"/>
              <a:t>CA,</a:t>
            </a:r>
            <a:r>
              <a:rPr dirty="0" spc="50"/>
              <a:t> </a:t>
            </a:r>
            <a:r>
              <a:rPr dirty="0" spc="-25"/>
              <a:t>DA</a:t>
            </a:r>
            <a:r>
              <a:rPr dirty="0" spc="55"/>
              <a:t> </a:t>
            </a:r>
            <a:r>
              <a:rPr dirty="0" spc="-15"/>
              <a:t>etc)</a:t>
            </a:r>
          </a:p>
          <a:p>
            <a:pPr marL="191135">
              <a:lnSpc>
                <a:spcPct val="100000"/>
              </a:lnSpc>
              <a:spcBef>
                <a:spcPts val="330"/>
              </a:spcBef>
            </a:pPr>
            <a:r>
              <a:rPr dirty="0" spc="-25"/>
              <a:t>Later,</a:t>
            </a:r>
            <a:r>
              <a:rPr dirty="0" spc="55"/>
              <a:t> </a:t>
            </a:r>
            <a:r>
              <a:rPr dirty="0" spc="-105"/>
              <a:t>we</a:t>
            </a:r>
            <a:r>
              <a:rPr dirty="0" spc="55"/>
              <a:t> </a:t>
            </a:r>
            <a:r>
              <a:rPr dirty="0" spc="-70"/>
              <a:t>device</a:t>
            </a:r>
            <a:r>
              <a:rPr dirty="0" spc="60"/>
              <a:t> </a:t>
            </a:r>
            <a:r>
              <a:rPr dirty="0" spc="-90"/>
              <a:t>a</a:t>
            </a:r>
            <a:r>
              <a:rPr dirty="0" spc="55"/>
              <a:t> </a:t>
            </a:r>
            <a:r>
              <a:rPr dirty="0" spc="-35"/>
              <a:t>hybrid</a:t>
            </a:r>
            <a:r>
              <a:rPr dirty="0" spc="60"/>
              <a:t> </a:t>
            </a:r>
            <a:r>
              <a:rPr dirty="0" spc="-70"/>
              <a:t>system</a:t>
            </a:r>
            <a:r>
              <a:rPr dirty="0" spc="55"/>
              <a:t> </a:t>
            </a:r>
            <a:r>
              <a:rPr dirty="0" spc="-45"/>
              <a:t>combining</a:t>
            </a:r>
            <a:r>
              <a:rPr dirty="0" spc="55"/>
              <a:t> </a:t>
            </a:r>
            <a:r>
              <a:rPr dirty="0" spc="-15"/>
              <a:t>both</a:t>
            </a:r>
            <a:r>
              <a:rPr dirty="0" spc="60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65"/>
              <a:t>models</a:t>
            </a:r>
          </a:p>
          <a:p>
            <a:pPr marL="191135" marR="234950">
              <a:lnSpc>
                <a:spcPct val="102600"/>
              </a:lnSpc>
              <a:spcBef>
                <a:spcPts val="300"/>
              </a:spcBef>
            </a:pPr>
            <a:r>
              <a:rPr dirty="0" spc="-25"/>
              <a:t>Data</a:t>
            </a:r>
            <a:r>
              <a:rPr dirty="0" spc="55"/>
              <a:t> </a:t>
            </a:r>
            <a:r>
              <a:rPr dirty="0" spc="-65"/>
              <a:t>pre-processing</a:t>
            </a:r>
            <a:r>
              <a:rPr dirty="0" spc="55"/>
              <a:t> </a:t>
            </a:r>
            <a:r>
              <a:rPr dirty="0"/>
              <a:t>unit</a:t>
            </a:r>
            <a:r>
              <a:rPr dirty="0" spc="60"/>
              <a:t> </a:t>
            </a:r>
            <a:r>
              <a:rPr dirty="0" spc="-95"/>
              <a:t>processes</a:t>
            </a:r>
            <a:r>
              <a:rPr dirty="0" spc="55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35"/>
              <a:t>data</a:t>
            </a:r>
            <a:r>
              <a:rPr dirty="0" spc="60"/>
              <a:t> </a:t>
            </a:r>
            <a:r>
              <a:rPr dirty="0" spc="-60"/>
              <a:t>set</a:t>
            </a:r>
            <a:r>
              <a:rPr dirty="0" spc="55"/>
              <a:t> </a:t>
            </a:r>
            <a:r>
              <a:rPr dirty="0" spc="-90"/>
              <a:t>based</a:t>
            </a:r>
            <a:r>
              <a:rPr dirty="0" spc="55"/>
              <a:t> </a:t>
            </a:r>
            <a:r>
              <a:rPr dirty="0" spc="-60"/>
              <a:t>on</a:t>
            </a:r>
            <a:r>
              <a:rPr dirty="0" spc="60"/>
              <a:t> </a:t>
            </a:r>
            <a:r>
              <a:rPr dirty="0" spc="-75"/>
              <a:t>several </a:t>
            </a:r>
            <a:r>
              <a:rPr dirty="0" spc="-295"/>
              <a:t> </a:t>
            </a:r>
            <a:r>
              <a:rPr dirty="0" spc="-60"/>
              <a:t>parameters</a:t>
            </a:r>
            <a:r>
              <a:rPr dirty="0" spc="50"/>
              <a:t> </a:t>
            </a:r>
            <a:r>
              <a:rPr dirty="0" spc="-60"/>
              <a:t>using</a:t>
            </a:r>
            <a:r>
              <a:rPr dirty="0" spc="55"/>
              <a:t> </a:t>
            </a:r>
            <a:r>
              <a:rPr dirty="0" spc="-90"/>
              <a:t>a</a:t>
            </a:r>
            <a:r>
              <a:rPr dirty="0" spc="55"/>
              <a:t> </a:t>
            </a:r>
            <a:r>
              <a:rPr dirty="0" spc="-20"/>
              <a:t>statistical</a:t>
            </a:r>
            <a:r>
              <a:rPr dirty="0" spc="55"/>
              <a:t> </a:t>
            </a:r>
            <a:r>
              <a:rPr dirty="0" spc="-55"/>
              <a:t>model</a:t>
            </a:r>
          </a:p>
          <a:p>
            <a:pPr marL="191135" marR="96520">
              <a:lnSpc>
                <a:spcPct val="102600"/>
              </a:lnSpc>
              <a:spcBef>
                <a:spcPts val="300"/>
              </a:spcBef>
            </a:pPr>
            <a:r>
              <a:rPr dirty="0" spc="-50"/>
              <a:t>Models</a:t>
            </a:r>
            <a:r>
              <a:rPr dirty="0" spc="65"/>
              <a:t> </a:t>
            </a:r>
            <a:r>
              <a:rPr dirty="0" spc="10"/>
              <a:t>to</a:t>
            </a:r>
            <a:r>
              <a:rPr dirty="0" spc="65"/>
              <a:t> </a:t>
            </a:r>
            <a:r>
              <a:rPr dirty="0" spc="-75"/>
              <a:t>be</a:t>
            </a:r>
            <a:r>
              <a:rPr dirty="0" spc="70"/>
              <a:t> </a:t>
            </a:r>
            <a:r>
              <a:rPr dirty="0" spc="-15"/>
              <a:t>tried:</a:t>
            </a:r>
            <a:r>
              <a:rPr dirty="0" spc="190"/>
              <a:t> </a:t>
            </a:r>
            <a:r>
              <a:rPr dirty="0" spc="-65"/>
              <a:t>Z-score</a:t>
            </a:r>
            <a:r>
              <a:rPr dirty="0" spc="65"/>
              <a:t> </a:t>
            </a:r>
            <a:r>
              <a:rPr dirty="0" spc="-35"/>
              <a:t>normalization,</a:t>
            </a:r>
            <a:r>
              <a:rPr dirty="0" spc="65"/>
              <a:t> </a:t>
            </a:r>
            <a:r>
              <a:rPr dirty="0" spc="-40"/>
              <a:t>min-max</a:t>
            </a:r>
            <a:r>
              <a:rPr dirty="0" spc="70"/>
              <a:t> </a:t>
            </a:r>
            <a:r>
              <a:rPr dirty="0" spc="-35"/>
              <a:t>normalization, </a:t>
            </a:r>
            <a:r>
              <a:rPr dirty="0" spc="-290"/>
              <a:t> </a:t>
            </a:r>
            <a:r>
              <a:rPr dirty="0" spc="-50"/>
              <a:t>decimal</a:t>
            </a:r>
            <a:r>
              <a:rPr dirty="0" spc="50"/>
              <a:t> </a:t>
            </a:r>
            <a:r>
              <a:rPr dirty="0" spc="-55"/>
              <a:t>scaling</a:t>
            </a:r>
            <a:r>
              <a:rPr dirty="0" spc="55"/>
              <a:t> </a:t>
            </a:r>
            <a:r>
              <a:rPr dirty="0" spc="-65"/>
              <a:t>and</a:t>
            </a:r>
            <a:r>
              <a:rPr dirty="0" spc="55"/>
              <a:t> </a:t>
            </a:r>
            <a:r>
              <a:rPr dirty="0" spc="-30"/>
              <a:t>quartile</a:t>
            </a:r>
            <a:r>
              <a:rPr dirty="0" spc="55"/>
              <a:t> </a:t>
            </a:r>
            <a:r>
              <a:rPr dirty="0" spc="-35"/>
              <a:t>detection</a:t>
            </a:r>
            <a:r>
              <a:rPr dirty="0" spc="55"/>
              <a:t> </a:t>
            </a:r>
            <a:r>
              <a:rPr dirty="0" spc="-40"/>
              <a:t>method</a:t>
            </a:r>
          </a:p>
          <a:p>
            <a:pPr marL="191135" marR="5080">
              <a:lnSpc>
                <a:spcPct val="102600"/>
              </a:lnSpc>
              <a:spcBef>
                <a:spcPts val="300"/>
              </a:spcBef>
            </a:pPr>
            <a:r>
              <a:rPr dirty="0" spc="-30"/>
              <a:t>Later</a:t>
            </a:r>
            <a:r>
              <a:rPr dirty="0" spc="55"/>
              <a:t> </a:t>
            </a:r>
            <a:r>
              <a:rPr dirty="0" spc="-105"/>
              <a:t>we</a:t>
            </a:r>
            <a:r>
              <a:rPr dirty="0" spc="55"/>
              <a:t> </a:t>
            </a:r>
            <a:r>
              <a:rPr dirty="0" spc="-105"/>
              <a:t>use</a:t>
            </a:r>
            <a:r>
              <a:rPr dirty="0" spc="60"/>
              <a:t> </a:t>
            </a:r>
            <a:r>
              <a:rPr dirty="0" spc="-90"/>
              <a:t>a</a:t>
            </a:r>
            <a:r>
              <a:rPr dirty="0" spc="55"/>
              <a:t> </a:t>
            </a:r>
            <a:r>
              <a:rPr dirty="0" spc="-60"/>
              <a:t>machine</a:t>
            </a:r>
            <a:r>
              <a:rPr dirty="0" spc="55"/>
              <a:t> </a:t>
            </a:r>
            <a:r>
              <a:rPr dirty="0" spc="-50"/>
              <a:t>learning</a:t>
            </a:r>
            <a:r>
              <a:rPr dirty="0" spc="60"/>
              <a:t> </a:t>
            </a:r>
            <a:r>
              <a:rPr dirty="0" spc="-50"/>
              <a:t>model</a:t>
            </a:r>
            <a:r>
              <a:rPr dirty="0" spc="55"/>
              <a:t> </a:t>
            </a:r>
            <a:r>
              <a:rPr dirty="0" spc="-50"/>
              <a:t>(Random</a:t>
            </a:r>
            <a:r>
              <a:rPr dirty="0" spc="55"/>
              <a:t> </a:t>
            </a:r>
            <a:r>
              <a:rPr dirty="0" spc="-45"/>
              <a:t>Forest)</a:t>
            </a:r>
            <a:r>
              <a:rPr dirty="0" spc="60"/>
              <a:t> </a:t>
            </a:r>
            <a:r>
              <a:rPr dirty="0" spc="5"/>
              <a:t>that</a:t>
            </a:r>
            <a:r>
              <a:rPr dirty="0" spc="55"/>
              <a:t> </a:t>
            </a:r>
            <a:r>
              <a:rPr dirty="0" spc="-50"/>
              <a:t>would </a:t>
            </a:r>
            <a:r>
              <a:rPr dirty="0" spc="-290"/>
              <a:t> </a:t>
            </a:r>
            <a:r>
              <a:rPr dirty="0" spc="-35"/>
              <a:t>predict</a:t>
            </a:r>
            <a:r>
              <a:rPr dirty="0" spc="50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45"/>
              <a:t>water</a:t>
            </a:r>
            <a:r>
              <a:rPr dirty="0" spc="55"/>
              <a:t> </a:t>
            </a:r>
            <a:r>
              <a:rPr dirty="0" spc="-35"/>
              <a:t>quality.</a:t>
            </a:r>
          </a:p>
          <a:p>
            <a:pPr marL="191135" marR="37465">
              <a:lnSpc>
                <a:spcPct val="102699"/>
              </a:lnSpc>
              <a:spcBef>
                <a:spcPts val="300"/>
              </a:spcBef>
            </a:pPr>
            <a:r>
              <a:rPr dirty="0" spc="-80"/>
              <a:t>Compare</a:t>
            </a:r>
            <a:r>
              <a:rPr dirty="0" spc="55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50"/>
              <a:t>results</a:t>
            </a:r>
            <a:r>
              <a:rPr dirty="0" spc="55"/>
              <a:t> </a:t>
            </a:r>
            <a:r>
              <a:rPr dirty="0" spc="-20"/>
              <a:t>of</a:t>
            </a:r>
            <a:r>
              <a:rPr dirty="0" spc="55"/>
              <a:t> </a:t>
            </a:r>
            <a:r>
              <a:rPr dirty="0" spc="-20"/>
              <a:t>all</a:t>
            </a:r>
            <a:r>
              <a:rPr dirty="0" spc="55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45"/>
              <a:t>three</a:t>
            </a:r>
            <a:r>
              <a:rPr dirty="0" spc="55"/>
              <a:t> </a:t>
            </a:r>
            <a:r>
              <a:rPr dirty="0" spc="-65"/>
              <a:t>and</a:t>
            </a:r>
            <a:r>
              <a:rPr dirty="0" spc="55"/>
              <a:t> </a:t>
            </a:r>
            <a:r>
              <a:rPr dirty="0" spc="-130"/>
              <a:t>see</a:t>
            </a:r>
            <a:r>
              <a:rPr dirty="0" spc="-120"/>
              <a:t> </a:t>
            </a:r>
            <a:r>
              <a:rPr dirty="0" spc="20"/>
              <a:t>if</a:t>
            </a:r>
            <a:r>
              <a:rPr dirty="0" spc="55"/>
              <a:t> </a:t>
            </a:r>
            <a:r>
              <a:rPr dirty="0" spc="-30"/>
              <a:t>the</a:t>
            </a:r>
            <a:r>
              <a:rPr dirty="0" spc="55"/>
              <a:t> </a:t>
            </a:r>
            <a:r>
              <a:rPr dirty="0" spc="-35"/>
              <a:t>hybrid</a:t>
            </a:r>
            <a:r>
              <a:rPr dirty="0" spc="55"/>
              <a:t> </a:t>
            </a:r>
            <a:r>
              <a:rPr dirty="0" spc="-50"/>
              <a:t>model</a:t>
            </a:r>
            <a:r>
              <a:rPr dirty="0" spc="55"/>
              <a:t> </a:t>
            </a:r>
            <a:r>
              <a:rPr dirty="0" spc="-90"/>
              <a:t>has </a:t>
            </a:r>
            <a:r>
              <a:rPr dirty="0" spc="-295"/>
              <a:t> </a:t>
            </a:r>
            <a:r>
              <a:rPr dirty="0" spc="-50"/>
              <a:t>good</a:t>
            </a:r>
            <a:r>
              <a:rPr dirty="0" spc="50"/>
              <a:t> </a:t>
            </a:r>
            <a:r>
              <a:rPr dirty="0" spc="-55"/>
              <a:t>performance</a:t>
            </a:r>
            <a:r>
              <a:rPr dirty="0" spc="55"/>
              <a:t> </a:t>
            </a:r>
            <a:r>
              <a:rPr dirty="0" spc="-50"/>
              <a:t>instead</a:t>
            </a:r>
            <a:r>
              <a:rPr dirty="0" spc="55"/>
              <a:t> </a:t>
            </a:r>
            <a:r>
              <a:rPr dirty="0" spc="-20"/>
              <a:t>of</a:t>
            </a:r>
            <a:r>
              <a:rPr dirty="0" spc="55"/>
              <a:t> </a:t>
            </a:r>
            <a:r>
              <a:rPr dirty="0" spc="-30"/>
              <a:t>individual</a:t>
            </a:r>
            <a:r>
              <a:rPr dirty="0" spc="55"/>
              <a:t> </a:t>
            </a:r>
            <a:r>
              <a:rPr dirty="0" spc="-55"/>
              <a:t>models.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88600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26812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47815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6025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42362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624467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9894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7A2600"/>
                </a:solidFill>
                <a:latin typeface="Tahoma"/>
                <a:cs typeface="Tahoma"/>
              </a:rPr>
              <a:t>Hybrid</a:t>
            </a:r>
            <a:r>
              <a:rPr dirty="0" sz="1400" spc="1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7A2600"/>
                </a:solidFill>
                <a:latin typeface="Tahoma"/>
                <a:cs typeface="Tahoma"/>
              </a:rPr>
              <a:t>model</a:t>
            </a:r>
            <a:r>
              <a:rPr dirty="0" sz="1400" spc="10">
                <a:solidFill>
                  <a:srgbClr val="7A260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7A2600"/>
                </a:solidFill>
                <a:latin typeface="Tahoma"/>
                <a:cs typeface="Tahoma"/>
              </a:rPr>
              <a:t>Architecture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28" y="352831"/>
            <a:ext cx="4500880" cy="2794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637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B6A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693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5"/>
              <a:t>Shriya</a:t>
            </a:r>
            <a:r>
              <a:rPr dirty="0" spc="15"/>
              <a:t> </a:t>
            </a:r>
            <a:r>
              <a:rPr dirty="0" spc="65"/>
              <a:t>B</a:t>
            </a:r>
            <a:r>
              <a:rPr dirty="0" spc="20"/>
              <a:t> </a:t>
            </a:r>
            <a:r>
              <a:rPr dirty="0" spc="10"/>
              <a:t>Vikram</a:t>
            </a:r>
            <a:r>
              <a:rPr dirty="0" spc="20"/>
              <a:t> </a:t>
            </a:r>
            <a:r>
              <a:rPr dirty="0" spc="65"/>
              <a:t>V</a:t>
            </a:r>
            <a:r>
              <a:rPr dirty="0" spc="20"/>
              <a:t> </a:t>
            </a:r>
            <a:r>
              <a:rPr dirty="0" spc="5"/>
              <a:t>Vyshali</a:t>
            </a:r>
            <a:r>
              <a:rPr dirty="0" spc="15"/>
              <a:t> S </a:t>
            </a:r>
            <a:r>
              <a:rPr dirty="0" spc="30"/>
              <a:t> </a:t>
            </a:r>
            <a:r>
              <a:rPr dirty="0" spc="25"/>
              <a:t>(SSNCE)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5"/>
              <a:t>October</a:t>
            </a:r>
            <a:r>
              <a:rPr dirty="0" spc="-10"/>
              <a:t> 26,</a:t>
            </a:r>
            <a:r>
              <a:rPr dirty="0" spc="-5"/>
              <a:t> </a:t>
            </a:r>
            <a:r>
              <a:rPr dirty="0" spc="-15"/>
              <a:t>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5"/>
              <a:t>13</a:t>
            </a:fld>
            <a:r>
              <a:rPr dirty="0" spc="-85"/>
              <a:t> </a:t>
            </a:r>
            <a:r>
              <a:rPr dirty="0" spc="85"/>
              <a:t>/</a:t>
            </a:r>
            <a:r>
              <a:rPr dirty="0" spc="-85"/>
              <a:t> </a:t>
            </a:r>
            <a:r>
              <a:rPr dirty="0" spc="-15"/>
              <a:t>15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Shriya B Vikram V Vyshali S</dc:creator>
  <dc:title>Water Quality Prediction using Statistical, Machine Learning and hybrid models</dc:title>
  <dcterms:created xsi:type="dcterms:W3CDTF">2021-10-26T01:02:54Z</dcterms:created>
  <dcterms:modified xsi:type="dcterms:W3CDTF">2021-10-26T01:02:54Z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2021-10-26T00:00:00Z</vt:filetime>
  </property>
</Properties>
</file>