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452" y="659787"/>
            <a:ext cx="3873195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417" y="992096"/>
            <a:ext cx="4133265" cy="124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47922" y="3351784"/>
            <a:ext cx="55562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2776" y="3351784"/>
            <a:ext cx="14103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839" y="3351784"/>
            <a:ext cx="3181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39520" marR="5080" indent="-1227455">
              <a:lnSpc>
                <a:spcPct val="106700"/>
              </a:lnSpc>
              <a:spcBef>
                <a:spcPts val="20"/>
              </a:spcBef>
            </a:pPr>
            <a:r>
              <a:rPr dirty="0" spc="-35"/>
              <a:t>Water</a:t>
            </a:r>
            <a:r>
              <a:rPr dirty="0" spc="35"/>
              <a:t> </a:t>
            </a:r>
            <a:r>
              <a:rPr dirty="0" spc="-20"/>
              <a:t>Quality</a:t>
            </a:r>
            <a:r>
              <a:rPr dirty="0" spc="40"/>
              <a:t> </a:t>
            </a:r>
            <a:r>
              <a:rPr dirty="0" spc="-20"/>
              <a:t>Prediction</a:t>
            </a:r>
            <a:r>
              <a:rPr dirty="0" spc="40"/>
              <a:t> </a:t>
            </a:r>
            <a:r>
              <a:rPr dirty="0" spc="-55"/>
              <a:t>using</a:t>
            </a:r>
            <a:r>
              <a:rPr dirty="0" spc="40"/>
              <a:t> </a:t>
            </a:r>
            <a:r>
              <a:rPr dirty="0" spc="-30"/>
              <a:t>Statistical,Ensemble </a:t>
            </a:r>
            <a:r>
              <a:rPr dirty="0" spc="-425"/>
              <a:t> </a:t>
            </a:r>
            <a:r>
              <a:rPr dirty="0" spc="-60"/>
              <a:t>and</a:t>
            </a:r>
            <a:r>
              <a:rPr dirty="0" spc="25"/>
              <a:t> </a:t>
            </a:r>
            <a:r>
              <a:rPr dirty="0" spc="-35"/>
              <a:t>Hybrid</a:t>
            </a:r>
            <a:r>
              <a:rPr dirty="0" spc="30"/>
              <a:t> </a:t>
            </a:r>
            <a:r>
              <a:rPr dirty="0" spc="-6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703" y="1416455"/>
            <a:ext cx="1685925" cy="1179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565150" marR="556895" indent="889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Microsoft Sans Serif"/>
                <a:cs typeface="Microsoft Sans Serif"/>
              </a:rPr>
              <a:t>Vyshali </a:t>
            </a:r>
            <a:r>
              <a:rPr dirty="0" sz="1100" spc="-130">
                <a:latin typeface="Microsoft Sans Serif"/>
                <a:cs typeface="Microsoft Sans Serif"/>
              </a:rPr>
              <a:t>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Vikram </a:t>
            </a:r>
            <a:r>
              <a:rPr dirty="0" sz="1100" spc="-10">
                <a:latin typeface="Microsoft Sans Serif"/>
                <a:cs typeface="Microsoft Sans Serif"/>
              </a:rPr>
              <a:t>V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Shriya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800" spc="-40">
                <a:latin typeface="Microsoft Sans Serif"/>
                <a:cs typeface="Microsoft Sans Serif"/>
              </a:rPr>
              <a:t>SSN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College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Engineering,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Chennai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 marL="635">
              <a:lnSpc>
                <a:spcPct val="100000"/>
              </a:lnSpc>
            </a:pPr>
            <a:r>
              <a:rPr dirty="0" sz="1100" spc="-40">
                <a:latin typeface="Microsoft Sans Serif"/>
                <a:cs typeface="Microsoft Sans Serif"/>
              </a:rPr>
              <a:t>March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31,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2022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4160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7A2600"/>
                </a:solidFill>
                <a:latin typeface="Tahoma"/>
                <a:cs typeface="Tahoma"/>
              </a:rPr>
              <a:t>Ensemble</a:t>
            </a:r>
            <a:r>
              <a:rPr dirty="0" sz="1400" spc="-2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283" y="541058"/>
            <a:ext cx="2461514" cy="232740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6311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7A2600"/>
                </a:solidFill>
                <a:latin typeface="Tahoma"/>
                <a:cs typeface="Tahoma"/>
              </a:rPr>
              <a:t>Bagging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889" y="501510"/>
            <a:ext cx="2366264" cy="25929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6832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7A2600"/>
                </a:solidFill>
                <a:latin typeface="Tahoma"/>
                <a:cs typeface="Tahoma"/>
              </a:rPr>
              <a:t>B</a:t>
            </a:r>
            <a:r>
              <a:rPr dirty="0" sz="1400" spc="60">
                <a:solidFill>
                  <a:srgbClr val="7A2600"/>
                </a:solidFill>
                <a:latin typeface="Tahoma"/>
                <a:cs typeface="Tahoma"/>
              </a:rPr>
              <a:t>o</a:t>
            </a:r>
            <a:r>
              <a:rPr dirty="0" sz="1400" spc="-40">
                <a:solidFill>
                  <a:srgbClr val="7A2600"/>
                </a:solidFill>
                <a:latin typeface="Tahoma"/>
                <a:cs typeface="Tahoma"/>
              </a:rPr>
              <a:t>osting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511" y="633018"/>
            <a:ext cx="2065020" cy="19812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664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7A2600"/>
                </a:solidFill>
                <a:latin typeface="Tahoma"/>
                <a:cs typeface="Tahoma"/>
              </a:rPr>
              <a:t>Stacking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698" y="1063104"/>
            <a:ext cx="3598672" cy="1168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41859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7A2600"/>
                </a:solidFill>
                <a:latin typeface="Tahoma"/>
                <a:cs typeface="Tahoma"/>
              </a:rPr>
              <a:t>Accuracy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7A2600"/>
                </a:solidFill>
                <a:latin typeface="Tahoma"/>
                <a:cs typeface="Tahoma"/>
              </a:rPr>
              <a:t>of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7A2600"/>
                </a:solidFill>
                <a:latin typeface="Tahoma"/>
                <a:cs typeface="Tahoma"/>
              </a:rPr>
              <a:t>base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7A2600"/>
                </a:solidFill>
                <a:latin typeface="Tahoma"/>
                <a:cs typeface="Tahoma"/>
              </a:rPr>
              <a:t>models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for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binary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7A2600"/>
                </a:solidFill>
                <a:latin typeface="Tahoma"/>
                <a:cs typeface="Tahoma"/>
              </a:rPr>
              <a:t>and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7A2600"/>
                </a:solidFill>
                <a:latin typeface="Tahoma"/>
                <a:cs typeface="Tahoma"/>
              </a:rPr>
              <a:t>multi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class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7A2600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3101" y="896581"/>
            <a:ext cx="4262120" cy="1564640"/>
            <a:chOff x="173101" y="896581"/>
            <a:chExt cx="4262120" cy="1564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128" y="939596"/>
              <a:ext cx="4175759" cy="14782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3101" y="899109"/>
              <a:ext cx="4262120" cy="0"/>
            </a:xfrm>
            <a:custGeom>
              <a:avLst/>
              <a:gdLst/>
              <a:ahLst/>
              <a:cxnLst/>
              <a:rect l="l" t="t" r="r" b="b"/>
              <a:pathLst>
                <a:path w="4262120" h="0">
                  <a:moveTo>
                    <a:pt x="0" y="0"/>
                  </a:moveTo>
                  <a:lnTo>
                    <a:pt x="426178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641" y="899109"/>
              <a:ext cx="0" cy="1559560"/>
            </a:xfrm>
            <a:custGeom>
              <a:avLst/>
              <a:gdLst/>
              <a:ahLst/>
              <a:cxnLst/>
              <a:rect l="l" t="t" r="r" b="b"/>
              <a:pathLst>
                <a:path w="0" h="1559560">
                  <a:moveTo>
                    <a:pt x="0" y="15592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32363" y="899109"/>
              <a:ext cx="0" cy="1559560"/>
            </a:xfrm>
            <a:custGeom>
              <a:avLst/>
              <a:gdLst/>
              <a:ahLst/>
              <a:cxnLst/>
              <a:rect l="l" t="t" r="r" b="b"/>
              <a:pathLst>
                <a:path w="0" h="1559560">
                  <a:moveTo>
                    <a:pt x="0" y="15592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3101" y="2458364"/>
              <a:ext cx="4262120" cy="0"/>
            </a:xfrm>
            <a:custGeom>
              <a:avLst/>
              <a:gdLst/>
              <a:ahLst/>
              <a:cxnLst/>
              <a:rect l="l" t="t" r="r" b="b"/>
              <a:pathLst>
                <a:path w="4262120" h="0">
                  <a:moveTo>
                    <a:pt x="0" y="0"/>
                  </a:moveTo>
                  <a:lnTo>
                    <a:pt x="426178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2961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7A2600"/>
                </a:solidFill>
                <a:latin typeface="Tahoma"/>
                <a:cs typeface="Tahoma"/>
              </a:rPr>
              <a:t>Outcomes</a:t>
            </a:r>
            <a:r>
              <a:rPr dirty="0" sz="1400" spc="2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7A2600"/>
                </a:solidFill>
                <a:latin typeface="Tahoma"/>
                <a:cs typeface="Tahoma"/>
              </a:rPr>
              <a:t>of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7A2600"/>
                </a:solidFill>
                <a:latin typeface="Tahoma"/>
                <a:cs typeface="Tahoma"/>
              </a:rPr>
              <a:t>Binary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class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7A2600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955" y="1233385"/>
            <a:ext cx="4296410" cy="722630"/>
            <a:chOff x="155955" y="1233385"/>
            <a:chExt cx="4296410" cy="722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83" y="1276400"/>
              <a:ext cx="4210050" cy="6362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955" y="1235913"/>
              <a:ext cx="4296410" cy="0"/>
            </a:xfrm>
            <a:custGeom>
              <a:avLst/>
              <a:gdLst/>
              <a:ahLst/>
              <a:cxnLst/>
              <a:rect l="l" t="t" r="r" b="b"/>
              <a:pathLst>
                <a:path w="4296410" h="0">
                  <a:moveTo>
                    <a:pt x="0" y="0"/>
                  </a:moveTo>
                  <a:lnTo>
                    <a:pt x="42960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495" y="1235913"/>
              <a:ext cx="0" cy="717550"/>
            </a:xfrm>
            <a:custGeom>
              <a:avLst/>
              <a:gdLst/>
              <a:ahLst/>
              <a:cxnLst/>
              <a:rect l="l" t="t" r="r" b="b"/>
              <a:pathLst>
                <a:path w="0" h="717550">
                  <a:moveTo>
                    <a:pt x="0" y="71724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49508" y="1235913"/>
              <a:ext cx="0" cy="717550"/>
            </a:xfrm>
            <a:custGeom>
              <a:avLst/>
              <a:gdLst/>
              <a:ahLst/>
              <a:cxnLst/>
              <a:rect l="l" t="t" r="r" b="b"/>
              <a:pathLst>
                <a:path w="0" h="717550">
                  <a:moveTo>
                    <a:pt x="0" y="71724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5955" y="1953158"/>
              <a:ext cx="4296410" cy="0"/>
            </a:xfrm>
            <a:custGeom>
              <a:avLst/>
              <a:gdLst/>
              <a:ahLst/>
              <a:cxnLst/>
              <a:rect l="l" t="t" r="r" b="b"/>
              <a:pathLst>
                <a:path w="4296410" h="0">
                  <a:moveTo>
                    <a:pt x="0" y="0"/>
                  </a:moveTo>
                  <a:lnTo>
                    <a:pt x="42960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2720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7A2600"/>
                </a:solidFill>
                <a:latin typeface="Tahoma"/>
                <a:cs typeface="Tahoma"/>
              </a:rPr>
              <a:t>Outcomes</a:t>
            </a:r>
            <a:r>
              <a:rPr dirty="0" sz="1400" spc="2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for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Multi </a:t>
            </a: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class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7A2600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145" y="1241006"/>
            <a:ext cx="4304030" cy="703580"/>
            <a:chOff x="152145" y="1241006"/>
            <a:chExt cx="4304030" cy="703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173" y="1284020"/>
              <a:ext cx="4217670" cy="6172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145" y="1243533"/>
              <a:ext cx="4304030" cy="0"/>
            </a:xfrm>
            <a:custGeom>
              <a:avLst/>
              <a:gdLst/>
              <a:ahLst/>
              <a:cxnLst/>
              <a:rect l="l" t="t" r="r" b="b"/>
              <a:pathLst>
                <a:path w="4304030" h="0">
                  <a:moveTo>
                    <a:pt x="0" y="0"/>
                  </a:moveTo>
                  <a:lnTo>
                    <a:pt x="430369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4685" y="1243533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w="0" h="698500">
                  <a:moveTo>
                    <a:pt x="0" y="69819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53318" y="1243533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w="0" h="698500">
                  <a:moveTo>
                    <a:pt x="0" y="69819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145" y="1941728"/>
              <a:ext cx="4304030" cy="0"/>
            </a:xfrm>
            <a:custGeom>
              <a:avLst/>
              <a:gdLst/>
              <a:ahLst/>
              <a:cxnLst/>
              <a:rect l="l" t="t" r="r" b="b"/>
              <a:pathLst>
                <a:path w="4304030" h="0">
                  <a:moveTo>
                    <a:pt x="0" y="0"/>
                  </a:moveTo>
                  <a:lnTo>
                    <a:pt x="430369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2579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solidFill>
                  <a:srgbClr val="7A2600"/>
                </a:solidFill>
                <a:latin typeface="Tahoma"/>
                <a:cs typeface="Tahoma"/>
              </a:rPr>
              <a:t>Project</a:t>
            </a:r>
            <a:r>
              <a:rPr dirty="0" sz="1400" spc="-25">
                <a:solidFill>
                  <a:srgbClr val="7A2600"/>
                </a:solidFill>
                <a:latin typeface="Tahoma"/>
                <a:cs typeface="Tahoma"/>
              </a:rPr>
              <a:t> Timeline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04" y="908875"/>
            <a:ext cx="3489960" cy="1592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30333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7A2600"/>
                </a:solidFill>
                <a:latin typeface="Tahoma"/>
                <a:cs typeface="Tahoma"/>
              </a:rPr>
              <a:t>Proof</a:t>
            </a:r>
            <a:r>
              <a:rPr dirty="0" sz="1400" spc="2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7A2600"/>
                </a:solidFill>
                <a:latin typeface="Tahoma"/>
                <a:cs typeface="Tahoma"/>
              </a:rPr>
              <a:t>of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7A2600"/>
                </a:solidFill>
                <a:latin typeface="Tahoma"/>
                <a:cs typeface="Tahoma"/>
              </a:rPr>
              <a:t>weekly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7A2600"/>
                </a:solidFill>
                <a:latin typeface="Tahoma"/>
                <a:cs typeface="Tahoma"/>
              </a:rPr>
              <a:t>meeting</a:t>
            </a:r>
            <a:r>
              <a:rPr dirty="0" sz="1400" spc="2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7A2600"/>
                </a:solidFill>
                <a:latin typeface="Tahoma"/>
                <a:cs typeface="Tahoma"/>
              </a:rPr>
              <a:t>with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Supervisor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410" y="464070"/>
            <a:ext cx="3373120" cy="26456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820" y="1293061"/>
            <a:ext cx="722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 b="1">
                <a:latin typeface="Arial"/>
                <a:cs typeface="Arial"/>
              </a:rPr>
              <a:t>Thank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You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725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Problem</a:t>
            </a:r>
            <a:r>
              <a:rPr dirty="0" spc="-25"/>
              <a:t> </a:t>
            </a:r>
            <a:r>
              <a:rPr dirty="0" spc="-35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12025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28572"/>
            <a:ext cx="4030345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21945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latin typeface="Microsoft Sans Serif"/>
                <a:cs typeface="Microsoft Sans Serif"/>
              </a:rPr>
              <a:t>Objective-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analyse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predict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water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quality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resources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building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better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prediction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ability.</a:t>
            </a:r>
            <a:endParaRPr sz="1100">
              <a:latin typeface="Microsoft Sans Serif"/>
              <a:cs typeface="Microsoft Sans Serif"/>
            </a:endParaRPr>
          </a:p>
          <a:p>
            <a:pPr marL="12700" marR="227329">
              <a:lnSpc>
                <a:spcPct val="102600"/>
              </a:lnSpc>
              <a:spcBef>
                <a:spcPts val="300"/>
              </a:spcBef>
            </a:pPr>
            <a:r>
              <a:rPr dirty="0" sz="1100" spc="-65">
                <a:latin typeface="Microsoft Sans Serif"/>
                <a:cs typeface="Microsoft Sans Serif"/>
              </a:rPr>
              <a:t>Proposed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Hybrid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system-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combination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statistical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ensemble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learning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models.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Microsoft Sans Serif"/>
                <a:cs typeface="Microsoft Sans Serif"/>
              </a:rPr>
              <a:t>Statistical </a:t>
            </a:r>
            <a:r>
              <a:rPr dirty="0" sz="1100" spc="-45">
                <a:latin typeface="Microsoft Sans Serif"/>
                <a:cs typeface="Microsoft Sans Serif"/>
              </a:rPr>
              <a:t>model-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pre-processes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35">
                <a:latin typeface="Microsoft Sans Serif"/>
                <a:cs typeface="Microsoft Sans Serif"/>
              </a:rPr>
              <a:t>data </a:t>
            </a:r>
            <a:r>
              <a:rPr dirty="0" sz="1100" spc="-60">
                <a:latin typeface="Microsoft Sans Serif"/>
                <a:cs typeface="Microsoft Sans Serif"/>
              </a:rPr>
              <a:t>set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55">
                <a:latin typeface="Microsoft Sans Serif"/>
                <a:cs typeface="Microsoft Sans Serif"/>
              </a:rPr>
              <a:t>order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70">
                <a:latin typeface="Microsoft Sans Serif"/>
                <a:cs typeface="Microsoft Sans Serif"/>
              </a:rPr>
              <a:t>resolve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shortcomings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55">
                <a:latin typeface="Microsoft Sans Serif"/>
                <a:cs typeface="Microsoft Sans Serif"/>
              </a:rPr>
              <a:t>real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world </a:t>
            </a:r>
            <a:r>
              <a:rPr dirty="0" sz="1100" spc="-30">
                <a:latin typeface="Microsoft Sans Serif"/>
                <a:cs typeface="Microsoft Sans Serif"/>
              </a:rPr>
              <a:t>data.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Statistical </a:t>
            </a:r>
            <a:r>
              <a:rPr dirty="0" sz="1100" spc="-60">
                <a:latin typeface="Microsoft Sans Serif"/>
                <a:cs typeface="Microsoft Sans Serif"/>
              </a:rPr>
              <a:t>techniques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studied-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Linear </a:t>
            </a:r>
            <a:r>
              <a:rPr dirty="0" sz="1100" spc="-75">
                <a:latin typeface="Microsoft Sans Serif"/>
                <a:cs typeface="Microsoft Sans Serif"/>
              </a:rPr>
              <a:t>Regression,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Classification,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Unsupervised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Learning 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Algorithms.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9412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776247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291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Follow</a:t>
            </a:r>
            <a:r>
              <a:rPr dirty="0" spc="20"/>
              <a:t> </a:t>
            </a:r>
            <a:r>
              <a:rPr dirty="0" spc="-60"/>
              <a:t>up</a:t>
            </a:r>
            <a:r>
              <a:rPr dirty="0" spc="20"/>
              <a:t> </a:t>
            </a:r>
            <a:r>
              <a:rPr dirty="0" spc="-40"/>
              <a:t>of</a:t>
            </a:r>
            <a:r>
              <a:rPr dirty="0" spc="20"/>
              <a:t> </a:t>
            </a:r>
            <a:r>
              <a:rPr dirty="0" spc="-65"/>
              <a:t>previous</a:t>
            </a:r>
            <a:r>
              <a:rPr dirty="0" spc="20"/>
              <a:t> </a:t>
            </a:r>
            <a:r>
              <a:rPr dirty="0" spc="-65"/>
              <a:t>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49693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66239"/>
            <a:ext cx="3916679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Microsoft Sans Serif"/>
                <a:cs typeface="Microsoft Sans Serif"/>
              </a:rPr>
              <a:t>Initially </a:t>
            </a:r>
            <a:r>
              <a:rPr dirty="0" sz="1100" spc="-70">
                <a:latin typeface="Microsoft Sans Serif"/>
                <a:cs typeface="Microsoft Sans Serif"/>
              </a:rPr>
              <a:t>proposed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compare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base</a:t>
            </a:r>
            <a:r>
              <a:rPr dirty="0" sz="1100" spc="-9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models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50">
                <a:latin typeface="Microsoft Sans Serif"/>
                <a:cs typeface="Microsoft Sans Serif"/>
              </a:rPr>
              <a:t>Machine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Learning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Statistics, </a:t>
            </a:r>
            <a:r>
              <a:rPr dirty="0" sz="1100" spc="-35">
                <a:latin typeface="Microsoft Sans Serif"/>
                <a:cs typeface="Microsoft Sans Serif"/>
              </a:rPr>
              <a:t>then </a:t>
            </a:r>
            <a:r>
              <a:rPr dirty="0" sz="1100" spc="-60">
                <a:latin typeface="Microsoft Sans Serif"/>
                <a:cs typeface="Microsoft Sans Serif"/>
              </a:rPr>
              <a:t>combine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50">
                <a:latin typeface="Microsoft Sans Serif"/>
                <a:cs typeface="Microsoft Sans Serif"/>
              </a:rPr>
              <a:t>best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model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 </a:t>
            </a:r>
            <a:r>
              <a:rPr dirty="0" sz="1100" spc="-15">
                <a:latin typeface="Microsoft Sans Serif"/>
                <a:cs typeface="Microsoft Sans Serif"/>
              </a:rPr>
              <a:t>both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propose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hybrid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model.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80">
                <a:latin typeface="Microsoft Sans Serif"/>
                <a:cs typeface="Microsoft Sans Serif"/>
              </a:rPr>
              <a:t>Received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feedback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out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ensembling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proposed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models</a:t>
            </a:r>
            <a:endParaRPr sz="1100">
              <a:latin typeface="Microsoft Sans Serif"/>
              <a:cs typeface="Microsoft Sans Serif"/>
            </a:endParaRPr>
          </a:p>
          <a:p>
            <a:pPr marL="12700" marR="137795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Microsoft Sans Serif"/>
                <a:cs typeface="Microsoft Sans Serif"/>
              </a:rPr>
              <a:t>Advised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bring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out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better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predictability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proposed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hybrid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model,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provide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positive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thesis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0387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13902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7023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18514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35061"/>
            <a:ext cx="3782695" cy="956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0480">
              <a:lnSpc>
                <a:spcPct val="102699"/>
              </a:lnSpc>
              <a:spcBef>
                <a:spcPts val="55"/>
              </a:spcBef>
            </a:pPr>
            <a:r>
              <a:rPr dirty="0" sz="1100" spc="-70">
                <a:latin typeface="Microsoft Sans Serif"/>
                <a:cs typeface="Microsoft Sans Serif"/>
              </a:rPr>
              <a:t>Ensemble-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create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multiple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models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combine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produce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better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results.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80">
                <a:latin typeface="Microsoft Sans Serif"/>
                <a:cs typeface="Microsoft Sans Serif"/>
              </a:rPr>
              <a:t>Ensemble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methods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used: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Bagging,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Boosting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Stacking.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90">
                <a:latin typeface="Microsoft Sans Serif"/>
                <a:cs typeface="Microsoft Sans Serif"/>
              </a:rPr>
              <a:t>Base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models:</a:t>
            </a:r>
            <a:r>
              <a:rPr dirty="0" sz="1100" spc="-55">
                <a:latin typeface="Microsoft Sans Serif"/>
                <a:cs typeface="Microsoft Sans Serif"/>
              </a:rPr>
              <a:t> Decision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tree </a:t>
            </a:r>
            <a:r>
              <a:rPr dirty="0" sz="1100" spc="-50">
                <a:latin typeface="Microsoft Sans Serif"/>
                <a:cs typeface="Microsoft Sans Serif"/>
              </a:rPr>
              <a:t>classifier,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random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forest, </a:t>
            </a:r>
            <a:r>
              <a:rPr dirty="0" sz="1100" spc="-45">
                <a:latin typeface="Microsoft Sans Serif"/>
                <a:cs typeface="Microsoft Sans Serif"/>
              </a:rPr>
              <a:t>XGboost, </a:t>
            </a:r>
            <a:r>
              <a:rPr dirty="0" sz="1100" spc="20">
                <a:latin typeface="Microsoft Sans Serif"/>
                <a:cs typeface="Microsoft Sans Serif"/>
              </a:rPr>
              <a:t>K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neighbours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logistic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regression.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60061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10651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2453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7A2600"/>
                </a:solidFill>
                <a:latin typeface="Tahoma"/>
                <a:cs typeface="Tahoma"/>
              </a:rPr>
              <a:t>Proposed</a:t>
            </a:r>
            <a:r>
              <a:rPr dirty="0" sz="1400" spc="1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7A2600"/>
                </a:solidFill>
                <a:latin typeface="Tahoma"/>
                <a:cs typeface="Tahoma"/>
              </a:rPr>
              <a:t>system</a:t>
            </a:r>
            <a:r>
              <a:rPr dirty="0" sz="1400" spc="1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7A2600"/>
                </a:solidFill>
                <a:latin typeface="Tahoma"/>
                <a:cs typeface="Tahoma"/>
              </a:rPr>
              <a:t>Architecture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783" y="464820"/>
            <a:ext cx="3192399" cy="2643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126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Models</a:t>
            </a:r>
            <a:r>
              <a:rPr dirty="0" spc="15"/>
              <a:t> </a:t>
            </a:r>
            <a:r>
              <a:rPr dirty="0" spc="-60"/>
              <a:t>and</a:t>
            </a:r>
            <a:r>
              <a:rPr dirty="0" spc="20"/>
              <a:t> </a:t>
            </a:r>
            <a:r>
              <a:rPr dirty="0" spc="-55"/>
              <a:t>techniques</a:t>
            </a:r>
            <a:r>
              <a:rPr dirty="0" spc="15"/>
              <a:t> </a:t>
            </a:r>
            <a:r>
              <a:rPr dirty="0" spc="-80"/>
              <a:t>used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16076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98181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0821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9031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372436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678812"/>
            <a:ext cx="4307205" cy="19742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90">
                <a:latin typeface="Microsoft Sans Serif"/>
                <a:cs typeface="Microsoft Sans Serif"/>
              </a:rPr>
              <a:t>Base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models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289560" marR="447675">
              <a:lnSpc>
                <a:spcPct val="102600"/>
              </a:lnSpc>
              <a:spcBef>
                <a:spcPts val="300"/>
              </a:spcBef>
            </a:pPr>
            <a:r>
              <a:rPr dirty="0" sz="1100" spc="-55">
                <a:latin typeface="Microsoft Sans Serif"/>
                <a:cs typeface="Microsoft Sans Serif"/>
              </a:rPr>
              <a:t>Decision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tree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:-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tree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like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;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branches-decision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rules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;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leaf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nodes-outcomes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70">
                <a:latin typeface="Microsoft Sans Serif"/>
                <a:cs typeface="Microsoft Sans Serif"/>
              </a:rPr>
              <a:t>Random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Forest: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combines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outcomes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several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small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decision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trees</a:t>
            </a:r>
            <a:endParaRPr sz="1100">
              <a:latin typeface="Microsoft Sans Serif"/>
              <a:cs typeface="Microsoft Sans Serif"/>
            </a:endParaRPr>
          </a:p>
          <a:p>
            <a:pPr marL="289560" marR="314960">
              <a:lnSpc>
                <a:spcPct val="102699"/>
              </a:lnSpc>
              <a:spcBef>
                <a:spcPts val="300"/>
              </a:spcBef>
            </a:pPr>
            <a:r>
              <a:rPr dirty="0" sz="1100" spc="-50">
                <a:latin typeface="Microsoft Sans Serif"/>
                <a:cs typeface="Microsoft Sans Serif"/>
              </a:rPr>
              <a:t>XGBoost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:-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parallel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tree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boosting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;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uses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loss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identify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shortcomings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weak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learners</a:t>
            </a:r>
            <a:endParaRPr sz="1100">
              <a:latin typeface="Microsoft Sans Serif"/>
              <a:cs typeface="Microsoft Sans Serif"/>
            </a:endParaRPr>
          </a:p>
          <a:p>
            <a:pPr marL="289560" marR="453390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Microsoft Sans Serif"/>
                <a:cs typeface="Microsoft Sans Serif"/>
              </a:rPr>
              <a:t>K-neighbours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-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likelihood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belonging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one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group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based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proximity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Microsoft Sans Serif"/>
                <a:cs typeface="Microsoft Sans Serif"/>
              </a:rPr>
              <a:t>Logistic </a:t>
            </a:r>
            <a:r>
              <a:rPr dirty="0" sz="1100" spc="-70">
                <a:latin typeface="Microsoft Sans Serif"/>
                <a:cs typeface="Microsoft Sans Serif"/>
              </a:rPr>
              <a:t>regression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:- </a:t>
            </a:r>
            <a:r>
              <a:rPr dirty="0" sz="1100" spc="-35">
                <a:latin typeface="Microsoft Sans Serif"/>
                <a:cs typeface="Microsoft Sans Serif"/>
              </a:rPr>
              <a:t>predict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dependent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categorical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target </a:t>
            </a:r>
            <a:r>
              <a:rPr dirty="0" sz="1100" spc="-55">
                <a:latin typeface="Microsoft Sans Serif"/>
                <a:cs typeface="Microsoft Sans Serif"/>
              </a:rPr>
              <a:t>variable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;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only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applicable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binary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classification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126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Models</a:t>
            </a:r>
            <a:r>
              <a:rPr dirty="0" spc="15"/>
              <a:t> </a:t>
            </a:r>
            <a:r>
              <a:rPr dirty="0" spc="-60"/>
              <a:t>and</a:t>
            </a:r>
            <a:r>
              <a:rPr dirty="0" spc="20"/>
              <a:t> </a:t>
            </a:r>
            <a:r>
              <a:rPr dirty="0" spc="-55"/>
              <a:t>techniques</a:t>
            </a:r>
            <a:r>
              <a:rPr dirty="0" spc="15"/>
              <a:t> </a:t>
            </a:r>
            <a:r>
              <a:rPr dirty="0" spc="-80"/>
              <a:t>used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94879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7698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59089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857616"/>
            <a:ext cx="4248150" cy="1553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80">
                <a:latin typeface="Microsoft Sans Serif"/>
                <a:cs typeface="Microsoft Sans Serif"/>
              </a:rPr>
              <a:t>Ensemble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Techniques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289560" marR="28448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Microsoft Sans Serif"/>
                <a:cs typeface="Microsoft Sans Serif"/>
              </a:rPr>
              <a:t>Bagging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:-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bootstrap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aggregating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;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decrease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variance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prediction</a:t>
            </a:r>
            <a:endParaRPr sz="1100">
              <a:latin typeface="Microsoft Sans Serif"/>
              <a:cs typeface="Microsoft Sans Serif"/>
            </a:endParaRPr>
          </a:p>
          <a:p>
            <a:pPr marL="289560" marR="43815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Microsoft Sans Serif"/>
                <a:cs typeface="Microsoft Sans Serif"/>
              </a:rPr>
              <a:t>Boosting </a:t>
            </a:r>
            <a:r>
              <a:rPr dirty="0" sz="1100" spc="-5">
                <a:latin typeface="Microsoft Sans Serif"/>
                <a:cs typeface="Microsoft Sans Serif"/>
              </a:rPr>
              <a:t>:- </a:t>
            </a:r>
            <a:r>
              <a:rPr dirty="0" sz="1100" spc="-70">
                <a:latin typeface="Microsoft Sans Serif"/>
                <a:cs typeface="Microsoft Sans Serif"/>
              </a:rPr>
              <a:t>combines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set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80">
                <a:latin typeface="Microsoft Sans Serif"/>
                <a:cs typeface="Microsoft Sans Serif"/>
              </a:rPr>
              <a:t>weak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learners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into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strong </a:t>
            </a:r>
            <a:r>
              <a:rPr dirty="0" sz="1100" spc="-60">
                <a:latin typeface="Microsoft Sans Serif"/>
                <a:cs typeface="Microsoft Sans Serif"/>
              </a:rPr>
              <a:t>learner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minimize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training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errors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Microsoft Sans Serif"/>
                <a:cs typeface="Microsoft Sans Serif"/>
              </a:rPr>
              <a:t>Stacking </a:t>
            </a:r>
            <a:r>
              <a:rPr dirty="0" sz="1100" spc="-5">
                <a:latin typeface="Microsoft Sans Serif"/>
                <a:cs typeface="Microsoft Sans Serif"/>
              </a:rPr>
              <a:t>:- </a:t>
            </a:r>
            <a:r>
              <a:rPr dirty="0" sz="1100" spc="-85">
                <a:latin typeface="Microsoft Sans Serif"/>
                <a:cs typeface="Microsoft Sans Serif"/>
              </a:rPr>
              <a:t>ensemble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multiple </a:t>
            </a:r>
            <a:r>
              <a:rPr dirty="0" sz="1100" spc="-50">
                <a:latin typeface="Microsoft Sans Serif"/>
                <a:cs typeface="Microsoft Sans Serif"/>
              </a:rPr>
              <a:t>classifications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regression</a:t>
            </a:r>
            <a:r>
              <a:rPr dirty="0" sz="1100" spc="-65">
                <a:latin typeface="Microsoft Sans Serif"/>
                <a:cs typeface="Microsoft Sans Serif"/>
              </a:rPr>
              <a:t> models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;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produce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one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optimal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predictive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model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;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better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performance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than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base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learners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taken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alone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265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Milestones</a:t>
            </a:r>
            <a:r>
              <a:rPr dirty="0" spc="-30"/>
              <a:t> </a:t>
            </a:r>
            <a:r>
              <a:rPr dirty="0" spc="-40"/>
              <a:t>Achieved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19327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434"/>
              </a:spcBef>
            </a:pPr>
            <a:r>
              <a:rPr dirty="0" spc="-70"/>
              <a:t>Selected</a:t>
            </a:r>
            <a:r>
              <a:rPr dirty="0" spc="65"/>
              <a:t> </a:t>
            </a:r>
            <a:r>
              <a:rPr dirty="0" spc="-85"/>
              <a:t>ensemble</a:t>
            </a:r>
            <a:r>
              <a:rPr dirty="0" spc="65"/>
              <a:t> </a:t>
            </a:r>
            <a:r>
              <a:rPr dirty="0" spc="-65"/>
              <a:t>models</a:t>
            </a:r>
            <a:r>
              <a:rPr dirty="0" spc="65"/>
              <a:t> </a:t>
            </a:r>
            <a:r>
              <a:rPr dirty="0" spc="10"/>
              <a:t>to</a:t>
            </a:r>
            <a:r>
              <a:rPr dirty="0" spc="65"/>
              <a:t> </a:t>
            </a:r>
            <a:r>
              <a:rPr dirty="0" spc="-65"/>
              <a:t>explore</a:t>
            </a:r>
          </a:p>
          <a:p>
            <a:pPr marL="177165">
              <a:lnSpc>
                <a:spcPct val="100000"/>
              </a:lnSpc>
              <a:spcBef>
                <a:spcPts val="334"/>
              </a:spcBef>
            </a:pPr>
            <a:r>
              <a:rPr dirty="0" spc="-70"/>
              <a:t>Selected</a:t>
            </a:r>
            <a:r>
              <a:rPr dirty="0" spc="70"/>
              <a:t> </a:t>
            </a:r>
            <a:r>
              <a:rPr dirty="0" spc="-100"/>
              <a:t>base</a:t>
            </a:r>
            <a:r>
              <a:rPr dirty="0" spc="70"/>
              <a:t> </a:t>
            </a:r>
            <a:r>
              <a:rPr dirty="0" spc="-65"/>
              <a:t>models</a:t>
            </a:r>
            <a:r>
              <a:rPr dirty="0" spc="70"/>
              <a:t> </a:t>
            </a:r>
            <a:r>
              <a:rPr dirty="0" spc="-25"/>
              <a:t>for</a:t>
            </a:r>
            <a:r>
              <a:rPr dirty="0" spc="70"/>
              <a:t> </a:t>
            </a:r>
            <a:r>
              <a:rPr dirty="0" spc="-45"/>
              <a:t>Bagging,</a:t>
            </a:r>
            <a:r>
              <a:rPr dirty="0" spc="70"/>
              <a:t> </a:t>
            </a:r>
            <a:r>
              <a:rPr dirty="0" spc="-35"/>
              <a:t>Boosting</a:t>
            </a:r>
            <a:r>
              <a:rPr dirty="0" spc="70"/>
              <a:t> </a:t>
            </a:r>
            <a:r>
              <a:rPr dirty="0" spc="-65"/>
              <a:t>and</a:t>
            </a:r>
            <a:r>
              <a:rPr dirty="0" spc="70"/>
              <a:t> </a:t>
            </a:r>
            <a:r>
              <a:rPr dirty="0" spc="-40"/>
              <a:t>Stacking</a:t>
            </a:r>
          </a:p>
          <a:p>
            <a:pPr marL="177165" marR="66675">
              <a:lnSpc>
                <a:spcPct val="102600"/>
              </a:lnSpc>
              <a:spcBef>
                <a:spcPts val="295"/>
              </a:spcBef>
            </a:pPr>
            <a:r>
              <a:rPr dirty="0" spc="10"/>
              <a:t>Built</a:t>
            </a:r>
            <a:r>
              <a:rPr dirty="0" spc="70"/>
              <a:t> </a:t>
            </a:r>
            <a:r>
              <a:rPr dirty="0" spc="-65"/>
              <a:t>and</a:t>
            </a:r>
            <a:r>
              <a:rPr dirty="0" spc="75"/>
              <a:t> </a:t>
            </a:r>
            <a:r>
              <a:rPr dirty="0" spc="-35"/>
              <a:t>trained</a:t>
            </a:r>
            <a:r>
              <a:rPr dirty="0" spc="70"/>
              <a:t> </a:t>
            </a:r>
            <a:r>
              <a:rPr dirty="0" spc="-30"/>
              <a:t>the</a:t>
            </a:r>
            <a:r>
              <a:rPr dirty="0" spc="75"/>
              <a:t> </a:t>
            </a:r>
            <a:r>
              <a:rPr dirty="0" spc="-65"/>
              <a:t>models</a:t>
            </a:r>
            <a:r>
              <a:rPr dirty="0" spc="75"/>
              <a:t> </a:t>
            </a:r>
            <a:r>
              <a:rPr dirty="0" spc="-5"/>
              <a:t>with</a:t>
            </a:r>
            <a:r>
              <a:rPr dirty="0" spc="70"/>
              <a:t> </a:t>
            </a:r>
            <a:r>
              <a:rPr dirty="0" spc="-15"/>
              <a:t>both</a:t>
            </a:r>
            <a:r>
              <a:rPr dirty="0" spc="75"/>
              <a:t> </a:t>
            </a:r>
            <a:r>
              <a:rPr dirty="0" spc="-45"/>
              <a:t>binary</a:t>
            </a:r>
            <a:r>
              <a:rPr dirty="0" spc="70"/>
              <a:t> </a:t>
            </a:r>
            <a:r>
              <a:rPr dirty="0" spc="-65"/>
              <a:t>and</a:t>
            </a:r>
            <a:r>
              <a:rPr dirty="0" spc="75"/>
              <a:t> </a:t>
            </a:r>
            <a:r>
              <a:rPr dirty="0"/>
              <a:t>multi</a:t>
            </a:r>
            <a:r>
              <a:rPr dirty="0" spc="75"/>
              <a:t> </a:t>
            </a:r>
            <a:r>
              <a:rPr dirty="0" spc="-85"/>
              <a:t>class</a:t>
            </a:r>
            <a:r>
              <a:rPr dirty="0" spc="70"/>
              <a:t> </a:t>
            </a:r>
            <a:r>
              <a:rPr dirty="0" spc="-35"/>
              <a:t>data </a:t>
            </a:r>
            <a:r>
              <a:rPr dirty="0" spc="-275"/>
              <a:t> </a:t>
            </a:r>
            <a:r>
              <a:rPr dirty="0" spc="-65"/>
              <a:t>and</a:t>
            </a:r>
            <a:r>
              <a:rPr dirty="0" spc="65"/>
              <a:t> </a:t>
            </a:r>
            <a:r>
              <a:rPr dirty="0" spc="-40"/>
              <a:t>found</a:t>
            </a:r>
            <a:r>
              <a:rPr dirty="0" spc="70"/>
              <a:t> </a:t>
            </a:r>
            <a:r>
              <a:rPr dirty="0" spc="-30"/>
              <a:t>the</a:t>
            </a:r>
            <a:r>
              <a:rPr dirty="0" spc="70"/>
              <a:t> </a:t>
            </a:r>
            <a:r>
              <a:rPr dirty="0" spc="-50"/>
              <a:t>best</a:t>
            </a:r>
            <a:r>
              <a:rPr dirty="0" spc="70"/>
              <a:t> </a:t>
            </a:r>
            <a:r>
              <a:rPr dirty="0" spc="-65"/>
              <a:t>models</a:t>
            </a:r>
          </a:p>
          <a:p>
            <a:pPr marL="177165" marR="5080">
              <a:lnSpc>
                <a:spcPct val="125299"/>
              </a:lnSpc>
            </a:pPr>
            <a:r>
              <a:rPr dirty="0" spc="-35"/>
              <a:t>Binary</a:t>
            </a:r>
            <a:r>
              <a:rPr dirty="0" spc="75"/>
              <a:t> </a:t>
            </a:r>
            <a:r>
              <a:rPr dirty="0" spc="-85"/>
              <a:t>class</a:t>
            </a:r>
            <a:r>
              <a:rPr dirty="0" spc="75"/>
              <a:t> </a:t>
            </a:r>
            <a:r>
              <a:rPr dirty="0" spc="-35"/>
              <a:t>data</a:t>
            </a:r>
            <a:r>
              <a:rPr dirty="0" spc="80"/>
              <a:t> </a:t>
            </a:r>
            <a:r>
              <a:rPr dirty="0" spc="-5"/>
              <a:t>-</a:t>
            </a:r>
            <a:r>
              <a:rPr dirty="0" spc="75"/>
              <a:t> </a:t>
            </a:r>
            <a:r>
              <a:rPr dirty="0" spc="-50"/>
              <a:t>Adaboost[decision</a:t>
            </a:r>
            <a:r>
              <a:rPr dirty="0" spc="80"/>
              <a:t> </a:t>
            </a:r>
            <a:r>
              <a:rPr dirty="0" spc="-45"/>
              <a:t>tree</a:t>
            </a:r>
            <a:r>
              <a:rPr dirty="0" spc="75"/>
              <a:t> </a:t>
            </a:r>
            <a:r>
              <a:rPr dirty="0" spc="-45"/>
              <a:t>classifier]</a:t>
            </a:r>
            <a:r>
              <a:rPr dirty="0" spc="80"/>
              <a:t> </a:t>
            </a:r>
            <a:r>
              <a:rPr dirty="0" spc="-35"/>
              <a:t>boosting</a:t>
            </a:r>
            <a:r>
              <a:rPr dirty="0" spc="75"/>
              <a:t> </a:t>
            </a:r>
            <a:r>
              <a:rPr dirty="0" spc="-55"/>
              <a:t>model </a:t>
            </a:r>
            <a:r>
              <a:rPr dirty="0" spc="-275"/>
              <a:t> </a:t>
            </a:r>
            <a:r>
              <a:rPr dirty="0" spc="15"/>
              <a:t>Multi</a:t>
            </a:r>
            <a:r>
              <a:rPr dirty="0" spc="70"/>
              <a:t> </a:t>
            </a:r>
            <a:r>
              <a:rPr dirty="0" spc="-85"/>
              <a:t>class</a:t>
            </a:r>
            <a:r>
              <a:rPr dirty="0" spc="70"/>
              <a:t> </a:t>
            </a:r>
            <a:r>
              <a:rPr dirty="0" spc="-35"/>
              <a:t>data</a:t>
            </a:r>
            <a:r>
              <a:rPr dirty="0" spc="75"/>
              <a:t> </a:t>
            </a:r>
            <a:r>
              <a:rPr dirty="0" spc="-5"/>
              <a:t>-</a:t>
            </a:r>
            <a:r>
              <a:rPr dirty="0" spc="70"/>
              <a:t> </a:t>
            </a:r>
            <a:r>
              <a:rPr dirty="0" spc="-55"/>
              <a:t>Decision</a:t>
            </a:r>
            <a:r>
              <a:rPr dirty="0" spc="70"/>
              <a:t> </a:t>
            </a:r>
            <a:r>
              <a:rPr dirty="0" spc="-45"/>
              <a:t>tree</a:t>
            </a:r>
            <a:r>
              <a:rPr dirty="0" spc="75"/>
              <a:t> </a:t>
            </a:r>
            <a:r>
              <a:rPr dirty="0" spc="-50"/>
              <a:t>classifier</a:t>
            </a:r>
            <a:r>
              <a:rPr dirty="0" spc="70"/>
              <a:t> </a:t>
            </a:r>
            <a:r>
              <a:rPr dirty="0" spc="-95"/>
              <a:t>based</a:t>
            </a:r>
            <a:r>
              <a:rPr dirty="0" spc="75"/>
              <a:t> </a:t>
            </a:r>
            <a:r>
              <a:rPr dirty="0" spc="-55"/>
              <a:t>bagging</a:t>
            </a:r>
            <a:r>
              <a:rPr dirty="0" spc="70"/>
              <a:t> </a:t>
            </a:r>
            <a:r>
              <a:rPr dirty="0" spc="-55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2934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3937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21497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131529"/>
            <a:ext cx="65265" cy="652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16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Ensemble</a:t>
            </a:r>
            <a:r>
              <a:rPr dirty="0" spc="-20"/>
              <a:t> </a:t>
            </a:r>
            <a:r>
              <a:rPr dirty="0" spc="-5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12025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28572"/>
            <a:ext cx="4079875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53035">
              <a:lnSpc>
                <a:spcPct val="102600"/>
              </a:lnSpc>
              <a:spcBef>
                <a:spcPts val="55"/>
              </a:spcBef>
            </a:pPr>
            <a:r>
              <a:rPr dirty="0" sz="1100" spc="-80">
                <a:latin typeface="Microsoft Sans Serif"/>
                <a:cs typeface="Microsoft Sans Serif"/>
              </a:rPr>
              <a:t>Ensemble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learning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machine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learning </a:t>
            </a:r>
            <a:r>
              <a:rPr dirty="0" sz="1100" spc="-55">
                <a:latin typeface="Microsoft Sans Serif"/>
                <a:cs typeface="Microsoft Sans Serif"/>
              </a:rPr>
              <a:t>paradigm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multiple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models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(often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called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“weak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learners”)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trained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solve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same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problem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combined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get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accurate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and/or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robust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models.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low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bias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low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variance,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two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fundamental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features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expected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model.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called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bias-variance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trade-off.</a:t>
            </a:r>
            <a:endParaRPr sz="1100">
              <a:latin typeface="Microsoft Sans Serif"/>
              <a:cs typeface="Microsoft Sans Serif"/>
            </a:endParaRPr>
          </a:p>
          <a:p>
            <a:pPr algn="just" marL="12700" marR="24765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 </a:t>
            </a:r>
            <a:r>
              <a:rPr dirty="0" sz="1100" spc="-65">
                <a:latin typeface="Microsoft Sans Serif"/>
                <a:cs typeface="Microsoft Sans Serif"/>
              </a:rPr>
              <a:t>idea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85">
                <a:latin typeface="Microsoft Sans Serif"/>
                <a:cs typeface="Microsoft Sans Serif"/>
              </a:rPr>
              <a:t>ensemble</a:t>
            </a:r>
            <a:r>
              <a:rPr dirty="0" sz="1100" spc="12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methods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15">
                <a:latin typeface="Microsoft Sans Serif"/>
                <a:cs typeface="Microsoft Sans Serif"/>
              </a:rPr>
              <a:t>try </a:t>
            </a:r>
            <a:r>
              <a:rPr dirty="0" sz="1100" spc="-50">
                <a:latin typeface="Microsoft Sans Serif"/>
                <a:cs typeface="Microsoft Sans Serif"/>
              </a:rPr>
              <a:t>reducing </a:t>
            </a:r>
            <a:r>
              <a:rPr dirty="0" sz="1100" spc="-70">
                <a:latin typeface="Microsoft Sans Serif"/>
                <a:cs typeface="Microsoft Sans Serif"/>
              </a:rPr>
              <a:t>bias</a:t>
            </a:r>
            <a:r>
              <a:rPr dirty="0" sz="1100" spc="1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and/or </a:t>
            </a:r>
            <a:r>
              <a:rPr dirty="0" sz="1100" spc="-65">
                <a:latin typeface="Microsoft Sans Serif"/>
                <a:cs typeface="Microsoft Sans Serif"/>
              </a:rPr>
              <a:t>variance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75">
                <a:latin typeface="Microsoft Sans Serif"/>
                <a:cs typeface="Microsoft Sans Serif"/>
              </a:rPr>
              <a:t>such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weak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learners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1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combining </a:t>
            </a:r>
            <a:r>
              <a:rPr dirty="0" sz="1100" spc="-75">
                <a:latin typeface="Microsoft Sans Serif"/>
                <a:cs typeface="Microsoft Sans Serif"/>
              </a:rPr>
              <a:t>several</a:t>
            </a:r>
            <a:r>
              <a:rPr dirty="0" sz="1100" spc="1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5">
                <a:latin typeface="Microsoft Sans Serif"/>
                <a:cs typeface="Microsoft Sans Serif"/>
              </a:rPr>
              <a:t>them together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55">
                <a:latin typeface="Microsoft Sans Serif"/>
                <a:cs typeface="Microsoft Sans Serif"/>
              </a:rPr>
              <a:t>order 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create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strong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learner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achieves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better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performances.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6621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948319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3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Vyshali S, Vikram V, Shriya B</dc:creator>
  <dc:title>Water Quality Prediction using Statistical,Ensemble and Hybrid models</dc:title>
  <dcterms:created xsi:type="dcterms:W3CDTF">2022-03-31T01:07:54Z</dcterms:created>
  <dcterms:modified xsi:type="dcterms:W3CDTF">2022-03-31T01:07:54Z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2022-03-31T00:00:00Z</vt:filetime>
  </property>
</Properties>
</file>