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8452" y="659787"/>
            <a:ext cx="3873195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A26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"/>
              <a:t>March</a:t>
            </a:r>
            <a:r>
              <a:rPr dirty="0" spc="25"/>
              <a:t> </a:t>
            </a:r>
            <a:r>
              <a:rPr dirty="0" spc="-10"/>
              <a:t>31,</a:t>
            </a:r>
            <a:r>
              <a:rPr dirty="0" spc="25"/>
              <a:t> </a:t>
            </a:r>
            <a:r>
              <a:rPr dirty="0" spc="-2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10"/>
              <a:t>Vyshali</a:t>
            </a:r>
            <a:r>
              <a:rPr dirty="0" spc="40"/>
              <a:t> </a:t>
            </a:r>
            <a:r>
              <a:rPr dirty="0" spc="-20"/>
              <a:t>S,</a:t>
            </a:r>
            <a:r>
              <a:rPr dirty="0" spc="45"/>
              <a:t> </a:t>
            </a:r>
            <a:r>
              <a:rPr dirty="0" spc="5"/>
              <a:t>Vikram</a:t>
            </a:r>
            <a:r>
              <a:rPr dirty="0" spc="45"/>
              <a:t> </a:t>
            </a:r>
            <a:r>
              <a:rPr dirty="0" spc="15"/>
              <a:t>V,</a:t>
            </a:r>
            <a:r>
              <a:rPr dirty="0" spc="45"/>
              <a:t> </a:t>
            </a:r>
            <a:r>
              <a:rPr dirty="0" spc="-15"/>
              <a:t>Shriya</a:t>
            </a:r>
            <a:r>
              <a:rPr dirty="0" spc="40"/>
              <a:t> </a:t>
            </a:r>
            <a:r>
              <a:rPr dirty="0" spc="20"/>
              <a:t>B </a:t>
            </a:r>
            <a:r>
              <a:rPr dirty="0" spc="75"/>
              <a:t> </a:t>
            </a:r>
            <a:r>
              <a:rPr dirty="0" spc="-5"/>
              <a:t>(SSNCE)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A26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"/>
              <a:t>March</a:t>
            </a:r>
            <a:r>
              <a:rPr dirty="0" spc="25"/>
              <a:t> </a:t>
            </a:r>
            <a:r>
              <a:rPr dirty="0" spc="-10"/>
              <a:t>31,</a:t>
            </a:r>
            <a:r>
              <a:rPr dirty="0" spc="25"/>
              <a:t> </a:t>
            </a:r>
            <a:r>
              <a:rPr dirty="0" spc="-2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10"/>
              <a:t>Vyshali</a:t>
            </a:r>
            <a:r>
              <a:rPr dirty="0" spc="40"/>
              <a:t> </a:t>
            </a:r>
            <a:r>
              <a:rPr dirty="0" spc="-20"/>
              <a:t>S,</a:t>
            </a:r>
            <a:r>
              <a:rPr dirty="0" spc="45"/>
              <a:t> </a:t>
            </a:r>
            <a:r>
              <a:rPr dirty="0" spc="5"/>
              <a:t>Vikram</a:t>
            </a:r>
            <a:r>
              <a:rPr dirty="0" spc="45"/>
              <a:t> </a:t>
            </a:r>
            <a:r>
              <a:rPr dirty="0" spc="15"/>
              <a:t>V,</a:t>
            </a:r>
            <a:r>
              <a:rPr dirty="0" spc="45"/>
              <a:t> </a:t>
            </a:r>
            <a:r>
              <a:rPr dirty="0" spc="-15"/>
              <a:t>Shriya</a:t>
            </a:r>
            <a:r>
              <a:rPr dirty="0" spc="40"/>
              <a:t> </a:t>
            </a:r>
            <a:r>
              <a:rPr dirty="0" spc="20"/>
              <a:t>B </a:t>
            </a:r>
            <a:r>
              <a:rPr dirty="0" spc="75"/>
              <a:t> </a:t>
            </a:r>
            <a:r>
              <a:rPr dirty="0" spc="-5"/>
              <a:t>(SSNCE)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A26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"/>
              <a:t>March</a:t>
            </a:r>
            <a:r>
              <a:rPr dirty="0" spc="25"/>
              <a:t> </a:t>
            </a:r>
            <a:r>
              <a:rPr dirty="0" spc="-10"/>
              <a:t>31,</a:t>
            </a:r>
            <a:r>
              <a:rPr dirty="0" spc="25"/>
              <a:t> </a:t>
            </a:r>
            <a:r>
              <a:rPr dirty="0" spc="-20"/>
              <a:t>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10"/>
              <a:t>Vyshali</a:t>
            </a:r>
            <a:r>
              <a:rPr dirty="0" spc="40"/>
              <a:t> </a:t>
            </a:r>
            <a:r>
              <a:rPr dirty="0" spc="-20"/>
              <a:t>S,</a:t>
            </a:r>
            <a:r>
              <a:rPr dirty="0" spc="45"/>
              <a:t> </a:t>
            </a:r>
            <a:r>
              <a:rPr dirty="0" spc="5"/>
              <a:t>Vikram</a:t>
            </a:r>
            <a:r>
              <a:rPr dirty="0" spc="45"/>
              <a:t> </a:t>
            </a:r>
            <a:r>
              <a:rPr dirty="0" spc="15"/>
              <a:t>V,</a:t>
            </a:r>
            <a:r>
              <a:rPr dirty="0" spc="45"/>
              <a:t> </a:t>
            </a:r>
            <a:r>
              <a:rPr dirty="0" spc="-15"/>
              <a:t>Shriya</a:t>
            </a:r>
            <a:r>
              <a:rPr dirty="0" spc="40"/>
              <a:t> </a:t>
            </a:r>
            <a:r>
              <a:rPr dirty="0" spc="20"/>
              <a:t>B </a:t>
            </a:r>
            <a:r>
              <a:rPr dirty="0" spc="75"/>
              <a:t> </a:t>
            </a:r>
            <a:r>
              <a:rPr dirty="0" spc="-5"/>
              <a:t>(SSNCE)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A26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"/>
              <a:t>March</a:t>
            </a:r>
            <a:r>
              <a:rPr dirty="0" spc="25"/>
              <a:t> </a:t>
            </a:r>
            <a:r>
              <a:rPr dirty="0" spc="-10"/>
              <a:t>31,</a:t>
            </a:r>
            <a:r>
              <a:rPr dirty="0" spc="25"/>
              <a:t> </a:t>
            </a:r>
            <a:r>
              <a:rPr dirty="0" spc="-20"/>
              <a:t>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10"/>
              <a:t>Vyshali</a:t>
            </a:r>
            <a:r>
              <a:rPr dirty="0" spc="40"/>
              <a:t> </a:t>
            </a:r>
            <a:r>
              <a:rPr dirty="0" spc="-20"/>
              <a:t>S,</a:t>
            </a:r>
            <a:r>
              <a:rPr dirty="0" spc="45"/>
              <a:t> </a:t>
            </a:r>
            <a:r>
              <a:rPr dirty="0" spc="5"/>
              <a:t>Vikram</a:t>
            </a:r>
            <a:r>
              <a:rPr dirty="0" spc="45"/>
              <a:t> </a:t>
            </a:r>
            <a:r>
              <a:rPr dirty="0" spc="15"/>
              <a:t>V,</a:t>
            </a:r>
            <a:r>
              <a:rPr dirty="0" spc="45"/>
              <a:t> </a:t>
            </a:r>
            <a:r>
              <a:rPr dirty="0" spc="-15"/>
              <a:t>Shriya</a:t>
            </a:r>
            <a:r>
              <a:rPr dirty="0" spc="40"/>
              <a:t> </a:t>
            </a:r>
            <a:r>
              <a:rPr dirty="0" spc="20"/>
              <a:t>B </a:t>
            </a:r>
            <a:r>
              <a:rPr dirty="0" spc="75"/>
              <a:t> </a:t>
            </a:r>
            <a:r>
              <a:rPr dirty="0" spc="-5"/>
              <a:t>(SSNCE)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"/>
              <a:t>March</a:t>
            </a:r>
            <a:r>
              <a:rPr dirty="0" spc="25"/>
              <a:t> </a:t>
            </a:r>
            <a:r>
              <a:rPr dirty="0" spc="-10"/>
              <a:t>31,</a:t>
            </a:r>
            <a:r>
              <a:rPr dirty="0" spc="25"/>
              <a:t> </a:t>
            </a:r>
            <a:r>
              <a:rPr dirty="0" spc="-20"/>
              <a:t>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10"/>
              <a:t>Vyshali</a:t>
            </a:r>
            <a:r>
              <a:rPr dirty="0" spc="40"/>
              <a:t> </a:t>
            </a:r>
            <a:r>
              <a:rPr dirty="0" spc="-20"/>
              <a:t>S,</a:t>
            </a:r>
            <a:r>
              <a:rPr dirty="0" spc="45"/>
              <a:t> </a:t>
            </a:r>
            <a:r>
              <a:rPr dirty="0" spc="5"/>
              <a:t>Vikram</a:t>
            </a:r>
            <a:r>
              <a:rPr dirty="0" spc="45"/>
              <a:t> </a:t>
            </a:r>
            <a:r>
              <a:rPr dirty="0" spc="15"/>
              <a:t>V,</a:t>
            </a:r>
            <a:r>
              <a:rPr dirty="0" spc="45"/>
              <a:t> </a:t>
            </a:r>
            <a:r>
              <a:rPr dirty="0" spc="-15"/>
              <a:t>Shriya</a:t>
            </a:r>
            <a:r>
              <a:rPr dirty="0" spc="40"/>
              <a:t> </a:t>
            </a:r>
            <a:r>
              <a:rPr dirty="0" spc="20"/>
              <a:t>B </a:t>
            </a:r>
            <a:r>
              <a:rPr dirty="0" spc="75"/>
              <a:t> </a:t>
            </a:r>
            <a:r>
              <a:rPr dirty="0" spc="-5"/>
              <a:t>(SSNCE)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2527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A26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1902" y="1147177"/>
            <a:ext cx="4246295" cy="918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88258" y="3351784"/>
            <a:ext cx="555625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"/>
              <a:t>March</a:t>
            </a:r>
            <a:r>
              <a:rPr dirty="0" spc="25"/>
              <a:t> </a:t>
            </a:r>
            <a:r>
              <a:rPr dirty="0" spc="-10"/>
              <a:t>31,</a:t>
            </a:r>
            <a:r>
              <a:rPr dirty="0" spc="25"/>
              <a:t> </a:t>
            </a:r>
            <a:r>
              <a:rPr dirty="0" spc="-2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2776" y="3351784"/>
            <a:ext cx="1410335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10"/>
              <a:t>Vyshali</a:t>
            </a:r>
            <a:r>
              <a:rPr dirty="0" spc="40"/>
              <a:t> </a:t>
            </a:r>
            <a:r>
              <a:rPr dirty="0" spc="-20"/>
              <a:t>S,</a:t>
            </a:r>
            <a:r>
              <a:rPr dirty="0" spc="45"/>
              <a:t> </a:t>
            </a:r>
            <a:r>
              <a:rPr dirty="0" spc="5"/>
              <a:t>Vikram</a:t>
            </a:r>
            <a:r>
              <a:rPr dirty="0" spc="45"/>
              <a:t> </a:t>
            </a:r>
            <a:r>
              <a:rPr dirty="0" spc="15"/>
              <a:t>V,</a:t>
            </a:r>
            <a:r>
              <a:rPr dirty="0" spc="45"/>
              <a:t> </a:t>
            </a:r>
            <a:r>
              <a:rPr dirty="0" spc="-15"/>
              <a:t>Shriya</a:t>
            </a:r>
            <a:r>
              <a:rPr dirty="0" spc="40"/>
              <a:t> </a:t>
            </a:r>
            <a:r>
              <a:rPr dirty="0" spc="20"/>
              <a:t>B </a:t>
            </a:r>
            <a:r>
              <a:rPr dirty="0" spc="75"/>
              <a:t> </a:t>
            </a:r>
            <a:r>
              <a:rPr dirty="0" spc="-5"/>
              <a:t>(SSNCE)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54546" y="3351784"/>
            <a:ext cx="23685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8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39520" marR="5080" indent="-1227455">
              <a:lnSpc>
                <a:spcPct val="106700"/>
              </a:lnSpc>
              <a:spcBef>
                <a:spcPts val="20"/>
              </a:spcBef>
            </a:pPr>
            <a:r>
              <a:rPr dirty="0" spc="-35"/>
              <a:t>Water</a:t>
            </a:r>
            <a:r>
              <a:rPr dirty="0" spc="35"/>
              <a:t> </a:t>
            </a:r>
            <a:r>
              <a:rPr dirty="0" spc="-20"/>
              <a:t>Quality</a:t>
            </a:r>
            <a:r>
              <a:rPr dirty="0" spc="40"/>
              <a:t> </a:t>
            </a:r>
            <a:r>
              <a:rPr dirty="0" spc="-20"/>
              <a:t>Prediction</a:t>
            </a:r>
            <a:r>
              <a:rPr dirty="0" spc="40"/>
              <a:t> </a:t>
            </a:r>
            <a:r>
              <a:rPr dirty="0" spc="-55"/>
              <a:t>using</a:t>
            </a:r>
            <a:r>
              <a:rPr dirty="0" spc="40"/>
              <a:t> </a:t>
            </a:r>
            <a:r>
              <a:rPr dirty="0" spc="-30"/>
              <a:t>Statistical,Ensemble </a:t>
            </a:r>
            <a:r>
              <a:rPr dirty="0" spc="-425"/>
              <a:t> </a:t>
            </a:r>
            <a:r>
              <a:rPr dirty="0" spc="-60"/>
              <a:t>and</a:t>
            </a:r>
            <a:r>
              <a:rPr dirty="0" spc="25"/>
              <a:t> </a:t>
            </a:r>
            <a:r>
              <a:rPr dirty="0" spc="-35"/>
              <a:t>Hybrid</a:t>
            </a:r>
            <a:r>
              <a:rPr dirty="0" spc="30"/>
              <a:t> </a:t>
            </a:r>
            <a:r>
              <a:rPr dirty="0" spc="-6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0703" y="1416455"/>
            <a:ext cx="1685925" cy="1179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565150" marR="556895" indent="8890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latin typeface="Microsoft Sans Serif"/>
                <a:cs typeface="Microsoft Sans Serif"/>
              </a:rPr>
              <a:t>Vyshali </a:t>
            </a:r>
            <a:r>
              <a:rPr dirty="0" sz="1100" spc="-130">
                <a:latin typeface="Microsoft Sans Serif"/>
                <a:cs typeface="Microsoft Sans Serif"/>
              </a:rPr>
              <a:t>S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Vikram </a:t>
            </a:r>
            <a:r>
              <a:rPr dirty="0" sz="1100" spc="-10">
                <a:latin typeface="Microsoft Sans Serif"/>
                <a:cs typeface="Microsoft Sans Serif"/>
              </a:rPr>
              <a:t>V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Shriya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B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dirty="0" sz="800" spc="-40">
                <a:latin typeface="Microsoft Sans Serif"/>
                <a:cs typeface="Microsoft Sans Serif"/>
              </a:rPr>
              <a:t>SSN</a:t>
            </a:r>
            <a:r>
              <a:rPr dirty="0" sz="800" spc="55">
                <a:latin typeface="Microsoft Sans Serif"/>
                <a:cs typeface="Microsoft Sans Serif"/>
              </a:rPr>
              <a:t> </a:t>
            </a:r>
            <a:r>
              <a:rPr dirty="0" sz="800" spc="-30">
                <a:latin typeface="Microsoft Sans Serif"/>
                <a:cs typeface="Microsoft Sans Serif"/>
              </a:rPr>
              <a:t>College</a:t>
            </a:r>
            <a:r>
              <a:rPr dirty="0" sz="800" spc="55">
                <a:latin typeface="Microsoft Sans Serif"/>
                <a:cs typeface="Microsoft Sans Serif"/>
              </a:rPr>
              <a:t> </a:t>
            </a:r>
            <a:r>
              <a:rPr dirty="0" sz="800" spc="5">
                <a:latin typeface="Microsoft Sans Serif"/>
                <a:cs typeface="Microsoft Sans Serif"/>
              </a:rPr>
              <a:t>of</a:t>
            </a:r>
            <a:r>
              <a:rPr dirty="0" sz="800" spc="60">
                <a:latin typeface="Microsoft Sans Serif"/>
                <a:cs typeface="Microsoft Sans Serif"/>
              </a:rPr>
              <a:t> </a:t>
            </a:r>
            <a:r>
              <a:rPr dirty="0" sz="800" spc="-15">
                <a:latin typeface="Microsoft Sans Serif"/>
                <a:cs typeface="Microsoft Sans Serif"/>
              </a:rPr>
              <a:t>Engineering,</a:t>
            </a:r>
            <a:r>
              <a:rPr dirty="0" sz="800" spc="55">
                <a:latin typeface="Microsoft Sans Serif"/>
                <a:cs typeface="Microsoft Sans Serif"/>
              </a:rPr>
              <a:t> </a:t>
            </a:r>
            <a:r>
              <a:rPr dirty="0" sz="800" spc="-25">
                <a:latin typeface="Microsoft Sans Serif"/>
                <a:cs typeface="Microsoft Sans Serif"/>
              </a:rPr>
              <a:t>Chennai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Microsoft Sans Serif"/>
              <a:cs typeface="Microsoft Sans Serif"/>
            </a:endParaRPr>
          </a:p>
          <a:p>
            <a:pPr algn="ctr" marL="635">
              <a:lnSpc>
                <a:spcPct val="100000"/>
              </a:lnSpc>
            </a:pPr>
            <a:r>
              <a:rPr dirty="0" sz="1100" spc="-40">
                <a:latin typeface="Microsoft Sans Serif"/>
                <a:cs typeface="Microsoft Sans Serif"/>
              </a:rPr>
              <a:t>March</a:t>
            </a:r>
            <a:r>
              <a:rPr dirty="0" sz="1100" spc="4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31,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2022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637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B6A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693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0"/>
              <a:t>Vyshali</a:t>
            </a:r>
            <a:r>
              <a:rPr dirty="0" spc="40"/>
              <a:t> </a:t>
            </a:r>
            <a:r>
              <a:rPr dirty="0" spc="-20"/>
              <a:t>S,</a:t>
            </a:r>
            <a:r>
              <a:rPr dirty="0" spc="45"/>
              <a:t> </a:t>
            </a:r>
            <a:r>
              <a:rPr dirty="0" spc="5"/>
              <a:t>Vikram</a:t>
            </a:r>
            <a:r>
              <a:rPr dirty="0" spc="45"/>
              <a:t> </a:t>
            </a:r>
            <a:r>
              <a:rPr dirty="0" spc="15"/>
              <a:t>V,</a:t>
            </a:r>
            <a:r>
              <a:rPr dirty="0" spc="45"/>
              <a:t> </a:t>
            </a:r>
            <a:r>
              <a:rPr dirty="0" spc="-15"/>
              <a:t>Shriya</a:t>
            </a:r>
            <a:r>
              <a:rPr dirty="0" spc="40"/>
              <a:t> </a:t>
            </a:r>
            <a:r>
              <a:rPr dirty="0" spc="20"/>
              <a:t>B </a:t>
            </a:r>
            <a:r>
              <a:rPr dirty="0" spc="75"/>
              <a:t> </a:t>
            </a:r>
            <a:r>
              <a:rPr dirty="0" spc="-5"/>
              <a:t>(SSNCE)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March</a:t>
            </a:r>
            <a:r>
              <a:rPr dirty="0" spc="25"/>
              <a:t> </a:t>
            </a:r>
            <a:r>
              <a:rPr dirty="0" spc="-10"/>
              <a:t>31,</a:t>
            </a:r>
            <a:r>
              <a:rPr dirty="0" spc="25"/>
              <a:t> </a:t>
            </a:r>
            <a:r>
              <a:rPr dirty="0" spc="-20"/>
              <a:t>2022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152908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0">
                <a:solidFill>
                  <a:srgbClr val="7A2600"/>
                </a:solidFill>
                <a:latin typeface="Tahoma"/>
                <a:cs typeface="Tahoma"/>
              </a:rPr>
              <a:t>System</a:t>
            </a:r>
            <a:r>
              <a:rPr dirty="0" sz="1400" spc="-15">
                <a:solidFill>
                  <a:srgbClr val="7A2600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7A2600"/>
                </a:solidFill>
                <a:latin typeface="Tahoma"/>
                <a:cs typeface="Tahoma"/>
              </a:rPr>
              <a:t>Architecture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318" y="655129"/>
            <a:ext cx="2413330" cy="219730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637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B6A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693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0"/>
              <a:t>Vyshali</a:t>
            </a:r>
            <a:r>
              <a:rPr dirty="0" spc="40"/>
              <a:t> </a:t>
            </a:r>
            <a:r>
              <a:rPr dirty="0" spc="-20"/>
              <a:t>S,</a:t>
            </a:r>
            <a:r>
              <a:rPr dirty="0" spc="45"/>
              <a:t> </a:t>
            </a:r>
            <a:r>
              <a:rPr dirty="0" spc="5"/>
              <a:t>Vikram</a:t>
            </a:r>
            <a:r>
              <a:rPr dirty="0" spc="45"/>
              <a:t> </a:t>
            </a:r>
            <a:r>
              <a:rPr dirty="0" spc="15"/>
              <a:t>V,</a:t>
            </a:r>
            <a:r>
              <a:rPr dirty="0" spc="45"/>
              <a:t> </a:t>
            </a:r>
            <a:r>
              <a:rPr dirty="0" spc="-15"/>
              <a:t>Shriya</a:t>
            </a:r>
            <a:r>
              <a:rPr dirty="0" spc="40"/>
              <a:t> </a:t>
            </a:r>
            <a:r>
              <a:rPr dirty="0" spc="20"/>
              <a:t>B </a:t>
            </a:r>
            <a:r>
              <a:rPr dirty="0" spc="75"/>
              <a:t> </a:t>
            </a:r>
            <a:r>
              <a:rPr dirty="0" spc="-5"/>
              <a:t>(SSNCE)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March</a:t>
            </a:r>
            <a:r>
              <a:rPr dirty="0" spc="25"/>
              <a:t> </a:t>
            </a:r>
            <a:r>
              <a:rPr dirty="0" spc="-10"/>
              <a:t>31,</a:t>
            </a:r>
            <a:r>
              <a:rPr dirty="0" spc="25"/>
              <a:t> </a:t>
            </a:r>
            <a:r>
              <a:rPr dirty="0" spc="-20"/>
              <a:t>2022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6238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/>
              <a:t>System</a:t>
            </a:r>
            <a:r>
              <a:rPr dirty="0" spc="20"/>
              <a:t> </a:t>
            </a:r>
            <a:r>
              <a:rPr dirty="0" spc="-45"/>
              <a:t>Design</a:t>
            </a:r>
            <a:r>
              <a:rPr dirty="0" spc="25"/>
              <a:t> </a:t>
            </a:r>
            <a:r>
              <a:rPr dirty="0" spc="-45"/>
              <a:t>-</a:t>
            </a:r>
            <a:r>
              <a:rPr dirty="0" spc="20"/>
              <a:t> </a:t>
            </a:r>
            <a:r>
              <a:rPr dirty="0" spc="-10"/>
              <a:t>Statistical</a:t>
            </a:r>
            <a:r>
              <a:rPr dirty="0" spc="25"/>
              <a:t> </a:t>
            </a:r>
            <a:r>
              <a:rPr dirty="0" spc="-25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370381"/>
            <a:ext cx="409892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65">
                <a:latin typeface="Microsoft Sans Serif"/>
                <a:cs typeface="Microsoft Sans Serif"/>
              </a:rPr>
              <a:t>Analyse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35">
                <a:latin typeface="Microsoft Sans Serif"/>
                <a:cs typeface="Microsoft Sans Serif"/>
              </a:rPr>
              <a:t>data </a:t>
            </a:r>
            <a:r>
              <a:rPr dirty="0" sz="1100" spc="-60">
                <a:latin typeface="Microsoft Sans Serif"/>
                <a:cs typeface="Microsoft Sans Serif"/>
              </a:rPr>
              <a:t>set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 </a:t>
            </a:r>
            <a:r>
              <a:rPr dirty="0" sz="1100" spc="-55">
                <a:latin typeface="Microsoft Sans Serif"/>
                <a:cs typeface="Microsoft Sans Serif"/>
              </a:rPr>
              <a:t>order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75">
                <a:latin typeface="Microsoft Sans Serif"/>
                <a:cs typeface="Microsoft Sans Serif"/>
              </a:rPr>
              <a:t>resolve</a:t>
            </a:r>
            <a:r>
              <a:rPr dirty="0" sz="1100" spc="-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55">
                <a:latin typeface="Microsoft Sans Serif"/>
                <a:cs typeface="Microsoft Sans Serif"/>
              </a:rPr>
              <a:t>shortcomings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 </a:t>
            </a:r>
            <a:r>
              <a:rPr dirty="0" sz="1100" spc="-55">
                <a:latin typeface="Microsoft Sans Serif"/>
                <a:cs typeface="Microsoft Sans Serif"/>
              </a:rPr>
              <a:t>real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world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data.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6085" y="820254"/>
            <a:ext cx="1915795" cy="227139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637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B6A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693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0"/>
              <a:t>Vyshali</a:t>
            </a:r>
            <a:r>
              <a:rPr dirty="0" spc="40"/>
              <a:t> </a:t>
            </a:r>
            <a:r>
              <a:rPr dirty="0" spc="-20"/>
              <a:t>S,</a:t>
            </a:r>
            <a:r>
              <a:rPr dirty="0" spc="45"/>
              <a:t> </a:t>
            </a:r>
            <a:r>
              <a:rPr dirty="0" spc="5"/>
              <a:t>Vikram</a:t>
            </a:r>
            <a:r>
              <a:rPr dirty="0" spc="45"/>
              <a:t> </a:t>
            </a:r>
            <a:r>
              <a:rPr dirty="0" spc="15"/>
              <a:t>V,</a:t>
            </a:r>
            <a:r>
              <a:rPr dirty="0" spc="45"/>
              <a:t> </a:t>
            </a:r>
            <a:r>
              <a:rPr dirty="0" spc="-15"/>
              <a:t>Shriya</a:t>
            </a:r>
            <a:r>
              <a:rPr dirty="0" spc="40"/>
              <a:t> </a:t>
            </a:r>
            <a:r>
              <a:rPr dirty="0" spc="20"/>
              <a:t>B </a:t>
            </a:r>
            <a:r>
              <a:rPr dirty="0" spc="75"/>
              <a:t> </a:t>
            </a:r>
            <a:r>
              <a:rPr dirty="0" spc="-5"/>
              <a:t>(SSNCE)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March</a:t>
            </a:r>
            <a:r>
              <a:rPr dirty="0" spc="25"/>
              <a:t> </a:t>
            </a:r>
            <a:r>
              <a:rPr dirty="0" spc="-10"/>
              <a:t>31,</a:t>
            </a:r>
            <a:r>
              <a:rPr dirty="0" spc="25"/>
              <a:t> </a:t>
            </a:r>
            <a:r>
              <a:rPr dirty="0" spc="-20"/>
              <a:t>2022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5857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/>
              <a:t>System</a:t>
            </a:r>
            <a:r>
              <a:rPr dirty="0" spc="20"/>
              <a:t> </a:t>
            </a:r>
            <a:r>
              <a:rPr dirty="0" spc="-45"/>
              <a:t>Design</a:t>
            </a:r>
            <a:r>
              <a:rPr dirty="0" spc="20"/>
              <a:t> </a:t>
            </a:r>
            <a:r>
              <a:rPr dirty="0" spc="-45"/>
              <a:t>-</a:t>
            </a:r>
            <a:r>
              <a:rPr dirty="0" spc="20"/>
              <a:t> </a:t>
            </a:r>
            <a:r>
              <a:rPr dirty="0" spc="-55"/>
              <a:t>Ensemble</a:t>
            </a:r>
            <a:r>
              <a:rPr dirty="0" spc="20"/>
              <a:t> </a:t>
            </a:r>
            <a:r>
              <a:rPr dirty="0" spc="-25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637081"/>
            <a:ext cx="419417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70">
                <a:latin typeface="Microsoft Sans Serif"/>
                <a:cs typeface="Microsoft Sans Serif"/>
              </a:rPr>
              <a:t>Combine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several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00">
                <a:latin typeface="Microsoft Sans Serif"/>
                <a:cs typeface="Microsoft Sans Serif"/>
              </a:rPr>
              <a:t>base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models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order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produce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one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optimal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predictive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model.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298" y="1086954"/>
            <a:ext cx="3649344" cy="160464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637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B6A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693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0"/>
              <a:t>Vyshali</a:t>
            </a:r>
            <a:r>
              <a:rPr dirty="0" spc="40"/>
              <a:t> </a:t>
            </a:r>
            <a:r>
              <a:rPr dirty="0" spc="-20"/>
              <a:t>S,</a:t>
            </a:r>
            <a:r>
              <a:rPr dirty="0" spc="45"/>
              <a:t> </a:t>
            </a:r>
            <a:r>
              <a:rPr dirty="0" spc="5"/>
              <a:t>Vikram</a:t>
            </a:r>
            <a:r>
              <a:rPr dirty="0" spc="45"/>
              <a:t> </a:t>
            </a:r>
            <a:r>
              <a:rPr dirty="0" spc="15"/>
              <a:t>V,</a:t>
            </a:r>
            <a:r>
              <a:rPr dirty="0" spc="45"/>
              <a:t> </a:t>
            </a:r>
            <a:r>
              <a:rPr dirty="0" spc="-15"/>
              <a:t>Shriya</a:t>
            </a:r>
            <a:r>
              <a:rPr dirty="0" spc="40"/>
              <a:t> </a:t>
            </a:r>
            <a:r>
              <a:rPr dirty="0" spc="20"/>
              <a:t>B </a:t>
            </a:r>
            <a:r>
              <a:rPr dirty="0" spc="75"/>
              <a:t> </a:t>
            </a:r>
            <a:r>
              <a:rPr dirty="0" spc="-5"/>
              <a:t>(SSNCE)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March</a:t>
            </a:r>
            <a:r>
              <a:rPr dirty="0" spc="25"/>
              <a:t> </a:t>
            </a:r>
            <a:r>
              <a:rPr dirty="0" spc="-10"/>
              <a:t>31,</a:t>
            </a:r>
            <a:r>
              <a:rPr dirty="0" spc="25"/>
              <a:t> </a:t>
            </a:r>
            <a:r>
              <a:rPr dirty="0" spc="-20"/>
              <a:t>2022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10598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7A2600"/>
                </a:solidFill>
                <a:latin typeface="Tahoma"/>
                <a:cs typeface="Tahoma"/>
              </a:rPr>
              <a:t>Datasets</a:t>
            </a:r>
            <a:r>
              <a:rPr dirty="0" sz="1400" spc="-45">
                <a:solidFill>
                  <a:srgbClr val="7A2600"/>
                </a:solidFill>
                <a:latin typeface="Tahoma"/>
                <a:cs typeface="Tahoma"/>
              </a:rPr>
              <a:t> </a:t>
            </a:r>
            <a:r>
              <a:rPr dirty="0" sz="1400" spc="-80">
                <a:solidFill>
                  <a:srgbClr val="7A2600"/>
                </a:solidFill>
                <a:latin typeface="Tahoma"/>
                <a:cs typeface="Tahoma"/>
              </a:rPr>
              <a:t>used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9347" y="579728"/>
            <a:ext cx="29267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Microsoft Sans Serif"/>
                <a:cs typeface="Microsoft Sans Serif"/>
              </a:rPr>
              <a:t>Binary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Class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Korattur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Lake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Dataset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85">
                <a:latin typeface="Microsoft Sans Serif"/>
                <a:cs typeface="Microsoft Sans Serif"/>
              </a:rPr>
              <a:t>–</a:t>
            </a:r>
            <a:r>
              <a:rPr dirty="0" sz="1100" spc="85" i="1">
                <a:latin typeface="Verdana"/>
                <a:cs typeface="Verdana"/>
              </a:rPr>
              <a:t>&gt;</a:t>
            </a:r>
            <a:r>
              <a:rPr dirty="0" sz="1100" spc="-30" i="1">
                <a:latin typeface="Verdana"/>
                <a:cs typeface="Verdana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5000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x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10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6661" y="846480"/>
            <a:ext cx="1711756" cy="60281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5214" y="1508085"/>
            <a:ext cx="26149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Microsoft Sans Serif"/>
                <a:cs typeface="Microsoft Sans Serif"/>
              </a:rPr>
              <a:t>Binary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Class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Kaggle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Dataset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:</a:t>
            </a:r>
            <a:r>
              <a:rPr dirty="0" sz="1100" spc="190">
                <a:latin typeface="Microsoft Sans Serif"/>
                <a:cs typeface="Microsoft Sans Serif"/>
              </a:rPr>
              <a:t> </a:t>
            </a:r>
            <a:r>
              <a:rPr dirty="0" sz="1100" spc="85">
                <a:latin typeface="Microsoft Sans Serif"/>
                <a:cs typeface="Microsoft Sans Serif"/>
              </a:rPr>
              <a:t>–</a:t>
            </a:r>
            <a:r>
              <a:rPr dirty="0" sz="1100" spc="85" i="1">
                <a:latin typeface="Verdana"/>
                <a:cs typeface="Verdana"/>
              </a:rPr>
              <a:t>&gt;</a:t>
            </a:r>
            <a:r>
              <a:rPr dirty="0" sz="1100" spc="-30" i="1">
                <a:latin typeface="Verdana"/>
                <a:cs typeface="Verdana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7999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x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21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8340" y="1729790"/>
            <a:ext cx="3662172" cy="4773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25664" y="2265894"/>
            <a:ext cx="30340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">
                <a:latin typeface="Microsoft Sans Serif"/>
                <a:cs typeface="Microsoft Sans Serif"/>
              </a:rPr>
              <a:t>Multi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Class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Korattur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Lake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Dataset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:</a:t>
            </a:r>
            <a:r>
              <a:rPr dirty="0" sz="1100" spc="195">
                <a:latin typeface="Microsoft Sans Serif"/>
                <a:cs typeface="Microsoft Sans Serif"/>
              </a:rPr>
              <a:t> </a:t>
            </a:r>
            <a:r>
              <a:rPr dirty="0" sz="1100" spc="85">
                <a:latin typeface="Microsoft Sans Serif"/>
                <a:cs typeface="Microsoft Sans Serif"/>
              </a:rPr>
              <a:t>–</a:t>
            </a:r>
            <a:r>
              <a:rPr dirty="0" sz="1100" spc="85" i="1">
                <a:latin typeface="Verdana"/>
                <a:cs typeface="Verdana"/>
              </a:rPr>
              <a:t>&gt;</a:t>
            </a:r>
            <a:r>
              <a:rPr dirty="0" sz="1100" spc="-25" i="1">
                <a:latin typeface="Verdana"/>
                <a:cs typeface="Verdana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10139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x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10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5330" y="2435225"/>
            <a:ext cx="1728216" cy="47525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637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B6A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693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0"/>
              <a:t>Vyshali</a:t>
            </a:r>
            <a:r>
              <a:rPr dirty="0" spc="40"/>
              <a:t> </a:t>
            </a:r>
            <a:r>
              <a:rPr dirty="0" spc="-20"/>
              <a:t>S,</a:t>
            </a:r>
            <a:r>
              <a:rPr dirty="0" spc="45"/>
              <a:t> </a:t>
            </a:r>
            <a:r>
              <a:rPr dirty="0" spc="5"/>
              <a:t>Vikram</a:t>
            </a:r>
            <a:r>
              <a:rPr dirty="0" spc="45"/>
              <a:t> </a:t>
            </a:r>
            <a:r>
              <a:rPr dirty="0" spc="15"/>
              <a:t>V,</a:t>
            </a:r>
            <a:r>
              <a:rPr dirty="0" spc="45"/>
              <a:t> </a:t>
            </a:r>
            <a:r>
              <a:rPr dirty="0" spc="-15"/>
              <a:t>Shriya</a:t>
            </a:r>
            <a:r>
              <a:rPr dirty="0" spc="40"/>
              <a:t> </a:t>
            </a:r>
            <a:r>
              <a:rPr dirty="0" spc="20"/>
              <a:t>B </a:t>
            </a:r>
            <a:r>
              <a:rPr dirty="0" spc="75"/>
              <a:t> </a:t>
            </a:r>
            <a:r>
              <a:rPr dirty="0" spc="-5"/>
              <a:t>(SSNCE)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March</a:t>
            </a:r>
            <a:r>
              <a:rPr dirty="0" spc="25"/>
              <a:t> </a:t>
            </a:r>
            <a:r>
              <a:rPr dirty="0" spc="-10"/>
              <a:t>31,</a:t>
            </a:r>
            <a:r>
              <a:rPr dirty="0" spc="25"/>
              <a:t> </a:t>
            </a:r>
            <a:r>
              <a:rPr dirty="0" spc="-20"/>
              <a:t>2022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5543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0">
                <a:solidFill>
                  <a:srgbClr val="7A2600"/>
                </a:solidFill>
                <a:latin typeface="Tahoma"/>
                <a:cs typeface="Tahoma"/>
              </a:rPr>
              <a:t>Results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1845" y="409968"/>
            <a:ext cx="1341120" cy="8534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1845" y="1425854"/>
            <a:ext cx="1341120" cy="8534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1845" y="2441740"/>
            <a:ext cx="1341120" cy="85344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637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B6A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693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0"/>
              <a:t>Vyshali</a:t>
            </a:r>
            <a:r>
              <a:rPr dirty="0" spc="40"/>
              <a:t> </a:t>
            </a:r>
            <a:r>
              <a:rPr dirty="0" spc="-20"/>
              <a:t>S,</a:t>
            </a:r>
            <a:r>
              <a:rPr dirty="0" spc="45"/>
              <a:t> </a:t>
            </a:r>
            <a:r>
              <a:rPr dirty="0" spc="5"/>
              <a:t>Vikram</a:t>
            </a:r>
            <a:r>
              <a:rPr dirty="0" spc="45"/>
              <a:t> </a:t>
            </a:r>
            <a:r>
              <a:rPr dirty="0" spc="15"/>
              <a:t>V,</a:t>
            </a:r>
            <a:r>
              <a:rPr dirty="0" spc="45"/>
              <a:t> </a:t>
            </a:r>
            <a:r>
              <a:rPr dirty="0" spc="-15"/>
              <a:t>Shriya</a:t>
            </a:r>
            <a:r>
              <a:rPr dirty="0" spc="40"/>
              <a:t> </a:t>
            </a:r>
            <a:r>
              <a:rPr dirty="0" spc="20"/>
              <a:t>B </a:t>
            </a:r>
            <a:r>
              <a:rPr dirty="0" spc="75"/>
              <a:t> </a:t>
            </a:r>
            <a:r>
              <a:rPr dirty="0" spc="-5"/>
              <a:t>(SSNCE)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March</a:t>
            </a:r>
            <a:r>
              <a:rPr dirty="0" spc="25"/>
              <a:t> </a:t>
            </a:r>
            <a:r>
              <a:rPr dirty="0" spc="-10"/>
              <a:t>31,</a:t>
            </a:r>
            <a:r>
              <a:rPr dirty="0" spc="25"/>
              <a:t> </a:t>
            </a:r>
            <a:r>
              <a:rPr dirty="0" spc="-20"/>
              <a:t>2022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9531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Next</a:t>
            </a:r>
            <a:r>
              <a:rPr dirty="0" spc="-45"/>
              <a:t> </a:t>
            </a:r>
            <a:r>
              <a:rPr dirty="0" spc="-55"/>
              <a:t>Review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230617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233679" marR="5080">
              <a:lnSpc>
                <a:spcPct val="102600"/>
              </a:lnSpc>
              <a:spcBef>
                <a:spcPts val="55"/>
              </a:spcBef>
            </a:pPr>
            <a:r>
              <a:rPr dirty="0" spc="-25"/>
              <a:t>Building </a:t>
            </a:r>
            <a:r>
              <a:rPr dirty="0" spc="-90"/>
              <a:t>a</a:t>
            </a:r>
            <a:r>
              <a:rPr dirty="0" spc="-85"/>
              <a:t> </a:t>
            </a:r>
            <a:r>
              <a:rPr dirty="0" spc="-35"/>
              <a:t>hybrid </a:t>
            </a:r>
            <a:r>
              <a:rPr dirty="0" spc="-55"/>
              <a:t>model</a:t>
            </a:r>
            <a:r>
              <a:rPr dirty="0" spc="-50"/>
              <a:t> </a:t>
            </a:r>
            <a:r>
              <a:rPr dirty="0" spc="-60"/>
              <a:t>using</a:t>
            </a:r>
            <a:r>
              <a:rPr dirty="0" spc="-55"/>
              <a:t> </a:t>
            </a:r>
            <a:r>
              <a:rPr dirty="0" spc="-30"/>
              <a:t>the </a:t>
            </a:r>
            <a:r>
              <a:rPr dirty="0" spc="-50"/>
              <a:t>best</a:t>
            </a:r>
            <a:r>
              <a:rPr dirty="0" spc="190"/>
              <a:t> </a:t>
            </a:r>
            <a:r>
              <a:rPr dirty="0" spc="-20"/>
              <a:t>statistical </a:t>
            </a:r>
            <a:r>
              <a:rPr dirty="0" spc="-65"/>
              <a:t>and</a:t>
            </a:r>
            <a:r>
              <a:rPr dirty="0" spc="160"/>
              <a:t> </a:t>
            </a:r>
            <a:r>
              <a:rPr dirty="0" spc="-85"/>
              <a:t>ensemble </a:t>
            </a:r>
            <a:r>
              <a:rPr dirty="0" spc="-80"/>
              <a:t> </a:t>
            </a:r>
            <a:r>
              <a:rPr dirty="0" spc="-60"/>
              <a:t>models,</a:t>
            </a:r>
            <a:r>
              <a:rPr dirty="0" spc="80"/>
              <a:t> </a:t>
            </a:r>
            <a:r>
              <a:rPr dirty="0" spc="5"/>
              <a:t>that</a:t>
            </a:r>
            <a:r>
              <a:rPr dirty="0" spc="85"/>
              <a:t> </a:t>
            </a:r>
            <a:r>
              <a:rPr dirty="0" spc="-65"/>
              <a:t>is</a:t>
            </a:r>
            <a:r>
              <a:rPr dirty="0" spc="85"/>
              <a:t> </a:t>
            </a:r>
            <a:r>
              <a:rPr dirty="0" spc="-35"/>
              <a:t>Quadratic</a:t>
            </a:r>
            <a:r>
              <a:rPr dirty="0" spc="85"/>
              <a:t> </a:t>
            </a:r>
            <a:r>
              <a:rPr dirty="0" spc="-30"/>
              <a:t>Discriminant</a:t>
            </a:r>
            <a:r>
              <a:rPr dirty="0" spc="85"/>
              <a:t> </a:t>
            </a:r>
            <a:r>
              <a:rPr dirty="0" spc="-35"/>
              <a:t>Analysis(QDA)</a:t>
            </a:r>
            <a:r>
              <a:rPr dirty="0" spc="85"/>
              <a:t> </a:t>
            </a:r>
            <a:r>
              <a:rPr dirty="0" spc="-65"/>
              <a:t>and</a:t>
            </a:r>
            <a:r>
              <a:rPr dirty="0" spc="85"/>
              <a:t> </a:t>
            </a:r>
            <a:r>
              <a:rPr dirty="0" spc="-40"/>
              <a:t>Stacking.</a:t>
            </a:r>
          </a:p>
          <a:p>
            <a:pPr marL="233679" marR="500380">
              <a:lnSpc>
                <a:spcPct val="102600"/>
              </a:lnSpc>
              <a:spcBef>
                <a:spcPts val="300"/>
              </a:spcBef>
            </a:pPr>
            <a:r>
              <a:rPr dirty="0" spc="-25"/>
              <a:t>Try </a:t>
            </a:r>
            <a:r>
              <a:rPr dirty="0" spc="-40"/>
              <a:t>Implementing </a:t>
            </a:r>
            <a:r>
              <a:rPr dirty="0" spc="-25"/>
              <a:t>time </a:t>
            </a:r>
            <a:r>
              <a:rPr dirty="0" spc="-85"/>
              <a:t>series</a:t>
            </a:r>
            <a:r>
              <a:rPr dirty="0" spc="-80"/>
              <a:t> </a:t>
            </a:r>
            <a:r>
              <a:rPr dirty="0" spc="-45"/>
              <a:t>forecasting</a:t>
            </a:r>
            <a:r>
              <a:rPr dirty="0" spc="-40"/>
              <a:t> </a:t>
            </a:r>
            <a:r>
              <a:rPr dirty="0" spc="-65"/>
              <a:t>models</a:t>
            </a:r>
            <a:r>
              <a:rPr dirty="0" spc="-60"/>
              <a:t> </a:t>
            </a:r>
            <a:r>
              <a:rPr dirty="0" spc="-75"/>
              <a:t>such</a:t>
            </a:r>
            <a:r>
              <a:rPr dirty="0" spc="-70"/>
              <a:t> </a:t>
            </a:r>
            <a:r>
              <a:rPr dirty="0" spc="-114"/>
              <a:t>as </a:t>
            </a:r>
            <a:r>
              <a:rPr dirty="0" spc="-110"/>
              <a:t> </a:t>
            </a:r>
            <a:r>
              <a:rPr dirty="0" spc="-45"/>
              <a:t>Moving-Average,</a:t>
            </a:r>
            <a:r>
              <a:rPr dirty="0" spc="70"/>
              <a:t> </a:t>
            </a:r>
            <a:r>
              <a:rPr dirty="0" spc="-40"/>
              <a:t>Exponential</a:t>
            </a:r>
            <a:r>
              <a:rPr dirty="0" spc="70"/>
              <a:t> </a:t>
            </a:r>
            <a:r>
              <a:rPr dirty="0" spc="-40"/>
              <a:t>Smoothing</a:t>
            </a:r>
            <a:r>
              <a:rPr dirty="0" spc="70"/>
              <a:t> </a:t>
            </a:r>
            <a:r>
              <a:rPr dirty="0" spc="-65"/>
              <a:t>and</a:t>
            </a:r>
            <a:r>
              <a:rPr dirty="0" spc="70"/>
              <a:t> </a:t>
            </a:r>
            <a:r>
              <a:rPr dirty="0" spc="-60"/>
              <a:t>Autoregressive </a:t>
            </a:r>
            <a:r>
              <a:rPr dirty="0" spc="-275"/>
              <a:t> </a:t>
            </a:r>
            <a:r>
              <a:rPr dirty="0" spc="-35"/>
              <a:t>Integrated</a:t>
            </a:r>
            <a:r>
              <a:rPr dirty="0" spc="65"/>
              <a:t> </a:t>
            </a:r>
            <a:r>
              <a:rPr dirty="0" spc="-35"/>
              <a:t>Moving</a:t>
            </a:r>
            <a:r>
              <a:rPr dirty="0" spc="70"/>
              <a:t> </a:t>
            </a:r>
            <a:r>
              <a:rPr dirty="0" spc="-70"/>
              <a:t>Average</a:t>
            </a:r>
            <a:r>
              <a:rPr dirty="0" spc="70"/>
              <a:t> </a:t>
            </a:r>
            <a:r>
              <a:rPr dirty="0" spc="5"/>
              <a:t>(ARIMA).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612722"/>
            <a:ext cx="65265" cy="6526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637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B6A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693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0"/>
              <a:t>Vyshali</a:t>
            </a:r>
            <a:r>
              <a:rPr dirty="0" spc="40"/>
              <a:t> </a:t>
            </a:r>
            <a:r>
              <a:rPr dirty="0" spc="-20"/>
              <a:t>S,</a:t>
            </a:r>
            <a:r>
              <a:rPr dirty="0" spc="45"/>
              <a:t> </a:t>
            </a:r>
            <a:r>
              <a:rPr dirty="0" spc="5"/>
              <a:t>Vikram</a:t>
            </a:r>
            <a:r>
              <a:rPr dirty="0" spc="45"/>
              <a:t> </a:t>
            </a:r>
            <a:r>
              <a:rPr dirty="0" spc="15"/>
              <a:t>V,</a:t>
            </a:r>
            <a:r>
              <a:rPr dirty="0" spc="45"/>
              <a:t> </a:t>
            </a:r>
            <a:r>
              <a:rPr dirty="0" spc="-15"/>
              <a:t>Shriya</a:t>
            </a:r>
            <a:r>
              <a:rPr dirty="0" spc="40"/>
              <a:t> </a:t>
            </a:r>
            <a:r>
              <a:rPr dirty="0" spc="20"/>
              <a:t>B </a:t>
            </a:r>
            <a:r>
              <a:rPr dirty="0" spc="75"/>
              <a:t> </a:t>
            </a:r>
            <a:r>
              <a:rPr dirty="0" spc="-5"/>
              <a:t>(SSNCE)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March</a:t>
            </a:r>
            <a:r>
              <a:rPr dirty="0" spc="25"/>
              <a:t> </a:t>
            </a:r>
            <a:r>
              <a:rPr dirty="0" spc="-10"/>
              <a:t>31,</a:t>
            </a:r>
            <a:r>
              <a:rPr dirty="0" spc="25"/>
              <a:t> </a:t>
            </a:r>
            <a:r>
              <a:rPr dirty="0" spc="-20"/>
              <a:t>2022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2820" y="1293061"/>
            <a:ext cx="7226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 b="1">
                <a:latin typeface="Arial"/>
                <a:cs typeface="Arial"/>
              </a:rPr>
              <a:t>Thank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60" b="1">
                <a:latin typeface="Arial"/>
                <a:cs typeface="Arial"/>
              </a:rPr>
              <a:t>You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" name="object 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637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B6A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693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0"/>
              <a:t>Vyshali</a:t>
            </a:r>
            <a:r>
              <a:rPr dirty="0" spc="40"/>
              <a:t> </a:t>
            </a:r>
            <a:r>
              <a:rPr dirty="0" spc="-20"/>
              <a:t>S,</a:t>
            </a:r>
            <a:r>
              <a:rPr dirty="0" spc="45"/>
              <a:t> </a:t>
            </a:r>
            <a:r>
              <a:rPr dirty="0" spc="5"/>
              <a:t>Vikram</a:t>
            </a:r>
            <a:r>
              <a:rPr dirty="0" spc="45"/>
              <a:t> </a:t>
            </a:r>
            <a:r>
              <a:rPr dirty="0" spc="15"/>
              <a:t>V,</a:t>
            </a:r>
            <a:r>
              <a:rPr dirty="0" spc="45"/>
              <a:t> </a:t>
            </a:r>
            <a:r>
              <a:rPr dirty="0" spc="-15"/>
              <a:t>Shriya</a:t>
            </a:r>
            <a:r>
              <a:rPr dirty="0" spc="40"/>
              <a:t> </a:t>
            </a:r>
            <a:r>
              <a:rPr dirty="0" spc="20"/>
              <a:t>B </a:t>
            </a:r>
            <a:r>
              <a:rPr dirty="0" spc="75"/>
              <a:t> </a:t>
            </a:r>
            <a:r>
              <a:rPr dirty="0" spc="-5"/>
              <a:t>(SSNCE)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March</a:t>
            </a:r>
            <a:r>
              <a:rPr dirty="0" spc="25"/>
              <a:t> </a:t>
            </a:r>
            <a:r>
              <a:rPr dirty="0" spc="-10"/>
              <a:t>31,</a:t>
            </a:r>
            <a:r>
              <a:rPr dirty="0" spc="25"/>
              <a:t> </a:t>
            </a:r>
            <a:r>
              <a:rPr dirty="0" spc="-20"/>
              <a:t>2022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8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Vyshali S, Vikram V, Shriya B</dc:creator>
  <dc:title>Water Quality Prediction using Statistical,Ensemble and Hybrid models</dc:title>
  <dcterms:created xsi:type="dcterms:W3CDTF">2022-04-22T02:24:35Z</dcterms:created>
  <dcterms:modified xsi:type="dcterms:W3CDTF">2022-04-22T02:24:35Z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2022-04-22T00:00:00Z</vt:filetime>
  </property>
</Properties>
</file>