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258" r:id="rId2"/>
    <p:sldId id="259" r:id="rId3"/>
    <p:sldId id="261" r:id="rId4"/>
    <p:sldId id="317" r:id="rId5"/>
    <p:sldId id="321" r:id="rId6"/>
    <p:sldId id="318" r:id="rId7"/>
    <p:sldId id="322" r:id="rId8"/>
    <p:sldId id="323" r:id="rId9"/>
    <p:sldId id="324" r:id="rId10"/>
    <p:sldId id="325" r:id="rId11"/>
    <p:sldId id="326" r:id="rId12"/>
    <p:sldId id="316" r:id="rId13"/>
    <p:sldId id="319" r:id="rId14"/>
    <p:sldId id="31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ilendra Kumar Tiwari [MAHE-MIT]" initials="SKT[" lastIdx="1" clrIdx="0">
    <p:extLst>
      <p:ext uri="{19B8F6BF-5375-455C-9EA6-DF929625EA0E}">
        <p15:presenceInfo xmlns:p15="http://schemas.microsoft.com/office/powerpoint/2012/main" userId="Shailendra Kumar Tiwari [MAHE-MIT]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7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9BF506-0E96-4672-8AAA-51ADB26D195F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117821-F1AB-4BE7-812D-2670E5E63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83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A5FC6-1582-4866-90B0-738593B0F24D}" type="datetime1">
              <a:rPr lang="en-US" smtClean="0"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E7C23E-AE08-4D15-8639-83F8BBCB3D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2023" y="114999"/>
            <a:ext cx="690393" cy="100736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6B9F98-0B03-4A26-8ECF-A605EA98FE5F}"/>
              </a:ext>
            </a:extLst>
          </p:cNvPr>
          <p:cNvCxnSpPr/>
          <p:nvPr userDrawn="1"/>
        </p:nvCxnSpPr>
        <p:spPr>
          <a:xfrm>
            <a:off x="0" y="1120014"/>
            <a:ext cx="9144000" cy="0"/>
          </a:xfrm>
          <a:prstGeom prst="line">
            <a:avLst/>
          </a:prstGeom>
          <a:ln w="101600" cmpd="tri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7E43675-2C7F-461B-91BA-4224D189855E}"/>
              </a:ext>
            </a:extLst>
          </p:cNvPr>
          <p:cNvSpPr/>
          <p:nvPr userDrawn="1"/>
        </p:nvSpPr>
        <p:spPr>
          <a:xfrm>
            <a:off x="0" y="6508955"/>
            <a:ext cx="9144000" cy="3490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350" dirty="0"/>
              <a:t>Department of Electronics &amp; Communication Engineering, MIT, Manipal</a:t>
            </a:r>
          </a:p>
        </p:txBody>
      </p:sp>
    </p:spTree>
    <p:extLst>
      <p:ext uri="{BB962C8B-B14F-4D97-AF65-F5344CB8AC3E}">
        <p14:creationId xmlns:p14="http://schemas.microsoft.com/office/powerpoint/2010/main" val="4287210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37317-73A9-4CB6-A075-C72507127F3A}" type="datetime1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5B487-FC57-4F97-9B07-BA739D4FB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75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0797A-3773-4C7C-9A7A-D4A1C55CA16C}" type="datetime1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5B487-FC57-4F97-9B07-BA739D4FB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617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B2C62-AC8A-468D-8A2E-0C1EE2EC5F12}" type="datetime1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5B487-FC57-4F97-9B07-BA739D4FB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74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715F4-9713-4221-B05D-A3E5AF526F63}" type="datetime1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5B487-FC57-4F97-9B07-BA739D4FB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13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73939-D53C-43D3-BE79-A232C7580597}" type="datetime1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5B487-FC57-4F97-9B07-BA739D4FB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14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FE1DB-E981-482D-9A0C-635178E6EBF3}" type="datetime1">
              <a:rPr lang="en-US" smtClean="0"/>
              <a:t>4/9/2025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5B487-FC57-4F97-9B07-BA739D4FB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2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7E347-D4CA-469D-B11D-0317CE77DB0C}" type="datetime1">
              <a:rPr lang="en-US" smtClean="0"/>
              <a:t>4/9/2025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5B487-FC57-4F97-9B07-BA739D4FB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295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3F61-A016-46C9-B3E6-A1CF4D5574DA}" type="datetime1">
              <a:rPr lang="en-US" smtClean="0"/>
              <a:t>4/9/2025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5B487-FC57-4F97-9B07-BA739D4FB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8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E5EB4-3A82-4066-9BEC-203D834196B0}" type="datetime1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5B487-FC57-4F97-9B07-BA739D4FB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02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8665B-5A1B-4B81-8C16-F45C9DF2DA13}" type="datetime1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5B487-FC57-4F97-9B07-BA739D4FB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64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BBAD7-2265-4275-A6D5-7FC2000125C8}" type="datetime1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5B487-FC57-4F97-9B07-BA739D4FB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0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15910" y="1185085"/>
            <a:ext cx="8899301" cy="4370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rgbClr val="3333FF"/>
                </a:solidFill>
              </a:rPr>
              <a:t>PROJECT TITLE </a:t>
            </a:r>
            <a:endParaRPr lang="en-IN" sz="3200" dirty="0">
              <a:solidFill>
                <a:srgbClr val="3333FF"/>
              </a:solidFill>
            </a:endParaRPr>
          </a:p>
          <a:p>
            <a:pPr algn="ctr"/>
            <a:endParaRPr lang="en-IN" sz="1600" dirty="0"/>
          </a:p>
          <a:p>
            <a:pPr algn="ctr"/>
            <a:r>
              <a:rPr lang="en-GB" sz="1600" b="1" dirty="0"/>
              <a:t> </a:t>
            </a:r>
            <a:endParaRPr lang="en-IN" sz="1600" dirty="0"/>
          </a:p>
          <a:p>
            <a:pPr algn="ctr"/>
            <a:endParaRPr lang="en-GB" sz="1600" i="1" dirty="0"/>
          </a:p>
          <a:p>
            <a:pPr algn="ctr"/>
            <a:endParaRPr lang="en-GB" sz="1600" i="1" dirty="0"/>
          </a:p>
          <a:p>
            <a:pPr algn="ctr"/>
            <a:endParaRPr lang="en-GB" sz="1600" i="1" dirty="0"/>
          </a:p>
          <a:p>
            <a:pPr algn="ctr"/>
            <a:r>
              <a:rPr lang="en-GB" sz="1600" i="1" dirty="0"/>
              <a:t>by</a:t>
            </a:r>
            <a:endParaRPr lang="en-IN" sz="1600" dirty="0"/>
          </a:p>
          <a:p>
            <a:pPr algn="ctr"/>
            <a:r>
              <a:rPr lang="en-GB" sz="2000" b="1" dirty="0">
                <a:solidFill>
                  <a:srgbClr val="C00000"/>
                </a:solidFill>
              </a:rPr>
              <a:t>    </a:t>
            </a:r>
            <a:r>
              <a:rPr lang="en-US" sz="2000" b="1" dirty="0">
                <a:solidFill>
                  <a:srgbClr val="C00000"/>
                </a:solidFill>
              </a:rPr>
              <a:t>G Jaya Vikram</a:t>
            </a:r>
            <a:endParaRPr lang="en-IN" sz="2000" dirty="0">
              <a:solidFill>
                <a:srgbClr val="C00000"/>
              </a:solidFill>
            </a:endParaRPr>
          </a:p>
          <a:p>
            <a:pPr algn="ctr"/>
            <a:r>
              <a:rPr lang="en-GB" sz="1600" dirty="0"/>
              <a:t> Reg No. 210907254</a:t>
            </a:r>
            <a:endParaRPr lang="en-IN" sz="1600" dirty="0"/>
          </a:p>
          <a:p>
            <a:pPr algn="ctr"/>
            <a:r>
              <a:rPr lang="en-GB" sz="1600" i="1" dirty="0"/>
              <a:t>Under the guidance of</a:t>
            </a:r>
            <a:endParaRPr lang="en-IN" sz="1600" dirty="0"/>
          </a:p>
          <a:p>
            <a:pPr algn="ctr"/>
            <a:br>
              <a:rPr lang="en-GB" sz="1600" dirty="0"/>
            </a:br>
            <a:endParaRPr lang="en-GB" sz="1600" dirty="0"/>
          </a:p>
          <a:p>
            <a:pPr algn="ctr"/>
            <a:r>
              <a:rPr lang="en-GB" sz="1600" dirty="0"/>
              <a:t> </a:t>
            </a:r>
            <a:endParaRPr lang="en-IN" sz="1600" dirty="0"/>
          </a:p>
          <a:p>
            <a:pPr algn="ctr"/>
            <a:r>
              <a:rPr lang="en-GB" b="1" dirty="0">
                <a:solidFill>
                  <a:srgbClr val="FF0000"/>
                </a:solidFill>
              </a:rPr>
              <a:t>Internal Guide</a:t>
            </a:r>
            <a:r>
              <a:rPr lang="en-GB" sz="1600" b="1" dirty="0"/>
              <a:t>			                                            </a:t>
            </a:r>
            <a:r>
              <a:rPr lang="en-GB" b="1" dirty="0">
                <a:solidFill>
                  <a:srgbClr val="FF0000"/>
                </a:solidFill>
              </a:rPr>
              <a:t> External Guide  </a:t>
            </a:r>
            <a:endParaRPr lang="en-GB" sz="1600" b="1" dirty="0">
              <a:solidFill>
                <a:srgbClr val="FF0000"/>
              </a:solidFill>
            </a:endParaRPr>
          </a:p>
          <a:p>
            <a:pPr algn="just"/>
            <a:r>
              <a:rPr lang="en-GB" sz="1600" b="1" dirty="0"/>
              <a:t>         Name : Dr. Prashanth </a:t>
            </a:r>
            <a:r>
              <a:rPr lang="en-GB" sz="1600" b="1" dirty="0" err="1"/>
              <a:t>Barla</a:t>
            </a:r>
            <a:r>
              <a:rPr lang="en-GB" sz="1600" b="1" dirty="0"/>
              <a:t>				               Name:  </a:t>
            </a:r>
            <a:r>
              <a:rPr lang="en-GB" sz="1600" b="1" dirty="0" err="1"/>
              <a:t>Sharwan</a:t>
            </a:r>
            <a:r>
              <a:rPr lang="en-GB" sz="1600" b="1" dirty="0"/>
              <a:t> Kumar</a:t>
            </a:r>
          </a:p>
          <a:p>
            <a:pPr algn="just"/>
            <a:r>
              <a:rPr lang="en-GB" sz="1600" b="1" dirty="0"/>
              <a:t>	Asst. Professor					    Delivery Manager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A5C9BC-0892-4B1E-BB61-12D8CA50EBF5}"/>
              </a:ext>
            </a:extLst>
          </p:cNvPr>
          <p:cNvSpPr txBox="1"/>
          <p:nvPr/>
        </p:nvSpPr>
        <p:spPr>
          <a:xfrm>
            <a:off x="1010098" y="206247"/>
            <a:ext cx="8091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C00000"/>
                </a:solidFill>
              </a:rPr>
              <a:t>Midterm Project Presentation </a:t>
            </a:r>
          </a:p>
        </p:txBody>
      </p:sp>
    </p:spTree>
    <p:extLst>
      <p:ext uri="{BB962C8B-B14F-4D97-AF65-F5344CB8AC3E}">
        <p14:creationId xmlns:p14="http://schemas.microsoft.com/office/powerpoint/2010/main" val="2638537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6440E2-0120-0D98-99B6-D5752CBED4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45769BC0-F615-C0B9-CC6C-7B83186630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1935" y="545910"/>
            <a:ext cx="5181600" cy="51975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ct val="50000"/>
              </a:spcBef>
              <a:spcAft>
                <a:spcPct val="50000"/>
              </a:spcAft>
            </a:pPr>
            <a:r>
              <a:rPr lang="en-GB" sz="3200" b="1">
                <a:solidFill>
                  <a:schemeClr val="accent2"/>
                </a:solidFill>
                <a:latin typeface="+mn-lt"/>
              </a:rPr>
              <a:t>Methodology</a:t>
            </a:r>
            <a:endParaRPr lang="en-GB" sz="32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BB715D-5F77-68C3-EADC-CAB812C45B54}"/>
              </a:ext>
            </a:extLst>
          </p:cNvPr>
          <p:cNvSpPr txBox="1"/>
          <p:nvPr/>
        </p:nvSpPr>
        <p:spPr>
          <a:xfrm>
            <a:off x="621436" y="1140613"/>
            <a:ext cx="8149701" cy="6047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>
              <a:lnSpc>
                <a:spcPts val="2172"/>
              </a:lnSpc>
              <a:spcAft>
                <a:spcPts val="800"/>
              </a:spcAft>
            </a:pPr>
            <a:r>
              <a:rPr lang="en-US" sz="1800" b="1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DATABASE - MYSQL </a:t>
            </a:r>
            <a:endParaRPr lang="en-US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lnSpc>
                <a:spcPts val="2172"/>
              </a:lnSpc>
              <a:spcAft>
                <a:spcPts val="800"/>
              </a:spcAft>
            </a:pPr>
            <a:r>
              <a:rPr lang="en-US" sz="14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Patient Database part: </a:t>
            </a:r>
            <a:endParaRPr lang="en-US" sz="1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lnSpc>
                <a:spcPts val="2172"/>
              </a:lnSpc>
              <a:spcAft>
                <a:spcPts val="800"/>
              </a:spcAft>
            </a:pPr>
            <a:r>
              <a:rPr lang="en-US" sz="1400" b="0" i="1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Tables required are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: </a:t>
            </a:r>
            <a:endParaRPr lang="en-US" sz="1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lnSpc>
                <a:spcPts val="2172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Patients </a:t>
            </a:r>
          </a:p>
          <a:p>
            <a:pPr algn="l" rtl="0" fontAlgn="base">
              <a:lnSpc>
                <a:spcPts val="2172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Appointments </a:t>
            </a:r>
          </a:p>
          <a:p>
            <a:pPr algn="l" rtl="0" fontAlgn="base">
              <a:lnSpc>
                <a:spcPts val="2172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Billing </a:t>
            </a:r>
          </a:p>
          <a:p>
            <a:pPr algn="l" rtl="0" fontAlgn="base">
              <a:lnSpc>
                <a:spcPts val="2172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Medical history etc. </a:t>
            </a:r>
          </a:p>
          <a:p>
            <a:pPr algn="l" rtl="0" fontAlgn="base">
              <a:lnSpc>
                <a:spcPts val="2172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0000"/>
              </a:solidFill>
              <a:latin typeface="Aptos" panose="020B0004020202020204" pitchFamily="34" charset="0"/>
            </a:endParaRPr>
          </a:p>
          <a:p>
            <a:pPr algn="l" rtl="0" fontAlgn="base">
              <a:lnSpc>
                <a:spcPts val="2172"/>
              </a:lnSpc>
              <a:spcAft>
                <a:spcPts val="800"/>
              </a:spcAft>
            </a:pPr>
            <a:r>
              <a:rPr lang="en-US" sz="1400" b="0" i="1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Doctor Database part: </a:t>
            </a:r>
            <a:endParaRPr lang="en-US" sz="1400" b="0" i="1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lnSpc>
                <a:spcPts val="2172"/>
              </a:lnSpc>
              <a:spcAft>
                <a:spcPts val="800"/>
              </a:spcAft>
            </a:pPr>
            <a:r>
              <a:rPr lang="en-US" sz="14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Tables: </a:t>
            </a:r>
            <a:endParaRPr lang="en-US" sz="1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lnSpc>
                <a:spcPts val="2172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Doctors </a:t>
            </a:r>
          </a:p>
          <a:p>
            <a:pPr algn="l" rtl="0" fontAlgn="base">
              <a:lnSpc>
                <a:spcPts val="2172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Appointments </a:t>
            </a:r>
          </a:p>
          <a:p>
            <a:pPr algn="l" rtl="0" fontAlgn="base">
              <a:lnSpc>
                <a:spcPts val="2172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Lab Requests</a:t>
            </a:r>
          </a:p>
          <a:p>
            <a:pPr algn="l" rtl="0" fontAlgn="base">
              <a:lnSpc>
                <a:spcPts val="2172"/>
              </a:lnSpc>
            </a:pPr>
            <a:r>
              <a:rPr lang="en-US" sz="14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 </a:t>
            </a:r>
            <a:endParaRPr lang="en-US" sz="1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lnSpc>
                <a:spcPts val="2172"/>
              </a:lnSpc>
              <a:spcAft>
                <a:spcPts val="800"/>
              </a:spcAft>
            </a:pPr>
            <a:r>
              <a:rPr lang="en-US" sz="1400" b="0" i="1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Admin Database part: </a:t>
            </a:r>
            <a:endParaRPr lang="en-US" sz="1400" b="0" i="1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lnSpc>
                <a:spcPts val="2172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Admins </a:t>
            </a:r>
          </a:p>
          <a:p>
            <a:pPr algn="l" rtl="0" fontAlgn="base">
              <a:lnSpc>
                <a:spcPts val="2172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User management </a:t>
            </a:r>
          </a:p>
          <a:p>
            <a:pPr algn="l" rtl="0" fontAlgn="base">
              <a:lnSpc>
                <a:spcPts val="2172"/>
              </a:lnSpc>
            </a:pP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lnSpc>
                <a:spcPts val="2172"/>
              </a:lnSpc>
              <a:spcAft>
                <a:spcPts val="800"/>
              </a:spcAft>
            </a:pPr>
            <a:endParaRPr lang="en-US" sz="1400" b="0" i="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678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434DCC-FFCD-F1BC-8F02-F0FB7CDD69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809BC022-57B3-50DF-0B26-F47A403C69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1935" y="545910"/>
            <a:ext cx="5181600" cy="51975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ct val="50000"/>
              </a:spcBef>
              <a:spcAft>
                <a:spcPct val="50000"/>
              </a:spcAft>
            </a:pPr>
            <a:r>
              <a:rPr lang="en-GB" sz="3200" b="1">
                <a:solidFill>
                  <a:schemeClr val="accent2"/>
                </a:solidFill>
                <a:latin typeface="+mn-lt"/>
              </a:rPr>
              <a:t>Methodology</a:t>
            </a:r>
            <a:endParaRPr lang="en-GB" sz="32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935E32-E232-43B5-477D-30BA2A4DF8AA}"/>
              </a:ext>
            </a:extLst>
          </p:cNvPr>
          <p:cNvSpPr txBox="1"/>
          <p:nvPr/>
        </p:nvSpPr>
        <p:spPr>
          <a:xfrm>
            <a:off x="621436" y="1140613"/>
            <a:ext cx="8149701" cy="2803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>
              <a:lnSpc>
                <a:spcPts val="2346"/>
              </a:lnSpc>
              <a:spcAft>
                <a:spcPts val="800"/>
              </a:spcAft>
            </a:pPr>
            <a:r>
              <a:rPr lang="en-US" sz="1800" b="1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Manual Testing: </a:t>
            </a:r>
            <a:endParaRPr lang="en-US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lnSpc>
                <a:spcPts val="1911"/>
              </a:lnSpc>
              <a:spcAft>
                <a:spcPts val="800"/>
              </a:spcAft>
            </a:pPr>
            <a:r>
              <a:rPr lang="en-US" sz="18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Manual Testing can be done by using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lnSpc>
                <a:spcPts val="1911"/>
              </a:lnSpc>
              <a:spcAft>
                <a:spcPts val="800"/>
              </a:spcAft>
            </a:pPr>
            <a:r>
              <a:rPr lang="en-US" sz="18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lnSpc>
                <a:spcPts val="1911"/>
              </a:lnSpc>
              <a:buFont typeface="Arial" panose="020B0604020202020204" pitchFamily="34" charset="0"/>
              <a:buChar char="•"/>
            </a:pPr>
            <a:r>
              <a:rPr lang="en-US" sz="1800" b="0" i="1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Postman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- A testing and Development tool to send HTTP Requests, test API Responses </a:t>
            </a:r>
          </a:p>
          <a:p>
            <a:pPr algn="l" rtl="0" fontAlgn="base">
              <a:lnSpc>
                <a:spcPts val="1911"/>
              </a:lnSpc>
              <a:spcAft>
                <a:spcPts val="800"/>
              </a:spcAft>
            </a:pPr>
            <a:r>
              <a:rPr lang="en-US" sz="18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lnSpc>
                <a:spcPts val="1911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UI Testing like button clicks, form validation etc. </a:t>
            </a:r>
          </a:p>
          <a:p>
            <a:pPr algn="l" rtl="0" fontAlgn="base">
              <a:lnSpc>
                <a:spcPts val="2172"/>
              </a:lnSpc>
            </a:pP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lnSpc>
                <a:spcPts val="2172"/>
              </a:lnSpc>
              <a:spcAft>
                <a:spcPts val="800"/>
              </a:spcAft>
            </a:pPr>
            <a:endParaRPr lang="en-US" sz="1400" b="0" i="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105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941935" y="545910"/>
            <a:ext cx="5181600" cy="51975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ct val="50000"/>
              </a:spcBef>
              <a:spcAft>
                <a:spcPct val="50000"/>
              </a:spcAft>
            </a:pPr>
            <a:r>
              <a:rPr lang="en-GB" sz="3200" b="1" dirty="0">
                <a:solidFill>
                  <a:schemeClr val="accent2"/>
                </a:solidFill>
                <a:latin typeface="+mn-lt"/>
              </a:rPr>
              <a:t>Result analysis</a:t>
            </a:r>
            <a:endParaRPr lang="en-US" sz="32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E03B1F-B604-3D56-151C-80026093E09A}"/>
              </a:ext>
            </a:extLst>
          </p:cNvPr>
          <p:cNvSpPr txBox="1"/>
          <p:nvPr/>
        </p:nvSpPr>
        <p:spPr>
          <a:xfrm>
            <a:off x="603682" y="1459377"/>
            <a:ext cx="764367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fkGroteskNeue"/>
              </a:rPr>
              <a:t>API Response Time Improvement:</a:t>
            </a:r>
            <a:br>
              <a:rPr lang="en-US" b="0" i="0" dirty="0">
                <a:effectLst/>
                <a:latin typeface="fkGroteskNeue"/>
              </a:rPr>
            </a:br>
            <a:r>
              <a:rPr lang="en-US" b="0" i="0" dirty="0">
                <a:effectLst/>
                <a:latin typeface="fkGroteskNeue"/>
              </a:rPr>
              <a:t>| API Endpoint | Pre-Implementation | Post-Implementation |</a:t>
            </a:r>
            <a:br>
              <a:rPr lang="en-US" b="0" i="0" dirty="0">
                <a:effectLst/>
                <a:latin typeface="fkGroteskNeue"/>
              </a:rPr>
            </a:br>
            <a:r>
              <a:rPr lang="en-US" b="0" i="0" dirty="0">
                <a:effectLst/>
                <a:latin typeface="fkGroteskNeue"/>
              </a:rPr>
              <a:t>|---------------------------|--------------------|---------------------|</a:t>
            </a:r>
            <a:br>
              <a:rPr lang="en-US" b="0" i="0" dirty="0">
                <a:effectLst/>
                <a:latin typeface="fkGroteskNeue"/>
              </a:rPr>
            </a:br>
            <a:r>
              <a:rPr lang="en-US" b="0" i="0" dirty="0">
                <a:effectLst/>
                <a:latin typeface="fkGroteskNeue"/>
              </a:rPr>
              <a:t>| POST /patients-info | 450 </a:t>
            </a:r>
            <a:r>
              <a:rPr lang="en-US" b="0" i="0" dirty="0" err="1">
                <a:effectLst/>
                <a:latin typeface="fkGroteskNeue"/>
              </a:rPr>
              <a:t>ms</a:t>
            </a:r>
            <a:r>
              <a:rPr lang="en-US" b="0" i="0" dirty="0">
                <a:effectLst/>
                <a:latin typeface="fkGroteskNeue"/>
              </a:rPr>
              <a:t> | 230 </a:t>
            </a:r>
            <a:r>
              <a:rPr lang="en-US" b="0" i="0" dirty="0" err="1">
                <a:effectLst/>
                <a:latin typeface="fkGroteskNeue"/>
              </a:rPr>
              <a:t>ms</a:t>
            </a:r>
            <a:r>
              <a:rPr lang="en-US" b="0" i="0" dirty="0">
                <a:effectLst/>
                <a:latin typeface="fkGroteskNeue"/>
              </a:rPr>
              <a:t> |</a:t>
            </a:r>
            <a:br>
              <a:rPr lang="en-US" b="0" i="0" dirty="0">
                <a:effectLst/>
                <a:latin typeface="fkGroteskNeue"/>
              </a:rPr>
            </a:br>
            <a:r>
              <a:rPr lang="en-US" b="0" i="0" dirty="0">
                <a:effectLst/>
                <a:latin typeface="fkGroteskNeue"/>
              </a:rPr>
              <a:t>| GET /appointments | 520 </a:t>
            </a:r>
            <a:r>
              <a:rPr lang="en-US" b="0" i="0" dirty="0" err="1">
                <a:effectLst/>
                <a:latin typeface="fkGroteskNeue"/>
              </a:rPr>
              <a:t>ms</a:t>
            </a:r>
            <a:r>
              <a:rPr lang="en-US" b="0" i="0" dirty="0">
                <a:effectLst/>
                <a:latin typeface="fkGroteskNeue"/>
              </a:rPr>
              <a:t> | 310 </a:t>
            </a:r>
            <a:r>
              <a:rPr lang="en-US" b="0" i="0" dirty="0" err="1">
                <a:effectLst/>
                <a:latin typeface="fkGroteskNeue"/>
              </a:rPr>
              <a:t>ms</a:t>
            </a:r>
            <a:r>
              <a:rPr lang="en-US" b="0" i="0" dirty="0">
                <a:effectLst/>
                <a:latin typeface="fkGroteskNeue"/>
              </a:rPr>
              <a:t> |</a:t>
            </a:r>
          </a:p>
          <a:p>
            <a:pPr algn="l"/>
            <a:endParaRPr lang="en-US" b="0" i="0" dirty="0">
              <a:effectLst/>
              <a:latin typeface="fkGrotesk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fkGroteskNeue"/>
              </a:rPr>
              <a:t>Error Recovery Rates:</a:t>
            </a:r>
            <a:br>
              <a:rPr lang="en-US" b="0" i="0" dirty="0">
                <a:effectLst/>
                <a:latin typeface="fkGroteskNeue"/>
              </a:rPr>
            </a:br>
            <a:r>
              <a:rPr lang="en-US" b="0" i="0" dirty="0">
                <a:effectLst/>
                <a:latin typeface="fkGroteskNeue"/>
              </a:rPr>
              <a:t>| Error Scenario | Pre-Recovery Rate | Post-Recovery Rate |</a:t>
            </a:r>
            <a:br>
              <a:rPr lang="en-US" b="0" i="0" dirty="0">
                <a:effectLst/>
                <a:latin typeface="fkGroteskNeue"/>
              </a:rPr>
            </a:br>
            <a:r>
              <a:rPr lang="en-US" b="0" i="0" dirty="0">
                <a:effectLst/>
                <a:latin typeface="fkGroteskNeue"/>
              </a:rPr>
              <a:t>|-----------------------------|-------------------|--------------------|</a:t>
            </a:r>
            <a:br>
              <a:rPr lang="en-US" b="0" i="0" dirty="0">
                <a:effectLst/>
                <a:latin typeface="fkGroteskNeue"/>
              </a:rPr>
            </a:br>
            <a:r>
              <a:rPr lang="en-US" b="0" i="0" dirty="0">
                <a:effectLst/>
                <a:latin typeface="fkGroteskNeue"/>
              </a:rPr>
              <a:t>| Lab API Timeout | 62% | 94% |</a:t>
            </a:r>
            <a:br>
              <a:rPr lang="en-US" b="0" i="0" dirty="0">
                <a:effectLst/>
                <a:latin typeface="fkGroteskNeue"/>
              </a:rPr>
            </a:br>
            <a:r>
              <a:rPr lang="en-US" b="0" i="0" dirty="0">
                <a:effectLst/>
                <a:latin typeface="fkGroteskNeue"/>
              </a:rPr>
              <a:t>| Insurance API Failure | 68% | 96% |</a:t>
            </a:r>
          </a:p>
        </p:txBody>
      </p:sp>
    </p:spTree>
    <p:extLst>
      <p:ext uri="{BB962C8B-B14F-4D97-AF65-F5344CB8AC3E}">
        <p14:creationId xmlns:p14="http://schemas.microsoft.com/office/powerpoint/2010/main" val="836017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920621" y="600498"/>
            <a:ext cx="6189269" cy="43672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2" algn="r">
              <a:spcBef>
                <a:spcPct val="50000"/>
              </a:spcBef>
              <a:spcAft>
                <a:spcPct val="50000"/>
              </a:spcAft>
            </a:pPr>
            <a:r>
              <a:rPr lang="en-GB" sz="3200" b="1" dirty="0">
                <a:solidFill>
                  <a:schemeClr val="accent2"/>
                </a:solidFill>
              </a:rPr>
              <a:t>Conclusion and future work</a:t>
            </a:r>
            <a:endParaRPr lang="en-US" sz="3200" b="1" dirty="0">
              <a:solidFill>
                <a:schemeClr val="accent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1DD8E2-D074-8221-A205-1EA1F61BC114}"/>
              </a:ext>
            </a:extLst>
          </p:cNvPr>
          <p:cNvSpPr txBox="1"/>
          <p:nvPr/>
        </p:nvSpPr>
        <p:spPr>
          <a:xfrm>
            <a:off x="603550" y="1473629"/>
            <a:ext cx="7315332" cy="47397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fkGrotesk"/>
              </a:rPr>
              <a:t>Conclusion:</a:t>
            </a:r>
          </a:p>
          <a:p>
            <a:pPr algn="l"/>
            <a:endParaRPr lang="en-US" sz="1400" b="1" i="0" dirty="0">
              <a:effectLst/>
              <a:latin typeface="fkGrotesk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fkGroteskNeue"/>
              </a:rPr>
              <a:t>The project successfully addressed challenges caused by unreliable third-party APIs.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fkGroteskNeue"/>
              </a:rPr>
              <a:t>Achievements: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fkGroteskNeue"/>
              </a:rPr>
              <a:t>Reduced test execution time from 47 minutes to 8 minutes.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fkGroteskNeue"/>
              </a:rPr>
              <a:t>Achieved a recovery rate of over 94% for simulated API failures.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dirty="0">
              <a:latin typeface="fkGroteskNeue"/>
            </a:endParaRPr>
          </a:p>
          <a:p>
            <a:pPr algn="l"/>
            <a:r>
              <a:rPr lang="en-US" b="1" i="0" dirty="0">
                <a:effectLst/>
                <a:latin typeface="fkGrotesk"/>
              </a:rPr>
              <a:t>Future Work:</a:t>
            </a:r>
          </a:p>
          <a:p>
            <a:pPr algn="l"/>
            <a:endParaRPr lang="en-US" sz="1400" b="1" i="0" dirty="0">
              <a:effectLst/>
              <a:latin typeface="fkGrotesk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fkGroteskNeue"/>
              </a:rPr>
              <a:t>Develop an Angular-based frontend for real-time monitoring and user-friendly interfaces.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fkGroteskNeue"/>
              </a:rPr>
              <a:t>Implement advanced retry mechanisms with exponential backoff strategies.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fkGroteskNeue"/>
              </a:rPr>
              <a:t>Integrate a comprehensive billing module for insurance claims and secure payments.</a:t>
            </a:r>
          </a:p>
          <a:p>
            <a:pPr lvl="1" algn="l"/>
            <a:endParaRPr lang="en-US" b="0" i="0" dirty="0">
              <a:effectLst/>
              <a:latin typeface="fkGroteskNeue"/>
            </a:endParaRPr>
          </a:p>
        </p:txBody>
      </p:sp>
    </p:spTree>
    <p:extLst>
      <p:ext uri="{BB962C8B-B14F-4D97-AF65-F5344CB8AC3E}">
        <p14:creationId xmlns:p14="http://schemas.microsoft.com/office/powerpoint/2010/main" val="2602940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941935" y="545910"/>
            <a:ext cx="5181600" cy="51975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ct val="50000"/>
              </a:spcBef>
              <a:spcAft>
                <a:spcPct val="50000"/>
              </a:spcAft>
            </a:pPr>
            <a:r>
              <a:rPr lang="en-GB" sz="3200" b="1" dirty="0">
                <a:solidFill>
                  <a:schemeClr val="accent2"/>
                </a:solidFill>
                <a:latin typeface="+mn-lt"/>
              </a:rPr>
              <a:t>References</a:t>
            </a:r>
            <a:endParaRPr lang="en-US" sz="32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210246-F176-F622-7825-006D12D20146}"/>
              </a:ext>
            </a:extLst>
          </p:cNvPr>
          <p:cNvSpPr txBox="1"/>
          <p:nvPr/>
        </p:nvSpPr>
        <p:spPr>
          <a:xfrm>
            <a:off x="561512" y="1548194"/>
            <a:ext cx="746390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fkGroteskNeue"/>
              </a:rPr>
              <a:t>John Doe and Jane Smith, “Developing a Robust Testing Framework for Hospital Management Systems,” </a:t>
            </a:r>
            <a:r>
              <a:rPr lang="en-US" b="0" i="1" dirty="0">
                <a:effectLst/>
                <a:latin typeface="fkGroteskNeue"/>
              </a:rPr>
              <a:t>Journal of Healthcare Software Engineering</a:t>
            </a:r>
            <a:r>
              <a:rPr lang="en-US" b="0" i="0" dirty="0">
                <a:effectLst/>
                <a:latin typeface="fkGroteskNeue"/>
              </a:rPr>
              <a:t>, vol.12, pp.45–56, April 2025.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fkGroteskNeue"/>
              </a:rPr>
              <a:t>Mockito Documentation, Mockito.org (Web Reference).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fkGroteskNeue"/>
              </a:rPr>
              <a:t>Spring Boot Testing Guide, Spring.io (Web Reference)</a:t>
            </a:r>
          </a:p>
        </p:txBody>
      </p:sp>
    </p:spTree>
    <p:extLst>
      <p:ext uri="{BB962C8B-B14F-4D97-AF65-F5344CB8AC3E}">
        <p14:creationId xmlns:p14="http://schemas.microsoft.com/office/powerpoint/2010/main" val="3614545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59307" y="1427333"/>
            <a:ext cx="8666329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spcBef>
                <a:spcPct val="50000"/>
              </a:spcBef>
              <a:spcAft>
                <a:spcPct val="50000"/>
              </a:spcAft>
              <a:buFontTx/>
              <a:buAutoNum type="arabicPeriod"/>
            </a:pPr>
            <a:r>
              <a:rPr lang="en-US" sz="2400" b="1" dirty="0"/>
              <a:t>Introduction</a:t>
            </a:r>
          </a:p>
          <a:p>
            <a:pPr marL="342900" indent="-342900" algn="l">
              <a:spcBef>
                <a:spcPct val="50000"/>
              </a:spcBef>
              <a:spcAft>
                <a:spcPct val="50000"/>
              </a:spcAft>
              <a:buFontTx/>
              <a:buAutoNum type="arabicPeriod"/>
            </a:pPr>
            <a:r>
              <a:rPr lang="en-GB" sz="2400" b="1" dirty="0"/>
              <a:t>Background theory/literature review</a:t>
            </a:r>
            <a:endParaRPr lang="en-US" sz="2400" b="1" dirty="0"/>
          </a:p>
          <a:p>
            <a:pPr marL="342900" indent="-342900" algn="l">
              <a:spcBef>
                <a:spcPct val="50000"/>
              </a:spcBef>
              <a:spcAft>
                <a:spcPct val="50000"/>
              </a:spcAft>
              <a:buFontTx/>
              <a:buAutoNum type="arabicPeriod"/>
            </a:pPr>
            <a:r>
              <a:rPr lang="en-GB" sz="2400" b="1" dirty="0"/>
              <a:t>Work done till date</a:t>
            </a:r>
          </a:p>
          <a:p>
            <a:pPr marL="342900" indent="-342900" algn="l">
              <a:spcBef>
                <a:spcPct val="50000"/>
              </a:spcBef>
              <a:spcAft>
                <a:spcPct val="50000"/>
              </a:spcAft>
              <a:buFontTx/>
              <a:buAutoNum type="arabicPeriod"/>
            </a:pPr>
            <a:r>
              <a:rPr lang="en-GB" sz="2400" b="1" dirty="0"/>
              <a:t>Result analysis (if any)</a:t>
            </a:r>
          </a:p>
          <a:p>
            <a:pPr marL="342900" indent="-342900" algn="l">
              <a:spcBef>
                <a:spcPct val="50000"/>
              </a:spcBef>
              <a:spcAft>
                <a:spcPct val="50000"/>
              </a:spcAft>
              <a:buFontTx/>
              <a:buAutoNum type="arabicPeriod"/>
            </a:pPr>
            <a:r>
              <a:rPr lang="en-GB" sz="2400" b="1" dirty="0"/>
              <a:t>References</a:t>
            </a: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4405956" y="462819"/>
            <a:ext cx="4724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3200" b="1" dirty="0">
                <a:solidFill>
                  <a:srgbClr val="CC6600"/>
                </a:solidFill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1200628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941935" y="545910"/>
            <a:ext cx="5181600" cy="51975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r">
              <a:spcBef>
                <a:spcPct val="50000"/>
              </a:spcBef>
              <a:spcAft>
                <a:spcPct val="50000"/>
              </a:spcAft>
            </a:pPr>
            <a:r>
              <a:rPr lang="en-US" sz="3200" b="1" dirty="0">
                <a:solidFill>
                  <a:srgbClr val="CC6600"/>
                </a:solidFill>
                <a:latin typeface="+mn-lt"/>
              </a:rPr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10BD89-7321-31DC-914E-0B0DB9ACCB52}"/>
              </a:ext>
            </a:extLst>
          </p:cNvPr>
          <p:cNvSpPr txBox="1"/>
          <p:nvPr/>
        </p:nvSpPr>
        <p:spPr>
          <a:xfrm>
            <a:off x="303375" y="1521699"/>
            <a:ext cx="8537249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fkGroteskNeue"/>
              </a:rPr>
              <a:t>Problem Statement:</a:t>
            </a:r>
          </a:p>
          <a:p>
            <a:pPr algn="l"/>
            <a:br>
              <a:rPr lang="en-US" b="0" i="0" dirty="0">
                <a:effectLst/>
                <a:latin typeface="fkGroteskNeue"/>
              </a:rPr>
            </a:br>
            <a:r>
              <a:rPr lang="en-US" b="0" i="0" dirty="0">
                <a:effectLst/>
                <a:latin typeface="fkGroteskNeue"/>
              </a:rPr>
              <a:t>Medora Heath Hospital relies on external APIs for labs, insurance, and pharmacies. Frequent API failures disrupt patient care, billing, and medical decisions.</a:t>
            </a:r>
          </a:p>
          <a:p>
            <a:pPr algn="l"/>
            <a:endParaRPr lang="en-US" dirty="0">
              <a:latin typeface="fkGroteskNeue"/>
            </a:endParaRPr>
          </a:p>
          <a:p>
            <a:r>
              <a:rPr lang="en-US" b="1" i="0" dirty="0">
                <a:effectLst/>
                <a:latin typeface="fkGroteskNeue"/>
              </a:rPr>
              <a:t>Objective:</a:t>
            </a:r>
          </a:p>
          <a:p>
            <a:br>
              <a:rPr lang="en-US" b="0" i="0" dirty="0">
                <a:effectLst/>
                <a:latin typeface="fkGroteskNeue"/>
              </a:rPr>
            </a:br>
            <a:r>
              <a:rPr lang="en-US" b="0" i="0" dirty="0">
                <a:effectLst/>
                <a:latin typeface="fkGroteskNeue"/>
              </a:rPr>
              <a:t>Develop a testing framework to ensure HMS reliability by mocking external APIs, simulating various responses (successes, failures, timeouts), and validating error-handling mechanisms.</a:t>
            </a:r>
          </a:p>
          <a:p>
            <a:endParaRPr lang="en-US" dirty="0">
              <a:latin typeface="fkGroteskNeue"/>
            </a:endParaRPr>
          </a:p>
          <a:p>
            <a:pPr algn="l"/>
            <a:r>
              <a:rPr lang="en-US" b="1" i="0" dirty="0">
                <a:effectLst/>
                <a:latin typeface="fkGroteskNeue"/>
              </a:rPr>
              <a:t>Solution Highlights: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fkGroteskNeue"/>
              </a:rPr>
              <a:t>Mockito for mocking APIs.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fkGroteskNeue"/>
              </a:rPr>
              <a:t>Spring Boot for building Backend.</a:t>
            </a:r>
            <a:endParaRPr lang="en-US" b="0" i="0" dirty="0">
              <a:effectLst/>
              <a:latin typeface="fkGroteskNeu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fkGroteskNeue"/>
              </a:rPr>
              <a:t>Angular for Interactive Frontend.</a:t>
            </a:r>
            <a:endParaRPr lang="en-US" b="0" i="0" dirty="0">
              <a:effectLst/>
              <a:latin typeface="fkGroteskNeu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fkGroteskNeue"/>
              </a:rPr>
              <a:t>JUnit/TestNG for testing.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fkGroteskNeue"/>
              </a:rPr>
              <a:t>CI/CD pipelines for automated validation.</a:t>
            </a:r>
          </a:p>
          <a:p>
            <a:endParaRPr lang="en-US" b="0" i="0" dirty="0">
              <a:effectLst/>
              <a:latin typeface="fkGroteskNeue"/>
            </a:endParaRPr>
          </a:p>
          <a:p>
            <a:pPr algn="l"/>
            <a:endParaRPr lang="en-US" b="0" i="0" dirty="0">
              <a:effectLst/>
              <a:latin typeface="fkGroteskNeue"/>
            </a:endParaRPr>
          </a:p>
          <a:p>
            <a:pPr algn="l"/>
            <a:endParaRPr lang="en-US" b="0" i="0" dirty="0">
              <a:effectLst/>
              <a:latin typeface="fkGroteskNeue"/>
            </a:endParaRPr>
          </a:p>
        </p:txBody>
      </p:sp>
    </p:spTree>
    <p:extLst>
      <p:ext uri="{BB962C8B-B14F-4D97-AF65-F5344CB8AC3E}">
        <p14:creationId xmlns:p14="http://schemas.microsoft.com/office/powerpoint/2010/main" val="2175652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101755" y="545910"/>
            <a:ext cx="7021780" cy="51975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ct val="50000"/>
              </a:spcBef>
              <a:spcAft>
                <a:spcPct val="50000"/>
              </a:spcAft>
            </a:pPr>
            <a:r>
              <a:rPr lang="en-GB" sz="3200" b="1" dirty="0">
                <a:solidFill>
                  <a:schemeClr val="accent2"/>
                </a:solidFill>
                <a:latin typeface="+mn-lt"/>
              </a:rPr>
              <a:t>Background theory/literature review</a:t>
            </a:r>
            <a:endParaRPr lang="en-US" sz="32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2A0487-EAF8-E7E3-C62A-B7FE911BB600}"/>
              </a:ext>
            </a:extLst>
          </p:cNvPr>
          <p:cNvSpPr txBox="1"/>
          <p:nvPr/>
        </p:nvSpPr>
        <p:spPr>
          <a:xfrm>
            <a:off x="448654" y="1473670"/>
            <a:ext cx="770403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Hospital Management System (HMS):</a:t>
            </a:r>
          </a:p>
          <a:p>
            <a:endParaRPr lang="en-US" dirty="0"/>
          </a:p>
          <a:p>
            <a:r>
              <a:rPr lang="en-US" dirty="0"/>
              <a:t>Manages patient records, appointments, billing, and medical history.</a:t>
            </a:r>
          </a:p>
          <a:p>
            <a:r>
              <a:rPr lang="en-US" dirty="0"/>
              <a:t>Relies on external APIs for seamless data exchange.</a:t>
            </a:r>
          </a:p>
          <a:p>
            <a:endParaRPr lang="en-US" dirty="0"/>
          </a:p>
          <a:p>
            <a:pPr algn="l"/>
            <a:r>
              <a:rPr lang="en-US" b="1" i="0" dirty="0">
                <a:effectLst/>
                <a:latin typeface="fkGroteskNeue"/>
              </a:rPr>
              <a:t>Challenges in Existing Systems: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fkGroteskNeue"/>
              </a:rPr>
              <a:t>Dependency on live API testing.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fkGroteskNeue"/>
              </a:rPr>
              <a:t>Lack of robust error-handling mechanisms.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dirty="0">
              <a:latin typeface="fkGroteskNeue"/>
            </a:endParaRPr>
          </a:p>
          <a:p>
            <a:pPr lvl="1" algn="l"/>
            <a:endParaRPr lang="en-US" b="0" i="0" dirty="0">
              <a:effectLst/>
              <a:latin typeface="fkGroteskNeue"/>
            </a:endParaRPr>
          </a:p>
          <a:p>
            <a:pPr lvl="1" algn="l"/>
            <a:endParaRPr lang="en-US" b="0" i="0" dirty="0">
              <a:effectLst/>
              <a:latin typeface="fkGroteskNeue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458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AF5504-93DA-F2E3-EA7A-699FA4AE53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93A3466D-BBD0-E819-4FB1-E5DA3E2DF9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1755" y="545910"/>
            <a:ext cx="7021780" cy="51975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ct val="50000"/>
              </a:spcBef>
              <a:spcAft>
                <a:spcPct val="50000"/>
              </a:spcAft>
            </a:pPr>
            <a:r>
              <a:rPr lang="en-GB" sz="3200" b="1" dirty="0">
                <a:solidFill>
                  <a:schemeClr val="accent2"/>
                </a:solidFill>
                <a:latin typeface="+mn-lt"/>
              </a:rPr>
              <a:t>Work Done till Date</a:t>
            </a:r>
            <a:endParaRPr lang="en-US" sz="32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A5004A-B7F9-19D6-D51A-4E2DC7BD69BE}"/>
              </a:ext>
            </a:extLst>
          </p:cNvPr>
          <p:cNvSpPr txBox="1"/>
          <p:nvPr/>
        </p:nvSpPr>
        <p:spPr>
          <a:xfrm>
            <a:off x="448654" y="1473670"/>
            <a:ext cx="7704034" cy="570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fkGroteskNeue"/>
              </a:rPr>
              <a:t>Backend Development:</a:t>
            </a:r>
          </a:p>
          <a:p>
            <a:pPr algn="l"/>
            <a:endParaRPr lang="en-US" sz="1100" b="1" i="0" dirty="0">
              <a:effectLst/>
              <a:latin typeface="fkGroteskNeue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fkGroteskNeue"/>
              </a:rPr>
              <a:t>RESTful APIs implemented using Spring Boot.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fkGroteskNeue"/>
              </a:rPr>
              <a:t>CRUD operations for patients, doctors, and appointments.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dirty="0">
              <a:latin typeface="fkGroteskNeue"/>
            </a:endParaRPr>
          </a:p>
          <a:p>
            <a:r>
              <a:rPr lang="fr-FR" b="1" i="0" dirty="0" err="1">
                <a:effectLst/>
                <a:latin typeface="fkGroteskNeue"/>
              </a:rPr>
              <a:t>Sample</a:t>
            </a:r>
            <a:r>
              <a:rPr lang="fr-FR" b="1" i="0" dirty="0">
                <a:effectLst/>
                <a:latin typeface="fkGroteskNeue"/>
              </a:rPr>
              <a:t> Code – Patient Management API:</a:t>
            </a:r>
          </a:p>
          <a:p>
            <a:endParaRPr lang="fr-FR" sz="1200" b="1" dirty="0">
              <a:latin typeface="fkGroteskNeue"/>
            </a:endParaRPr>
          </a:p>
          <a:p>
            <a:r>
              <a:rPr lang="fr-FR" i="0" dirty="0">
                <a:effectLst/>
                <a:latin typeface="fkGroteskNeue"/>
              </a:rPr>
              <a:t>@PostMapping("/patients-info")</a:t>
            </a:r>
          </a:p>
          <a:p>
            <a:r>
              <a:rPr lang="fr-FR" i="0" dirty="0">
                <a:effectLst/>
                <a:latin typeface="fkGroteskNeue"/>
              </a:rPr>
              <a:t>public Patient </a:t>
            </a:r>
            <a:r>
              <a:rPr lang="fr-FR" i="0" dirty="0" err="1">
                <a:effectLst/>
                <a:latin typeface="fkGroteskNeue"/>
              </a:rPr>
              <a:t>createPatient</a:t>
            </a:r>
            <a:r>
              <a:rPr lang="fr-FR" i="0" dirty="0">
                <a:effectLst/>
                <a:latin typeface="fkGroteskNeue"/>
              </a:rPr>
              <a:t>(@RequestBody Patient </a:t>
            </a:r>
            <a:r>
              <a:rPr lang="fr-FR" i="0" dirty="0" err="1">
                <a:effectLst/>
                <a:latin typeface="fkGroteskNeue"/>
              </a:rPr>
              <a:t>patient</a:t>
            </a:r>
            <a:r>
              <a:rPr lang="fr-FR" i="0" dirty="0">
                <a:effectLst/>
                <a:latin typeface="fkGroteskNeue"/>
              </a:rPr>
              <a:t>) {</a:t>
            </a:r>
          </a:p>
          <a:p>
            <a:r>
              <a:rPr lang="fr-FR" i="0" dirty="0">
                <a:effectLst/>
                <a:latin typeface="fkGroteskNeue"/>
              </a:rPr>
              <a:t>    return </a:t>
            </a:r>
            <a:r>
              <a:rPr lang="fr-FR" i="0" dirty="0" err="1">
                <a:effectLst/>
                <a:latin typeface="fkGroteskNeue"/>
              </a:rPr>
              <a:t>patientRepository.save</a:t>
            </a:r>
            <a:r>
              <a:rPr lang="fr-FR" i="0" dirty="0">
                <a:effectLst/>
                <a:latin typeface="fkGroteskNeue"/>
              </a:rPr>
              <a:t>(patient);</a:t>
            </a:r>
          </a:p>
          <a:p>
            <a:r>
              <a:rPr lang="fr-FR" i="0" dirty="0">
                <a:effectLst/>
                <a:latin typeface="fkGroteskNeue"/>
              </a:rPr>
              <a:t>}</a:t>
            </a:r>
          </a:p>
          <a:p>
            <a:endParaRPr lang="fr-FR" dirty="0">
              <a:latin typeface="fkGroteskNeue"/>
            </a:endParaRPr>
          </a:p>
          <a:p>
            <a:endParaRPr lang="fr-FR" dirty="0">
              <a:latin typeface="fkGroteskNeue"/>
            </a:endParaRPr>
          </a:p>
          <a:p>
            <a:endParaRPr lang="fr-FR" i="0" dirty="0">
              <a:effectLst/>
              <a:latin typeface="fkGroteskNeue"/>
            </a:endParaRPr>
          </a:p>
          <a:p>
            <a:endParaRPr lang="fr-FR" b="1" i="0" dirty="0">
              <a:effectLst/>
              <a:latin typeface="fkGroteskNeue"/>
            </a:endParaRPr>
          </a:p>
          <a:p>
            <a:pPr algn="l"/>
            <a:endParaRPr lang="en-US" b="0" i="0" dirty="0">
              <a:effectLst/>
              <a:latin typeface="fkGroteskNeue"/>
            </a:endParaRPr>
          </a:p>
          <a:p>
            <a:pPr lvl="1" algn="l"/>
            <a:endParaRPr lang="en-US" dirty="0">
              <a:latin typeface="fkGroteskNeue"/>
            </a:endParaRPr>
          </a:p>
          <a:p>
            <a:pPr lvl="1" algn="l"/>
            <a:endParaRPr lang="en-US" b="0" i="0" dirty="0">
              <a:effectLst/>
              <a:latin typeface="fkGroteskNeue"/>
            </a:endParaRPr>
          </a:p>
          <a:p>
            <a:pPr lvl="1" algn="l"/>
            <a:endParaRPr lang="en-US" b="0" i="0" dirty="0">
              <a:effectLst/>
              <a:latin typeface="fkGroteskNeue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006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941935" y="545910"/>
            <a:ext cx="5181600" cy="51975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ct val="50000"/>
              </a:spcBef>
              <a:spcAft>
                <a:spcPct val="50000"/>
              </a:spcAft>
            </a:pPr>
            <a:r>
              <a:rPr lang="en-GB" sz="3200" b="1" dirty="0">
                <a:solidFill>
                  <a:schemeClr val="accent2"/>
                </a:solidFill>
                <a:latin typeface="+mn-lt"/>
              </a:rPr>
              <a:t>Methodology</a:t>
            </a:r>
          </a:p>
        </p:txBody>
      </p:sp>
      <p:pic>
        <p:nvPicPr>
          <p:cNvPr id="1026" name="Picture 2" descr="A screenshot of a phone&#10;&#10;AI-generated content may be incorrect.">
            <a:extLst>
              <a:ext uri="{FF2B5EF4-FFF2-40B4-BE49-F238E27FC236}">
                <a16:creationId xmlns:a16="http://schemas.microsoft.com/office/drawing/2014/main" id="{AA17934B-FAD4-8B10-1F04-431DFD7B8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296" y="1367161"/>
            <a:ext cx="2266950" cy="4563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7900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5C6598-8EB5-C99F-BA42-EE70A49E04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B98A9DA9-18DA-F1CF-DFB4-41069EB20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1935" y="545910"/>
            <a:ext cx="5181600" cy="51975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ct val="50000"/>
              </a:spcBef>
              <a:spcAft>
                <a:spcPct val="50000"/>
              </a:spcAft>
            </a:pPr>
            <a:r>
              <a:rPr lang="en-GB" sz="3200" b="1" dirty="0">
                <a:solidFill>
                  <a:schemeClr val="accent2"/>
                </a:solidFill>
                <a:latin typeface="+mn-lt"/>
              </a:rPr>
              <a:t>Methodology</a:t>
            </a:r>
          </a:p>
        </p:txBody>
      </p:sp>
      <p:pic>
        <p:nvPicPr>
          <p:cNvPr id="2050" name="Picture 2" descr="A screenshot of a black screen&#10;&#10;AI-generated content may be incorrect.">
            <a:extLst>
              <a:ext uri="{FF2B5EF4-FFF2-40B4-BE49-F238E27FC236}">
                <a16:creationId xmlns:a16="http://schemas.microsoft.com/office/drawing/2014/main" id="{01C8E58B-BD1F-4FF3-7220-3E6BCD6A6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704" y="1112271"/>
            <a:ext cx="5353235" cy="5459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930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05F6D0-5414-3B52-4B05-6DF4813AB4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443C7F25-EA8F-BFF1-34B2-A5C0B727E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1935" y="545910"/>
            <a:ext cx="5181600" cy="51975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ct val="50000"/>
              </a:spcBef>
              <a:spcAft>
                <a:spcPct val="50000"/>
              </a:spcAft>
            </a:pPr>
            <a:r>
              <a:rPr lang="en-GB" sz="3200" b="1" dirty="0">
                <a:solidFill>
                  <a:schemeClr val="accent2"/>
                </a:solidFill>
                <a:latin typeface="+mn-lt"/>
              </a:rPr>
              <a:t>Methodology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67D97E-48E9-5779-68D8-02360CC00335}"/>
              </a:ext>
            </a:extLst>
          </p:cNvPr>
          <p:cNvSpPr txBox="1"/>
          <p:nvPr/>
        </p:nvSpPr>
        <p:spPr>
          <a:xfrm>
            <a:off x="648070" y="1242427"/>
            <a:ext cx="6622742" cy="3365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>
              <a:lnSpc>
                <a:spcPts val="2172"/>
              </a:lnSpc>
              <a:spcAft>
                <a:spcPts val="800"/>
              </a:spcAft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Front End Technology Stack: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lnSpc>
                <a:spcPts val="1911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HTML, CSS, Bootstrap – Design UI </a:t>
            </a:r>
          </a:p>
          <a:p>
            <a:pPr algn="l" rtl="0" fontAlgn="base">
              <a:lnSpc>
                <a:spcPts val="1911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JavaScript/TypeScript </a:t>
            </a:r>
          </a:p>
          <a:p>
            <a:pPr algn="l" rtl="0" fontAlgn="base">
              <a:lnSpc>
                <a:spcPts val="1911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Angular Framework </a:t>
            </a:r>
          </a:p>
          <a:p>
            <a:pPr algn="l" rtl="0" fontAlgn="base">
              <a:lnSpc>
                <a:spcPts val="1911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Fetch API – To Communicate with Backend </a:t>
            </a:r>
          </a:p>
          <a:p>
            <a:pPr algn="l" rtl="0" fontAlgn="base">
              <a:lnSpc>
                <a:spcPts val="1911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Form Validation, alerts etc.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lnSpc>
                <a:spcPts val="1911"/>
              </a:lnSpc>
              <a:spcAft>
                <a:spcPts val="800"/>
              </a:spcAft>
            </a:pPr>
            <a:r>
              <a:rPr lang="en-US" sz="18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lnSpc>
                <a:spcPts val="1911"/>
              </a:lnSpc>
              <a:spcAft>
                <a:spcPts val="800"/>
              </a:spcAft>
            </a:pPr>
            <a:r>
              <a:rPr lang="en-US" sz="18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Backend Technology Stack: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lnSpc>
                <a:spcPts val="1911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Spring Boot REST APIs </a:t>
            </a:r>
          </a:p>
          <a:p>
            <a:pPr algn="l" rtl="0" fontAlgn="base">
              <a:lnSpc>
                <a:spcPts val="1911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MySQL DB’s  </a:t>
            </a:r>
          </a:p>
          <a:p>
            <a:pPr algn="l" rtl="0" fontAlgn="base">
              <a:lnSpc>
                <a:spcPts val="1911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Authentication using Spring security </a:t>
            </a:r>
          </a:p>
          <a:p>
            <a:pPr algn="l" rtl="0" fontAlgn="base">
              <a:lnSpc>
                <a:spcPts val="1911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External API Integration </a:t>
            </a:r>
          </a:p>
        </p:txBody>
      </p:sp>
    </p:spTree>
    <p:extLst>
      <p:ext uri="{BB962C8B-B14F-4D97-AF65-F5344CB8AC3E}">
        <p14:creationId xmlns:p14="http://schemas.microsoft.com/office/powerpoint/2010/main" val="986954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AB60F0-9E70-D5C0-82CA-F4C4EBB2D3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08C201DC-3F18-4244-9243-99FA648B56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1935" y="545910"/>
            <a:ext cx="5181600" cy="51975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ct val="50000"/>
              </a:spcBef>
              <a:spcAft>
                <a:spcPct val="50000"/>
              </a:spcAft>
            </a:pPr>
            <a:r>
              <a:rPr lang="en-GB" sz="3200" b="1">
                <a:solidFill>
                  <a:schemeClr val="accent2"/>
                </a:solidFill>
                <a:latin typeface="+mn-lt"/>
              </a:rPr>
              <a:t>Methodology</a:t>
            </a:r>
            <a:endParaRPr lang="en-GB" sz="3200" b="1" dirty="0">
              <a:solidFill>
                <a:schemeClr val="accent2"/>
              </a:solidFill>
              <a:latin typeface="+mn-lt"/>
            </a:endParaRPr>
          </a:p>
        </p:txBody>
      </p:sp>
      <p:pic>
        <p:nvPicPr>
          <p:cNvPr id="3074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354CE9F-6C7D-6E0B-C449-EF955FAD8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04" y="1065664"/>
            <a:ext cx="5732938" cy="550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6129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4700</TotalTime>
  <Words>621</Words>
  <Application>Microsoft Office PowerPoint</Application>
  <PresentationFormat>On-screen Show (4:3)</PresentationFormat>
  <Paragraphs>130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Aptos</vt:lpstr>
      <vt:lpstr>Arial</vt:lpstr>
      <vt:lpstr>Calibri</vt:lpstr>
      <vt:lpstr>Calibri Light</vt:lpstr>
      <vt:lpstr>fkGrotesk</vt:lpstr>
      <vt:lpstr>fkGroteskNeue</vt:lpstr>
      <vt:lpstr>Segoe UI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Shailendra Kumar Tiwari [MAHE-MIT]</dc:creator>
  <cp:lastModifiedBy>Gurajala Vikram</cp:lastModifiedBy>
  <cp:revision>138</cp:revision>
  <dcterms:created xsi:type="dcterms:W3CDTF">2018-09-28T09:35:33Z</dcterms:created>
  <dcterms:modified xsi:type="dcterms:W3CDTF">2025-04-09T10:01:00Z</dcterms:modified>
</cp:coreProperties>
</file>