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9" r:id="rId3"/>
    <p:sldId id="303" r:id="rId4"/>
    <p:sldId id="314" r:id="rId5"/>
    <p:sldId id="315" r:id="rId6"/>
    <p:sldId id="310" r:id="rId7"/>
    <p:sldId id="284" r:id="rId8"/>
    <p:sldId id="280" r:id="rId9"/>
    <p:sldId id="281" r:id="rId10"/>
    <p:sldId id="289" r:id="rId11"/>
    <p:sldId id="285" r:id="rId12"/>
    <p:sldId id="291" r:id="rId13"/>
    <p:sldId id="287" r:id="rId14"/>
    <p:sldId id="288" r:id="rId15"/>
    <p:sldId id="292" r:id="rId16"/>
    <p:sldId id="293" r:id="rId17"/>
    <p:sldId id="294" r:id="rId18"/>
    <p:sldId id="298" r:id="rId19"/>
    <p:sldId id="295" r:id="rId20"/>
    <p:sldId id="296" r:id="rId21"/>
    <p:sldId id="299" r:id="rId22"/>
    <p:sldId id="300" r:id="rId23"/>
    <p:sldId id="307" r:id="rId24"/>
    <p:sldId id="306" r:id="rId25"/>
    <p:sldId id="301" r:id="rId26"/>
    <p:sldId id="311" r:id="rId27"/>
    <p:sldId id="312" r:id="rId28"/>
    <p:sldId id="313" r:id="rId29"/>
    <p:sldId id="302" r:id="rId30"/>
    <p:sldId id="278" r:id="rId31"/>
  </p:sldIdLst>
  <p:sldSz cx="9144000" cy="6858000" type="screen4x3"/>
  <p:notesSz cx="7302500" cy="9588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4"/>
    <a:srgbClr val="FF94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63" autoAdjust="0"/>
    <p:restoredTop sz="91667" autoAdjust="0"/>
  </p:normalViewPr>
  <p:slideViewPr>
    <p:cSldViewPr>
      <p:cViewPr varScale="1">
        <p:scale>
          <a:sx n="72" d="100"/>
          <a:sy n="72" d="100"/>
        </p:scale>
        <p:origin x="-10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D712C4-BDF0-4E80-B1F0-26E820FCF907}" type="doc">
      <dgm:prSet loTypeId="urn:microsoft.com/office/officeart/2005/8/layout/funnel1" loCatId="process" qsTypeId="urn:microsoft.com/office/officeart/2005/8/quickstyle/simple1" qsCatId="simple" csTypeId="urn:microsoft.com/office/officeart/2005/8/colors/accent2_2" csCatId="accent2" phldr="1"/>
      <dgm:spPr/>
      <dgm:t>
        <a:bodyPr/>
        <a:lstStyle/>
        <a:p>
          <a:endParaRPr lang="en-US"/>
        </a:p>
      </dgm:t>
    </dgm:pt>
    <dgm:pt modelId="{EB50C6E3-6D33-462D-B8A5-543B9DB81451}">
      <dgm:prSet phldrT="[Text]"/>
      <dgm:spPr/>
      <dgm:t>
        <a:bodyPr/>
        <a:lstStyle/>
        <a:p>
          <a:r>
            <a:rPr lang="en-US" dirty="0" smtClean="0"/>
            <a:t>search</a:t>
          </a:r>
          <a:endParaRPr lang="en-US" dirty="0"/>
        </a:p>
      </dgm:t>
    </dgm:pt>
    <dgm:pt modelId="{EDD8488A-BF80-444F-B625-22FB05AB90AC}" type="parTrans" cxnId="{18C9EA9E-A93A-48E6-A3B6-5CFDF8012692}">
      <dgm:prSet/>
      <dgm:spPr/>
      <dgm:t>
        <a:bodyPr/>
        <a:lstStyle/>
        <a:p>
          <a:endParaRPr lang="en-US"/>
        </a:p>
      </dgm:t>
    </dgm:pt>
    <dgm:pt modelId="{05C5E056-E05A-41BB-AD43-0F30101BE955}" type="sibTrans" cxnId="{18C9EA9E-A93A-48E6-A3B6-5CFDF8012692}">
      <dgm:prSet/>
      <dgm:spPr/>
      <dgm:t>
        <a:bodyPr/>
        <a:lstStyle/>
        <a:p>
          <a:endParaRPr lang="en-US"/>
        </a:p>
      </dgm:t>
    </dgm:pt>
    <dgm:pt modelId="{4ECBA117-BC99-43EA-9010-1F549D69A1C3}">
      <dgm:prSet phldrT="[Text]"/>
      <dgm:spPr/>
      <dgm:t>
        <a:bodyPr/>
        <a:lstStyle/>
        <a:p>
          <a:r>
            <a:rPr lang="en-US" dirty="0" smtClean="0"/>
            <a:t>search</a:t>
          </a:r>
          <a:endParaRPr lang="en-US" dirty="0"/>
        </a:p>
      </dgm:t>
    </dgm:pt>
    <dgm:pt modelId="{933A8352-A03E-488E-A064-45A3BF2FCEE0}" type="parTrans" cxnId="{6A4C67E5-DDA5-4D82-BCBA-D799A1F58FA6}">
      <dgm:prSet/>
      <dgm:spPr/>
      <dgm:t>
        <a:bodyPr/>
        <a:lstStyle/>
        <a:p>
          <a:endParaRPr lang="en-US"/>
        </a:p>
      </dgm:t>
    </dgm:pt>
    <dgm:pt modelId="{6BE0EBF2-A748-43FD-9A95-7610B2ECBAB0}" type="sibTrans" cxnId="{6A4C67E5-DDA5-4D82-BCBA-D799A1F58FA6}">
      <dgm:prSet/>
      <dgm:spPr/>
      <dgm:t>
        <a:bodyPr/>
        <a:lstStyle/>
        <a:p>
          <a:endParaRPr lang="en-US"/>
        </a:p>
      </dgm:t>
    </dgm:pt>
    <dgm:pt modelId="{9311052C-6AE7-4D03-AC00-73D85FDF065F}">
      <dgm:prSet phldrT="[Text]"/>
      <dgm:spPr/>
      <dgm:t>
        <a:bodyPr/>
        <a:lstStyle/>
        <a:p>
          <a:r>
            <a:rPr lang="en-US" dirty="0" smtClean="0"/>
            <a:t>search</a:t>
          </a:r>
          <a:endParaRPr lang="en-US" dirty="0"/>
        </a:p>
      </dgm:t>
    </dgm:pt>
    <dgm:pt modelId="{56602898-54F5-4A3B-A9AF-D8EA92B60CE9}" type="parTrans" cxnId="{E03EA0D3-A677-49A4-A42E-601CA79F0096}">
      <dgm:prSet/>
      <dgm:spPr/>
      <dgm:t>
        <a:bodyPr/>
        <a:lstStyle/>
        <a:p>
          <a:endParaRPr lang="en-US"/>
        </a:p>
      </dgm:t>
    </dgm:pt>
    <dgm:pt modelId="{82DBE369-46FC-4623-BC22-A536696202FA}" type="sibTrans" cxnId="{E03EA0D3-A677-49A4-A42E-601CA79F0096}">
      <dgm:prSet/>
      <dgm:spPr/>
      <dgm:t>
        <a:bodyPr/>
        <a:lstStyle/>
        <a:p>
          <a:endParaRPr lang="en-US"/>
        </a:p>
      </dgm:t>
    </dgm:pt>
    <dgm:pt modelId="{DC13DD8A-4B77-4E2B-B717-DC831CB03434}">
      <dgm:prSet phldrT="[Text]" custT="1"/>
      <dgm:spPr/>
      <dgm:t>
        <a:bodyPr/>
        <a:lstStyle/>
        <a:p>
          <a:r>
            <a:rPr lang="en-US" sz="2800" u="none" dirty="0" smtClean="0"/>
            <a:t>Recommendation</a:t>
          </a:r>
          <a:endParaRPr lang="en-US" sz="2000" u="none" dirty="0"/>
        </a:p>
      </dgm:t>
    </dgm:pt>
    <dgm:pt modelId="{C28DA282-EB5A-4C1B-B4D9-D28945333BDF}" type="parTrans" cxnId="{4FC9C059-975B-4F07-BAE5-68FAD44902A5}">
      <dgm:prSet/>
      <dgm:spPr/>
      <dgm:t>
        <a:bodyPr/>
        <a:lstStyle/>
        <a:p>
          <a:endParaRPr lang="en-US"/>
        </a:p>
      </dgm:t>
    </dgm:pt>
    <dgm:pt modelId="{8105A0C1-4B04-400F-92CF-7C2EC811C8C4}" type="sibTrans" cxnId="{4FC9C059-975B-4F07-BAE5-68FAD44902A5}">
      <dgm:prSet/>
      <dgm:spPr/>
      <dgm:t>
        <a:bodyPr/>
        <a:lstStyle/>
        <a:p>
          <a:endParaRPr lang="en-US"/>
        </a:p>
      </dgm:t>
    </dgm:pt>
    <dgm:pt modelId="{8A77A27A-3ECD-4250-962D-3DD9C5B87348}" type="pres">
      <dgm:prSet presAssocID="{2ED712C4-BDF0-4E80-B1F0-26E820FCF907}" presName="Name0" presStyleCnt="0">
        <dgm:presLayoutVars>
          <dgm:chMax val="4"/>
          <dgm:resizeHandles val="exact"/>
        </dgm:presLayoutVars>
      </dgm:prSet>
      <dgm:spPr/>
      <dgm:t>
        <a:bodyPr/>
        <a:lstStyle/>
        <a:p>
          <a:endParaRPr lang="en-US"/>
        </a:p>
      </dgm:t>
    </dgm:pt>
    <dgm:pt modelId="{9269C569-FB13-4559-B30E-9C10BC3EC0B6}" type="pres">
      <dgm:prSet presAssocID="{2ED712C4-BDF0-4E80-B1F0-26E820FCF907}" presName="ellipse" presStyleLbl="trBgShp" presStyleIdx="0" presStyleCnt="1"/>
      <dgm:spPr/>
    </dgm:pt>
    <dgm:pt modelId="{BCD6AD29-3F0A-4125-96B4-E00E3FE78BAF}" type="pres">
      <dgm:prSet presAssocID="{2ED712C4-BDF0-4E80-B1F0-26E820FCF907}" presName="arrow1" presStyleLbl="fgShp" presStyleIdx="0" presStyleCnt="1"/>
      <dgm:spPr/>
      <dgm:t>
        <a:bodyPr/>
        <a:lstStyle/>
        <a:p>
          <a:endParaRPr lang="en-US"/>
        </a:p>
      </dgm:t>
    </dgm:pt>
    <dgm:pt modelId="{C7ABBB6C-6A9A-40AD-A226-DF3CBCD7756E}" type="pres">
      <dgm:prSet presAssocID="{2ED712C4-BDF0-4E80-B1F0-26E820FCF907}" presName="rectangle" presStyleLbl="revTx" presStyleIdx="0" presStyleCnt="1" custScaleX="126866" custLinFactNeighborX="746" custLinFactNeighborY="23731">
        <dgm:presLayoutVars>
          <dgm:bulletEnabled val="1"/>
        </dgm:presLayoutVars>
      </dgm:prSet>
      <dgm:spPr/>
      <dgm:t>
        <a:bodyPr/>
        <a:lstStyle/>
        <a:p>
          <a:endParaRPr lang="en-US"/>
        </a:p>
      </dgm:t>
    </dgm:pt>
    <dgm:pt modelId="{EFF65668-1920-4662-AE66-47F29535DA27}" type="pres">
      <dgm:prSet presAssocID="{4ECBA117-BC99-43EA-9010-1F549D69A1C3}" presName="item1" presStyleLbl="node1" presStyleIdx="0" presStyleCnt="3">
        <dgm:presLayoutVars>
          <dgm:bulletEnabled val="1"/>
        </dgm:presLayoutVars>
      </dgm:prSet>
      <dgm:spPr/>
      <dgm:t>
        <a:bodyPr/>
        <a:lstStyle/>
        <a:p>
          <a:endParaRPr lang="en-US"/>
        </a:p>
      </dgm:t>
    </dgm:pt>
    <dgm:pt modelId="{D63A3632-6BAF-47B5-99CE-9E10E35C52C8}" type="pres">
      <dgm:prSet presAssocID="{9311052C-6AE7-4D03-AC00-73D85FDF065F}" presName="item2" presStyleLbl="node1" presStyleIdx="1" presStyleCnt="3">
        <dgm:presLayoutVars>
          <dgm:bulletEnabled val="1"/>
        </dgm:presLayoutVars>
      </dgm:prSet>
      <dgm:spPr/>
      <dgm:t>
        <a:bodyPr/>
        <a:lstStyle/>
        <a:p>
          <a:endParaRPr lang="en-US"/>
        </a:p>
      </dgm:t>
    </dgm:pt>
    <dgm:pt modelId="{FB5D0378-4719-4416-85E0-BB3AC063F915}" type="pres">
      <dgm:prSet presAssocID="{DC13DD8A-4B77-4E2B-B717-DC831CB03434}" presName="item3" presStyleLbl="node1" presStyleIdx="2" presStyleCnt="3">
        <dgm:presLayoutVars>
          <dgm:bulletEnabled val="1"/>
        </dgm:presLayoutVars>
      </dgm:prSet>
      <dgm:spPr/>
      <dgm:t>
        <a:bodyPr/>
        <a:lstStyle/>
        <a:p>
          <a:endParaRPr lang="en-US"/>
        </a:p>
      </dgm:t>
    </dgm:pt>
    <dgm:pt modelId="{4C7EF88B-A97E-4694-9BFE-CD8DEA8E77C1}" type="pres">
      <dgm:prSet presAssocID="{2ED712C4-BDF0-4E80-B1F0-26E820FCF907}" presName="funnel" presStyleLbl="trAlignAcc1" presStyleIdx="0" presStyleCnt="1"/>
      <dgm:spPr/>
    </dgm:pt>
  </dgm:ptLst>
  <dgm:cxnLst>
    <dgm:cxn modelId="{4108E35B-DEF8-4EB6-A5C4-BB2D86D3B4AD}" type="presOf" srcId="{2ED712C4-BDF0-4E80-B1F0-26E820FCF907}" destId="{8A77A27A-3ECD-4250-962D-3DD9C5B87348}" srcOrd="0" destOrd="0" presId="urn:microsoft.com/office/officeart/2005/8/layout/funnel1"/>
    <dgm:cxn modelId="{D3C29AA8-A905-47AB-8DA9-268192CC4A31}" type="presOf" srcId="{9311052C-6AE7-4D03-AC00-73D85FDF065F}" destId="{EFF65668-1920-4662-AE66-47F29535DA27}" srcOrd="0" destOrd="0" presId="urn:microsoft.com/office/officeart/2005/8/layout/funnel1"/>
    <dgm:cxn modelId="{AEA771B2-B287-4131-8FDE-20D06139D0F7}" type="presOf" srcId="{DC13DD8A-4B77-4E2B-B717-DC831CB03434}" destId="{C7ABBB6C-6A9A-40AD-A226-DF3CBCD7756E}" srcOrd="0" destOrd="0" presId="urn:microsoft.com/office/officeart/2005/8/layout/funnel1"/>
    <dgm:cxn modelId="{18C9EA9E-A93A-48E6-A3B6-5CFDF8012692}" srcId="{2ED712C4-BDF0-4E80-B1F0-26E820FCF907}" destId="{EB50C6E3-6D33-462D-B8A5-543B9DB81451}" srcOrd="0" destOrd="0" parTransId="{EDD8488A-BF80-444F-B625-22FB05AB90AC}" sibTransId="{05C5E056-E05A-41BB-AD43-0F30101BE955}"/>
    <dgm:cxn modelId="{56293A3D-DEA7-4B1F-B2BD-D8A0B0D2EE01}" type="presOf" srcId="{4ECBA117-BC99-43EA-9010-1F549D69A1C3}" destId="{D63A3632-6BAF-47B5-99CE-9E10E35C52C8}" srcOrd="0" destOrd="0" presId="urn:microsoft.com/office/officeart/2005/8/layout/funnel1"/>
    <dgm:cxn modelId="{E03EA0D3-A677-49A4-A42E-601CA79F0096}" srcId="{2ED712C4-BDF0-4E80-B1F0-26E820FCF907}" destId="{9311052C-6AE7-4D03-AC00-73D85FDF065F}" srcOrd="2" destOrd="0" parTransId="{56602898-54F5-4A3B-A9AF-D8EA92B60CE9}" sibTransId="{82DBE369-46FC-4623-BC22-A536696202FA}"/>
    <dgm:cxn modelId="{4FC9C059-975B-4F07-BAE5-68FAD44902A5}" srcId="{2ED712C4-BDF0-4E80-B1F0-26E820FCF907}" destId="{DC13DD8A-4B77-4E2B-B717-DC831CB03434}" srcOrd="3" destOrd="0" parTransId="{C28DA282-EB5A-4C1B-B4D9-D28945333BDF}" sibTransId="{8105A0C1-4B04-400F-92CF-7C2EC811C8C4}"/>
    <dgm:cxn modelId="{6A4C67E5-DDA5-4D82-BCBA-D799A1F58FA6}" srcId="{2ED712C4-BDF0-4E80-B1F0-26E820FCF907}" destId="{4ECBA117-BC99-43EA-9010-1F549D69A1C3}" srcOrd="1" destOrd="0" parTransId="{933A8352-A03E-488E-A064-45A3BF2FCEE0}" sibTransId="{6BE0EBF2-A748-43FD-9A95-7610B2ECBAB0}"/>
    <dgm:cxn modelId="{8504B7FE-3958-410C-AB40-4800D4B80B76}" type="presOf" srcId="{EB50C6E3-6D33-462D-B8A5-543B9DB81451}" destId="{FB5D0378-4719-4416-85E0-BB3AC063F915}" srcOrd="0" destOrd="0" presId="urn:microsoft.com/office/officeart/2005/8/layout/funnel1"/>
    <dgm:cxn modelId="{6C01F531-E86C-4F99-82F9-8FD4CE53DD80}" type="presParOf" srcId="{8A77A27A-3ECD-4250-962D-3DD9C5B87348}" destId="{9269C569-FB13-4559-B30E-9C10BC3EC0B6}" srcOrd="0" destOrd="0" presId="urn:microsoft.com/office/officeart/2005/8/layout/funnel1"/>
    <dgm:cxn modelId="{16665C45-E7B3-47AB-93AE-CFCE1FA8C43D}" type="presParOf" srcId="{8A77A27A-3ECD-4250-962D-3DD9C5B87348}" destId="{BCD6AD29-3F0A-4125-96B4-E00E3FE78BAF}" srcOrd="1" destOrd="0" presId="urn:microsoft.com/office/officeart/2005/8/layout/funnel1"/>
    <dgm:cxn modelId="{C2670D51-EFBF-493B-BBB0-8AA224ED48DF}" type="presParOf" srcId="{8A77A27A-3ECD-4250-962D-3DD9C5B87348}" destId="{C7ABBB6C-6A9A-40AD-A226-DF3CBCD7756E}" srcOrd="2" destOrd="0" presId="urn:microsoft.com/office/officeart/2005/8/layout/funnel1"/>
    <dgm:cxn modelId="{EC974F94-6744-498C-9662-9B400178FC04}" type="presParOf" srcId="{8A77A27A-3ECD-4250-962D-3DD9C5B87348}" destId="{EFF65668-1920-4662-AE66-47F29535DA27}" srcOrd="3" destOrd="0" presId="urn:microsoft.com/office/officeart/2005/8/layout/funnel1"/>
    <dgm:cxn modelId="{0E2F9E7F-4C7A-4EF8-AC63-EEF2C8BF3EB7}" type="presParOf" srcId="{8A77A27A-3ECD-4250-962D-3DD9C5B87348}" destId="{D63A3632-6BAF-47B5-99CE-9E10E35C52C8}" srcOrd="4" destOrd="0" presId="urn:microsoft.com/office/officeart/2005/8/layout/funnel1"/>
    <dgm:cxn modelId="{7F88A021-D009-4C8A-81A4-683C2D1F843B}" type="presParOf" srcId="{8A77A27A-3ECD-4250-962D-3DD9C5B87348}" destId="{FB5D0378-4719-4416-85E0-BB3AC063F915}" srcOrd="5" destOrd="0" presId="urn:microsoft.com/office/officeart/2005/8/layout/funnel1"/>
    <dgm:cxn modelId="{DAD83640-9542-4E3C-81C6-FBEF9A96065F}" type="presParOf" srcId="{8A77A27A-3ECD-4250-962D-3DD9C5B87348}" destId="{4C7EF88B-A97E-4694-9BFE-CD8DEA8E77C1}" srcOrd="6" destOrd="0" presId="urn:microsoft.com/office/officeart/2005/8/layout/funnel1"/>
  </dgm:cxnLst>
  <dgm:bg/>
  <dgm:whole/>
</dgm:dataModel>
</file>

<file path=ppt/diagrams/data2.xml><?xml version="1.0" encoding="utf-8"?>
<dgm:dataModel xmlns:dgm="http://schemas.openxmlformats.org/drawingml/2006/diagram" xmlns:a="http://schemas.openxmlformats.org/drawingml/2006/main">
  <dgm:ptLst>
    <dgm:pt modelId="{5D421BF1-B2CF-433A-9966-035CB1DB3DF3}" type="doc">
      <dgm:prSet loTypeId="urn:microsoft.com/office/officeart/2005/8/layout/equation1" loCatId="process" qsTypeId="urn:microsoft.com/office/officeart/2005/8/quickstyle/simple5" qsCatId="simple" csTypeId="urn:microsoft.com/office/officeart/2005/8/colors/accent2_2" csCatId="accent2" phldr="1"/>
      <dgm:spPr/>
    </dgm:pt>
    <dgm:pt modelId="{BE434A9A-75E2-477E-8AAB-6F44971F9F52}">
      <dgm:prSet phldrT="[Text]" custT="1"/>
      <dgm:spPr/>
      <dgm:t>
        <a:bodyPr/>
        <a:lstStyle/>
        <a:p>
          <a:r>
            <a:rPr lang="en-US" sz="2000" dirty="0" smtClean="0"/>
            <a:t>Ontological knowledge</a:t>
          </a:r>
          <a:endParaRPr lang="en-US" sz="2000" dirty="0"/>
        </a:p>
      </dgm:t>
    </dgm:pt>
    <dgm:pt modelId="{C92BD269-6EC2-4ADA-8AED-351BF9B74572}" type="parTrans" cxnId="{D2F3545A-DBF1-46C0-B55C-E271EEA4EBC9}">
      <dgm:prSet/>
      <dgm:spPr/>
      <dgm:t>
        <a:bodyPr/>
        <a:lstStyle/>
        <a:p>
          <a:endParaRPr lang="en-US"/>
        </a:p>
      </dgm:t>
    </dgm:pt>
    <dgm:pt modelId="{9F526428-3CAE-4883-B124-8891F2854B30}" type="sibTrans" cxnId="{D2F3545A-DBF1-46C0-B55C-E271EEA4EBC9}">
      <dgm:prSet/>
      <dgm:spPr/>
      <dgm:t>
        <a:bodyPr/>
        <a:lstStyle/>
        <a:p>
          <a:endParaRPr lang="en-US"/>
        </a:p>
      </dgm:t>
    </dgm:pt>
    <dgm:pt modelId="{E98FBDEF-4402-4D80-AAB0-6DA81F89E20C}">
      <dgm:prSet phldrT="[Text]" custT="1"/>
      <dgm:spPr/>
      <dgm:t>
        <a:bodyPr/>
        <a:lstStyle/>
        <a:p>
          <a:r>
            <a:rPr lang="en-US" sz="2000" dirty="0" smtClean="0"/>
            <a:t>Dynamic Ranking</a:t>
          </a:r>
          <a:endParaRPr lang="en-US" sz="2000" dirty="0"/>
        </a:p>
      </dgm:t>
    </dgm:pt>
    <dgm:pt modelId="{47C8AC15-7DA1-4406-8A90-EF751F8816D7}" type="parTrans" cxnId="{A00B58F4-8A8C-4D23-9F9C-55067D408487}">
      <dgm:prSet/>
      <dgm:spPr/>
      <dgm:t>
        <a:bodyPr/>
        <a:lstStyle/>
        <a:p>
          <a:endParaRPr lang="en-US"/>
        </a:p>
      </dgm:t>
    </dgm:pt>
    <dgm:pt modelId="{5817FDF0-7CBB-4E6B-A682-0165F79A3634}" type="sibTrans" cxnId="{A00B58F4-8A8C-4D23-9F9C-55067D408487}">
      <dgm:prSet/>
      <dgm:spPr/>
      <dgm:t>
        <a:bodyPr/>
        <a:lstStyle/>
        <a:p>
          <a:endParaRPr lang="en-US"/>
        </a:p>
      </dgm:t>
    </dgm:pt>
    <dgm:pt modelId="{CC420F21-0AD9-48B8-B599-29ACBF87275A}">
      <dgm:prSet phldrT="[Text]" custT="1"/>
      <dgm:spPr/>
      <dgm:t>
        <a:bodyPr/>
        <a:lstStyle/>
        <a:p>
          <a:r>
            <a:rPr lang="en-US" sz="2800" dirty="0" smtClean="0"/>
            <a:t>Results</a:t>
          </a:r>
          <a:endParaRPr lang="en-US" sz="1100" dirty="0"/>
        </a:p>
      </dgm:t>
    </dgm:pt>
    <dgm:pt modelId="{30A2CF89-8459-4775-B424-18BB35A4DD41}" type="sibTrans" cxnId="{433B8845-F095-4798-A43D-E9C92DD6948C}">
      <dgm:prSet/>
      <dgm:spPr/>
      <dgm:t>
        <a:bodyPr/>
        <a:lstStyle/>
        <a:p>
          <a:endParaRPr lang="en-US"/>
        </a:p>
      </dgm:t>
    </dgm:pt>
    <dgm:pt modelId="{D71193DD-32A7-4417-8BF6-959542E7B690}" type="parTrans" cxnId="{433B8845-F095-4798-A43D-E9C92DD6948C}">
      <dgm:prSet/>
      <dgm:spPr/>
      <dgm:t>
        <a:bodyPr/>
        <a:lstStyle/>
        <a:p>
          <a:endParaRPr lang="en-US"/>
        </a:p>
      </dgm:t>
    </dgm:pt>
    <dgm:pt modelId="{3D570377-FE22-40B9-AED6-C4FD01627C53}" type="pres">
      <dgm:prSet presAssocID="{5D421BF1-B2CF-433A-9966-035CB1DB3DF3}" presName="linearFlow" presStyleCnt="0">
        <dgm:presLayoutVars>
          <dgm:dir/>
          <dgm:resizeHandles val="exact"/>
        </dgm:presLayoutVars>
      </dgm:prSet>
      <dgm:spPr/>
    </dgm:pt>
    <dgm:pt modelId="{6DE0BC4A-67C1-4D4F-B036-A27AC9FBBA7A}" type="pres">
      <dgm:prSet presAssocID="{BE434A9A-75E2-477E-8AAB-6F44971F9F52}" presName="node" presStyleLbl="node1" presStyleIdx="0" presStyleCnt="3">
        <dgm:presLayoutVars>
          <dgm:bulletEnabled val="1"/>
        </dgm:presLayoutVars>
      </dgm:prSet>
      <dgm:spPr/>
      <dgm:t>
        <a:bodyPr/>
        <a:lstStyle/>
        <a:p>
          <a:endParaRPr lang="en-US"/>
        </a:p>
      </dgm:t>
    </dgm:pt>
    <dgm:pt modelId="{708AECF2-4CD9-4641-83DE-6C95CEF47FA1}" type="pres">
      <dgm:prSet presAssocID="{9F526428-3CAE-4883-B124-8891F2854B30}" presName="spacerL" presStyleCnt="0"/>
      <dgm:spPr/>
    </dgm:pt>
    <dgm:pt modelId="{42D80309-37DE-460B-ABB9-F0A588AFB7E0}" type="pres">
      <dgm:prSet presAssocID="{9F526428-3CAE-4883-B124-8891F2854B30}" presName="sibTrans" presStyleLbl="sibTrans2D1" presStyleIdx="0" presStyleCnt="2"/>
      <dgm:spPr/>
      <dgm:t>
        <a:bodyPr/>
        <a:lstStyle/>
        <a:p>
          <a:endParaRPr lang="en-US"/>
        </a:p>
      </dgm:t>
    </dgm:pt>
    <dgm:pt modelId="{D8A14745-B344-4206-BA64-F23FF5A7558A}" type="pres">
      <dgm:prSet presAssocID="{9F526428-3CAE-4883-B124-8891F2854B30}" presName="spacerR" presStyleCnt="0"/>
      <dgm:spPr/>
    </dgm:pt>
    <dgm:pt modelId="{4F0F0FD2-348A-44E5-908B-32487AFE0B0E}" type="pres">
      <dgm:prSet presAssocID="{E98FBDEF-4402-4D80-AAB0-6DA81F89E20C}" presName="node" presStyleLbl="node1" presStyleIdx="1" presStyleCnt="3">
        <dgm:presLayoutVars>
          <dgm:bulletEnabled val="1"/>
        </dgm:presLayoutVars>
      </dgm:prSet>
      <dgm:spPr/>
      <dgm:t>
        <a:bodyPr/>
        <a:lstStyle/>
        <a:p>
          <a:endParaRPr lang="en-US"/>
        </a:p>
      </dgm:t>
    </dgm:pt>
    <dgm:pt modelId="{AC616DBE-51D6-4694-908C-D5BEDDB7BA43}" type="pres">
      <dgm:prSet presAssocID="{5817FDF0-7CBB-4E6B-A682-0165F79A3634}" presName="spacerL" presStyleCnt="0"/>
      <dgm:spPr/>
    </dgm:pt>
    <dgm:pt modelId="{607B5873-A46D-4CE2-B7D0-CC9226719CA4}" type="pres">
      <dgm:prSet presAssocID="{5817FDF0-7CBB-4E6B-A682-0165F79A3634}" presName="sibTrans" presStyleLbl="sibTrans2D1" presStyleIdx="1" presStyleCnt="2"/>
      <dgm:spPr/>
      <dgm:t>
        <a:bodyPr/>
        <a:lstStyle/>
        <a:p>
          <a:endParaRPr lang="en-US"/>
        </a:p>
      </dgm:t>
    </dgm:pt>
    <dgm:pt modelId="{077B1376-E42C-44EF-BC2F-C0BCB64322F3}" type="pres">
      <dgm:prSet presAssocID="{5817FDF0-7CBB-4E6B-A682-0165F79A3634}" presName="spacerR" presStyleCnt="0"/>
      <dgm:spPr/>
    </dgm:pt>
    <dgm:pt modelId="{85E1954B-3924-4DBA-AD08-FBE3E014B8AC}" type="pres">
      <dgm:prSet presAssocID="{CC420F21-0AD9-48B8-B599-29ACBF87275A}" presName="node" presStyleLbl="node1" presStyleIdx="2" presStyleCnt="3">
        <dgm:presLayoutVars>
          <dgm:bulletEnabled val="1"/>
        </dgm:presLayoutVars>
      </dgm:prSet>
      <dgm:spPr/>
      <dgm:t>
        <a:bodyPr/>
        <a:lstStyle/>
        <a:p>
          <a:endParaRPr lang="en-US"/>
        </a:p>
      </dgm:t>
    </dgm:pt>
  </dgm:ptLst>
  <dgm:cxnLst>
    <dgm:cxn modelId="{39D6DD53-679E-45AD-92AB-985A58C67D16}" type="presOf" srcId="{5D421BF1-B2CF-433A-9966-035CB1DB3DF3}" destId="{3D570377-FE22-40B9-AED6-C4FD01627C53}" srcOrd="0" destOrd="0" presId="urn:microsoft.com/office/officeart/2005/8/layout/equation1"/>
    <dgm:cxn modelId="{A00B58F4-8A8C-4D23-9F9C-55067D408487}" srcId="{5D421BF1-B2CF-433A-9966-035CB1DB3DF3}" destId="{E98FBDEF-4402-4D80-AAB0-6DA81F89E20C}" srcOrd="1" destOrd="0" parTransId="{47C8AC15-7DA1-4406-8A90-EF751F8816D7}" sibTransId="{5817FDF0-7CBB-4E6B-A682-0165F79A3634}"/>
    <dgm:cxn modelId="{290267B8-0222-43C7-8EDD-45A5BC958A79}" type="presOf" srcId="{E98FBDEF-4402-4D80-AAB0-6DA81F89E20C}" destId="{4F0F0FD2-348A-44E5-908B-32487AFE0B0E}" srcOrd="0" destOrd="0" presId="urn:microsoft.com/office/officeart/2005/8/layout/equation1"/>
    <dgm:cxn modelId="{96D5B88A-779C-468B-AA35-06A2E1370FF7}" type="presOf" srcId="{BE434A9A-75E2-477E-8AAB-6F44971F9F52}" destId="{6DE0BC4A-67C1-4D4F-B036-A27AC9FBBA7A}" srcOrd="0" destOrd="0" presId="urn:microsoft.com/office/officeart/2005/8/layout/equation1"/>
    <dgm:cxn modelId="{433B8845-F095-4798-A43D-E9C92DD6948C}" srcId="{5D421BF1-B2CF-433A-9966-035CB1DB3DF3}" destId="{CC420F21-0AD9-48B8-B599-29ACBF87275A}" srcOrd="2" destOrd="0" parTransId="{D71193DD-32A7-4417-8BF6-959542E7B690}" sibTransId="{30A2CF89-8459-4775-B424-18BB35A4DD41}"/>
    <dgm:cxn modelId="{D2F3545A-DBF1-46C0-B55C-E271EEA4EBC9}" srcId="{5D421BF1-B2CF-433A-9966-035CB1DB3DF3}" destId="{BE434A9A-75E2-477E-8AAB-6F44971F9F52}" srcOrd="0" destOrd="0" parTransId="{C92BD269-6EC2-4ADA-8AED-351BF9B74572}" sibTransId="{9F526428-3CAE-4883-B124-8891F2854B30}"/>
    <dgm:cxn modelId="{489774F9-32A6-4DC8-AE77-DA2AC5447B34}" type="presOf" srcId="{9F526428-3CAE-4883-B124-8891F2854B30}" destId="{42D80309-37DE-460B-ABB9-F0A588AFB7E0}" srcOrd="0" destOrd="0" presId="urn:microsoft.com/office/officeart/2005/8/layout/equation1"/>
    <dgm:cxn modelId="{B0823156-E7C0-461D-A566-77ABEEE8163F}" type="presOf" srcId="{CC420F21-0AD9-48B8-B599-29ACBF87275A}" destId="{85E1954B-3924-4DBA-AD08-FBE3E014B8AC}" srcOrd="0" destOrd="0" presId="urn:microsoft.com/office/officeart/2005/8/layout/equation1"/>
    <dgm:cxn modelId="{61013848-12B0-4BBA-BA14-CC5FB186912D}" type="presOf" srcId="{5817FDF0-7CBB-4E6B-A682-0165F79A3634}" destId="{607B5873-A46D-4CE2-B7D0-CC9226719CA4}" srcOrd="0" destOrd="0" presId="urn:microsoft.com/office/officeart/2005/8/layout/equation1"/>
    <dgm:cxn modelId="{707674A7-9529-4F81-B880-5017BAB586A0}" type="presParOf" srcId="{3D570377-FE22-40B9-AED6-C4FD01627C53}" destId="{6DE0BC4A-67C1-4D4F-B036-A27AC9FBBA7A}" srcOrd="0" destOrd="0" presId="urn:microsoft.com/office/officeart/2005/8/layout/equation1"/>
    <dgm:cxn modelId="{8A027D0C-3F6C-4D4D-BC7C-7760F9C0CEF2}" type="presParOf" srcId="{3D570377-FE22-40B9-AED6-C4FD01627C53}" destId="{708AECF2-4CD9-4641-83DE-6C95CEF47FA1}" srcOrd="1" destOrd="0" presId="urn:microsoft.com/office/officeart/2005/8/layout/equation1"/>
    <dgm:cxn modelId="{4FA17948-3DFD-4F75-8212-10618E9D0011}" type="presParOf" srcId="{3D570377-FE22-40B9-AED6-C4FD01627C53}" destId="{42D80309-37DE-460B-ABB9-F0A588AFB7E0}" srcOrd="2" destOrd="0" presId="urn:microsoft.com/office/officeart/2005/8/layout/equation1"/>
    <dgm:cxn modelId="{2004B942-59B3-457A-938F-C7579B9357DF}" type="presParOf" srcId="{3D570377-FE22-40B9-AED6-C4FD01627C53}" destId="{D8A14745-B344-4206-BA64-F23FF5A7558A}" srcOrd="3" destOrd="0" presId="urn:microsoft.com/office/officeart/2005/8/layout/equation1"/>
    <dgm:cxn modelId="{CFA256DD-AC23-495B-9BB9-DA1368BF721E}" type="presParOf" srcId="{3D570377-FE22-40B9-AED6-C4FD01627C53}" destId="{4F0F0FD2-348A-44E5-908B-32487AFE0B0E}" srcOrd="4" destOrd="0" presId="urn:microsoft.com/office/officeart/2005/8/layout/equation1"/>
    <dgm:cxn modelId="{2A72A940-14DC-418E-80B6-E40B63B7910C}" type="presParOf" srcId="{3D570377-FE22-40B9-AED6-C4FD01627C53}" destId="{AC616DBE-51D6-4694-908C-D5BEDDB7BA43}" srcOrd="5" destOrd="0" presId="urn:microsoft.com/office/officeart/2005/8/layout/equation1"/>
    <dgm:cxn modelId="{61F46923-B7A5-4B70-9C46-CEBF7C25DEC4}" type="presParOf" srcId="{3D570377-FE22-40B9-AED6-C4FD01627C53}" destId="{607B5873-A46D-4CE2-B7D0-CC9226719CA4}" srcOrd="6" destOrd="0" presId="urn:microsoft.com/office/officeart/2005/8/layout/equation1"/>
    <dgm:cxn modelId="{293A0ECA-0203-405D-91C9-015BB66F67C5}" type="presParOf" srcId="{3D570377-FE22-40B9-AED6-C4FD01627C53}" destId="{077B1376-E42C-44EF-BC2F-C0BCB64322F3}" srcOrd="7" destOrd="0" presId="urn:microsoft.com/office/officeart/2005/8/layout/equation1"/>
    <dgm:cxn modelId="{9B86A773-6A51-43DE-BBFC-63E511A701F8}" type="presParOf" srcId="{3D570377-FE22-40B9-AED6-C4FD01627C53}" destId="{85E1954B-3924-4DBA-AD08-FBE3E014B8AC}" srcOrd="8" destOrd="0" presId="urn:microsoft.com/office/officeart/2005/8/layout/equation1"/>
  </dgm:cxnLst>
  <dgm:bg/>
  <dgm:whole/>
</dgm:dataModel>
</file>

<file path=ppt/diagrams/data3.xml><?xml version="1.0" encoding="utf-8"?>
<dgm:dataModel xmlns:dgm="http://schemas.openxmlformats.org/drawingml/2006/diagram" xmlns:a="http://schemas.openxmlformats.org/drawingml/2006/main">
  <dgm:ptLst>
    <dgm:pt modelId="{5D421BF1-B2CF-433A-9966-035CB1DB3DF3}" type="doc">
      <dgm:prSet loTypeId="urn:microsoft.com/office/officeart/2005/8/layout/equation1" loCatId="process" qsTypeId="urn:microsoft.com/office/officeart/2005/8/quickstyle/simple5" qsCatId="simple" csTypeId="urn:microsoft.com/office/officeart/2005/8/colors/accent2_2" csCatId="accent2" phldr="1"/>
      <dgm:spPr/>
    </dgm:pt>
    <dgm:pt modelId="{BE434A9A-75E2-477E-8AAB-6F44971F9F52}">
      <dgm:prSet phldrT="[Text]" custT="1"/>
      <dgm:spPr/>
      <dgm:t>
        <a:bodyPr/>
        <a:lstStyle/>
        <a:p>
          <a:r>
            <a:rPr lang="en-US" sz="1400" dirty="0" smtClean="0"/>
            <a:t>Ontological knowledge</a:t>
          </a:r>
          <a:endParaRPr lang="en-US" sz="1400" dirty="0"/>
        </a:p>
      </dgm:t>
    </dgm:pt>
    <dgm:pt modelId="{C92BD269-6EC2-4ADA-8AED-351BF9B74572}" type="parTrans" cxnId="{D2F3545A-DBF1-46C0-B55C-E271EEA4EBC9}">
      <dgm:prSet/>
      <dgm:spPr/>
      <dgm:t>
        <a:bodyPr/>
        <a:lstStyle/>
        <a:p>
          <a:endParaRPr lang="en-US"/>
        </a:p>
      </dgm:t>
    </dgm:pt>
    <dgm:pt modelId="{9F526428-3CAE-4883-B124-8891F2854B30}" type="sibTrans" cxnId="{D2F3545A-DBF1-46C0-B55C-E271EEA4EBC9}">
      <dgm:prSet/>
      <dgm:spPr/>
      <dgm:t>
        <a:bodyPr/>
        <a:lstStyle/>
        <a:p>
          <a:endParaRPr lang="en-US"/>
        </a:p>
      </dgm:t>
    </dgm:pt>
    <dgm:pt modelId="{E98FBDEF-4402-4D80-AAB0-6DA81F89E20C}">
      <dgm:prSet phldrT="[Text]" custT="1"/>
      <dgm:spPr/>
      <dgm:t>
        <a:bodyPr/>
        <a:lstStyle/>
        <a:p>
          <a:r>
            <a:rPr lang="en-US" sz="1600" dirty="0" smtClean="0"/>
            <a:t>Dynamic Ranking</a:t>
          </a:r>
          <a:endParaRPr lang="en-US" sz="1600" dirty="0"/>
        </a:p>
      </dgm:t>
    </dgm:pt>
    <dgm:pt modelId="{47C8AC15-7DA1-4406-8A90-EF751F8816D7}" type="parTrans" cxnId="{A00B58F4-8A8C-4D23-9F9C-55067D408487}">
      <dgm:prSet/>
      <dgm:spPr/>
      <dgm:t>
        <a:bodyPr/>
        <a:lstStyle/>
        <a:p>
          <a:endParaRPr lang="en-US"/>
        </a:p>
      </dgm:t>
    </dgm:pt>
    <dgm:pt modelId="{5817FDF0-7CBB-4E6B-A682-0165F79A3634}" type="sibTrans" cxnId="{A00B58F4-8A8C-4D23-9F9C-55067D408487}">
      <dgm:prSet/>
      <dgm:spPr/>
      <dgm:t>
        <a:bodyPr/>
        <a:lstStyle/>
        <a:p>
          <a:endParaRPr lang="en-US"/>
        </a:p>
      </dgm:t>
    </dgm:pt>
    <dgm:pt modelId="{CC420F21-0AD9-48B8-B599-29ACBF87275A}">
      <dgm:prSet phldrT="[Text]" custT="1"/>
      <dgm:spPr/>
      <dgm:t>
        <a:bodyPr/>
        <a:lstStyle/>
        <a:p>
          <a:r>
            <a:rPr lang="en-US" sz="2000" dirty="0" smtClean="0"/>
            <a:t>Results</a:t>
          </a:r>
          <a:endParaRPr lang="en-US" sz="1000" dirty="0"/>
        </a:p>
      </dgm:t>
    </dgm:pt>
    <dgm:pt modelId="{30A2CF89-8459-4775-B424-18BB35A4DD41}" type="sibTrans" cxnId="{433B8845-F095-4798-A43D-E9C92DD6948C}">
      <dgm:prSet/>
      <dgm:spPr/>
      <dgm:t>
        <a:bodyPr/>
        <a:lstStyle/>
        <a:p>
          <a:endParaRPr lang="en-US"/>
        </a:p>
      </dgm:t>
    </dgm:pt>
    <dgm:pt modelId="{D71193DD-32A7-4417-8BF6-959542E7B690}" type="parTrans" cxnId="{433B8845-F095-4798-A43D-E9C92DD6948C}">
      <dgm:prSet/>
      <dgm:spPr/>
      <dgm:t>
        <a:bodyPr/>
        <a:lstStyle/>
        <a:p>
          <a:endParaRPr lang="en-US"/>
        </a:p>
      </dgm:t>
    </dgm:pt>
    <dgm:pt modelId="{3D570377-FE22-40B9-AED6-C4FD01627C53}" type="pres">
      <dgm:prSet presAssocID="{5D421BF1-B2CF-433A-9966-035CB1DB3DF3}" presName="linearFlow" presStyleCnt="0">
        <dgm:presLayoutVars>
          <dgm:dir/>
          <dgm:resizeHandles val="exact"/>
        </dgm:presLayoutVars>
      </dgm:prSet>
      <dgm:spPr/>
    </dgm:pt>
    <dgm:pt modelId="{6DE0BC4A-67C1-4D4F-B036-A27AC9FBBA7A}" type="pres">
      <dgm:prSet presAssocID="{BE434A9A-75E2-477E-8AAB-6F44971F9F52}" presName="node" presStyleLbl="node1" presStyleIdx="0" presStyleCnt="3">
        <dgm:presLayoutVars>
          <dgm:bulletEnabled val="1"/>
        </dgm:presLayoutVars>
      </dgm:prSet>
      <dgm:spPr/>
      <dgm:t>
        <a:bodyPr/>
        <a:lstStyle/>
        <a:p>
          <a:endParaRPr lang="en-US"/>
        </a:p>
      </dgm:t>
    </dgm:pt>
    <dgm:pt modelId="{708AECF2-4CD9-4641-83DE-6C95CEF47FA1}" type="pres">
      <dgm:prSet presAssocID="{9F526428-3CAE-4883-B124-8891F2854B30}" presName="spacerL" presStyleCnt="0"/>
      <dgm:spPr/>
    </dgm:pt>
    <dgm:pt modelId="{42D80309-37DE-460B-ABB9-F0A588AFB7E0}" type="pres">
      <dgm:prSet presAssocID="{9F526428-3CAE-4883-B124-8891F2854B30}" presName="sibTrans" presStyleLbl="sibTrans2D1" presStyleIdx="0" presStyleCnt="2"/>
      <dgm:spPr/>
      <dgm:t>
        <a:bodyPr/>
        <a:lstStyle/>
        <a:p>
          <a:endParaRPr lang="en-US"/>
        </a:p>
      </dgm:t>
    </dgm:pt>
    <dgm:pt modelId="{D8A14745-B344-4206-BA64-F23FF5A7558A}" type="pres">
      <dgm:prSet presAssocID="{9F526428-3CAE-4883-B124-8891F2854B30}" presName="spacerR" presStyleCnt="0"/>
      <dgm:spPr/>
    </dgm:pt>
    <dgm:pt modelId="{4F0F0FD2-348A-44E5-908B-32487AFE0B0E}" type="pres">
      <dgm:prSet presAssocID="{E98FBDEF-4402-4D80-AAB0-6DA81F89E20C}" presName="node" presStyleLbl="node1" presStyleIdx="1" presStyleCnt="3">
        <dgm:presLayoutVars>
          <dgm:bulletEnabled val="1"/>
        </dgm:presLayoutVars>
      </dgm:prSet>
      <dgm:spPr/>
      <dgm:t>
        <a:bodyPr/>
        <a:lstStyle/>
        <a:p>
          <a:endParaRPr lang="en-US"/>
        </a:p>
      </dgm:t>
    </dgm:pt>
    <dgm:pt modelId="{AC616DBE-51D6-4694-908C-D5BEDDB7BA43}" type="pres">
      <dgm:prSet presAssocID="{5817FDF0-7CBB-4E6B-A682-0165F79A3634}" presName="spacerL" presStyleCnt="0"/>
      <dgm:spPr/>
    </dgm:pt>
    <dgm:pt modelId="{607B5873-A46D-4CE2-B7D0-CC9226719CA4}" type="pres">
      <dgm:prSet presAssocID="{5817FDF0-7CBB-4E6B-A682-0165F79A3634}" presName="sibTrans" presStyleLbl="sibTrans2D1" presStyleIdx="1" presStyleCnt="2"/>
      <dgm:spPr/>
      <dgm:t>
        <a:bodyPr/>
        <a:lstStyle/>
        <a:p>
          <a:endParaRPr lang="en-US"/>
        </a:p>
      </dgm:t>
    </dgm:pt>
    <dgm:pt modelId="{077B1376-E42C-44EF-BC2F-C0BCB64322F3}" type="pres">
      <dgm:prSet presAssocID="{5817FDF0-7CBB-4E6B-A682-0165F79A3634}" presName="spacerR" presStyleCnt="0"/>
      <dgm:spPr/>
    </dgm:pt>
    <dgm:pt modelId="{85E1954B-3924-4DBA-AD08-FBE3E014B8AC}" type="pres">
      <dgm:prSet presAssocID="{CC420F21-0AD9-48B8-B599-29ACBF87275A}" presName="node" presStyleLbl="node1" presStyleIdx="2" presStyleCnt="3">
        <dgm:presLayoutVars>
          <dgm:bulletEnabled val="1"/>
        </dgm:presLayoutVars>
      </dgm:prSet>
      <dgm:spPr/>
      <dgm:t>
        <a:bodyPr/>
        <a:lstStyle/>
        <a:p>
          <a:endParaRPr lang="en-US"/>
        </a:p>
      </dgm:t>
    </dgm:pt>
  </dgm:ptLst>
  <dgm:cxnLst>
    <dgm:cxn modelId="{57A5160B-76CE-42A9-9150-650FE541E454}" type="presOf" srcId="{5D421BF1-B2CF-433A-9966-035CB1DB3DF3}" destId="{3D570377-FE22-40B9-AED6-C4FD01627C53}" srcOrd="0" destOrd="0" presId="urn:microsoft.com/office/officeart/2005/8/layout/equation1"/>
    <dgm:cxn modelId="{A00B58F4-8A8C-4D23-9F9C-55067D408487}" srcId="{5D421BF1-B2CF-433A-9966-035CB1DB3DF3}" destId="{E98FBDEF-4402-4D80-AAB0-6DA81F89E20C}" srcOrd="1" destOrd="0" parTransId="{47C8AC15-7DA1-4406-8A90-EF751F8816D7}" sibTransId="{5817FDF0-7CBB-4E6B-A682-0165F79A3634}"/>
    <dgm:cxn modelId="{1E42773F-B11B-4109-939C-DF0E97396794}" type="presOf" srcId="{BE434A9A-75E2-477E-8AAB-6F44971F9F52}" destId="{6DE0BC4A-67C1-4D4F-B036-A27AC9FBBA7A}" srcOrd="0" destOrd="0" presId="urn:microsoft.com/office/officeart/2005/8/layout/equation1"/>
    <dgm:cxn modelId="{A52F1FA6-0D64-4202-8CBD-3BBF2AFCAAA1}" type="presOf" srcId="{5817FDF0-7CBB-4E6B-A682-0165F79A3634}" destId="{607B5873-A46D-4CE2-B7D0-CC9226719CA4}" srcOrd="0" destOrd="0" presId="urn:microsoft.com/office/officeart/2005/8/layout/equation1"/>
    <dgm:cxn modelId="{433B8845-F095-4798-A43D-E9C92DD6948C}" srcId="{5D421BF1-B2CF-433A-9966-035CB1DB3DF3}" destId="{CC420F21-0AD9-48B8-B599-29ACBF87275A}" srcOrd="2" destOrd="0" parTransId="{D71193DD-32A7-4417-8BF6-959542E7B690}" sibTransId="{30A2CF89-8459-4775-B424-18BB35A4DD41}"/>
    <dgm:cxn modelId="{D2F3545A-DBF1-46C0-B55C-E271EEA4EBC9}" srcId="{5D421BF1-B2CF-433A-9966-035CB1DB3DF3}" destId="{BE434A9A-75E2-477E-8AAB-6F44971F9F52}" srcOrd="0" destOrd="0" parTransId="{C92BD269-6EC2-4ADA-8AED-351BF9B74572}" sibTransId="{9F526428-3CAE-4883-B124-8891F2854B30}"/>
    <dgm:cxn modelId="{2D69694A-EBDC-442F-BE5B-6BE80D14E5F0}" type="presOf" srcId="{E98FBDEF-4402-4D80-AAB0-6DA81F89E20C}" destId="{4F0F0FD2-348A-44E5-908B-32487AFE0B0E}" srcOrd="0" destOrd="0" presId="urn:microsoft.com/office/officeart/2005/8/layout/equation1"/>
    <dgm:cxn modelId="{85C425EB-9BF1-4910-9208-DB6CA7EA6BE8}" type="presOf" srcId="{9F526428-3CAE-4883-B124-8891F2854B30}" destId="{42D80309-37DE-460B-ABB9-F0A588AFB7E0}" srcOrd="0" destOrd="0" presId="urn:microsoft.com/office/officeart/2005/8/layout/equation1"/>
    <dgm:cxn modelId="{7D12A50D-D4F4-4C27-9B41-0C72B85C5D93}" type="presOf" srcId="{CC420F21-0AD9-48B8-B599-29ACBF87275A}" destId="{85E1954B-3924-4DBA-AD08-FBE3E014B8AC}" srcOrd="0" destOrd="0" presId="urn:microsoft.com/office/officeart/2005/8/layout/equation1"/>
    <dgm:cxn modelId="{A058DB9B-7602-4A77-BA06-A12176457FBA}" type="presParOf" srcId="{3D570377-FE22-40B9-AED6-C4FD01627C53}" destId="{6DE0BC4A-67C1-4D4F-B036-A27AC9FBBA7A}" srcOrd="0" destOrd="0" presId="urn:microsoft.com/office/officeart/2005/8/layout/equation1"/>
    <dgm:cxn modelId="{9C1C3672-8D19-4F11-BF70-A13FE4D4FC71}" type="presParOf" srcId="{3D570377-FE22-40B9-AED6-C4FD01627C53}" destId="{708AECF2-4CD9-4641-83DE-6C95CEF47FA1}" srcOrd="1" destOrd="0" presId="urn:microsoft.com/office/officeart/2005/8/layout/equation1"/>
    <dgm:cxn modelId="{96613412-FEBB-4F3C-890E-6C8898F3CECA}" type="presParOf" srcId="{3D570377-FE22-40B9-AED6-C4FD01627C53}" destId="{42D80309-37DE-460B-ABB9-F0A588AFB7E0}" srcOrd="2" destOrd="0" presId="urn:microsoft.com/office/officeart/2005/8/layout/equation1"/>
    <dgm:cxn modelId="{D7CA9BC5-1E18-4F3F-8C94-5BB0722A43A0}" type="presParOf" srcId="{3D570377-FE22-40B9-AED6-C4FD01627C53}" destId="{D8A14745-B344-4206-BA64-F23FF5A7558A}" srcOrd="3" destOrd="0" presId="urn:microsoft.com/office/officeart/2005/8/layout/equation1"/>
    <dgm:cxn modelId="{8742E6B6-80E0-45E4-B3F5-FBD8AAA3D913}" type="presParOf" srcId="{3D570377-FE22-40B9-AED6-C4FD01627C53}" destId="{4F0F0FD2-348A-44E5-908B-32487AFE0B0E}" srcOrd="4" destOrd="0" presId="urn:microsoft.com/office/officeart/2005/8/layout/equation1"/>
    <dgm:cxn modelId="{DCA3A805-DE80-41B3-A857-AFA8151D6300}" type="presParOf" srcId="{3D570377-FE22-40B9-AED6-C4FD01627C53}" destId="{AC616DBE-51D6-4694-908C-D5BEDDB7BA43}" srcOrd="5" destOrd="0" presId="urn:microsoft.com/office/officeart/2005/8/layout/equation1"/>
    <dgm:cxn modelId="{A1BF545E-E97B-424B-8181-7B9792F72E29}" type="presParOf" srcId="{3D570377-FE22-40B9-AED6-C4FD01627C53}" destId="{607B5873-A46D-4CE2-B7D0-CC9226719CA4}" srcOrd="6" destOrd="0" presId="urn:microsoft.com/office/officeart/2005/8/layout/equation1"/>
    <dgm:cxn modelId="{12745B0E-DB0D-4E67-8407-428C8F5D4FB9}" type="presParOf" srcId="{3D570377-FE22-40B9-AED6-C4FD01627C53}" destId="{077B1376-E42C-44EF-BC2F-C0BCB64322F3}" srcOrd="7" destOrd="0" presId="urn:microsoft.com/office/officeart/2005/8/layout/equation1"/>
    <dgm:cxn modelId="{C80C6BC9-804C-4154-97FC-EE059F25396F}" type="presParOf" srcId="{3D570377-FE22-40B9-AED6-C4FD01627C53}" destId="{85E1954B-3924-4DBA-AD08-FBE3E014B8AC}" srcOrd="8" destOrd="0" presId="urn:microsoft.com/office/officeart/2005/8/layout/equation1"/>
  </dgm:cxnLst>
  <dgm:bg/>
  <dgm:whole/>
</dgm:dataModel>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4417" cy="479425"/>
          </a:xfrm>
          <a:prstGeom prst="rect">
            <a:avLst/>
          </a:prstGeom>
        </p:spPr>
        <p:txBody>
          <a:bodyPr vert="horz" lIns="96515" tIns="48257" rIns="96515" bIns="48257" rtlCol="0"/>
          <a:lstStyle>
            <a:lvl1pPr algn="l">
              <a:defRPr sz="1300"/>
            </a:lvl1pPr>
          </a:lstStyle>
          <a:p>
            <a:endParaRPr lang="en-US"/>
          </a:p>
        </p:txBody>
      </p:sp>
      <p:sp>
        <p:nvSpPr>
          <p:cNvPr id="3" name="Date Placeholder 2"/>
          <p:cNvSpPr>
            <a:spLocks noGrp="1"/>
          </p:cNvSpPr>
          <p:nvPr>
            <p:ph type="dt" idx="1"/>
          </p:nvPr>
        </p:nvSpPr>
        <p:spPr>
          <a:xfrm>
            <a:off x="4136393" y="0"/>
            <a:ext cx="3164417" cy="479425"/>
          </a:xfrm>
          <a:prstGeom prst="rect">
            <a:avLst/>
          </a:prstGeom>
        </p:spPr>
        <p:txBody>
          <a:bodyPr vert="horz" lIns="96515" tIns="48257" rIns="96515" bIns="48257" rtlCol="0"/>
          <a:lstStyle>
            <a:lvl1pPr algn="r">
              <a:defRPr sz="1300"/>
            </a:lvl1pPr>
          </a:lstStyle>
          <a:p>
            <a:fld id="{C6A25EB9-D66D-4DD1-B394-DC8FF36293FE}" type="datetimeFigureOut">
              <a:rPr lang="en-US" smtClean="0"/>
              <a:pPr/>
              <a:t>6/15/2010</a:t>
            </a:fld>
            <a:endParaRPr lang="en-US"/>
          </a:p>
        </p:txBody>
      </p:sp>
      <p:sp>
        <p:nvSpPr>
          <p:cNvPr id="4" name="Slide Image Placeholder 3"/>
          <p:cNvSpPr>
            <a:spLocks noGrp="1" noRot="1" noChangeAspect="1"/>
          </p:cNvSpPr>
          <p:nvPr>
            <p:ph type="sldImg" idx="2"/>
          </p:nvPr>
        </p:nvSpPr>
        <p:spPr>
          <a:xfrm>
            <a:off x="1254125" y="719138"/>
            <a:ext cx="4794250" cy="3595687"/>
          </a:xfrm>
          <a:prstGeom prst="rect">
            <a:avLst/>
          </a:prstGeom>
          <a:noFill/>
          <a:ln w="12700">
            <a:solidFill>
              <a:prstClr val="black"/>
            </a:solidFill>
          </a:ln>
        </p:spPr>
        <p:txBody>
          <a:bodyPr vert="horz" lIns="96515" tIns="48257" rIns="96515" bIns="48257" rtlCol="0" anchor="ctr"/>
          <a:lstStyle/>
          <a:p>
            <a:endParaRPr lang="en-US"/>
          </a:p>
        </p:txBody>
      </p:sp>
      <p:sp>
        <p:nvSpPr>
          <p:cNvPr id="5" name="Notes Placeholder 4"/>
          <p:cNvSpPr>
            <a:spLocks noGrp="1"/>
          </p:cNvSpPr>
          <p:nvPr>
            <p:ph type="body" sz="quarter" idx="3"/>
          </p:nvPr>
        </p:nvSpPr>
        <p:spPr>
          <a:xfrm>
            <a:off x="730250" y="4554538"/>
            <a:ext cx="5842000" cy="4314825"/>
          </a:xfrm>
          <a:prstGeom prst="rect">
            <a:avLst/>
          </a:prstGeom>
        </p:spPr>
        <p:txBody>
          <a:bodyPr vert="horz" lIns="96515" tIns="48257" rIns="96515" bIns="4825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07411"/>
            <a:ext cx="3164417" cy="479425"/>
          </a:xfrm>
          <a:prstGeom prst="rect">
            <a:avLst/>
          </a:prstGeom>
        </p:spPr>
        <p:txBody>
          <a:bodyPr vert="horz" lIns="96515" tIns="48257" rIns="96515" bIns="48257" rtlCol="0" anchor="b"/>
          <a:lstStyle>
            <a:lvl1pPr algn="l">
              <a:defRPr sz="1300"/>
            </a:lvl1pPr>
          </a:lstStyle>
          <a:p>
            <a:endParaRPr lang="en-US"/>
          </a:p>
        </p:txBody>
      </p:sp>
      <p:sp>
        <p:nvSpPr>
          <p:cNvPr id="7" name="Slide Number Placeholder 6"/>
          <p:cNvSpPr>
            <a:spLocks noGrp="1"/>
          </p:cNvSpPr>
          <p:nvPr>
            <p:ph type="sldNum" sz="quarter" idx="5"/>
          </p:nvPr>
        </p:nvSpPr>
        <p:spPr>
          <a:xfrm>
            <a:off x="4136393" y="9107411"/>
            <a:ext cx="3164417" cy="479425"/>
          </a:xfrm>
          <a:prstGeom prst="rect">
            <a:avLst/>
          </a:prstGeom>
        </p:spPr>
        <p:txBody>
          <a:bodyPr vert="horz" lIns="96515" tIns="48257" rIns="96515" bIns="48257" rtlCol="0" anchor="b"/>
          <a:lstStyle>
            <a:lvl1pPr algn="r">
              <a:defRPr sz="1300"/>
            </a:lvl1pPr>
          </a:lstStyle>
          <a:p>
            <a:fld id="{24864514-AA7C-4D95-B5B8-71B72035804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864514-AA7C-4D95-B5B8-71B72035804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864514-AA7C-4D95-B5B8-71B720358042}"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547183-19F1-46ED-A925-A876A8C6FAF7}" type="datetimeFigureOut">
              <a:rPr lang="en-US" smtClean="0"/>
              <a:pPr/>
              <a:t>6/15/2010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787D7-04F9-48C6-8493-ED123C1DE476}" type="slidenum">
              <a:rPr lang="en-US" smtClean="0"/>
              <a:pPr/>
              <a:t>‹#›</a:t>
            </a:fld>
            <a:endParaRPr lang="en-US"/>
          </a:p>
        </p:txBody>
      </p:sp>
      <p:pic>
        <p:nvPicPr>
          <p:cNvPr id="7" name="Picture 4" descr="C:\Users\Administrator\Desktop\Banner-Blog.jpg"/>
          <p:cNvPicPr>
            <a:picLocks noChangeAspect="1" noChangeArrowheads="1"/>
          </p:cNvPicPr>
          <p:nvPr userDrawn="1"/>
        </p:nvPicPr>
        <p:blipFill>
          <a:blip r:embed="rId2" cstate="print"/>
          <a:srcRect/>
          <a:stretch>
            <a:fillRect/>
          </a:stretch>
        </p:blipFill>
        <p:spPr bwMode="auto">
          <a:xfrm>
            <a:off x="0" y="5638800"/>
            <a:ext cx="4191000" cy="1041961"/>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47183-19F1-46ED-A925-A876A8C6FAF7}" type="datetimeFigureOut">
              <a:rPr lang="en-US" smtClean="0"/>
              <a:pPr/>
              <a:t>6/15/2010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787D7-04F9-48C6-8493-ED123C1DE476}" type="slidenum">
              <a:rPr lang="en-US" smtClean="0"/>
              <a:pPr/>
              <a:t>‹#›</a:t>
            </a:fld>
            <a:endParaRPr lang="en-US"/>
          </a:p>
        </p:txBody>
      </p:sp>
      <p:pic>
        <p:nvPicPr>
          <p:cNvPr id="7" name="Picture 4" descr="C:\Users\Administrator\Desktop\Banner-Blog.jpg"/>
          <p:cNvPicPr>
            <a:picLocks noChangeAspect="1" noChangeArrowheads="1"/>
          </p:cNvPicPr>
          <p:nvPr userDrawn="1"/>
        </p:nvPicPr>
        <p:blipFill>
          <a:blip r:embed="rId2" cstate="print"/>
          <a:srcRect/>
          <a:stretch>
            <a:fillRect/>
          </a:stretch>
        </p:blipFill>
        <p:spPr bwMode="auto">
          <a:xfrm>
            <a:off x="0" y="5638800"/>
            <a:ext cx="4191000" cy="104196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47183-19F1-46ED-A925-A876A8C6FAF7}" type="datetimeFigureOut">
              <a:rPr lang="en-US" smtClean="0"/>
              <a:pPr/>
              <a:t>6/15/2010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787D7-04F9-48C6-8493-ED123C1DE476}" type="slidenum">
              <a:rPr lang="en-US" smtClean="0"/>
              <a:pPr/>
              <a:t>‹#›</a:t>
            </a:fld>
            <a:endParaRPr lang="en-US"/>
          </a:p>
        </p:txBody>
      </p:sp>
      <p:pic>
        <p:nvPicPr>
          <p:cNvPr id="7" name="Picture 4" descr="C:\Users\Administrator\Desktop\Banner-Blog.jpg"/>
          <p:cNvPicPr>
            <a:picLocks noChangeAspect="1" noChangeArrowheads="1"/>
          </p:cNvPicPr>
          <p:nvPr userDrawn="1"/>
        </p:nvPicPr>
        <p:blipFill>
          <a:blip r:embed="rId2" cstate="print"/>
          <a:srcRect/>
          <a:stretch>
            <a:fillRect/>
          </a:stretch>
        </p:blipFill>
        <p:spPr bwMode="auto">
          <a:xfrm>
            <a:off x="0" y="5638800"/>
            <a:ext cx="4191000" cy="104196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9547183-19F1-46ED-A925-A876A8C6FAF7}" type="datetimeFigureOut">
              <a:rPr lang="en-US" smtClean="0"/>
              <a:pPr/>
              <a:t>6/15/2010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787D7-04F9-48C6-8493-ED123C1DE476}" type="slidenum">
              <a:rPr lang="en-US" smtClean="0"/>
              <a:pPr/>
              <a:t>‹#›</a:t>
            </a:fld>
            <a:endParaRPr lang="en-US"/>
          </a:p>
        </p:txBody>
      </p:sp>
      <p:pic>
        <p:nvPicPr>
          <p:cNvPr id="7" name="Picture 4" descr="C:\Users\Administrator\Desktop\Banner-Blog.jpg"/>
          <p:cNvPicPr>
            <a:picLocks noChangeAspect="1" noChangeArrowheads="1"/>
          </p:cNvPicPr>
          <p:nvPr userDrawn="1"/>
        </p:nvPicPr>
        <p:blipFill>
          <a:blip r:embed="rId2" cstate="print"/>
          <a:srcRect/>
          <a:stretch>
            <a:fillRect/>
          </a:stretch>
        </p:blipFill>
        <p:spPr bwMode="auto">
          <a:xfrm>
            <a:off x="0" y="5638800"/>
            <a:ext cx="4191000" cy="1041961"/>
          </a:xfrm>
          <a:prstGeom prst="rect">
            <a:avLst/>
          </a:prstGeom>
          <a:noFill/>
        </p:spPr>
      </p:pic>
      <p:sp>
        <p:nvSpPr>
          <p:cNvPr id="9" name="Title 1"/>
          <p:cNvSpPr txBox="1">
            <a:spLocks/>
          </p:cNvSpPr>
          <p:nvPr userDrawn="1"/>
        </p:nvSpPr>
        <p:spPr>
          <a:xfrm>
            <a:off x="0" y="0"/>
            <a:ext cx="9144000" cy="83820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Title 1"/>
          <p:cNvSpPr>
            <a:spLocks noGrp="1"/>
          </p:cNvSpPr>
          <p:nvPr>
            <p:ph type="title"/>
          </p:nvPr>
        </p:nvSpPr>
        <p:spPr>
          <a:xfrm>
            <a:off x="457200" y="0"/>
            <a:ext cx="8229600" cy="762000"/>
          </a:xfrm>
        </p:spPr>
        <p:txBody>
          <a:bodyPr/>
          <a:lstStyle>
            <a:lvl1pPr>
              <a:defRPr>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47183-19F1-46ED-A925-A876A8C6FAF7}" type="datetimeFigureOut">
              <a:rPr lang="en-US" smtClean="0"/>
              <a:pPr/>
              <a:t>6/15/2010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787D7-04F9-48C6-8493-ED123C1DE476}" type="slidenum">
              <a:rPr lang="en-US" smtClean="0"/>
              <a:pPr/>
              <a:t>‹#›</a:t>
            </a:fld>
            <a:endParaRPr lang="en-US"/>
          </a:p>
        </p:txBody>
      </p:sp>
      <p:pic>
        <p:nvPicPr>
          <p:cNvPr id="8" name="Picture 4" descr="C:\Users\Administrator\Desktop\Banner-Blog.jpg"/>
          <p:cNvPicPr>
            <a:picLocks noChangeAspect="1" noChangeArrowheads="1"/>
          </p:cNvPicPr>
          <p:nvPr userDrawn="1"/>
        </p:nvPicPr>
        <p:blipFill>
          <a:blip r:embed="rId2" cstate="print"/>
          <a:srcRect/>
          <a:stretch>
            <a:fillRect/>
          </a:stretch>
        </p:blipFill>
        <p:spPr bwMode="auto">
          <a:xfrm>
            <a:off x="0" y="5638800"/>
            <a:ext cx="4191000" cy="1041961"/>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547183-19F1-46ED-A925-A876A8C6FAF7}" type="datetimeFigureOut">
              <a:rPr lang="en-US" smtClean="0"/>
              <a:pPr/>
              <a:t>6/15/2010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787D7-04F9-48C6-8493-ED123C1DE476}" type="slidenum">
              <a:rPr lang="en-US" smtClean="0"/>
              <a:pPr/>
              <a:t>‹#›</a:t>
            </a:fld>
            <a:endParaRPr lang="en-US"/>
          </a:p>
        </p:txBody>
      </p:sp>
      <p:pic>
        <p:nvPicPr>
          <p:cNvPr id="8" name="Picture 4" descr="C:\Users\Administrator\Desktop\Banner-Blog.jpg"/>
          <p:cNvPicPr>
            <a:picLocks noChangeAspect="1" noChangeArrowheads="1"/>
          </p:cNvPicPr>
          <p:nvPr userDrawn="1"/>
        </p:nvPicPr>
        <p:blipFill>
          <a:blip r:embed="rId2" cstate="print"/>
          <a:srcRect/>
          <a:stretch>
            <a:fillRect/>
          </a:stretch>
        </p:blipFill>
        <p:spPr bwMode="auto">
          <a:xfrm>
            <a:off x="0" y="5638800"/>
            <a:ext cx="4191000" cy="104196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547183-19F1-46ED-A925-A876A8C6FAF7}" type="datetimeFigureOut">
              <a:rPr lang="en-US" smtClean="0"/>
              <a:pPr/>
              <a:t>6/15/2010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7787D7-04F9-48C6-8493-ED123C1DE4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547183-19F1-46ED-A925-A876A8C6FAF7}" type="datetimeFigureOut">
              <a:rPr lang="en-US" smtClean="0"/>
              <a:pPr/>
              <a:t>6/15/2010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7787D7-04F9-48C6-8493-ED123C1DE476}" type="slidenum">
              <a:rPr lang="en-US" smtClean="0"/>
              <a:pPr/>
              <a:t>‹#›</a:t>
            </a:fld>
            <a:endParaRPr lang="en-US"/>
          </a:p>
        </p:txBody>
      </p:sp>
      <p:pic>
        <p:nvPicPr>
          <p:cNvPr id="6" name="Picture 4" descr="C:\Users\Administrator\Desktop\Banner-Blog.jpg"/>
          <p:cNvPicPr>
            <a:picLocks noChangeAspect="1" noChangeArrowheads="1"/>
          </p:cNvPicPr>
          <p:nvPr userDrawn="1"/>
        </p:nvPicPr>
        <p:blipFill>
          <a:blip r:embed="rId2" cstate="print"/>
          <a:srcRect/>
          <a:stretch>
            <a:fillRect/>
          </a:stretch>
        </p:blipFill>
        <p:spPr bwMode="auto">
          <a:xfrm>
            <a:off x="0" y="5638800"/>
            <a:ext cx="4191000" cy="104196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47183-19F1-46ED-A925-A876A8C6FAF7}" type="datetimeFigureOut">
              <a:rPr lang="en-US" smtClean="0"/>
              <a:pPr/>
              <a:t>6/15/2010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7787D7-04F9-48C6-8493-ED123C1DE476}" type="slidenum">
              <a:rPr lang="en-US" smtClean="0"/>
              <a:pPr/>
              <a:t>‹#›</a:t>
            </a:fld>
            <a:endParaRPr lang="en-US"/>
          </a:p>
        </p:txBody>
      </p:sp>
      <p:pic>
        <p:nvPicPr>
          <p:cNvPr id="5" name="Picture 4" descr="C:\Users\Administrator\Desktop\Banner-Blog.jpg"/>
          <p:cNvPicPr>
            <a:picLocks noChangeAspect="1" noChangeArrowheads="1"/>
          </p:cNvPicPr>
          <p:nvPr userDrawn="1"/>
        </p:nvPicPr>
        <p:blipFill>
          <a:blip r:embed="rId2" cstate="print"/>
          <a:srcRect/>
          <a:stretch>
            <a:fillRect/>
          </a:stretch>
        </p:blipFill>
        <p:spPr bwMode="auto">
          <a:xfrm>
            <a:off x="0" y="5638800"/>
            <a:ext cx="4191000" cy="1041961"/>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47183-19F1-46ED-A925-A876A8C6FAF7}" type="datetimeFigureOut">
              <a:rPr lang="en-US" smtClean="0"/>
              <a:pPr/>
              <a:t>6/15/2010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787D7-04F9-48C6-8493-ED123C1DE476}" type="slidenum">
              <a:rPr lang="en-US" smtClean="0"/>
              <a:pPr/>
              <a:t>‹#›</a:t>
            </a:fld>
            <a:endParaRPr lang="en-US"/>
          </a:p>
        </p:txBody>
      </p:sp>
      <p:pic>
        <p:nvPicPr>
          <p:cNvPr id="8" name="Picture 4" descr="C:\Users\Administrator\Desktop\Banner-Blog.jpg"/>
          <p:cNvPicPr>
            <a:picLocks noChangeAspect="1" noChangeArrowheads="1"/>
          </p:cNvPicPr>
          <p:nvPr userDrawn="1"/>
        </p:nvPicPr>
        <p:blipFill>
          <a:blip r:embed="rId2" cstate="print"/>
          <a:srcRect/>
          <a:stretch>
            <a:fillRect/>
          </a:stretch>
        </p:blipFill>
        <p:spPr bwMode="auto">
          <a:xfrm>
            <a:off x="0" y="5638800"/>
            <a:ext cx="4191000" cy="104196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47183-19F1-46ED-A925-A876A8C6FAF7}" type="datetimeFigureOut">
              <a:rPr lang="en-US" smtClean="0"/>
              <a:pPr/>
              <a:t>6/15/2010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787D7-04F9-48C6-8493-ED123C1DE476}" type="slidenum">
              <a:rPr lang="en-US" smtClean="0"/>
              <a:pPr/>
              <a:t>‹#›</a:t>
            </a:fld>
            <a:endParaRPr lang="en-US"/>
          </a:p>
        </p:txBody>
      </p:sp>
      <p:pic>
        <p:nvPicPr>
          <p:cNvPr id="8" name="Picture 4" descr="C:\Users\Administrator\Desktop\Banner-Blog.jpg"/>
          <p:cNvPicPr>
            <a:picLocks noChangeAspect="1" noChangeArrowheads="1"/>
          </p:cNvPicPr>
          <p:nvPr userDrawn="1"/>
        </p:nvPicPr>
        <p:blipFill>
          <a:blip r:embed="rId2" cstate="print"/>
          <a:srcRect/>
          <a:stretch>
            <a:fillRect/>
          </a:stretch>
        </p:blipFill>
        <p:spPr bwMode="auto">
          <a:xfrm>
            <a:off x="0" y="5638800"/>
            <a:ext cx="4191000" cy="104196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99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47183-19F1-46ED-A925-A876A8C6FAF7}" type="datetimeFigureOut">
              <a:rPr lang="en-US" smtClean="0"/>
              <a:pPr/>
              <a:t>6/15/2010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787D7-04F9-48C6-8493-ED123C1DE4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C:\Users\Administrator\Desktop\Banner-Blog.jpg"/>
          <p:cNvPicPr>
            <a:picLocks noChangeAspect="1" noChangeArrowheads="1"/>
          </p:cNvPicPr>
          <p:nvPr/>
        </p:nvPicPr>
        <p:blipFill>
          <a:blip r:embed="rId3" cstate="print"/>
          <a:srcRect/>
          <a:stretch>
            <a:fillRect/>
          </a:stretch>
        </p:blipFill>
        <p:spPr bwMode="auto">
          <a:xfrm>
            <a:off x="0" y="4800600"/>
            <a:ext cx="6896100" cy="1714500"/>
          </a:xfrm>
          <a:prstGeom prst="rect">
            <a:avLst/>
          </a:prstGeom>
          <a:noFill/>
        </p:spPr>
      </p:pic>
      <p:sp>
        <p:nvSpPr>
          <p:cNvPr id="7" name="Round Diagonal Corner Rectangle 6"/>
          <p:cNvSpPr/>
          <p:nvPr/>
        </p:nvSpPr>
        <p:spPr>
          <a:xfrm>
            <a:off x="7924800" y="152400"/>
            <a:ext cx="904884" cy="609600"/>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000" b="1" dirty="0" smtClean="0"/>
              <a:t>1</a:t>
            </a:r>
            <a:endParaRPr lang="en-IN" sz="4000" b="1" dirty="0"/>
          </a:p>
        </p:txBody>
      </p:sp>
      <p:sp>
        <p:nvSpPr>
          <p:cNvPr id="13" name="Title 12"/>
          <p:cNvSpPr>
            <a:spLocks noGrp="1"/>
          </p:cNvSpPr>
          <p:nvPr>
            <p:ph type="ctrTitle"/>
          </p:nvPr>
        </p:nvSpPr>
        <p:spPr>
          <a:xfrm>
            <a:off x="685800" y="1600200"/>
            <a:ext cx="7772400" cy="2000251"/>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dirty="0" smtClean="0"/>
              <a:t>Recommendation System based on Adaptive Ontological </a:t>
            </a:r>
            <a:br>
              <a:rPr lang="en-US" dirty="0" smtClean="0"/>
            </a:br>
            <a:r>
              <a:rPr lang="en-US" dirty="0" smtClean="0"/>
              <a:t>Graphs and Weighted Ranking</a:t>
            </a:r>
            <a:endParaRPr lang="en-US" dirty="0"/>
          </a:p>
        </p:txBody>
      </p:sp>
      <p:sp>
        <p:nvSpPr>
          <p:cNvPr id="14" name="Subtitle 13"/>
          <p:cNvSpPr>
            <a:spLocks noGrp="1"/>
          </p:cNvSpPr>
          <p:nvPr>
            <p:ph type="subTitle" idx="1"/>
          </p:nvPr>
        </p:nvSpPr>
        <p:spPr/>
        <p:txBody>
          <a:bodyPr/>
          <a:lstStyle/>
          <a:p>
            <a:r>
              <a:rPr lang="en-US" dirty="0" err="1" smtClean="0"/>
              <a:t>Sagar</a:t>
            </a:r>
            <a:r>
              <a:rPr lang="en-US" dirty="0" smtClean="0"/>
              <a:t> </a:t>
            </a:r>
            <a:r>
              <a:rPr lang="en-US" dirty="0" err="1" smtClean="0"/>
              <a:t>Jauhari</a:t>
            </a:r>
            <a:endParaRPr lang="en-US" dirty="0" smtClean="0"/>
          </a:p>
          <a:p>
            <a:r>
              <a:rPr lang="en-US" dirty="0" err="1" smtClean="0"/>
              <a:t>Vikramaditya</a:t>
            </a:r>
            <a:r>
              <a:rPr lang="en-US" dirty="0" smtClean="0"/>
              <a:t> R. </a:t>
            </a:r>
            <a:r>
              <a:rPr lang="en-US" dirty="0" err="1" smtClean="0"/>
              <a:t>Jakkula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a:t>
            </a:r>
            <a:endParaRPr lang="en-US" dirty="0"/>
          </a:p>
        </p:txBody>
      </p:sp>
      <p:pic>
        <p:nvPicPr>
          <p:cNvPr id="3074" name="Picture 2" descr="E:\DataMiningTools\Recipe Recommendation System\Layout of Various Engines -  revised.PNG"/>
          <p:cNvPicPr>
            <a:picLocks noChangeAspect="1" noChangeArrowheads="1"/>
          </p:cNvPicPr>
          <p:nvPr/>
        </p:nvPicPr>
        <p:blipFill>
          <a:blip r:embed="rId2"/>
          <a:srcRect/>
          <a:stretch>
            <a:fillRect/>
          </a:stretch>
        </p:blipFill>
        <p:spPr bwMode="auto">
          <a:xfrm>
            <a:off x="1676400" y="1600200"/>
            <a:ext cx="6248400" cy="4979273"/>
          </a:xfrm>
          <a:prstGeom prst="rect">
            <a:avLst/>
          </a:prstGeom>
          <a:noFill/>
        </p:spPr>
      </p:pic>
      <p:sp>
        <p:nvSpPr>
          <p:cNvPr id="5" name="TextBox 4"/>
          <p:cNvSpPr txBox="1"/>
          <p:nvPr/>
        </p:nvSpPr>
        <p:spPr>
          <a:xfrm>
            <a:off x="228600" y="1066800"/>
            <a:ext cx="8382000" cy="461665"/>
          </a:xfrm>
          <a:prstGeom prst="rect">
            <a:avLst/>
          </a:prstGeom>
          <a:noFill/>
        </p:spPr>
        <p:txBody>
          <a:bodyPr wrap="square" rtlCol="0">
            <a:spAutoFit/>
          </a:bodyPr>
          <a:lstStyle/>
          <a:p>
            <a:pPr>
              <a:buFont typeface="Arial" pitchFamily="34" charset="0"/>
              <a:buChar char="•"/>
            </a:pPr>
            <a:r>
              <a:rPr lang="en-US" sz="2400" dirty="0" smtClean="0"/>
              <a:t>  The architecture of the proposed recommendation system</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Data sources:</a:t>
            </a:r>
          </a:p>
          <a:p>
            <a:pPr lvl="1"/>
            <a:r>
              <a:rPr lang="en-US" dirty="0" smtClean="0"/>
              <a:t>WordNet</a:t>
            </a:r>
          </a:p>
          <a:p>
            <a:pPr lvl="2"/>
            <a:r>
              <a:rPr lang="en-US" dirty="0" smtClean="0"/>
              <a:t>WordNet provides the semantic relationship, neighbors, parents and children nodes of a large number of </a:t>
            </a:r>
            <a:r>
              <a:rPr lang="en-US" dirty="0" smtClean="0"/>
              <a:t>entities</a:t>
            </a:r>
          </a:p>
          <a:p>
            <a:pPr lvl="1"/>
            <a:r>
              <a:rPr lang="en-US" dirty="0" smtClean="0"/>
              <a:t>Wikipedia</a:t>
            </a:r>
          </a:p>
          <a:p>
            <a:pPr lvl="2"/>
            <a:r>
              <a:rPr lang="en-US" dirty="0" smtClean="0"/>
              <a:t>Wikipedia is an excellent source for extracting ontological information and semantic relatedness between entities</a:t>
            </a:r>
          </a:p>
          <a:p>
            <a:pPr lvl="2">
              <a:buNone/>
            </a:pPr>
            <a:endParaRPr lang="en-US" dirty="0" smtClean="0"/>
          </a:p>
        </p:txBody>
      </p:sp>
      <p:sp>
        <p:nvSpPr>
          <p:cNvPr id="3" name="Title 2"/>
          <p:cNvSpPr>
            <a:spLocks noGrp="1"/>
          </p:cNvSpPr>
          <p:nvPr>
            <p:ph type="title"/>
          </p:nvPr>
        </p:nvSpPr>
        <p:spPr/>
        <p:txBody>
          <a:bodyPr/>
          <a:lstStyle/>
          <a:p>
            <a:r>
              <a:rPr lang="en-US" dirty="0" smtClean="0"/>
              <a:t>Ontological Database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Building the Ontological graph</a:t>
            </a:r>
            <a:endParaRPr lang="en-US" dirty="0"/>
          </a:p>
        </p:txBody>
      </p:sp>
      <p:sp>
        <p:nvSpPr>
          <p:cNvPr id="4" name="Rounded Rectangle 3"/>
          <p:cNvSpPr/>
          <p:nvPr/>
        </p:nvSpPr>
        <p:spPr>
          <a:xfrm>
            <a:off x="5410200" y="1981200"/>
            <a:ext cx="1447800" cy="1600200"/>
          </a:xfrm>
          <a:prstGeom prst="roundRect">
            <a:avLst/>
          </a:prstGeom>
          <a:solidFill>
            <a:schemeClr val="accent3">
              <a:alpha val="7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105400" y="4419600"/>
            <a:ext cx="1447800" cy="1600200"/>
          </a:xfrm>
          <a:prstGeom prst="roundRect">
            <a:avLst/>
          </a:prstGeom>
          <a:solidFill>
            <a:schemeClr val="accent3">
              <a:alpha val="7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828800" y="2514600"/>
            <a:ext cx="1447800" cy="1600200"/>
          </a:xfrm>
          <a:prstGeom prst="roundRect">
            <a:avLst/>
          </a:prstGeom>
          <a:solidFill>
            <a:schemeClr val="accent3">
              <a:alpha val="7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C:\Users\Administrator\Desktop\Banner-Blog.jpg"/>
          <p:cNvPicPr>
            <a:picLocks noChangeAspect="1" noChangeArrowheads="1"/>
          </p:cNvPicPr>
          <p:nvPr/>
        </p:nvPicPr>
        <p:blipFill>
          <a:blip r:embed="rId2" cstate="print"/>
          <a:srcRect/>
          <a:stretch>
            <a:fillRect/>
          </a:stretch>
        </p:blipFill>
        <p:spPr bwMode="auto">
          <a:xfrm>
            <a:off x="0" y="6138099"/>
            <a:ext cx="2895600" cy="719901"/>
          </a:xfrm>
          <a:prstGeom prst="rect">
            <a:avLst/>
          </a:prstGeom>
          <a:noFill/>
        </p:spPr>
      </p:pic>
      <p:pic>
        <p:nvPicPr>
          <p:cNvPr id="8" name="Picture 7" descr="C:\Users\Administrator\Desktop\Banner-Blog.jpg"/>
          <p:cNvPicPr>
            <a:picLocks noChangeAspect="1" noChangeArrowheads="1"/>
          </p:cNvPicPr>
          <p:nvPr/>
        </p:nvPicPr>
        <p:blipFill>
          <a:blip r:embed="rId2" cstate="print"/>
          <a:srcRect/>
          <a:stretch>
            <a:fillRect/>
          </a:stretch>
        </p:blipFill>
        <p:spPr bwMode="auto">
          <a:xfrm>
            <a:off x="0" y="6138099"/>
            <a:ext cx="2895600" cy="719901"/>
          </a:xfrm>
          <a:prstGeom prst="rect">
            <a:avLst/>
          </a:prstGeom>
          <a:noFill/>
        </p:spPr>
      </p:pic>
      <p:sp>
        <p:nvSpPr>
          <p:cNvPr id="9" name="Rounded Rectangle 8"/>
          <p:cNvSpPr/>
          <p:nvPr/>
        </p:nvSpPr>
        <p:spPr>
          <a:xfrm>
            <a:off x="4038600" y="3124200"/>
            <a:ext cx="457200" cy="304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a:t>
            </a:r>
            <a:endParaRPr lang="en-US" dirty="0"/>
          </a:p>
        </p:txBody>
      </p:sp>
      <p:sp>
        <p:nvSpPr>
          <p:cNvPr id="10" name="Rounded Rectangle 9"/>
          <p:cNvSpPr/>
          <p:nvPr/>
        </p:nvSpPr>
        <p:spPr>
          <a:xfrm>
            <a:off x="2057400" y="2667000"/>
            <a:ext cx="1066800" cy="304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Greek</a:t>
            </a:r>
            <a:endParaRPr lang="en-US" dirty="0"/>
          </a:p>
        </p:txBody>
      </p:sp>
      <p:sp>
        <p:nvSpPr>
          <p:cNvPr id="11" name="Rounded Rectangle 10"/>
          <p:cNvSpPr/>
          <p:nvPr/>
        </p:nvSpPr>
        <p:spPr>
          <a:xfrm>
            <a:off x="2057400" y="3200400"/>
            <a:ext cx="1066800" cy="304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Italian</a:t>
            </a:r>
            <a:endParaRPr lang="en-US" dirty="0"/>
          </a:p>
        </p:txBody>
      </p:sp>
      <p:sp>
        <p:nvSpPr>
          <p:cNvPr id="12" name="Rounded Rectangle 11"/>
          <p:cNvSpPr/>
          <p:nvPr/>
        </p:nvSpPr>
        <p:spPr>
          <a:xfrm>
            <a:off x="2057400" y="3657600"/>
            <a:ext cx="1066800" cy="304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Chine</a:t>
            </a:r>
            <a:r>
              <a:rPr lang="en-US" i="1" dirty="0" smtClean="0"/>
              <a:t>s</a:t>
            </a:r>
            <a:r>
              <a:rPr lang="en-US" dirty="0" smtClean="0"/>
              <a:t>e</a:t>
            </a:r>
            <a:endParaRPr lang="en-US" dirty="0"/>
          </a:p>
        </p:txBody>
      </p:sp>
      <p:cxnSp>
        <p:nvCxnSpPr>
          <p:cNvPr id="13" name="Straight Arrow Connector 12"/>
          <p:cNvCxnSpPr>
            <a:stCxn id="9" idx="1"/>
            <a:endCxn id="10" idx="3"/>
          </p:cNvCxnSpPr>
          <p:nvPr/>
        </p:nvCxnSpPr>
        <p:spPr>
          <a:xfrm rot="10800000">
            <a:off x="3124200" y="2819400"/>
            <a:ext cx="914400" cy="457200"/>
          </a:xfrm>
          <a:prstGeom prst="straightConnector1">
            <a:avLst/>
          </a:prstGeom>
          <a:ln w="25400" cmpd="sng">
            <a:solidFill>
              <a:schemeClr val="tx1">
                <a:lumMod val="75000"/>
                <a:lumOff val="25000"/>
              </a:schemeClr>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11" idx="3"/>
          </p:cNvCxnSpPr>
          <p:nvPr/>
        </p:nvCxnSpPr>
        <p:spPr>
          <a:xfrm rot="10800000" flipV="1">
            <a:off x="3124200" y="3276600"/>
            <a:ext cx="914400" cy="76200"/>
          </a:xfrm>
          <a:prstGeom prst="straightConnector1">
            <a:avLst/>
          </a:prstGeom>
          <a:ln w="25400" cmpd="sng">
            <a:solidFill>
              <a:schemeClr val="tx1">
                <a:lumMod val="75000"/>
                <a:lumOff val="25000"/>
              </a:schemeClr>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a:endCxn id="12" idx="3"/>
          </p:cNvCxnSpPr>
          <p:nvPr/>
        </p:nvCxnSpPr>
        <p:spPr>
          <a:xfrm rot="10800000" flipV="1">
            <a:off x="3124200" y="3276600"/>
            <a:ext cx="914400" cy="533400"/>
          </a:xfrm>
          <a:prstGeom prst="straightConnector1">
            <a:avLst/>
          </a:prstGeom>
          <a:ln w="25400" cmpd="sng">
            <a:solidFill>
              <a:schemeClr val="tx1">
                <a:lumMod val="75000"/>
                <a:lumOff val="25000"/>
              </a:schemeClr>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562600" y="3048000"/>
            <a:ext cx="1066800" cy="304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Desert</a:t>
            </a:r>
            <a:endParaRPr lang="en-US" dirty="0"/>
          </a:p>
        </p:txBody>
      </p:sp>
      <p:sp>
        <p:nvSpPr>
          <p:cNvPr id="17" name="Rounded Rectangle 16"/>
          <p:cNvSpPr/>
          <p:nvPr/>
        </p:nvSpPr>
        <p:spPr>
          <a:xfrm>
            <a:off x="5562600" y="2590800"/>
            <a:ext cx="1066800" cy="304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Dinner</a:t>
            </a:r>
            <a:endParaRPr lang="en-US" dirty="0"/>
          </a:p>
        </p:txBody>
      </p:sp>
      <p:sp>
        <p:nvSpPr>
          <p:cNvPr id="18" name="Rounded Rectangle 17"/>
          <p:cNvSpPr/>
          <p:nvPr/>
        </p:nvSpPr>
        <p:spPr>
          <a:xfrm>
            <a:off x="5562600" y="2133600"/>
            <a:ext cx="1066800" cy="304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Lunch</a:t>
            </a:r>
            <a:endParaRPr lang="en-US" dirty="0"/>
          </a:p>
        </p:txBody>
      </p:sp>
      <p:cxnSp>
        <p:nvCxnSpPr>
          <p:cNvPr id="19" name="Straight Arrow Connector 18"/>
          <p:cNvCxnSpPr>
            <a:stCxn id="9" idx="3"/>
            <a:endCxn id="18" idx="1"/>
          </p:cNvCxnSpPr>
          <p:nvPr/>
        </p:nvCxnSpPr>
        <p:spPr>
          <a:xfrm flipV="1">
            <a:off x="4495800" y="2286000"/>
            <a:ext cx="1066800" cy="990600"/>
          </a:xfrm>
          <a:prstGeom prst="straightConnector1">
            <a:avLst/>
          </a:prstGeom>
          <a:ln w="25400" cmpd="sng">
            <a:solidFill>
              <a:schemeClr val="tx1">
                <a:lumMod val="75000"/>
                <a:lumOff val="25000"/>
              </a:schemeClr>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17" idx="1"/>
          </p:cNvCxnSpPr>
          <p:nvPr/>
        </p:nvCxnSpPr>
        <p:spPr>
          <a:xfrm flipV="1">
            <a:off x="4495800" y="2743200"/>
            <a:ext cx="1066800" cy="533400"/>
          </a:xfrm>
          <a:prstGeom prst="straightConnector1">
            <a:avLst/>
          </a:prstGeom>
          <a:ln w="25400" cmpd="sng">
            <a:solidFill>
              <a:schemeClr val="tx1">
                <a:lumMod val="75000"/>
                <a:lumOff val="25000"/>
              </a:schemeClr>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6" idx="1"/>
          </p:cNvCxnSpPr>
          <p:nvPr/>
        </p:nvCxnSpPr>
        <p:spPr>
          <a:xfrm flipV="1">
            <a:off x="4495800" y="3200400"/>
            <a:ext cx="1066800" cy="76200"/>
          </a:xfrm>
          <a:prstGeom prst="straightConnector1">
            <a:avLst/>
          </a:prstGeom>
          <a:ln w="25400" cmpd="sng">
            <a:solidFill>
              <a:schemeClr val="tx1">
                <a:lumMod val="75000"/>
                <a:lumOff val="25000"/>
              </a:schemeClr>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334000" y="5257800"/>
            <a:ext cx="1066800" cy="533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Low Calorie</a:t>
            </a:r>
            <a:endParaRPr lang="en-US" dirty="0"/>
          </a:p>
        </p:txBody>
      </p:sp>
      <p:sp>
        <p:nvSpPr>
          <p:cNvPr id="23" name="Rounded Rectangle 22"/>
          <p:cNvSpPr/>
          <p:nvPr/>
        </p:nvSpPr>
        <p:spPr>
          <a:xfrm>
            <a:off x="5334000" y="4572000"/>
            <a:ext cx="1066800" cy="533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High Calorie</a:t>
            </a:r>
            <a:endParaRPr lang="en-US" dirty="0"/>
          </a:p>
        </p:txBody>
      </p:sp>
      <p:cxnSp>
        <p:nvCxnSpPr>
          <p:cNvPr id="24" name="Straight Arrow Connector 23"/>
          <p:cNvCxnSpPr>
            <a:stCxn id="9" idx="2"/>
            <a:endCxn id="23" idx="0"/>
          </p:cNvCxnSpPr>
          <p:nvPr/>
        </p:nvCxnSpPr>
        <p:spPr>
          <a:xfrm rot="16200000" flipH="1">
            <a:off x="4495800" y="3200400"/>
            <a:ext cx="1143000" cy="1600200"/>
          </a:xfrm>
          <a:prstGeom prst="straightConnector1">
            <a:avLst/>
          </a:prstGeom>
          <a:ln w="25400" cmpd="sng">
            <a:solidFill>
              <a:schemeClr val="tx1">
                <a:lumMod val="75000"/>
                <a:lumOff val="25000"/>
              </a:schemeClr>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22" idx="1"/>
          </p:cNvCxnSpPr>
          <p:nvPr/>
        </p:nvCxnSpPr>
        <p:spPr>
          <a:xfrm rot="16200000" flipH="1">
            <a:off x="3752850" y="3943350"/>
            <a:ext cx="2095500" cy="1066800"/>
          </a:xfrm>
          <a:prstGeom prst="straightConnector1">
            <a:avLst/>
          </a:prstGeom>
          <a:ln w="25400" cmpd="sng">
            <a:solidFill>
              <a:schemeClr val="tx1">
                <a:lumMod val="75000"/>
                <a:lumOff val="25000"/>
              </a:schemeClr>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886200" y="1371600"/>
            <a:ext cx="762000" cy="381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154</a:t>
            </a:r>
            <a:endParaRPr lang="en-US" dirty="0"/>
          </a:p>
        </p:txBody>
      </p:sp>
      <p:cxnSp>
        <p:nvCxnSpPr>
          <p:cNvPr id="27" name="Straight Arrow Connector 26"/>
          <p:cNvCxnSpPr>
            <a:stCxn id="10" idx="0"/>
            <a:endCxn id="26" idx="3"/>
          </p:cNvCxnSpPr>
          <p:nvPr/>
        </p:nvCxnSpPr>
        <p:spPr>
          <a:xfrm rot="5400000" flipH="1" flipV="1">
            <a:off x="2809198" y="1478406"/>
            <a:ext cx="970196" cy="1406992"/>
          </a:xfrm>
          <a:prstGeom prst="straightConnector1">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0"/>
            <a:endCxn id="26" idx="5"/>
          </p:cNvCxnSpPr>
          <p:nvPr/>
        </p:nvCxnSpPr>
        <p:spPr>
          <a:xfrm rot="16200000" flipV="1">
            <a:off x="5097906" y="1135506"/>
            <a:ext cx="436796" cy="1559392"/>
          </a:xfrm>
          <a:prstGeom prst="straightConnector1">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2" idx="3"/>
            <a:endCxn id="26" idx="6"/>
          </p:cNvCxnSpPr>
          <p:nvPr/>
        </p:nvCxnSpPr>
        <p:spPr>
          <a:xfrm flipH="1" flipV="1">
            <a:off x="4648200" y="1562100"/>
            <a:ext cx="1752600" cy="3962400"/>
          </a:xfrm>
          <a:prstGeom prst="bentConnector3">
            <a:avLst>
              <a:gd name="adj1" fmla="val -13043"/>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04800" y="4572000"/>
            <a:ext cx="762000" cy="381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220</a:t>
            </a:r>
            <a:endParaRPr lang="en-US" dirty="0"/>
          </a:p>
        </p:txBody>
      </p:sp>
      <p:cxnSp>
        <p:nvCxnSpPr>
          <p:cNvPr id="31" name="Straight Arrow Connector 30"/>
          <p:cNvCxnSpPr>
            <a:stCxn id="11" idx="1"/>
            <a:endCxn id="30" idx="0"/>
          </p:cNvCxnSpPr>
          <p:nvPr/>
        </p:nvCxnSpPr>
        <p:spPr>
          <a:xfrm rot="10800000" flipV="1">
            <a:off x="685800" y="3352800"/>
            <a:ext cx="1371600" cy="1219200"/>
          </a:xfrm>
          <a:prstGeom prst="straightConnector1">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1"/>
            <a:endCxn id="30" idx="4"/>
          </p:cNvCxnSpPr>
          <p:nvPr/>
        </p:nvCxnSpPr>
        <p:spPr>
          <a:xfrm rot="10800000">
            <a:off x="685800" y="4953000"/>
            <a:ext cx="4648200" cy="571500"/>
          </a:xfrm>
          <a:prstGeom prst="straightConnector1">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924800" y="3962400"/>
            <a:ext cx="762000" cy="381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132</a:t>
            </a:r>
            <a:endParaRPr lang="en-US" dirty="0"/>
          </a:p>
        </p:txBody>
      </p:sp>
      <p:cxnSp>
        <p:nvCxnSpPr>
          <p:cNvPr id="34" name="Straight Arrow Connector 33"/>
          <p:cNvCxnSpPr>
            <a:stCxn id="17" idx="3"/>
            <a:endCxn id="33" idx="0"/>
          </p:cNvCxnSpPr>
          <p:nvPr/>
        </p:nvCxnSpPr>
        <p:spPr>
          <a:xfrm>
            <a:off x="6629400" y="2743200"/>
            <a:ext cx="1676400" cy="1219200"/>
          </a:xfrm>
          <a:prstGeom prst="straightConnector1">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2" idx="3"/>
            <a:endCxn id="33" idx="3"/>
          </p:cNvCxnSpPr>
          <p:nvPr/>
        </p:nvCxnSpPr>
        <p:spPr>
          <a:xfrm flipV="1">
            <a:off x="6400800" y="4287604"/>
            <a:ext cx="1635592" cy="1236896"/>
          </a:xfrm>
          <a:prstGeom prst="straightConnector1">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2" idx="2"/>
            <a:endCxn id="33" idx="4"/>
          </p:cNvCxnSpPr>
          <p:nvPr/>
        </p:nvCxnSpPr>
        <p:spPr>
          <a:xfrm rot="16200000" flipH="1">
            <a:off x="5257800" y="1295400"/>
            <a:ext cx="381000" cy="5715000"/>
          </a:xfrm>
          <a:prstGeom prst="bentConnector3">
            <a:avLst>
              <a:gd name="adj1" fmla="val 616338"/>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001000" y="1447800"/>
            <a:ext cx="762000" cy="381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332</a:t>
            </a:r>
            <a:endParaRPr lang="en-US" dirty="0"/>
          </a:p>
        </p:txBody>
      </p:sp>
      <p:cxnSp>
        <p:nvCxnSpPr>
          <p:cNvPr id="38" name="Straight Arrow Connector 37"/>
          <p:cNvCxnSpPr>
            <a:stCxn id="16" idx="3"/>
            <a:endCxn id="37" idx="3"/>
          </p:cNvCxnSpPr>
          <p:nvPr/>
        </p:nvCxnSpPr>
        <p:spPr>
          <a:xfrm flipV="1">
            <a:off x="6629400" y="1773004"/>
            <a:ext cx="1483192" cy="1427396"/>
          </a:xfrm>
          <a:prstGeom prst="straightConnector1">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3" idx="3"/>
            <a:endCxn id="37" idx="4"/>
          </p:cNvCxnSpPr>
          <p:nvPr/>
        </p:nvCxnSpPr>
        <p:spPr>
          <a:xfrm flipV="1">
            <a:off x="6400800" y="1828800"/>
            <a:ext cx="1981200" cy="3009900"/>
          </a:xfrm>
          <a:prstGeom prst="straightConnector1">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0" idx="0"/>
            <a:endCxn id="37" idx="0"/>
          </p:cNvCxnSpPr>
          <p:nvPr/>
        </p:nvCxnSpPr>
        <p:spPr>
          <a:xfrm rot="5400000" flipH="1" flipV="1">
            <a:off x="4876800" y="-838200"/>
            <a:ext cx="1219200" cy="5791200"/>
          </a:xfrm>
          <a:prstGeom prst="bentConnector3">
            <a:avLst>
              <a:gd name="adj1" fmla="val 134595"/>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57200" y="1752600"/>
            <a:ext cx="762000" cy="381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992</a:t>
            </a:r>
            <a:endParaRPr lang="en-US" dirty="0"/>
          </a:p>
        </p:txBody>
      </p:sp>
      <p:cxnSp>
        <p:nvCxnSpPr>
          <p:cNvPr id="42" name="Straight Arrow Connector 41"/>
          <p:cNvCxnSpPr>
            <a:stCxn id="12" idx="1"/>
            <a:endCxn id="41" idx="4"/>
          </p:cNvCxnSpPr>
          <p:nvPr/>
        </p:nvCxnSpPr>
        <p:spPr>
          <a:xfrm rot="10800000">
            <a:off x="838200" y="2133600"/>
            <a:ext cx="1219200" cy="1676400"/>
          </a:xfrm>
          <a:prstGeom prst="straightConnector1">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a:off x="1554606" y="1340994"/>
            <a:ext cx="3713396" cy="5298608"/>
          </a:xfrm>
          <a:prstGeom prst="bentConnector3">
            <a:avLst>
              <a:gd name="adj1" fmla="val -17254"/>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8" idx="0"/>
            <a:endCxn id="41" idx="0"/>
          </p:cNvCxnSpPr>
          <p:nvPr/>
        </p:nvCxnSpPr>
        <p:spPr>
          <a:xfrm rot="16200000" flipV="1">
            <a:off x="3276600" y="-685800"/>
            <a:ext cx="381000" cy="5257800"/>
          </a:xfrm>
          <a:prstGeom prst="bentConnector3">
            <a:avLst>
              <a:gd name="adj1" fmla="val 234366"/>
            </a:avLst>
          </a:prstGeom>
          <a:ln w="19050" cmpd="sng">
            <a:solidFill>
              <a:schemeClr val="tx1">
                <a:lumMod val="75000"/>
                <a:lumOff val="2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The ontological graph</a:t>
            </a:r>
            <a:endParaRPr lang="en-US" dirty="0"/>
          </a:p>
        </p:txBody>
      </p:sp>
      <p:sp>
        <p:nvSpPr>
          <p:cNvPr id="2" name="Content Placeholder 1"/>
          <p:cNvSpPr>
            <a:spLocks noGrp="1"/>
          </p:cNvSpPr>
          <p:nvPr>
            <p:ph idx="1"/>
          </p:nvPr>
        </p:nvSpPr>
        <p:spPr>
          <a:xfrm>
            <a:off x="152400" y="990600"/>
            <a:ext cx="8991600" cy="609600"/>
          </a:xfrm>
        </p:spPr>
        <p:txBody>
          <a:bodyPr>
            <a:noAutofit/>
          </a:bodyPr>
          <a:lstStyle/>
          <a:p>
            <a:pPr>
              <a:buNone/>
            </a:pPr>
            <a:r>
              <a:rPr lang="en-US" sz="2800" dirty="0" smtClean="0"/>
              <a:t>Connect the various entities based on semantic relationship</a:t>
            </a:r>
            <a:endParaRPr lang="en-US" sz="2800" dirty="0"/>
          </a:p>
        </p:txBody>
      </p:sp>
      <p:pic>
        <p:nvPicPr>
          <p:cNvPr id="2051" name="Picture 3" descr="E:\DataMiningTools\Recipe Recommendation System\ECML Paper\drafts\Capture1.JPG"/>
          <p:cNvPicPr>
            <a:picLocks noChangeAspect="1" noChangeArrowheads="1"/>
          </p:cNvPicPr>
          <p:nvPr/>
        </p:nvPicPr>
        <p:blipFill>
          <a:blip r:embed="rId2"/>
          <a:srcRect/>
          <a:stretch>
            <a:fillRect/>
          </a:stretch>
        </p:blipFill>
        <p:spPr bwMode="auto">
          <a:xfrm>
            <a:off x="609600" y="1676400"/>
            <a:ext cx="8115300" cy="426672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After the individual category weights have been clustered (Support Vector Clustering used here), one of the following approaches can be followed</a:t>
            </a:r>
            <a:r>
              <a:rPr lang="en-US" dirty="0" smtClean="0"/>
              <a:t>:</a:t>
            </a:r>
            <a:endParaRPr lang="en-US" dirty="0" smtClean="0"/>
          </a:p>
          <a:p>
            <a:pPr marL="1771650" lvl="3" indent="-514350">
              <a:buFont typeface="Wingdings" pitchFamily="2" charset="2"/>
              <a:buChar char="§"/>
            </a:pPr>
            <a:r>
              <a:rPr lang="en-US" sz="2800" dirty="0" smtClean="0"/>
              <a:t>Cluster-Minimum Method</a:t>
            </a:r>
          </a:p>
          <a:p>
            <a:pPr marL="1771650" lvl="3" indent="-514350">
              <a:buFont typeface="Wingdings" pitchFamily="2" charset="2"/>
              <a:buChar char="§"/>
            </a:pPr>
            <a:r>
              <a:rPr lang="en-US" sz="2800" dirty="0" smtClean="0"/>
              <a:t>Cluster-Mean Method </a:t>
            </a:r>
            <a:endParaRPr lang="en-US" sz="1800" dirty="0"/>
          </a:p>
        </p:txBody>
      </p:sp>
      <p:sp>
        <p:nvSpPr>
          <p:cNvPr id="3" name="Title 2"/>
          <p:cNvSpPr>
            <a:spLocks noGrp="1"/>
          </p:cNvSpPr>
          <p:nvPr>
            <p:ph type="title"/>
          </p:nvPr>
        </p:nvSpPr>
        <p:spPr/>
        <p:txBody>
          <a:bodyPr/>
          <a:lstStyle/>
          <a:p>
            <a:r>
              <a:rPr lang="en-US" dirty="0" smtClean="0"/>
              <a:t>Ranking system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Cluster-Minimum Method</a:t>
            </a:r>
            <a:endParaRPr lang="en-US" dirty="0"/>
          </a:p>
        </p:txBody>
      </p:sp>
      <p:sp>
        <p:nvSpPr>
          <p:cNvPr id="5" name="TextBox 4"/>
          <p:cNvSpPr txBox="1"/>
          <p:nvPr/>
        </p:nvSpPr>
        <p:spPr>
          <a:xfrm>
            <a:off x="228600" y="1219200"/>
            <a:ext cx="2895600" cy="4031873"/>
          </a:xfrm>
          <a:prstGeom prst="rect">
            <a:avLst/>
          </a:prstGeom>
          <a:noFill/>
        </p:spPr>
        <p:txBody>
          <a:bodyPr wrap="square" rtlCol="0">
            <a:spAutoFit/>
          </a:bodyPr>
          <a:lstStyle/>
          <a:p>
            <a:r>
              <a:rPr lang="en-US" sz="2400" dirty="0" smtClean="0"/>
              <a:t>If the entity with positive feedback is the highest weighted entity in its cluster, then increase its weight to the </a:t>
            </a:r>
            <a:r>
              <a:rPr lang="en-US" sz="2400" b="1" dirty="0" smtClean="0"/>
              <a:t>minimum of the next higher cluster</a:t>
            </a:r>
            <a:r>
              <a:rPr lang="en-US" sz="2400" dirty="0" smtClean="0"/>
              <a:t>. Else, Increase it by one unit.</a:t>
            </a:r>
          </a:p>
          <a:p>
            <a:endParaRPr lang="en-US" sz="1600" dirty="0"/>
          </a:p>
        </p:txBody>
      </p:sp>
      <p:pic>
        <p:nvPicPr>
          <p:cNvPr id="4099" name="Picture 3" descr="E:\DataMiningTools\Recipe Recommendation System\Final Presentation\Cluster5.JPG"/>
          <p:cNvPicPr>
            <a:picLocks noChangeAspect="1" noChangeArrowheads="1"/>
          </p:cNvPicPr>
          <p:nvPr/>
        </p:nvPicPr>
        <p:blipFill>
          <a:blip r:embed="rId2"/>
          <a:srcRect/>
          <a:stretch>
            <a:fillRect/>
          </a:stretch>
        </p:blipFill>
        <p:spPr bwMode="auto">
          <a:xfrm>
            <a:off x="3314700" y="1066800"/>
            <a:ext cx="5829300" cy="50101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Cluster-Mean Method</a:t>
            </a:r>
            <a:endParaRPr lang="en-US" dirty="0"/>
          </a:p>
        </p:txBody>
      </p:sp>
      <p:pic>
        <p:nvPicPr>
          <p:cNvPr id="4" name="Picture 2" descr="E:\DataMiningTools\Recipe Recommendation System\Final Presentation\clusters4.JPG"/>
          <p:cNvPicPr>
            <a:picLocks noChangeAspect="1" noChangeArrowheads="1"/>
          </p:cNvPicPr>
          <p:nvPr/>
        </p:nvPicPr>
        <p:blipFill>
          <a:blip r:embed="rId2"/>
          <a:srcRect/>
          <a:stretch>
            <a:fillRect/>
          </a:stretch>
        </p:blipFill>
        <p:spPr bwMode="auto">
          <a:xfrm>
            <a:off x="3305175" y="1066800"/>
            <a:ext cx="5838825" cy="5029200"/>
          </a:xfrm>
          <a:prstGeom prst="rect">
            <a:avLst/>
          </a:prstGeom>
          <a:noFill/>
        </p:spPr>
      </p:pic>
      <p:sp>
        <p:nvSpPr>
          <p:cNvPr id="5" name="TextBox 4"/>
          <p:cNvSpPr txBox="1"/>
          <p:nvPr/>
        </p:nvSpPr>
        <p:spPr>
          <a:xfrm>
            <a:off x="228600" y="1219200"/>
            <a:ext cx="2667000" cy="4401205"/>
          </a:xfrm>
          <a:prstGeom prst="rect">
            <a:avLst/>
          </a:prstGeom>
          <a:noFill/>
        </p:spPr>
        <p:txBody>
          <a:bodyPr wrap="square" rtlCol="0">
            <a:spAutoFit/>
          </a:bodyPr>
          <a:lstStyle/>
          <a:p>
            <a:r>
              <a:rPr lang="en-US" sz="2400" dirty="0" smtClean="0"/>
              <a:t>If the entity with positive feedback is the highest weighted entity in its cluster, then increase its weight to </a:t>
            </a:r>
            <a:r>
              <a:rPr lang="en-US" sz="2400" b="1" dirty="0" smtClean="0"/>
              <a:t>mean of its own and the next higher cluster</a:t>
            </a:r>
            <a:r>
              <a:rPr lang="en-US" sz="2400" dirty="0" smtClean="0"/>
              <a:t>. Else, increase it by one unit.</a:t>
            </a:r>
          </a:p>
          <a:p>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4906963"/>
          </a:xfrm>
        </p:spPr>
        <p:txBody>
          <a:bodyPr/>
          <a:lstStyle/>
          <a:p>
            <a:r>
              <a:rPr lang="en-US" dirty="0" smtClean="0"/>
              <a:t>The final weight of a recipe with respect to multiple categories is the summation of the weight of all the selection categories.</a:t>
            </a:r>
            <a:endParaRPr lang="en-US" dirty="0"/>
          </a:p>
        </p:txBody>
      </p:sp>
      <p:sp>
        <p:nvSpPr>
          <p:cNvPr id="3" name="Title 2"/>
          <p:cNvSpPr>
            <a:spLocks noGrp="1"/>
          </p:cNvSpPr>
          <p:nvPr>
            <p:ph type="title"/>
          </p:nvPr>
        </p:nvSpPr>
        <p:spPr/>
        <p:txBody>
          <a:bodyPr/>
          <a:lstStyle/>
          <a:p>
            <a:r>
              <a:rPr lang="en-US" dirty="0" smtClean="0"/>
              <a:t>Final weight of an entity</a:t>
            </a:r>
            <a:endParaRPr lang="en-US" dirty="0"/>
          </a:p>
        </p:txBody>
      </p:sp>
      <p:pic>
        <p:nvPicPr>
          <p:cNvPr id="5122" name="Picture 2"/>
          <p:cNvPicPr>
            <a:picLocks noChangeAspect="1" noChangeArrowheads="1"/>
          </p:cNvPicPr>
          <p:nvPr/>
        </p:nvPicPr>
        <p:blipFill>
          <a:blip r:embed="rId2"/>
          <a:srcRect/>
          <a:stretch>
            <a:fillRect/>
          </a:stretch>
        </p:blipFill>
        <p:spPr bwMode="auto">
          <a:xfrm>
            <a:off x="1600200" y="2514600"/>
            <a:ext cx="5347335"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Steps in Recommendations:</a:t>
            </a:r>
          </a:p>
          <a:p>
            <a:pPr marL="971550" lvl="1" indent="-514350">
              <a:buFont typeface="+mj-lt"/>
              <a:buAutoNum type="arabicPeriod"/>
            </a:pPr>
            <a:r>
              <a:rPr lang="en-US" dirty="0" smtClean="0"/>
              <a:t>Initialization</a:t>
            </a:r>
          </a:p>
          <a:p>
            <a:pPr marL="971550" lvl="1" indent="-514350">
              <a:buFont typeface="+mj-lt"/>
              <a:buAutoNum type="arabicPeriod"/>
            </a:pPr>
            <a:r>
              <a:rPr lang="en-US" dirty="0" smtClean="0"/>
              <a:t>Querying the database and recommending</a:t>
            </a:r>
          </a:p>
          <a:p>
            <a:pPr marL="971550" lvl="1" indent="-514350">
              <a:buFont typeface="+mj-lt"/>
              <a:buAutoNum type="arabicPeriod"/>
            </a:pPr>
            <a:r>
              <a:rPr lang="en-US" dirty="0" smtClean="0"/>
              <a:t>Update system with user feedback</a:t>
            </a:r>
          </a:p>
          <a:p>
            <a:pPr marL="971550" lvl="1" indent="-514350">
              <a:buFont typeface="+mj-lt"/>
              <a:buAutoNum type="arabicPeriod"/>
            </a:pPr>
            <a:endParaRPr lang="en-US" dirty="0"/>
          </a:p>
        </p:txBody>
      </p:sp>
      <p:sp>
        <p:nvSpPr>
          <p:cNvPr id="3" name="Title 2"/>
          <p:cNvSpPr>
            <a:spLocks noGrp="1"/>
          </p:cNvSpPr>
          <p:nvPr>
            <p:ph type="title"/>
          </p:nvPr>
        </p:nvSpPr>
        <p:spPr/>
        <p:txBody>
          <a:bodyPr/>
          <a:lstStyle/>
          <a:p>
            <a:r>
              <a:rPr lang="en-US" dirty="0" smtClean="0"/>
              <a:t>RecipeMiner</a:t>
            </a:r>
            <a:endParaRPr lang="en-US" dirty="0"/>
          </a:p>
        </p:txBody>
      </p:sp>
      <p:pic>
        <p:nvPicPr>
          <p:cNvPr id="4" name="Picture 3" descr="E:\DataMiningTools\Recipe Recommendation System\Final Presentation\3.png"/>
          <p:cNvPicPr>
            <a:picLocks noChangeAspect="1" noChangeArrowheads="1"/>
          </p:cNvPicPr>
          <p:nvPr/>
        </p:nvPicPr>
        <p:blipFill>
          <a:blip r:embed="rId2"/>
          <a:srcRect/>
          <a:stretch>
            <a:fillRect/>
          </a:stretch>
        </p:blipFill>
        <p:spPr bwMode="auto">
          <a:xfrm>
            <a:off x="5791200" y="6096000"/>
            <a:ext cx="2466111" cy="611892"/>
          </a:xfrm>
          <a:prstGeom prst="rect">
            <a:avLst/>
          </a:prstGeom>
          <a:noFill/>
          <a:ln>
            <a:solidFill>
              <a:schemeClr val="accent2"/>
            </a:solidFill>
          </a:ln>
        </p:spPr>
      </p:pic>
      <p:pic>
        <p:nvPicPr>
          <p:cNvPr id="5" name="Picture 2" descr="E:\DataMiningTools\Recipe Recommendation System\Logo\logo draft 2.png"/>
          <p:cNvPicPr>
            <a:picLocks noChangeAspect="1" noChangeArrowheads="1"/>
          </p:cNvPicPr>
          <p:nvPr/>
        </p:nvPicPr>
        <p:blipFill>
          <a:blip r:embed="rId3"/>
          <a:srcRect/>
          <a:stretch>
            <a:fillRect/>
          </a:stretch>
        </p:blipFill>
        <p:spPr bwMode="auto">
          <a:xfrm>
            <a:off x="7924800" y="5516880"/>
            <a:ext cx="1219200" cy="134112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of the Ranking System</a:t>
            </a:r>
            <a:endParaRPr lang="en-US" dirty="0"/>
          </a:p>
        </p:txBody>
      </p:sp>
      <p:pic>
        <p:nvPicPr>
          <p:cNvPr id="6146" name="Picture 2"/>
          <p:cNvPicPr>
            <a:picLocks noChangeAspect="1" noChangeArrowheads="1"/>
          </p:cNvPicPr>
          <p:nvPr/>
        </p:nvPicPr>
        <p:blipFill>
          <a:blip r:embed="rId2"/>
          <a:srcRect/>
          <a:stretch>
            <a:fillRect/>
          </a:stretch>
        </p:blipFill>
        <p:spPr bwMode="auto">
          <a:xfrm>
            <a:off x="0" y="2286000"/>
            <a:ext cx="4114800" cy="2809851"/>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605709" y="2286000"/>
            <a:ext cx="4538291" cy="2819400"/>
          </a:xfrm>
          <a:prstGeom prst="rect">
            <a:avLst/>
          </a:prstGeom>
          <a:noFill/>
          <a:ln w="9525">
            <a:noFill/>
            <a:miter lim="800000"/>
            <a:headEnd/>
            <a:tailEnd/>
          </a:ln>
          <a:effectLst/>
        </p:spPr>
      </p:pic>
      <p:sp>
        <p:nvSpPr>
          <p:cNvPr id="6" name="Right Arrow 5"/>
          <p:cNvSpPr/>
          <p:nvPr/>
        </p:nvSpPr>
        <p:spPr>
          <a:xfrm>
            <a:off x="4191000" y="3657600"/>
            <a:ext cx="762000" cy="4572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0" y="3733800"/>
            <a:ext cx="4114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29200" y="3733800"/>
            <a:ext cx="4114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1066800"/>
            <a:ext cx="8686800" cy="954107"/>
          </a:xfrm>
          <a:prstGeom prst="rect">
            <a:avLst/>
          </a:prstGeom>
          <a:noFill/>
        </p:spPr>
        <p:txBody>
          <a:bodyPr wrap="square" rtlCol="0">
            <a:spAutoFit/>
          </a:bodyPr>
          <a:lstStyle/>
          <a:p>
            <a:pPr>
              <a:buFont typeface="Arial" pitchFamily="34" charset="0"/>
              <a:buChar char="•"/>
            </a:pPr>
            <a:r>
              <a:rPr lang="en-US" sz="2800" dirty="0" smtClean="0"/>
              <a:t>    Change in weights after continuous feedback on recipe with RID=794</a:t>
            </a:r>
            <a:endParaRPr lang="en-US" sz="2800" dirty="0"/>
          </a:p>
        </p:txBody>
      </p:sp>
      <p:pic>
        <p:nvPicPr>
          <p:cNvPr id="12" name="Picture 11" descr="E:\DataMiningTools\Recipe Recommendation System\Final Presentation\3.png"/>
          <p:cNvPicPr>
            <a:picLocks noChangeAspect="1" noChangeArrowheads="1"/>
          </p:cNvPicPr>
          <p:nvPr/>
        </p:nvPicPr>
        <p:blipFill>
          <a:blip r:embed="rId4"/>
          <a:srcRect/>
          <a:stretch>
            <a:fillRect/>
          </a:stretch>
        </p:blipFill>
        <p:spPr bwMode="auto">
          <a:xfrm>
            <a:off x="5791200" y="6096000"/>
            <a:ext cx="2466111" cy="611892"/>
          </a:xfrm>
          <a:prstGeom prst="rect">
            <a:avLst/>
          </a:prstGeom>
          <a:noFill/>
          <a:ln>
            <a:solidFill>
              <a:schemeClr val="accent2"/>
            </a:solidFill>
          </a:ln>
        </p:spPr>
      </p:pic>
      <p:pic>
        <p:nvPicPr>
          <p:cNvPr id="13" name="Picture 2" descr="E:\DataMiningTools\Recipe Recommendation System\Logo\logo draft 2.png"/>
          <p:cNvPicPr>
            <a:picLocks noChangeAspect="1" noChangeArrowheads="1"/>
          </p:cNvPicPr>
          <p:nvPr/>
        </p:nvPicPr>
        <p:blipFill>
          <a:blip r:embed="rId5"/>
          <a:srcRect/>
          <a:stretch>
            <a:fillRect/>
          </a:stretch>
        </p:blipFill>
        <p:spPr bwMode="auto">
          <a:xfrm>
            <a:off x="7924800" y="5516880"/>
            <a:ext cx="1219200" cy="134112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style>
          <a:lnRef idx="0">
            <a:schemeClr val="accent2"/>
          </a:lnRef>
          <a:fillRef idx="3">
            <a:schemeClr val="accent2"/>
          </a:fillRef>
          <a:effectRef idx="3">
            <a:schemeClr val="accent2"/>
          </a:effectRef>
          <a:fontRef idx="minor">
            <a:schemeClr val="lt1"/>
          </a:fontRef>
        </p:style>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3505200" cy="4525963"/>
          </a:xfrm>
        </p:spPr>
        <p:txBody>
          <a:bodyPr/>
          <a:lstStyle/>
          <a:p>
            <a:r>
              <a:rPr lang="en-US" dirty="0" smtClean="0"/>
              <a:t>What is a Recommendation System?</a:t>
            </a:r>
            <a:endParaRPr lang="en-US" dirty="0"/>
          </a:p>
        </p:txBody>
      </p:sp>
      <p:graphicFrame>
        <p:nvGraphicFramePr>
          <p:cNvPr id="4" name="Diagram 3"/>
          <p:cNvGraphicFramePr/>
          <p:nvPr/>
        </p:nvGraphicFramePr>
        <p:xfrm>
          <a:off x="4038600" y="2743200"/>
          <a:ext cx="4648200" cy="340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rot="16200000">
            <a:off x="4382294" y="3618706"/>
            <a:ext cx="531812" cy="76200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6" name="Group 5"/>
          <p:cNvGrpSpPr/>
          <p:nvPr/>
        </p:nvGrpSpPr>
        <p:grpSpPr>
          <a:xfrm>
            <a:off x="1828800" y="3429000"/>
            <a:ext cx="2362200" cy="1066800"/>
            <a:chOff x="2239010" y="215277"/>
            <a:chExt cx="957262" cy="957262"/>
          </a:xfrm>
        </p:grpSpPr>
        <p:sp>
          <p:nvSpPr>
            <p:cNvPr id="7" name="Oval 6"/>
            <p:cNvSpPr/>
            <p:nvPr/>
          </p:nvSpPr>
          <p:spPr>
            <a:xfrm>
              <a:off x="2239010" y="215277"/>
              <a:ext cx="957262" cy="957262"/>
            </a:xfrm>
            <a:prstGeom prst="ellipse">
              <a:avLst/>
            </a:prstGeom>
          </p:spPr>
          <p:style>
            <a:lnRef idx="3">
              <a:schemeClr val="lt1"/>
            </a:lnRef>
            <a:fillRef idx="1">
              <a:schemeClr val="accent2"/>
            </a:fillRef>
            <a:effectRef idx="1">
              <a:schemeClr val="accent2"/>
            </a:effectRef>
            <a:fontRef idx="minor">
              <a:schemeClr val="lt1"/>
            </a:fontRef>
          </p:style>
          <p:txBody>
            <a:bodyPr/>
            <a:lstStyle/>
            <a:p>
              <a:r>
                <a:rPr lang="en-US" sz="2000" dirty="0" smtClean="0"/>
                <a:t>Characteristic preferences</a:t>
              </a:r>
              <a:endParaRPr lang="en-US" sz="2000" dirty="0"/>
            </a:p>
          </p:txBody>
        </p:sp>
        <p:sp>
          <p:nvSpPr>
            <p:cNvPr id="8" name="Oval 4"/>
            <p:cNvSpPr/>
            <p:nvPr/>
          </p:nvSpPr>
          <p:spPr>
            <a:xfrm>
              <a:off x="2379198" y="355465"/>
              <a:ext cx="676886" cy="676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p:txBody>
        </p:sp>
      </p:grpSp>
      <p:sp>
        <p:nvSpPr>
          <p:cNvPr id="9" name="Down Arrow 8"/>
          <p:cNvSpPr/>
          <p:nvPr/>
        </p:nvSpPr>
        <p:spPr>
          <a:xfrm>
            <a:off x="6019800" y="2286000"/>
            <a:ext cx="531812" cy="76200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10" name="Group 9"/>
          <p:cNvGrpSpPr/>
          <p:nvPr/>
        </p:nvGrpSpPr>
        <p:grpSpPr>
          <a:xfrm>
            <a:off x="5715000" y="1524000"/>
            <a:ext cx="1219200" cy="685800"/>
            <a:chOff x="2239010" y="215277"/>
            <a:chExt cx="957262" cy="957262"/>
          </a:xfrm>
        </p:grpSpPr>
        <p:sp>
          <p:nvSpPr>
            <p:cNvPr id="11" name="Oval 10"/>
            <p:cNvSpPr/>
            <p:nvPr/>
          </p:nvSpPr>
          <p:spPr>
            <a:xfrm>
              <a:off x="2239010" y="215277"/>
              <a:ext cx="957262" cy="957262"/>
            </a:xfrm>
            <a:prstGeom prst="ellipse">
              <a:avLst/>
            </a:prstGeom>
          </p:spPr>
          <p:style>
            <a:lnRef idx="3">
              <a:schemeClr val="lt1"/>
            </a:lnRef>
            <a:fillRef idx="1">
              <a:schemeClr val="accent2"/>
            </a:fillRef>
            <a:effectRef idx="1">
              <a:schemeClr val="accent2"/>
            </a:effectRef>
            <a:fontRef idx="minor">
              <a:schemeClr val="lt1"/>
            </a:fontRef>
          </p:style>
          <p:txBody>
            <a:bodyPr/>
            <a:lstStyle/>
            <a:p>
              <a:r>
                <a:rPr lang="en-US" sz="2000" dirty="0" smtClean="0"/>
                <a:t>Query</a:t>
              </a:r>
              <a:endParaRPr lang="en-US" sz="2000" dirty="0"/>
            </a:p>
          </p:txBody>
        </p:sp>
        <p:sp>
          <p:nvSpPr>
            <p:cNvPr id="12" name="Oval 4"/>
            <p:cNvSpPr/>
            <p:nvPr/>
          </p:nvSpPr>
          <p:spPr>
            <a:xfrm>
              <a:off x="2379198" y="355465"/>
              <a:ext cx="676886" cy="676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Top-ten match: </a:t>
            </a:r>
          </a:p>
          <a:p>
            <a:pPr lvl="1">
              <a:buFont typeface="Courier New" pitchFamily="49" charset="0"/>
              <a:buChar char="o"/>
            </a:pPr>
            <a:r>
              <a:rPr lang="en-US" dirty="0" smtClean="0"/>
              <a:t>For the same set of selected categories, it was recorded whether the recipe selected by the user was actually in the top ten recommended recipes. A correct match signified that the user selected a recipe from his/her top ten recommendations. </a:t>
            </a:r>
          </a:p>
        </p:txBody>
      </p:sp>
      <p:sp>
        <p:nvSpPr>
          <p:cNvPr id="3" name="Title 2"/>
          <p:cNvSpPr>
            <a:spLocks noGrp="1"/>
          </p:cNvSpPr>
          <p:nvPr>
            <p:ph type="title"/>
          </p:nvPr>
        </p:nvSpPr>
        <p:spPr/>
        <p:txBody>
          <a:bodyPr/>
          <a:lstStyle/>
          <a:p>
            <a:r>
              <a:rPr lang="en-US" dirty="0" smtClean="0"/>
              <a:t>Dimensions and Metrics</a:t>
            </a:r>
            <a:endParaRPr lang="en-US" dirty="0"/>
          </a:p>
        </p:txBody>
      </p:sp>
      <p:pic>
        <p:nvPicPr>
          <p:cNvPr id="6" name="Picture 5" descr="E:\DataMiningTools\Recipe Recommendation System\Final Presentation\3.png"/>
          <p:cNvPicPr>
            <a:picLocks noChangeAspect="1" noChangeArrowheads="1"/>
          </p:cNvPicPr>
          <p:nvPr/>
        </p:nvPicPr>
        <p:blipFill>
          <a:blip r:embed="rId2"/>
          <a:srcRect/>
          <a:stretch>
            <a:fillRect/>
          </a:stretch>
        </p:blipFill>
        <p:spPr bwMode="auto">
          <a:xfrm>
            <a:off x="5791200" y="6096000"/>
            <a:ext cx="2466111" cy="611892"/>
          </a:xfrm>
          <a:prstGeom prst="rect">
            <a:avLst/>
          </a:prstGeom>
          <a:noFill/>
          <a:ln>
            <a:solidFill>
              <a:schemeClr val="accent2"/>
            </a:solidFill>
          </a:ln>
        </p:spPr>
      </p:pic>
      <p:pic>
        <p:nvPicPr>
          <p:cNvPr id="7" name="Picture 2" descr="E:\DataMiningTools\Recipe Recommendation System\Logo\logo draft 2.png"/>
          <p:cNvPicPr>
            <a:picLocks noChangeAspect="1" noChangeArrowheads="1"/>
          </p:cNvPicPr>
          <p:nvPr/>
        </p:nvPicPr>
        <p:blipFill>
          <a:blip r:embed="rId3"/>
          <a:srcRect/>
          <a:stretch>
            <a:fillRect/>
          </a:stretch>
        </p:blipFill>
        <p:spPr bwMode="auto">
          <a:xfrm>
            <a:off x="7924800" y="5516880"/>
            <a:ext cx="1219200" cy="134112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Magnitude of error: </a:t>
            </a:r>
          </a:p>
          <a:p>
            <a:pPr lvl="1">
              <a:buFont typeface="Courier New" pitchFamily="49" charset="0"/>
              <a:buChar char="o"/>
            </a:pPr>
            <a:r>
              <a:rPr lang="en-US" dirty="0" smtClean="0"/>
              <a:t>This dimension was determined by the difference in the ranks of the topmost predicted recipe and the actual recipe selected by the user.</a:t>
            </a:r>
          </a:p>
          <a:p>
            <a:endParaRPr lang="en-US" dirty="0"/>
          </a:p>
        </p:txBody>
      </p:sp>
      <p:sp>
        <p:nvSpPr>
          <p:cNvPr id="3" name="Title 2"/>
          <p:cNvSpPr>
            <a:spLocks noGrp="1"/>
          </p:cNvSpPr>
          <p:nvPr>
            <p:ph type="title"/>
          </p:nvPr>
        </p:nvSpPr>
        <p:spPr/>
        <p:txBody>
          <a:bodyPr/>
          <a:lstStyle/>
          <a:p>
            <a:r>
              <a:rPr lang="en-US" dirty="0" smtClean="0"/>
              <a:t>Dimensions and Metrics</a:t>
            </a:r>
            <a:endParaRPr lang="en-US" dirty="0"/>
          </a:p>
        </p:txBody>
      </p:sp>
      <p:pic>
        <p:nvPicPr>
          <p:cNvPr id="4" name="Picture 3" descr="E:\DataMiningTools\Recipe Recommendation System\Final Presentation\3.png"/>
          <p:cNvPicPr>
            <a:picLocks noChangeAspect="1" noChangeArrowheads="1"/>
          </p:cNvPicPr>
          <p:nvPr/>
        </p:nvPicPr>
        <p:blipFill>
          <a:blip r:embed="rId2"/>
          <a:srcRect/>
          <a:stretch>
            <a:fillRect/>
          </a:stretch>
        </p:blipFill>
        <p:spPr bwMode="auto">
          <a:xfrm>
            <a:off x="5791200" y="6096000"/>
            <a:ext cx="2466111" cy="611892"/>
          </a:xfrm>
          <a:prstGeom prst="rect">
            <a:avLst/>
          </a:prstGeom>
          <a:noFill/>
          <a:ln>
            <a:solidFill>
              <a:schemeClr val="accent2"/>
            </a:solidFill>
          </a:ln>
        </p:spPr>
      </p:pic>
      <p:pic>
        <p:nvPicPr>
          <p:cNvPr id="5" name="Picture 2" descr="E:\DataMiningTools\Recipe Recommendation System\Logo\logo draft 2.png"/>
          <p:cNvPicPr>
            <a:picLocks noChangeAspect="1" noChangeArrowheads="1"/>
          </p:cNvPicPr>
          <p:nvPr/>
        </p:nvPicPr>
        <p:blipFill>
          <a:blip r:embed="rId3"/>
          <a:srcRect/>
          <a:stretch>
            <a:fillRect/>
          </a:stretch>
        </p:blipFill>
        <p:spPr bwMode="auto">
          <a:xfrm>
            <a:off x="7924800" y="5516880"/>
            <a:ext cx="1219200" cy="134112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 discussion</a:t>
            </a:r>
            <a:endParaRPr lang="en-US" dirty="0"/>
          </a:p>
        </p:txBody>
      </p:sp>
      <p:pic>
        <p:nvPicPr>
          <p:cNvPr id="4" name="Picture 3" descr="E:\DataMiningTools\Recipe Recommendation System\Final Presentation\3.png"/>
          <p:cNvPicPr>
            <a:picLocks noChangeAspect="1" noChangeArrowheads="1"/>
          </p:cNvPicPr>
          <p:nvPr/>
        </p:nvPicPr>
        <p:blipFill>
          <a:blip r:embed="rId2"/>
          <a:srcRect/>
          <a:stretch>
            <a:fillRect/>
          </a:stretch>
        </p:blipFill>
        <p:spPr bwMode="auto">
          <a:xfrm>
            <a:off x="5791200" y="6096000"/>
            <a:ext cx="2466111" cy="611892"/>
          </a:xfrm>
          <a:prstGeom prst="rect">
            <a:avLst/>
          </a:prstGeom>
          <a:noFill/>
          <a:ln>
            <a:solidFill>
              <a:schemeClr val="accent2"/>
            </a:solidFill>
          </a:ln>
        </p:spPr>
      </p:pic>
      <p:pic>
        <p:nvPicPr>
          <p:cNvPr id="5" name="Picture 2" descr="E:\DataMiningTools\Recipe Recommendation System\Logo\logo draft 2.png"/>
          <p:cNvPicPr>
            <a:picLocks noChangeAspect="1" noChangeArrowheads="1"/>
          </p:cNvPicPr>
          <p:nvPr/>
        </p:nvPicPr>
        <p:blipFill>
          <a:blip r:embed="rId3"/>
          <a:srcRect/>
          <a:stretch>
            <a:fillRect/>
          </a:stretch>
        </p:blipFill>
        <p:spPr bwMode="auto">
          <a:xfrm>
            <a:off x="7924800" y="5516880"/>
            <a:ext cx="1219200" cy="1341120"/>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152400" y="990600"/>
            <a:ext cx="4057650" cy="51530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419600" y="1981200"/>
            <a:ext cx="4343400" cy="966355"/>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4419600" y="1066800"/>
            <a:ext cx="4348213"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Apart from quantitative measures, a feedback questionnaire was prepared to the test the interestingness and the accuracy of the tool. Various questions were asked in both these areas and the following statistic was recorded:</a:t>
            </a:r>
            <a:endParaRPr lang="en-US" dirty="0"/>
          </a:p>
        </p:txBody>
      </p:sp>
      <p:sp>
        <p:nvSpPr>
          <p:cNvPr id="3" name="Title 2"/>
          <p:cNvSpPr>
            <a:spLocks noGrp="1"/>
          </p:cNvSpPr>
          <p:nvPr>
            <p:ph type="title"/>
          </p:nvPr>
        </p:nvSpPr>
        <p:spPr/>
        <p:txBody>
          <a:bodyPr/>
          <a:lstStyle/>
          <a:p>
            <a:r>
              <a:rPr lang="en-US" dirty="0" smtClean="0"/>
              <a:t>User feedback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8229600" cy="1295400"/>
          </a:xfrm>
        </p:spPr>
        <p:txBody>
          <a:bodyPr/>
          <a:lstStyle/>
          <a:p>
            <a:r>
              <a:rPr lang="en-US" dirty="0" smtClean="0"/>
              <a:t>User ratings for question pertaining to ‘interestingness’.</a:t>
            </a:r>
            <a:endParaRPr lang="en-US" dirty="0"/>
          </a:p>
        </p:txBody>
      </p:sp>
      <p:sp>
        <p:nvSpPr>
          <p:cNvPr id="3" name="Title 2"/>
          <p:cNvSpPr>
            <a:spLocks noGrp="1"/>
          </p:cNvSpPr>
          <p:nvPr>
            <p:ph type="title"/>
          </p:nvPr>
        </p:nvSpPr>
        <p:spPr/>
        <p:txBody>
          <a:bodyPr/>
          <a:lstStyle/>
          <a:p>
            <a:r>
              <a:rPr lang="en-US" dirty="0" smtClean="0"/>
              <a:t>User feedback</a:t>
            </a:r>
            <a:endParaRPr lang="en-US" dirty="0"/>
          </a:p>
        </p:txBody>
      </p:sp>
      <p:pic>
        <p:nvPicPr>
          <p:cNvPr id="3075" name="Picture 3"/>
          <p:cNvPicPr>
            <a:picLocks noChangeAspect="1" noChangeArrowheads="1"/>
          </p:cNvPicPr>
          <p:nvPr/>
        </p:nvPicPr>
        <p:blipFill>
          <a:blip r:embed="rId2"/>
          <a:srcRect/>
          <a:stretch>
            <a:fillRect/>
          </a:stretch>
        </p:blipFill>
        <p:spPr bwMode="auto">
          <a:xfrm>
            <a:off x="1828800" y="2438400"/>
            <a:ext cx="6019800" cy="36343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feedback</a:t>
            </a:r>
            <a:endParaRPr lang="en-US" dirty="0"/>
          </a:p>
        </p:txBody>
      </p:sp>
      <p:pic>
        <p:nvPicPr>
          <p:cNvPr id="4" name="Picture 3" descr="E:\DataMiningTools\Recipe Recommendation System\Final Presentation\3.png"/>
          <p:cNvPicPr>
            <a:picLocks noChangeAspect="1" noChangeArrowheads="1"/>
          </p:cNvPicPr>
          <p:nvPr/>
        </p:nvPicPr>
        <p:blipFill>
          <a:blip r:embed="rId2"/>
          <a:srcRect/>
          <a:stretch>
            <a:fillRect/>
          </a:stretch>
        </p:blipFill>
        <p:spPr bwMode="auto">
          <a:xfrm>
            <a:off x="5791200" y="6096000"/>
            <a:ext cx="2466111" cy="611892"/>
          </a:xfrm>
          <a:prstGeom prst="rect">
            <a:avLst/>
          </a:prstGeom>
          <a:noFill/>
          <a:ln>
            <a:solidFill>
              <a:schemeClr val="accent2"/>
            </a:solidFill>
          </a:ln>
        </p:spPr>
      </p:pic>
      <p:pic>
        <p:nvPicPr>
          <p:cNvPr id="5" name="Picture 2" descr="E:\DataMiningTools\Recipe Recommendation System\Logo\logo draft 2.png"/>
          <p:cNvPicPr>
            <a:picLocks noChangeAspect="1" noChangeArrowheads="1"/>
          </p:cNvPicPr>
          <p:nvPr/>
        </p:nvPicPr>
        <p:blipFill>
          <a:blip r:embed="rId3"/>
          <a:srcRect/>
          <a:stretch>
            <a:fillRect/>
          </a:stretch>
        </p:blipFill>
        <p:spPr bwMode="auto">
          <a:xfrm>
            <a:off x="7924800" y="5516880"/>
            <a:ext cx="1219200" cy="1341120"/>
          </a:xfrm>
          <a:prstGeom prst="rect">
            <a:avLst/>
          </a:prstGeom>
          <a:noFill/>
        </p:spPr>
      </p:pic>
      <p:sp>
        <p:nvSpPr>
          <p:cNvPr id="7" name="Content Placeholder 1"/>
          <p:cNvSpPr>
            <a:spLocks noGrp="1"/>
          </p:cNvSpPr>
          <p:nvPr>
            <p:ph idx="1"/>
          </p:nvPr>
        </p:nvSpPr>
        <p:spPr>
          <a:xfrm>
            <a:off x="457200" y="1219201"/>
            <a:ext cx="8229600" cy="1295400"/>
          </a:xfrm>
        </p:spPr>
        <p:txBody>
          <a:bodyPr/>
          <a:lstStyle/>
          <a:p>
            <a:r>
              <a:rPr lang="en-US" dirty="0" smtClean="0"/>
              <a:t>User ratings for question pertaining to ‘accuracy’.</a:t>
            </a:r>
            <a:endParaRPr lang="en-US" dirty="0"/>
          </a:p>
        </p:txBody>
      </p:sp>
      <p:pic>
        <p:nvPicPr>
          <p:cNvPr id="4099" name="Picture 3"/>
          <p:cNvPicPr>
            <a:picLocks noChangeAspect="1" noChangeArrowheads="1"/>
          </p:cNvPicPr>
          <p:nvPr/>
        </p:nvPicPr>
        <p:blipFill>
          <a:blip r:embed="rId4"/>
          <a:srcRect/>
          <a:stretch>
            <a:fillRect/>
          </a:stretch>
        </p:blipFill>
        <p:spPr bwMode="auto">
          <a:xfrm>
            <a:off x="1676400" y="2362200"/>
            <a:ext cx="5867400" cy="36385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smtClean="0"/>
              <a:t>JaDaCook</a:t>
            </a:r>
            <a:r>
              <a:rPr lang="en-US" b="1" dirty="0" smtClean="0"/>
              <a:t>: </a:t>
            </a:r>
            <a:r>
              <a:rPr lang="en-US" sz="2800" i="1" dirty="0" smtClean="0"/>
              <a:t>Java Application Developed and Cooked Over Ontological Knowledge- </a:t>
            </a:r>
            <a:r>
              <a:rPr lang="en-US" dirty="0" smtClean="0"/>
              <a:t>P. Javier Herrera, Pablo Iglesias,  David Romero, Ignacio Rubio, </a:t>
            </a:r>
            <a:r>
              <a:rPr lang="en-US" dirty="0" err="1" smtClean="0"/>
              <a:t>Belén</a:t>
            </a:r>
            <a:r>
              <a:rPr lang="en-US" dirty="0" smtClean="0"/>
              <a:t> </a:t>
            </a:r>
            <a:r>
              <a:rPr lang="en-US" dirty="0" err="1" smtClean="0"/>
              <a:t>Díaz-Agudo</a:t>
            </a:r>
            <a:endParaRPr lang="en-US" dirty="0" smtClean="0"/>
          </a:p>
          <a:p>
            <a:r>
              <a:rPr lang="en-US" b="1" dirty="0" smtClean="0"/>
              <a:t>A Wine and Food Pairing Recommendation System . </a:t>
            </a:r>
            <a:r>
              <a:rPr lang="en-US" dirty="0" smtClean="0"/>
              <a:t>Felix Santiago, MIT Open Courseware.  </a:t>
            </a:r>
          </a:p>
          <a:p>
            <a:endParaRPr lang="en-US" dirty="0" smtClean="0"/>
          </a:p>
          <a:p>
            <a:endParaRPr lang="en-US" dirty="0"/>
          </a:p>
        </p:txBody>
      </p:sp>
      <p:sp>
        <p:nvSpPr>
          <p:cNvPr id="3" name="Title 2"/>
          <p:cNvSpPr>
            <a:spLocks noGrp="1"/>
          </p:cNvSpPr>
          <p:nvPr>
            <p:ph type="title"/>
          </p:nvPr>
        </p:nvSpPr>
        <p:spPr/>
        <p:txBody>
          <a:bodyPr/>
          <a:lstStyle/>
          <a:p>
            <a:r>
              <a:rPr lang="en-US" dirty="0" smtClean="0"/>
              <a:t>Related Work</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8001000" cy="3124200"/>
          </a:xfrm>
        </p:spPr>
        <p:txBody>
          <a:bodyPr>
            <a:normAutofit fontScale="92500" lnSpcReduction="20000"/>
          </a:bodyPr>
          <a:lstStyle/>
          <a:p>
            <a:pPr algn="just"/>
            <a:r>
              <a:rPr lang="en-US" sz="3600" b="1" dirty="0" smtClean="0"/>
              <a:t>Case-Based Reasoning (CBR) </a:t>
            </a:r>
            <a:r>
              <a:rPr lang="en-US" dirty="0" smtClean="0"/>
              <a:t>is a successful paradigm of problem solving within Artificial Intelligence. Instead of relying solely on general knowledge of the problem domain, or making associations in the course of relations between descriptions of the problem  and  conclusions,  this  paradigm  is  capable  of  using  specific  knowledge  of previous  experiences  (cases). </a:t>
            </a:r>
          </a:p>
          <a:p>
            <a:pPr algn="just"/>
            <a:endParaRPr lang="en-US" dirty="0"/>
          </a:p>
        </p:txBody>
      </p:sp>
      <p:sp>
        <p:nvSpPr>
          <p:cNvPr id="3" name="Title 2"/>
          <p:cNvSpPr>
            <a:spLocks noGrp="1"/>
          </p:cNvSpPr>
          <p:nvPr>
            <p:ph type="title"/>
          </p:nvPr>
        </p:nvSpPr>
        <p:spPr/>
        <p:txBody>
          <a:bodyPr>
            <a:normAutofit fontScale="90000"/>
          </a:bodyPr>
          <a:lstStyle/>
          <a:p>
            <a:r>
              <a:rPr lang="en-US" dirty="0" smtClean="0"/>
              <a:t>Related Work: Case Based Reasoning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Related Work: Case Based Reasoning</a:t>
            </a:r>
            <a:endParaRPr lang="en-US" dirty="0"/>
          </a:p>
        </p:txBody>
      </p:sp>
      <p:pic>
        <p:nvPicPr>
          <p:cNvPr id="4" name="Picture 2"/>
          <p:cNvPicPr>
            <a:picLocks noChangeAspect="1" noChangeArrowheads="1"/>
          </p:cNvPicPr>
          <p:nvPr/>
        </p:nvPicPr>
        <p:blipFill>
          <a:blip r:embed="rId2"/>
          <a:srcRect/>
          <a:stretch>
            <a:fillRect/>
          </a:stretch>
        </p:blipFill>
        <p:spPr bwMode="auto">
          <a:xfrm>
            <a:off x="533400" y="2590800"/>
            <a:ext cx="8077200" cy="3558015"/>
          </a:xfrm>
          <a:prstGeom prst="rect">
            <a:avLst/>
          </a:prstGeom>
          <a:noFill/>
          <a:ln w="9525">
            <a:noFill/>
            <a:miter lim="800000"/>
            <a:headEnd/>
            <a:tailEnd/>
          </a:ln>
          <a:effectLst/>
        </p:spPr>
      </p:pic>
      <p:sp>
        <p:nvSpPr>
          <p:cNvPr id="5" name="TextBox 4"/>
          <p:cNvSpPr txBox="1"/>
          <p:nvPr/>
        </p:nvSpPr>
        <p:spPr>
          <a:xfrm>
            <a:off x="685800" y="1143000"/>
            <a:ext cx="7696200" cy="954107"/>
          </a:xfrm>
          <a:prstGeom prst="rect">
            <a:avLst/>
          </a:prstGeom>
          <a:noFill/>
        </p:spPr>
        <p:txBody>
          <a:bodyPr wrap="square" rtlCol="0">
            <a:spAutoFit/>
          </a:bodyPr>
          <a:lstStyle/>
          <a:p>
            <a:r>
              <a:rPr lang="en-US" sz="2800" dirty="0" smtClean="0"/>
              <a:t>Information Retrieval in Case Based Reasoning approach</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915400" cy="5135563"/>
          </a:xfrm>
        </p:spPr>
        <p:txBody>
          <a:bodyPr>
            <a:normAutofit/>
          </a:bodyPr>
          <a:lstStyle/>
          <a:p>
            <a:r>
              <a:rPr lang="en-US" sz="2800" dirty="0" smtClean="0"/>
              <a:t>Ontological relationships provide wealth of knowledge about an entity’s properties and can be harvested for categorizing generic data</a:t>
            </a:r>
            <a:r>
              <a:rPr lang="en-US" sz="2800" dirty="0" smtClean="0"/>
              <a:t>.</a:t>
            </a:r>
          </a:p>
          <a:p>
            <a:endParaRPr lang="en-US" sz="2800" dirty="0" smtClean="0"/>
          </a:p>
          <a:p>
            <a:r>
              <a:rPr lang="en-US" sz="2800" dirty="0" smtClean="0"/>
              <a:t>The </a:t>
            </a:r>
            <a:r>
              <a:rPr lang="en-US" sz="2800" dirty="0" smtClean="0"/>
              <a:t>user of ontological knowledge for recommendation is a promising approach  and can be further enhanced by dynamic ranking mechanisms as discussed in this work. </a:t>
            </a:r>
            <a:endParaRPr lang="en-US" sz="2800" dirty="0" smtClean="0"/>
          </a:p>
          <a:p>
            <a:endParaRPr lang="en-US" sz="2800" dirty="0" smtClean="0"/>
          </a:p>
          <a:p>
            <a:r>
              <a:rPr lang="en-US" sz="2800" dirty="0" smtClean="0"/>
              <a:t>The </a:t>
            </a:r>
            <a:r>
              <a:rPr lang="en-US" sz="2800" dirty="0" smtClean="0"/>
              <a:t>groups formed by ontology can be conceptualized at various levels in the form </a:t>
            </a:r>
            <a:r>
              <a:rPr lang="en-US" sz="2800" dirty="0" smtClean="0"/>
              <a:t>sub-graphs</a:t>
            </a:r>
            <a:endParaRPr lang="en-US" sz="2800"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work proposes a novel method to build a recommendation system based on adaptive ontological graphs with weighted ranking.</a:t>
            </a:r>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graphicFrame>
        <p:nvGraphicFramePr>
          <p:cNvPr id="4" name="Diagram 3"/>
          <p:cNvGraphicFramePr/>
          <p:nvPr/>
        </p:nvGraphicFramePr>
        <p:xfrm>
          <a:off x="762000" y="2590800"/>
          <a:ext cx="77724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867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6" name="Round Diagonal Corner Rectangle 5"/>
          <p:cNvSpPr/>
          <p:nvPr/>
        </p:nvSpPr>
        <p:spPr>
          <a:xfrm>
            <a:off x="7696200" y="6019800"/>
            <a:ext cx="1057284" cy="609600"/>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600" b="1" dirty="0" smtClean="0"/>
              <a:t>End</a:t>
            </a:r>
            <a:endParaRPr lang="en-IN" sz="3600" b="1" dirty="0"/>
          </a:p>
        </p:txBody>
      </p:sp>
      <p:sp>
        <p:nvSpPr>
          <p:cNvPr id="8" name="Content Placeholder 2"/>
          <p:cNvSpPr txBox="1">
            <a:spLocks/>
          </p:cNvSpPr>
          <p:nvPr/>
        </p:nvSpPr>
        <p:spPr>
          <a:xfrm>
            <a:off x="533400" y="11430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Title 1"/>
          <p:cNvSpPr>
            <a:spLocks noGrp="1"/>
          </p:cNvSpPr>
          <p:nvPr>
            <p:ph type="title"/>
          </p:nvPr>
        </p:nvSpPr>
        <p:spPr>
          <a:xfrm>
            <a:off x="457200" y="0"/>
            <a:ext cx="8229600" cy="1143000"/>
          </a:xfrm>
        </p:spPr>
        <p:txBody>
          <a:bodyPr>
            <a:normAutofit/>
          </a:bodyPr>
          <a:lstStyle/>
          <a:p>
            <a:r>
              <a:rPr lang="en-US" sz="5400" dirty="0" smtClean="0">
                <a:solidFill>
                  <a:schemeClr val="bg1"/>
                </a:solidFill>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recommendation process</a:t>
            </a:r>
            <a:endParaRPr lang="en-US" dirty="0"/>
          </a:p>
        </p:txBody>
      </p:sp>
      <p:grpSp>
        <p:nvGrpSpPr>
          <p:cNvPr id="2" name="Group 4"/>
          <p:cNvGrpSpPr/>
          <p:nvPr/>
        </p:nvGrpSpPr>
        <p:grpSpPr>
          <a:xfrm>
            <a:off x="914400" y="1066800"/>
            <a:ext cx="2697137" cy="643704"/>
            <a:chOff x="954434" y="8225"/>
            <a:chExt cx="2697137" cy="643704"/>
          </a:xfrm>
        </p:grpSpPr>
        <p:sp>
          <p:nvSpPr>
            <p:cNvPr id="30" name="Rounded Rectangle 29"/>
            <p:cNvSpPr/>
            <p:nvPr/>
          </p:nvSpPr>
          <p:spPr>
            <a:xfrm>
              <a:off x="954434" y="8225"/>
              <a:ext cx="2697137" cy="643704"/>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Rounded Rectangle 4"/>
            <p:cNvSpPr/>
            <p:nvPr/>
          </p:nvSpPr>
          <p:spPr>
            <a:xfrm>
              <a:off x="973287" y="27078"/>
              <a:ext cx="2659431" cy="6059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Query</a:t>
              </a:r>
              <a:endParaRPr lang="en-US" sz="2200" kern="1200" dirty="0"/>
            </a:p>
          </p:txBody>
        </p:sp>
      </p:grpSp>
      <p:grpSp>
        <p:nvGrpSpPr>
          <p:cNvPr id="4" name="Group 6"/>
          <p:cNvGrpSpPr/>
          <p:nvPr/>
        </p:nvGrpSpPr>
        <p:grpSpPr>
          <a:xfrm>
            <a:off x="914400" y="2286000"/>
            <a:ext cx="2697137" cy="643704"/>
            <a:chOff x="4730427" y="8225"/>
            <a:chExt cx="2697137" cy="643704"/>
          </a:xfrm>
        </p:grpSpPr>
        <p:sp>
          <p:nvSpPr>
            <p:cNvPr id="26" name="Rounded Rectangle 25"/>
            <p:cNvSpPr/>
            <p:nvPr/>
          </p:nvSpPr>
          <p:spPr>
            <a:xfrm>
              <a:off x="4730427" y="8225"/>
              <a:ext cx="2697137" cy="643704"/>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Rounded Rectangle 8"/>
            <p:cNvSpPr/>
            <p:nvPr/>
          </p:nvSpPr>
          <p:spPr>
            <a:xfrm>
              <a:off x="4749280" y="27078"/>
              <a:ext cx="2659431" cy="6059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Recommendation</a:t>
              </a:r>
              <a:endParaRPr lang="en-US" sz="2200" kern="1200" dirty="0"/>
            </a:p>
          </p:txBody>
        </p:sp>
      </p:grpSp>
      <p:grpSp>
        <p:nvGrpSpPr>
          <p:cNvPr id="5" name="Group 8"/>
          <p:cNvGrpSpPr/>
          <p:nvPr/>
        </p:nvGrpSpPr>
        <p:grpSpPr>
          <a:xfrm>
            <a:off x="914400" y="3505200"/>
            <a:ext cx="2697137" cy="643704"/>
            <a:chOff x="4730427" y="1755970"/>
            <a:chExt cx="2697137" cy="643704"/>
          </a:xfrm>
        </p:grpSpPr>
        <p:sp>
          <p:nvSpPr>
            <p:cNvPr id="22" name="Rounded Rectangle 21"/>
            <p:cNvSpPr/>
            <p:nvPr/>
          </p:nvSpPr>
          <p:spPr>
            <a:xfrm>
              <a:off x="4730427" y="1755970"/>
              <a:ext cx="2697137" cy="643704"/>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3" name="Rounded Rectangle 12"/>
            <p:cNvSpPr/>
            <p:nvPr/>
          </p:nvSpPr>
          <p:spPr>
            <a:xfrm>
              <a:off x="4749280" y="1774823"/>
              <a:ext cx="2659431" cy="6059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Ranking</a:t>
              </a:r>
              <a:endParaRPr lang="en-US" sz="2200" kern="1200" dirty="0"/>
            </a:p>
          </p:txBody>
        </p:sp>
      </p:grpSp>
      <p:grpSp>
        <p:nvGrpSpPr>
          <p:cNvPr id="6" name="Group 10"/>
          <p:cNvGrpSpPr/>
          <p:nvPr/>
        </p:nvGrpSpPr>
        <p:grpSpPr>
          <a:xfrm>
            <a:off x="990600" y="4648200"/>
            <a:ext cx="2697137" cy="504952"/>
            <a:chOff x="954434" y="1825346"/>
            <a:chExt cx="2697137" cy="504952"/>
          </a:xfrm>
        </p:grpSpPr>
        <p:sp>
          <p:nvSpPr>
            <p:cNvPr id="18" name="Rounded Rectangle 17"/>
            <p:cNvSpPr/>
            <p:nvPr/>
          </p:nvSpPr>
          <p:spPr>
            <a:xfrm>
              <a:off x="954434" y="1825346"/>
              <a:ext cx="2697137" cy="50495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9" name="Rounded Rectangle 16"/>
            <p:cNvSpPr/>
            <p:nvPr/>
          </p:nvSpPr>
          <p:spPr>
            <a:xfrm>
              <a:off x="969224" y="1840136"/>
              <a:ext cx="2667557" cy="4753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Results Output</a:t>
              </a:r>
              <a:endParaRPr lang="en-US" sz="2200" kern="1200" dirty="0"/>
            </a:p>
          </p:txBody>
        </p:sp>
      </p:grpSp>
      <p:grpSp>
        <p:nvGrpSpPr>
          <p:cNvPr id="7" name="Group 12"/>
          <p:cNvGrpSpPr/>
          <p:nvPr/>
        </p:nvGrpSpPr>
        <p:grpSpPr>
          <a:xfrm>
            <a:off x="990600" y="5562600"/>
            <a:ext cx="2697137" cy="564651"/>
            <a:chOff x="954434" y="3491123"/>
            <a:chExt cx="2697137" cy="564651"/>
          </a:xfrm>
        </p:grpSpPr>
        <p:sp>
          <p:nvSpPr>
            <p:cNvPr id="14" name="Rounded Rectangle 13"/>
            <p:cNvSpPr/>
            <p:nvPr/>
          </p:nvSpPr>
          <p:spPr>
            <a:xfrm>
              <a:off x="954434" y="3491123"/>
              <a:ext cx="2697137" cy="56465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 name="Rounded Rectangle 20"/>
            <p:cNvSpPr/>
            <p:nvPr/>
          </p:nvSpPr>
          <p:spPr>
            <a:xfrm>
              <a:off x="970972" y="3507661"/>
              <a:ext cx="2664061" cy="5315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User selection</a:t>
              </a:r>
              <a:endParaRPr lang="en-US" sz="2200" kern="1200" dirty="0"/>
            </a:p>
          </p:txBody>
        </p:sp>
      </p:grpSp>
      <p:grpSp>
        <p:nvGrpSpPr>
          <p:cNvPr id="8" name="Group 32"/>
          <p:cNvGrpSpPr/>
          <p:nvPr/>
        </p:nvGrpSpPr>
        <p:grpSpPr>
          <a:xfrm>
            <a:off x="6629400" y="2667000"/>
            <a:ext cx="2057400" cy="762000"/>
            <a:chOff x="954434" y="8225"/>
            <a:chExt cx="2697137" cy="643704"/>
          </a:xfrm>
        </p:grpSpPr>
        <p:sp>
          <p:nvSpPr>
            <p:cNvPr id="34" name="Rounded Rectangle 33"/>
            <p:cNvSpPr/>
            <p:nvPr/>
          </p:nvSpPr>
          <p:spPr>
            <a:xfrm>
              <a:off x="954434" y="8225"/>
              <a:ext cx="2697137" cy="643704"/>
            </a:xfrm>
            <a:prstGeom prst="roundRect">
              <a:avLst>
                <a:gd name="adj" fmla="val 10000"/>
              </a:avLst>
            </a:prstGeom>
          </p:spPr>
          <p:style>
            <a:lnRef idx="0">
              <a:schemeClr val="accent3"/>
            </a:lnRef>
            <a:fillRef idx="3">
              <a:schemeClr val="accent3"/>
            </a:fillRef>
            <a:effectRef idx="3">
              <a:schemeClr val="accent3"/>
            </a:effectRef>
            <a:fontRef idx="minor">
              <a:schemeClr val="lt1"/>
            </a:fontRef>
          </p:style>
        </p:sp>
        <p:sp>
          <p:nvSpPr>
            <p:cNvPr id="35" name="Rounded Rectangle 4"/>
            <p:cNvSpPr/>
            <p:nvPr/>
          </p:nvSpPr>
          <p:spPr>
            <a:xfrm>
              <a:off x="973287" y="27078"/>
              <a:ext cx="2659431" cy="605998"/>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Ontological Graph</a:t>
              </a:r>
              <a:endParaRPr lang="en-US" sz="2200" kern="1200" dirty="0"/>
            </a:p>
          </p:txBody>
        </p:sp>
      </p:grpSp>
      <p:sp>
        <p:nvSpPr>
          <p:cNvPr id="36" name="Right Arrow 35"/>
          <p:cNvSpPr/>
          <p:nvPr/>
        </p:nvSpPr>
        <p:spPr>
          <a:xfrm rot="5400000">
            <a:off x="2048945" y="1684855"/>
            <a:ext cx="381000" cy="668890"/>
          </a:xfrm>
          <a:prstGeom prst="rightArrow">
            <a:avLst>
              <a:gd name="adj1" fmla="val 60000"/>
              <a:gd name="adj2" fmla="val 50000"/>
            </a:avLst>
          </a:prstGeom>
        </p:spPr>
        <p:style>
          <a:lnRef idx="0">
            <a:schemeClr val="accent2"/>
          </a:lnRef>
          <a:fillRef idx="3">
            <a:schemeClr val="accent2"/>
          </a:fillRef>
          <a:effectRef idx="3">
            <a:schemeClr val="accent2"/>
          </a:effectRef>
          <a:fontRef idx="minor">
            <a:schemeClr val="lt1"/>
          </a:fontRef>
        </p:style>
      </p:sp>
      <p:sp>
        <p:nvSpPr>
          <p:cNvPr id="37" name="Right Arrow 36"/>
          <p:cNvSpPr/>
          <p:nvPr/>
        </p:nvSpPr>
        <p:spPr>
          <a:xfrm rot="5400000">
            <a:off x="2048945" y="2904055"/>
            <a:ext cx="381000" cy="668890"/>
          </a:xfrm>
          <a:prstGeom prst="rightArrow">
            <a:avLst>
              <a:gd name="adj1" fmla="val 60000"/>
              <a:gd name="adj2" fmla="val 50000"/>
            </a:avLst>
          </a:prstGeom>
        </p:spPr>
        <p:style>
          <a:lnRef idx="0">
            <a:schemeClr val="accent2"/>
          </a:lnRef>
          <a:fillRef idx="3">
            <a:schemeClr val="accent2"/>
          </a:fillRef>
          <a:effectRef idx="3">
            <a:schemeClr val="accent2"/>
          </a:effectRef>
          <a:fontRef idx="minor">
            <a:schemeClr val="lt1"/>
          </a:fontRef>
        </p:style>
      </p:sp>
      <p:sp>
        <p:nvSpPr>
          <p:cNvPr id="38" name="Right Arrow 37"/>
          <p:cNvSpPr/>
          <p:nvPr/>
        </p:nvSpPr>
        <p:spPr>
          <a:xfrm rot="5400000">
            <a:off x="2048945" y="4123255"/>
            <a:ext cx="381000" cy="668890"/>
          </a:xfrm>
          <a:prstGeom prst="rightArrow">
            <a:avLst>
              <a:gd name="adj1" fmla="val 60000"/>
              <a:gd name="adj2" fmla="val 50000"/>
            </a:avLst>
          </a:prstGeom>
        </p:spPr>
        <p:style>
          <a:lnRef idx="0">
            <a:schemeClr val="accent2"/>
          </a:lnRef>
          <a:fillRef idx="3">
            <a:schemeClr val="accent2"/>
          </a:fillRef>
          <a:effectRef idx="3">
            <a:schemeClr val="accent2"/>
          </a:effectRef>
          <a:fontRef idx="minor">
            <a:schemeClr val="lt1"/>
          </a:fontRef>
        </p:style>
      </p:sp>
      <p:sp>
        <p:nvSpPr>
          <p:cNvPr id="39" name="Right Arrow 38"/>
          <p:cNvSpPr/>
          <p:nvPr/>
        </p:nvSpPr>
        <p:spPr>
          <a:xfrm rot="5400000">
            <a:off x="2048945" y="5037655"/>
            <a:ext cx="381000" cy="668890"/>
          </a:xfrm>
          <a:prstGeom prst="rightArrow">
            <a:avLst>
              <a:gd name="adj1" fmla="val 60000"/>
              <a:gd name="adj2" fmla="val 50000"/>
            </a:avLst>
          </a:prstGeom>
        </p:spPr>
        <p:style>
          <a:lnRef idx="0">
            <a:schemeClr val="accent2"/>
          </a:lnRef>
          <a:fillRef idx="3">
            <a:schemeClr val="accent2"/>
          </a:fillRef>
          <a:effectRef idx="3">
            <a:schemeClr val="accent2"/>
          </a:effectRef>
          <a:fontRef idx="minor">
            <a:schemeClr val="lt1"/>
          </a:fontRef>
        </p:style>
      </p:sp>
      <p:cxnSp>
        <p:nvCxnSpPr>
          <p:cNvPr id="43" name="Straight Arrow Connector 42"/>
          <p:cNvCxnSpPr>
            <a:stCxn id="35" idx="1"/>
            <a:endCxn id="27" idx="3"/>
          </p:cNvCxnSpPr>
          <p:nvPr/>
        </p:nvCxnSpPr>
        <p:spPr>
          <a:xfrm rot="10800000">
            <a:off x="3592685" y="2607853"/>
            <a:ext cx="3051097" cy="440149"/>
          </a:xfrm>
          <a:prstGeom prst="straightConnector1">
            <a:avLst/>
          </a:prstGeom>
          <a:ln w="25400">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1"/>
            <a:endCxn id="22" idx="3"/>
          </p:cNvCxnSpPr>
          <p:nvPr/>
        </p:nvCxnSpPr>
        <p:spPr>
          <a:xfrm rot="10800000" flipV="1">
            <a:off x="3611537" y="3048000"/>
            <a:ext cx="3032244" cy="779051"/>
          </a:xfrm>
          <a:prstGeom prst="straightConnector1">
            <a:avLst/>
          </a:prstGeom>
          <a:ln w="25400">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657600" y="2209800"/>
            <a:ext cx="1752600" cy="369332"/>
          </a:xfrm>
          <a:prstGeom prst="rect">
            <a:avLst/>
          </a:prstGeom>
          <a:noFill/>
        </p:spPr>
        <p:txBody>
          <a:bodyPr wrap="square" rtlCol="0">
            <a:spAutoFit/>
          </a:bodyPr>
          <a:lstStyle/>
          <a:p>
            <a:r>
              <a:rPr lang="en-US" dirty="0" smtClean="0"/>
              <a:t>Relationships</a:t>
            </a:r>
            <a:endParaRPr lang="en-US" dirty="0"/>
          </a:p>
        </p:txBody>
      </p:sp>
      <p:sp>
        <p:nvSpPr>
          <p:cNvPr id="48" name="TextBox 47"/>
          <p:cNvSpPr txBox="1"/>
          <p:nvPr/>
        </p:nvSpPr>
        <p:spPr>
          <a:xfrm>
            <a:off x="3657600" y="3810000"/>
            <a:ext cx="1752600" cy="369332"/>
          </a:xfrm>
          <a:prstGeom prst="rect">
            <a:avLst/>
          </a:prstGeom>
          <a:noFill/>
        </p:spPr>
        <p:txBody>
          <a:bodyPr wrap="square" rtlCol="0">
            <a:spAutoFit/>
          </a:bodyPr>
          <a:lstStyle/>
          <a:p>
            <a:r>
              <a:rPr lang="en-US" dirty="0" smtClean="0"/>
              <a:t>Weights</a:t>
            </a:r>
            <a:endParaRPr lang="en-US" dirty="0"/>
          </a:p>
        </p:txBody>
      </p:sp>
      <p:cxnSp>
        <p:nvCxnSpPr>
          <p:cNvPr id="50" name="Elbow Connector 49"/>
          <p:cNvCxnSpPr>
            <a:stCxn id="15" idx="3"/>
            <a:endCxn id="35" idx="2"/>
          </p:cNvCxnSpPr>
          <p:nvPr/>
        </p:nvCxnSpPr>
        <p:spPr>
          <a:xfrm flipV="1">
            <a:off x="3671199" y="3406683"/>
            <a:ext cx="3986901" cy="2438243"/>
          </a:xfrm>
          <a:prstGeom prst="bentConnector2">
            <a:avLst/>
          </a:prstGeom>
          <a:ln w="25400">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953000" y="5334000"/>
            <a:ext cx="2057400" cy="369332"/>
          </a:xfrm>
          <a:prstGeom prst="rect">
            <a:avLst/>
          </a:prstGeom>
          <a:noFill/>
        </p:spPr>
        <p:txBody>
          <a:bodyPr wrap="square" rtlCol="0">
            <a:spAutoFit/>
          </a:bodyPr>
          <a:lstStyle/>
          <a:p>
            <a:r>
              <a:rPr lang="en-US" dirty="0" smtClean="0"/>
              <a:t>Updating weights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RecipeMiner</a:t>
            </a:r>
            <a:endParaRPr lang="en-US" dirty="0"/>
          </a:p>
        </p:txBody>
      </p:sp>
      <p:pic>
        <p:nvPicPr>
          <p:cNvPr id="7170" name="Picture 2" descr="E:\DataMiningTools\Recipe Recommendation System\Logo\logo draft 2.png"/>
          <p:cNvPicPr>
            <a:picLocks noChangeAspect="1" noChangeArrowheads="1"/>
          </p:cNvPicPr>
          <p:nvPr/>
        </p:nvPicPr>
        <p:blipFill>
          <a:blip r:embed="rId2"/>
          <a:srcRect/>
          <a:stretch>
            <a:fillRect/>
          </a:stretch>
        </p:blipFill>
        <p:spPr bwMode="auto">
          <a:xfrm>
            <a:off x="5715000" y="1295400"/>
            <a:ext cx="3429000" cy="3771900"/>
          </a:xfrm>
          <a:prstGeom prst="rect">
            <a:avLst/>
          </a:prstGeom>
          <a:noFill/>
        </p:spPr>
      </p:pic>
      <p:sp>
        <p:nvSpPr>
          <p:cNvPr id="5" name="TextBox 4"/>
          <p:cNvSpPr txBox="1"/>
          <p:nvPr/>
        </p:nvSpPr>
        <p:spPr>
          <a:xfrm>
            <a:off x="0" y="1295400"/>
            <a:ext cx="4876800" cy="4832092"/>
          </a:xfrm>
          <a:prstGeom prst="rect">
            <a:avLst/>
          </a:prstGeom>
          <a:noFill/>
        </p:spPr>
        <p:txBody>
          <a:bodyPr wrap="square" rtlCol="0">
            <a:spAutoFit/>
          </a:bodyPr>
          <a:lstStyle/>
          <a:p>
            <a:pPr lvl="1">
              <a:buFont typeface="Arial" pitchFamily="34" charset="0"/>
              <a:buChar char="•"/>
            </a:pPr>
            <a:r>
              <a:rPr lang="en-US" sz="2800" dirty="0" smtClean="0"/>
              <a:t>  The experiment deals with building a recipe recommendation system, called  </a:t>
            </a:r>
            <a:r>
              <a:rPr lang="en-US" sz="2800" b="1" dirty="0" smtClean="0"/>
              <a:t>RecipeMiner</a:t>
            </a:r>
            <a:r>
              <a:rPr lang="en-US" sz="2800" dirty="0" smtClean="0"/>
              <a:t>.  </a:t>
            </a:r>
          </a:p>
          <a:p>
            <a:pPr lvl="1">
              <a:buFont typeface="Arial" pitchFamily="34" charset="0"/>
              <a:buChar char="•"/>
            </a:pPr>
            <a:endParaRPr lang="en-US" sz="2800" dirty="0" smtClean="0"/>
          </a:p>
          <a:p>
            <a:pPr lvl="1">
              <a:buFont typeface="Arial" pitchFamily="34" charset="0"/>
              <a:buChar char="•"/>
            </a:pPr>
            <a:r>
              <a:rPr lang="en-US" sz="2800" dirty="0" smtClean="0"/>
              <a:t>  RecipeMiner  incorporates all the discussed features like </a:t>
            </a:r>
            <a:r>
              <a:rPr lang="en-US" sz="2800" i="1" dirty="0" smtClean="0"/>
              <a:t>ontological classification </a:t>
            </a:r>
            <a:r>
              <a:rPr lang="en-US" sz="2800" dirty="0" smtClean="0"/>
              <a:t>and </a:t>
            </a:r>
            <a:r>
              <a:rPr lang="en-US" sz="2800" i="1" dirty="0" smtClean="0"/>
              <a:t>dynamic weighted ranking </a:t>
            </a:r>
            <a:r>
              <a:rPr lang="en-US" sz="2800" dirty="0" smtClean="0"/>
              <a:t>approach.</a:t>
            </a:r>
          </a:p>
          <a:p>
            <a:endParaRPr lang="en-US" sz="2800" dirty="0"/>
          </a:p>
        </p:txBody>
      </p:sp>
      <p:pic>
        <p:nvPicPr>
          <p:cNvPr id="7171" name="Picture 3" descr="E:\DataMiningTools\Recipe Recommendation System\Final Presentation\3.png"/>
          <p:cNvPicPr>
            <a:picLocks noChangeAspect="1" noChangeArrowheads="1"/>
          </p:cNvPicPr>
          <p:nvPr/>
        </p:nvPicPr>
        <p:blipFill>
          <a:blip r:embed="rId3"/>
          <a:srcRect/>
          <a:stretch>
            <a:fillRect/>
          </a:stretch>
        </p:blipFill>
        <p:spPr bwMode="auto">
          <a:xfrm>
            <a:off x="5181600" y="4953000"/>
            <a:ext cx="3685311" cy="914400"/>
          </a:xfrm>
          <a:prstGeom prst="rect">
            <a:avLst/>
          </a:prstGeom>
          <a:noFill/>
          <a:ln>
            <a:solidFill>
              <a:schemeClr val="accent2"/>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5943600" y="1143000"/>
            <a:ext cx="1447800" cy="487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Result-Set</a:t>
            </a:r>
            <a:endParaRPr lang="en-US" sz="2400" dirty="0"/>
          </a:p>
        </p:txBody>
      </p:sp>
      <p:sp>
        <p:nvSpPr>
          <p:cNvPr id="6" name="Rounded Rectangle 5"/>
          <p:cNvSpPr/>
          <p:nvPr/>
        </p:nvSpPr>
        <p:spPr>
          <a:xfrm>
            <a:off x="3657600" y="1143000"/>
            <a:ext cx="1447800" cy="487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Adaptive</a:t>
            </a:r>
          </a:p>
          <a:p>
            <a:pPr algn="ctr"/>
            <a:r>
              <a:rPr lang="en-US" sz="2400" dirty="0" smtClean="0"/>
              <a:t>Layer</a:t>
            </a:r>
            <a:endParaRPr lang="en-US" sz="2400" dirty="0"/>
          </a:p>
        </p:txBody>
      </p:sp>
      <p:sp>
        <p:nvSpPr>
          <p:cNvPr id="5" name="Rounded Rectangle 4"/>
          <p:cNvSpPr/>
          <p:nvPr/>
        </p:nvSpPr>
        <p:spPr>
          <a:xfrm>
            <a:off x="1371600" y="990600"/>
            <a:ext cx="1524000" cy="49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threePt" dir="t"/>
            </a:scene3d>
          </a:bodyPr>
          <a:lstStyle/>
          <a:p>
            <a:pPr algn="ctr"/>
            <a:r>
              <a:rPr lang="en-US" sz="2400" dirty="0" smtClean="0"/>
              <a:t>Semantic</a:t>
            </a:r>
          </a:p>
          <a:p>
            <a:pPr algn="ctr"/>
            <a:r>
              <a:rPr lang="en-US" sz="2400" dirty="0" smtClean="0"/>
              <a:t>Layer</a:t>
            </a:r>
          </a:p>
        </p:txBody>
      </p:sp>
      <p:sp>
        <p:nvSpPr>
          <p:cNvPr id="3" name="Title 2"/>
          <p:cNvSpPr>
            <a:spLocks noGrp="1"/>
          </p:cNvSpPr>
          <p:nvPr>
            <p:ph type="title"/>
          </p:nvPr>
        </p:nvSpPr>
        <p:spPr/>
        <p:txBody>
          <a:bodyPr>
            <a:noAutofit/>
          </a:bodyPr>
          <a:lstStyle/>
          <a:p>
            <a:r>
              <a:rPr lang="en-US" sz="3200" dirty="0" smtClean="0"/>
              <a:t>Layered approach towards Recommendation</a:t>
            </a:r>
            <a:endParaRPr lang="en-US" sz="3200" dirty="0"/>
          </a:p>
        </p:txBody>
      </p:sp>
      <p:graphicFrame>
        <p:nvGraphicFramePr>
          <p:cNvPr id="4" name="Diagram 3"/>
          <p:cNvGraphicFramePr/>
          <p:nvPr/>
        </p:nvGraphicFramePr>
        <p:xfrm>
          <a:off x="1295400" y="1219200"/>
          <a:ext cx="61722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Left-Right Arrow 6"/>
          <p:cNvSpPr/>
          <p:nvPr/>
        </p:nvSpPr>
        <p:spPr>
          <a:xfrm>
            <a:off x="1905000" y="4343400"/>
            <a:ext cx="2362200" cy="609600"/>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Font typeface="+mj-lt"/>
              <a:buAutoNum type="arabicPeriod"/>
            </a:pPr>
            <a:r>
              <a:rPr lang="en-US" dirty="0" smtClean="0"/>
              <a:t>Semantic Layer:</a:t>
            </a:r>
          </a:p>
          <a:p>
            <a:pPr marL="914400" lvl="1" indent="-514350">
              <a:buFont typeface="Arial" pitchFamily="34" charset="0"/>
              <a:buChar char="•"/>
            </a:pPr>
            <a:r>
              <a:rPr lang="en-US" dirty="0" smtClean="0"/>
              <a:t>A static classification mechanism for various  entities in the pool of objects which can present themselves as the final recommendation to the user.</a:t>
            </a:r>
          </a:p>
          <a:p>
            <a:pPr marL="514350" indent="-514350">
              <a:buFont typeface="+mj-lt"/>
              <a:buAutoNum type="arabicPeriod"/>
            </a:pPr>
            <a:r>
              <a:rPr lang="en-US" dirty="0" smtClean="0"/>
              <a:t>Dynamic Ranking Layer:</a:t>
            </a:r>
          </a:p>
          <a:p>
            <a:pPr marL="914400" lvl="1" indent="-514350">
              <a:buFont typeface="Arial" pitchFamily="34" charset="0"/>
              <a:buChar char="•"/>
            </a:pPr>
            <a:r>
              <a:rPr lang="en-US" dirty="0" smtClean="0"/>
              <a:t>An ordering of the objects derived from the first layer which is dynamic and adaptive to changes in various selection criteria and feedback.</a:t>
            </a:r>
            <a:endParaRPr lang="en-US" dirty="0"/>
          </a:p>
        </p:txBody>
      </p:sp>
      <p:sp>
        <p:nvSpPr>
          <p:cNvPr id="3" name="Title 2"/>
          <p:cNvSpPr>
            <a:spLocks noGrp="1"/>
          </p:cNvSpPr>
          <p:nvPr>
            <p:ph type="title"/>
          </p:nvPr>
        </p:nvSpPr>
        <p:spPr/>
        <p:txBody>
          <a:bodyPr>
            <a:noAutofit/>
          </a:bodyPr>
          <a:lstStyle/>
          <a:p>
            <a:r>
              <a:rPr lang="en-US" sz="3200" dirty="0" smtClean="0"/>
              <a:t>Layered approach towards Recommendation</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Adaptation and ranking are two important aspects of Recommendation Systems.</a:t>
            </a:r>
          </a:p>
          <a:p>
            <a:pPr lvl="1">
              <a:buFont typeface="Courier New" pitchFamily="49" charset="0"/>
              <a:buChar char="o"/>
            </a:pPr>
            <a:r>
              <a:rPr lang="en-US" dirty="0" smtClean="0"/>
              <a:t>The system should give recommendation in various scenarios.</a:t>
            </a:r>
          </a:p>
          <a:p>
            <a:pPr lvl="1">
              <a:buFont typeface="Courier New" pitchFamily="49" charset="0"/>
              <a:buChar char="o"/>
            </a:pPr>
            <a:r>
              <a:rPr lang="en-US" dirty="0" smtClean="0"/>
              <a:t>The system should dynamically adapt to user choices and preferences.</a:t>
            </a:r>
          </a:p>
          <a:p>
            <a:pPr lvl="1">
              <a:buFont typeface="Courier New" pitchFamily="49" charset="0"/>
              <a:buChar char="o"/>
            </a:pPr>
            <a:r>
              <a:rPr lang="en-US" dirty="0" smtClean="0"/>
              <a:t>The system should rank the recommendation results suitably.</a:t>
            </a:r>
          </a:p>
          <a:p>
            <a:endParaRPr lang="en-US" dirty="0"/>
          </a:p>
        </p:txBody>
      </p:sp>
      <p:sp>
        <p:nvSpPr>
          <p:cNvPr id="7" name="Title 6"/>
          <p:cNvSpPr>
            <a:spLocks noGrp="1"/>
          </p:cNvSpPr>
          <p:nvPr>
            <p:ph type="title"/>
          </p:nvPr>
        </p:nvSpPr>
        <p:spPr/>
        <p:txBody>
          <a:bodyPr/>
          <a:lstStyle/>
          <a:p>
            <a:r>
              <a:rPr lang="en-US" dirty="0" smtClean="0"/>
              <a:t>Adaptation and Ranking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76400"/>
            <a:ext cx="8534400" cy="4449763"/>
          </a:xfrm>
        </p:spPr>
        <p:txBody>
          <a:bodyPr>
            <a:normAutofit/>
          </a:bodyPr>
          <a:lstStyle/>
          <a:p>
            <a:r>
              <a:rPr lang="en-US" sz="2800" dirty="0" smtClean="0"/>
              <a:t>Step </a:t>
            </a:r>
            <a:r>
              <a:rPr lang="en-US" sz="2800" dirty="0" smtClean="0"/>
              <a:t>1:    Building an ontological database</a:t>
            </a:r>
          </a:p>
          <a:p>
            <a:pPr lvl="1">
              <a:buFont typeface="Courier New" pitchFamily="49" charset="0"/>
              <a:buChar char="o"/>
            </a:pPr>
            <a:r>
              <a:rPr lang="en-US" sz="2400" dirty="0" smtClean="0"/>
              <a:t>The database for RecipeMiner consisted of more than 1000 recipes and 6 classification categories. </a:t>
            </a:r>
          </a:p>
          <a:p>
            <a:pPr lvl="1">
              <a:buFont typeface="Courier New" pitchFamily="49" charset="0"/>
              <a:buChar char="o"/>
            </a:pPr>
            <a:endParaRPr lang="en-US" sz="2400" dirty="0" smtClean="0"/>
          </a:p>
          <a:p>
            <a:r>
              <a:rPr lang="en-US" sz="2800" dirty="0" smtClean="0"/>
              <a:t>Step 2:    Devising an adaptive ranking </a:t>
            </a:r>
            <a:r>
              <a:rPr lang="en-US" sz="2800" dirty="0" smtClean="0"/>
              <a:t>mechanism</a:t>
            </a:r>
          </a:p>
          <a:p>
            <a:pPr lvl="1">
              <a:buFont typeface="Courier New" pitchFamily="49" charset="0"/>
              <a:buChar char="o"/>
            </a:pPr>
            <a:r>
              <a:rPr lang="en-US" sz="2400" dirty="0" smtClean="0"/>
              <a:t>And adaptive ranking algorithm was devised on the basis of clustering techniques. </a:t>
            </a:r>
            <a:endParaRPr lang="en-US" sz="2400" dirty="0"/>
          </a:p>
        </p:txBody>
      </p:sp>
      <p:sp>
        <p:nvSpPr>
          <p:cNvPr id="3" name="Title 2"/>
          <p:cNvSpPr>
            <a:spLocks noGrp="1"/>
          </p:cNvSpPr>
          <p:nvPr>
            <p:ph type="title"/>
          </p:nvPr>
        </p:nvSpPr>
        <p:spPr/>
        <p:txBody>
          <a:bodyPr/>
          <a:lstStyle/>
          <a:p>
            <a:r>
              <a:rPr lang="en-US" dirty="0" smtClean="0"/>
              <a:t>Proposed Method</a:t>
            </a:r>
            <a:endParaRPr lang="en-US" dirty="0"/>
          </a:p>
        </p:txBody>
      </p:sp>
      <p:sp>
        <p:nvSpPr>
          <p:cNvPr id="5" name="TextBox 4"/>
          <p:cNvSpPr txBox="1"/>
          <p:nvPr/>
        </p:nvSpPr>
        <p:spPr>
          <a:xfrm>
            <a:off x="457200" y="1066800"/>
            <a:ext cx="7467600" cy="461665"/>
          </a:xfrm>
          <a:prstGeom prst="rect">
            <a:avLst/>
          </a:prstGeom>
          <a:noFill/>
        </p:spPr>
        <p:txBody>
          <a:bodyPr wrap="square" rtlCol="0">
            <a:spAutoFit/>
          </a:bodyPr>
          <a:lstStyle/>
          <a:p>
            <a:r>
              <a:rPr lang="en-US" sz="2400" dirty="0" smtClean="0"/>
              <a:t>The proposed method consists of two major steps: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lumMod val="75000"/>
              <a:lumOff val="25000"/>
            </a:schemeClr>
          </a:solidFill>
          <a:prstDash val="sysDash"/>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2108</TotalTime>
  <Words>848</Words>
  <Application>Microsoft Office PowerPoint</Application>
  <PresentationFormat>On-screen Show (4:3)</PresentationFormat>
  <Paragraphs>129</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Recommendation System based on Adaptive Ontological  Graphs and Weighted Ranking</vt:lpstr>
      <vt:lpstr>Introduction</vt:lpstr>
      <vt:lpstr>Introduction</vt:lpstr>
      <vt:lpstr>The recommendation process</vt:lpstr>
      <vt:lpstr>RecipeMiner</vt:lpstr>
      <vt:lpstr>Layered approach towards Recommendation</vt:lpstr>
      <vt:lpstr>Layered approach towards Recommendation</vt:lpstr>
      <vt:lpstr>Adaptation and Ranking</vt:lpstr>
      <vt:lpstr>Proposed Method</vt:lpstr>
      <vt:lpstr>Architecture</vt:lpstr>
      <vt:lpstr>Ontological Database</vt:lpstr>
      <vt:lpstr>Building the Ontological graph</vt:lpstr>
      <vt:lpstr> The ontological graph</vt:lpstr>
      <vt:lpstr>Ranking system</vt:lpstr>
      <vt:lpstr>Cluster-Minimum Method</vt:lpstr>
      <vt:lpstr>Cluster-Mean Method</vt:lpstr>
      <vt:lpstr>Final weight of an entity</vt:lpstr>
      <vt:lpstr>RecipeMiner</vt:lpstr>
      <vt:lpstr>Working of the Ranking System</vt:lpstr>
      <vt:lpstr>Dimensions and Metrics</vt:lpstr>
      <vt:lpstr>Dimensions and Metrics</vt:lpstr>
      <vt:lpstr>Result discussion</vt:lpstr>
      <vt:lpstr>User feedback</vt:lpstr>
      <vt:lpstr>User feedback</vt:lpstr>
      <vt:lpstr>User feedback</vt:lpstr>
      <vt:lpstr>Related Work</vt:lpstr>
      <vt:lpstr>Related Work: Case Based Reasoning</vt:lpstr>
      <vt:lpstr>Related Work: Case Based Reasoning</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Windows User</dc:creator>
  <cp:lastModifiedBy>Sagar Jauhari</cp:lastModifiedBy>
  <cp:revision>44</cp:revision>
  <dcterms:created xsi:type="dcterms:W3CDTF">2009-09-02T17:39:58Z</dcterms:created>
  <dcterms:modified xsi:type="dcterms:W3CDTF">2010-06-15T15:57:47Z</dcterms:modified>
</cp:coreProperties>
</file>