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71" r:id="rId3"/>
    <p:sldId id="267" r:id="rId4"/>
    <p:sldId id="268" r:id="rId5"/>
    <p:sldId id="269" r:id="rId6"/>
    <p:sldId id="273" r:id="rId7"/>
    <p:sldId id="274" r:id="rId8"/>
    <p:sldId id="275" r:id="rId9"/>
    <p:sldId id="276" r:id="rId10"/>
    <p:sldId id="277" r:id="rId11"/>
    <p:sldId id="278" r:id="rId12"/>
    <p:sldId id="272" r:id="rId13"/>
    <p:sldId id="279" r:id="rId14"/>
    <p:sldId id="270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4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itha\Desktop\TS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itha\Desktop\TS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itha\Desktop\TS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Sex!$C$1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A-4C75-B33A-A9A7467105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A-4C75-B33A-A9A7467105A5}"/>
              </c:ext>
            </c:extLst>
          </c:dPt>
          <c:cat>
            <c:strRef>
              <c:f>Sex!$A$2:$A$3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Sex!$C$2:$C$3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9A-4C75-B33A-A9A746710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06176159798207"/>
          <c:y val="0.36255701873472707"/>
          <c:w val="0.18083682721477998"/>
          <c:h val="0.223420219024346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Courses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Courses!$C$1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B8-4162-ABF9-4AE2E06C50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B8-4162-ABF9-4AE2E06C50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B8-4162-ABF9-4AE2E06C50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B8-4162-ABF9-4AE2E06C50D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9B8-4162-ABF9-4AE2E06C50D4}"/>
              </c:ext>
            </c:extLst>
          </c:dPt>
          <c:cat>
            <c:strRef>
              <c:f>Courses!$A$2:$A$6</c:f>
              <c:strCache>
                <c:ptCount val="5"/>
                <c:pt idx="0">
                  <c:v>Java Ace</c:v>
                </c:pt>
                <c:pt idx="1">
                  <c:v>Testing Ace</c:v>
                </c:pt>
                <c:pt idx="2">
                  <c:v>.NET Ace</c:v>
                </c:pt>
                <c:pt idx="3">
                  <c:v>Others Ace</c:v>
                </c:pt>
                <c:pt idx="4">
                  <c:v>Java Project Ace</c:v>
                </c:pt>
              </c:strCache>
            </c:strRef>
          </c:cat>
          <c:val>
            <c:numRef>
              <c:f>Courses!$C$2:$C$6</c:f>
              <c:numCache>
                <c:formatCode>0%</c:formatCode>
                <c:ptCount val="5"/>
                <c:pt idx="0">
                  <c:v>0.39</c:v>
                </c:pt>
                <c:pt idx="1">
                  <c:v>0.18</c:v>
                </c:pt>
                <c:pt idx="2">
                  <c:v>0.08</c:v>
                </c:pt>
                <c:pt idx="3">
                  <c:v>7.0000000000000007E-2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9B8-4162-ABF9-4AE2E06C5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Education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Education!$C$1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90A-477F-829B-29C22A8E08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90A-477F-829B-29C22A8E08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90A-477F-829B-29C22A8E0807}"/>
              </c:ext>
            </c:extLst>
          </c:dPt>
          <c:cat>
            <c:strRef>
              <c:f>Education!$A$2:$A$4</c:f>
              <c:strCache>
                <c:ptCount val="3"/>
                <c:pt idx="0">
                  <c:v>BE/B.Tech</c:v>
                </c:pt>
                <c:pt idx="1">
                  <c:v>M.Tech</c:v>
                </c:pt>
                <c:pt idx="2">
                  <c:v>MCA</c:v>
                </c:pt>
              </c:strCache>
            </c:strRef>
          </c:cat>
          <c:val>
            <c:numRef>
              <c:f>Education!$C$2:$C$4</c:f>
              <c:numCache>
                <c:formatCode>0%</c:formatCode>
                <c:ptCount val="3"/>
                <c:pt idx="0">
                  <c:v>0.94</c:v>
                </c:pt>
                <c:pt idx="1">
                  <c:v>0.02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0A-477F-829B-29C22A8E0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Districts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'Districts Students are from'!$C$1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BFE6-45A5-ACB1-07A9E16806D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BFE6-45A5-ACB1-07A9E16806D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BFE6-45A5-ACB1-07A9E16806D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BFE6-45A5-ACB1-07A9E16806D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BFE6-45A5-ACB1-07A9E16806D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BFE6-45A5-ACB1-07A9E16806D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BFE6-45A5-ACB1-07A9E16806D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BFE6-45A5-ACB1-07A9E16806DF}"/>
              </c:ext>
            </c:extLst>
          </c:dPt>
          <c:cat>
            <c:strRef>
              <c:f>'Districts Students are from'!$A$2:$A$9</c:f>
              <c:strCache>
                <c:ptCount val="8"/>
                <c:pt idx="0">
                  <c:v>Hyderabad</c:v>
                </c:pt>
                <c:pt idx="1">
                  <c:v>Ranga Reddy</c:v>
                </c:pt>
                <c:pt idx="2">
                  <c:v>Karimnagar</c:v>
                </c:pt>
                <c:pt idx="3">
                  <c:v>Warangal</c:v>
                </c:pt>
                <c:pt idx="4">
                  <c:v>Guntur</c:v>
                </c:pt>
                <c:pt idx="5">
                  <c:v>Nalgonda</c:v>
                </c:pt>
                <c:pt idx="6">
                  <c:v>Krishna</c:v>
                </c:pt>
                <c:pt idx="7">
                  <c:v>East Godavari</c:v>
                </c:pt>
              </c:strCache>
            </c:strRef>
          </c:cat>
          <c:val>
            <c:numRef>
              <c:f>'Districts Students are from'!$C$2:$C$9</c:f>
              <c:numCache>
                <c:formatCode>0%</c:formatCode>
                <c:ptCount val="8"/>
                <c:pt idx="0">
                  <c:v>0.14000000000000001</c:v>
                </c:pt>
                <c:pt idx="1">
                  <c:v>0.14000000000000001</c:v>
                </c:pt>
                <c:pt idx="2">
                  <c:v>7.0000000000000007E-2</c:v>
                </c:pt>
                <c:pt idx="3">
                  <c:v>0.06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FE6-45A5-ACB1-07A9E1680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College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Colleges!$C$1</c:f>
              <c:strCache>
                <c:ptCount val="1"/>
                <c:pt idx="0">
                  <c:v>No of Students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Colleges!$A$2:$A$6</c:f>
              <c:strCache>
                <c:ptCount val="5"/>
                <c:pt idx="0">
                  <c:v>Malla Reddy Engineering College</c:v>
                </c:pt>
                <c:pt idx="1">
                  <c:v>Aditya Engineering College</c:v>
                </c:pt>
                <c:pt idx="2">
                  <c:v>Vignan University</c:v>
                </c:pt>
                <c:pt idx="3">
                  <c:v>Vaagdevi College of Engineering</c:v>
                </c:pt>
                <c:pt idx="4">
                  <c:v>MLR Institute of Technology</c:v>
                </c:pt>
              </c:strCache>
            </c:strRef>
          </c:cat>
          <c:val>
            <c:numRef>
              <c:f>Colleges!$C$2:$C$6</c:f>
              <c:numCache>
                <c:formatCode>General</c:formatCode>
                <c:ptCount val="5"/>
                <c:pt idx="0">
                  <c:v>71</c:v>
                </c:pt>
                <c:pt idx="1">
                  <c:v>28</c:v>
                </c:pt>
                <c:pt idx="2">
                  <c:v>18</c:v>
                </c:pt>
                <c:pt idx="3">
                  <c:v>15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3-476F-A779-96B8A121EFE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51222864"/>
        <c:axId val="1551219536"/>
      </c:barChart>
      <c:catAx>
        <c:axId val="155122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219536"/>
        <c:crosses val="autoZero"/>
        <c:auto val="1"/>
        <c:lblAlgn val="ctr"/>
        <c:lblOffset val="100"/>
        <c:noMultiLvlLbl val="0"/>
      </c:catAx>
      <c:valAx>
        <c:axId val="15512195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122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Cast!$B$1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Cast!$A$2:$A$5</c:f>
              <c:strCache>
                <c:ptCount val="4"/>
                <c:pt idx="0">
                  <c:v>General</c:v>
                </c:pt>
                <c:pt idx="1">
                  <c:v>OBC</c:v>
                </c:pt>
                <c:pt idx="2">
                  <c:v>SC/ST</c:v>
                </c:pt>
                <c:pt idx="3">
                  <c:v>Minority</c:v>
                </c:pt>
              </c:strCache>
            </c:strRef>
          </c:cat>
          <c:val>
            <c:numRef>
              <c:f>Cast!$B$2:$B$5</c:f>
              <c:numCache>
                <c:formatCode>General</c:formatCode>
                <c:ptCount val="4"/>
                <c:pt idx="0">
                  <c:v>726</c:v>
                </c:pt>
                <c:pt idx="1">
                  <c:v>634</c:v>
                </c:pt>
                <c:pt idx="2">
                  <c:v>77</c:v>
                </c:pt>
                <c:pt idx="3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3-4C34-82FB-17E403D967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560569600"/>
        <c:axId val="1560560448"/>
        <c:axId val="0"/>
      </c:bar3DChart>
      <c:catAx>
        <c:axId val="156056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560448"/>
        <c:crosses val="autoZero"/>
        <c:auto val="1"/>
        <c:lblAlgn val="ctr"/>
        <c:lblOffset val="100"/>
        <c:noMultiLvlLbl val="0"/>
      </c:catAx>
      <c:valAx>
        <c:axId val="15605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6056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25EB9-D66D-4DD1-B394-DC8FF36293FE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4514-AA7C-4D95-B5B8-71B720358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64514-AA7C-4D95-B5B8-71B7203580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64514-AA7C-4D95-B5B8-71B72035804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64514-AA7C-4D95-B5B8-71B7203580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64514-AA7C-4D95-B5B8-71B72035804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64514-AA7C-4D95-B5B8-71B72035804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47183-19F1-46ED-A925-A876A8C6FAF7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87D7-04F9-48C6-8493-ED123C1DE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772400" cy="2667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/>
              <a:t>Ameerpet Talent Sprint</a:t>
            </a:r>
            <a:endParaRPr lang="en-US" sz="5400" dirty="0"/>
          </a:p>
        </p:txBody>
      </p:sp>
      <p:pic>
        <p:nvPicPr>
          <p:cNvPr id="4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3371427" cy="838200"/>
          </a:xfrm>
          <a:prstGeom prst="rect">
            <a:avLst/>
          </a:prstGeom>
          <a:noFill/>
        </p:spPr>
      </p:pic>
      <p:pic>
        <p:nvPicPr>
          <p:cNvPr id="1026" name="Picture 2" descr="https://pbs.twimg.com/profile_images/1721350054/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435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638800"/>
            <a:ext cx="2286000" cy="369332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Vikramaditya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Trainee Colleges (Top 5)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650200"/>
              </p:ext>
            </p:extLst>
          </p:nvPr>
        </p:nvGraphicFramePr>
        <p:xfrm>
          <a:off x="3200400" y="1676400"/>
          <a:ext cx="5638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22140"/>
              </p:ext>
            </p:extLst>
          </p:nvPr>
        </p:nvGraphicFramePr>
        <p:xfrm>
          <a:off x="152400" y="2324099"/>
          <a:ext cx="2819402" cy="3522984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409701">
                  <a:extLst>
                    <a:ext uri="{9D8B030D-6E8A-4147-A177-3AD203B41FA5}">
                      <a16:colId xmlns:a16="http://schemas.microsoft.com/office/drawing/2014/main" val="969738341"/>
                    </a:ext>
                  </a:extLst>
                </a:gridCol>
                <a:gridCol w="1409701">
                  <a:extLst>
                    <a:ext uri="{9D8B030D-6E8A-4147-A177-3AD203B41FA5}">
                      <a16:colId xmlns:a16="http://schemas.microsoft.com/office/drawing/2014/main" val="1748828607"/>
                    </a:ext>
                  </a:extLst>
                </a:gridCol>
              </a:tblGrid>
              <a:tr h="20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College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200661"/>
                  </a:ext>
                </a:extLst>
              </a:tr>
              <a:tr h="732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Malla Reddy Engineering College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Dhullapally,Hyderabad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596760"/>
                  </a:ext>
                </a:extLst>
              </a:tr>
              <a:tr h="55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Aditya Engineering College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Surempalem,East Godavari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1568442"/>
                  </a:ext>
                </a:extLst>
              </a:tr>
              <a:tr h="371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Vignan University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Guntur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581363"/>
                  </a:ext>
                </a:extLst>
              </a:tr>
              <a:tr h="732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Vaagdevi College of Engineering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Warangal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438729"/>
                  </a:ext>
                </a:extLst>
              </a:tr>
              <a:tr h="912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MLR Institute of Technology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Dundigal</a:t>
                      </a:r>
                      <a:r>
                        <a:rPr lang="en-US" sz="1400" u="none" strike="noStrike" dirty="0" smtClean="0">
                          <a:effectLst/>
                        </a:rPr>
                        <a:t>, Hyderabad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119590"/>
                  </a:ext>
                </a:extLst>
              </a:tr>
            </a:tbl>
          </a:graphicData>
        </a:graphic>
      </p:graphicFrame>
      <p:pic>
        <p:nvPicPr>
          <p:cNvPr id="6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0"/>
            <a:ext cx="3064933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585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Cast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883550"/>
              </p:ext>
            </p:extLst>
          </p:nvPr>
        </p:nvGraphicFramePr>
        <p:xfrm>
          <a:off x="304800" y="1828800"/>
          <a:ext cx="8382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157044"/>
            <a:ext cx="2819400" cy="700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379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Fee: 11000</a:t>
            </a:r>
          </a:p>
          <a:p>
            <a:r>
              <a:rPr lang="en-US" dirty="0" smtClean="0"/>
              <a:t>Maximum Year of Passing/graduation of trainee: 2016</a:t>
            </a:r>
            <a:endParaRPr lang="en-US" dirty="0"/>
          </a:p>
          <a:p>
            <a:r>
              <a:rPr lang="en-US" dirty="0" smtClean="0"/>
              <a:t>Net Revenue: INR 1,66,34,200</a:t>
            </a:r>
          </a:p>
        </p:txBody>
      </p:sp>
      <p:pic>
        <p:nvPicPr>
          <p:cNvPr id="4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67596"/>
            <a:ext cx="3581400" cy="8904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456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Interesting Finds</a:t>
            </a:r>
            <a:endParaRPr lang="en-US" dirty="0"/>
          </a:p>
        </p:txBody>
      </p:sp>
      <p:pic>
        <p:nvPicPr>
          <p:cNvPr id="4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67596"/>
            <a:ext cx="3581400" cy="890403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90649"/>
              </p:ext>
            </p:extLst>
          </p:nvPr>
        </p:nvGraphicFramePr>
        <p:xfrm>
          <a:off x="304800" y="1676400"/>
          <a:ext cx="8686800" cy="4571999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1503074235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3483883776"/>
                    </a:ext>
                  </a:extLst>
                </a:gridCol>
                <a:gridCol w="4795837">
                  <a:extLst>
                    <a:ext uri="{9D8B030D-6E8A-4147-A177-3AD203B41FA5}">
                      <a16:colId xmlns:a16="http://schemas.microsoft.com/office/drawing/2014/main" val="3014216617"/>
                    </a:ext>
                  </a:extLst>
                </a:gridCol>
              </a:tblGrid>
              <a:tr h="744538">
                <a:tc>
                  <a:txBody>
                    <a:bodyPr/>
                    <a:lstStyle/>
                    <a:p>
                      <a:r>
                        <a:rPr lang="en-US" dirty="0" smtClean="0"/>
                        <a:t>S.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Model/Algorithm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Interesting</a:t>
                      </a:r>
                      <a:r>
                        <a:rPr lang="en-US" baseline="0" dirty="0" smtClean="0"/>
                        <a:t> Find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80599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May 2016, Trainee who scored low in 10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&amp; UG registered for TESTING ACE.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76933"/>
                  </a:ext>
                </a:extLst>
              </a:tr>
              <a:tr h="159384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Induction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If from ANU/CSE they register for JAVAACE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If from QIS College or Jyothishmathi or S.V. Group Of Institutions they register for java.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If they are from Jangaon they register for Java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And more.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94106"/>
                  </a:ext>
                </a:extLst>
              </a:tr>
              <a:tr h="148907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&lt;Algorithm needs better hardware; still running might take a day or two. As it has epochs or training cycles or repetitions</a:t>
                      </a:r>
                      <a:r>
                        <a:rPr lang="en-US" baseline="0" dirty="0" smtClean="0"/>
                        <a:t> of learning.&gt;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7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4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10762"/>
            <a:ext cx="3810000" cy="947238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438400"/>
            <a:ext cx="8229600" cy="3276600"/>
          </a:xfrm>
        </p:spPr>
        <p:txBody>
          <a:bodyPr/>
          <a:lstStyle/>
          <a:p>
            <a:r>
              <a:rPr lang="en-US" dirty="0" smtClean="0"/>
              <a:t>Procure more data to build </a:t>
            </a:r>
            <a:r>
              <a:rPr lang="en-US" dirty="0" smtClean="0"/>
              <a:t>better and usable results using </a:t>
            </a:r>
            <a:r>
              <a:rPr lang="en-US" b="1" dirty="0" smtClean="0"/>
              <a:t>data mining and machine learning models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0762"/>
            <a:ext cx="3810000" cy="947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48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</a:p>
          <a:p>
            <a:r>
              <a:rPr lang="en-US" dirty="0" smtClean="0"/>
              <a:t>Data Needed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Basic Finds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  <p:pic>
        <p:nvPicPr>
          <p:cNvPr id="4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87228"/>
            <a:ext cx="4038600" cy="1004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111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82468"/>
            <a:ext cx="3429000" cy="852514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Ameerpet Sales Data</a:t>
            </a:r>
          </a:p>
          <a:p>
            <a:r>
              <a:rPr lang="en-US" dirty="0" smtClean="0"/>
              <a:t>1 April 2016 – 25 Nov 2016 (238 Days)</a:t>
            </a:r>
          </a:p>
          <a:p>
            <a:r>
              <a:rPr lang="en-US" dirty="0" smtClean="0"/>
              <a:t>1505 Data points</a:t>
            </a:r>
          </a:p>
          <a:p>
            <a:r>
              <a:rPr lang="en-US" dirty="0" smtClean="0"/>
              <a:t>0 Missing Data</a:t>
            </a:r>
          </a:p>
          <a:p>
            <a:r>
              <a:rPr lang="en-US" dirty="0" smtClean="0"/>
              <a:t>Trusted data as I have supervised this data for NSDC Uploads.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7988"/>
            <a:ext cx="2971800" cy="738845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462" y="667242"/>
            <a:ext cx="2721538" cy="769887"/>
          </a:xfr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>
            <a:normAutofit/>
          </a:bodyPr>
          <a:lstStyle/>
          <a:p>
            <a:r>
              <a:rPr lang="en-US" sz="2400" dirty="0" smtClean="0"/>
              <a:t>Data Needed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1926" y="2004609"/>
            <a:ext cx="3461873" cy="3724924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000" dirty="0" smtClean="0"/>
              <a:t>Non-Joined Student Data/Enquiry Data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Faculty Data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Attendance Data </a:t>
            </a:r>
          </a:p>
          <a:p>
            <a:endParaRPr lang="en-US" sz="2000" dirty="0" smtClean="0"/>
          </a:p>
          <a:p>
            <a:r>
              <a:rPr lang="en-US" sz="2000" dirty="0" smtClean="0"/>
              <a:t>Placement Data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Reference Data</a:t>
            </a:r>
            <a:endParaRPr lang="en-US" sz="20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638800" y="657949"/>
            <a:ext cx="2932771" cy="77918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Why</a:t>
            </a:r>
            <a:endParaRPr lang="en-US" sz="24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914898" y="1795084"/>
            <a:ext cx="4114800" cy="452596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Identify  What made students decide not to join from data perspective.</a:t>
            </a:r>
          </a:p>
          <a:p>
            <a:r>
              <a:rPr lang="en-US" sz="2000" dirty="0" smtClean="0"/>
              <a:t>Who is the top faculty, why, what does data provide?</a:t>
            </a:r>
          </a:p>
          <a:p>
            <a:r>
              <a:rPr lang="en-US" sz="2000" dirty="0" smtClean="0"/>
              <a:t>Is there correlation between faculty, attendance, placements?</a:t>
            </a:r>
          </a:p>
          <a:p>
            <a:r>
              <a:rPr lang="en-US" sz="2000" dirty="0" smtClean="0"/>
              <a:t>How many students are getting placed from which faculty and what is going wrong?</a:t>
            </a:r>
          </a:p>
          <a:p>
            <a:r>
              <a:rPr lang="en-US" sz="2000" dirty="0" smtClean="0"/>
              <a:t>Which colleges are we getting more reference students and which time lines?</a:t>
            </a:r>
          </a:p>
          <a:p>
            <a:r>
              <a:rPr lang="en-US" sz="2000" dirty="0" smtClean="0"/>
              <a:t>Is there any relation between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standard percentage and placement performance of candidate?</a:t>
            </a:r>
            <a:endParaRPr lang="en-US" sz="2000" dirty="0"/>
          </a:p>
        </p:txBody>
      </p:sp>
      <p:sp>
        <p:nvSpPr>
          <p:cNvPr id="9" name="Explosion 1 8"/>
          <p:cNvSpPr/>
          <p:nvPr/>
        </p:nvSpPr>
        <p:spPr>
          <a:xfrm>
            <a:off x="2332812" y="4434441"/>
            <a:ext cx="2927426" cy="242355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Data Driven Decisions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3298262" y="3740856"/>
            <a:ext cx="1730937" cy="317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3371427" cy="8382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Male - Female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390192"/>
              </p:ext>
            </p:extLst>
          </p:nvPr>
        </p:nvGraphicFramePr>
        <p:xfrm>
          <a:off x="3276600" y="1600200"/>
          <a:ext cx="5867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87656"/>
              </p:ext>
            </p:extLst>
          </p:nvPr>
        </p:nvGraphicFramePr>
        <p:xfrm>
          <a:off x="533400" y="2590800"/>
          <a:ext cx="2286000" cy="20574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8031216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5606167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No Of Trainees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55834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7905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450678"/>
                  </a:ext>
                </a:extLst>
              </a:tr>
            </a:tbl>
          </a:graphicData>
        </a:graphic>
      </p:graphicFrame>
      <p:pic>
        <p:nvPicPr>
          <p:cNvPr id="6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0"/>
            <a:ext cx="3064933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094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Top 5 Courses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978298"/>
              </p:ext>
            </p:extLst>
          </p:nvPr>
        </p:nvGraphicFramePr>
        <p:xfrm>
          <a:off x="3886200" y="1600200"/>
          <a:ext cx="5105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53324"/>
              </p:ext>
            </p:extLst>
          </p:nvPr>
        </p:nvGraphicFramePr>
        <p:xfrm>
          <a:off x="457200" y="2057400"/>
          <a:ext cx="3657600" cy="27432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330787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93395149"/>
                    </a:ext>
                  </a:extLst>
                </a:gridCol>
              </a:tblGrid>
              <a:tr h="67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Course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 of Registrations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5979197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Java 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39409"/>
                  </a:ext>
                </a:extLst>
              </a:tr>
              <a:tr h="451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Testing 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340572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.NET 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284463"/>
                  </a:ext>
                </a:extLst>
              </a:tr>
              <a:tr h="451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Others 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6328558"/>
                  </a:ext>
                </a:extLst>
              </a:tr>
              <a:tr h="67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Java Project 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654907"/>
                  </a:ext>
                </a:extLst>
              </a:tr>
            </a:tbl>
          </a:graphicData>
        </a:graphic>
      </p:graphicFrame>
      <p:pic>
        <p:nvPicPr>
          <p:cNvPr id="6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3371427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909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Education (Top 3)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155196"/>
              </p:ext>
            </p:extLst>
          </p:nvPr>
        </p:nvGraphicFramePr>
        <p:xfrm>
          <a:off x="2743200" y="2057400"/>
          <a:ext cx="6553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1399"/>
              </p:ext>
            </p:extLst>
          </p:nvPr>
        </p:nvGraphicFramePr>
        <p:xfrm>
          <a:off x="685800" y="2667000"/>
          <a:ext cx="2209800" cy="22860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4233218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526844722"/>
                    </a:ext>
                  </a:extLst>
                </a:gridCol>
              </a:tblGrid>
              <a:tr h="860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Education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 of Trainees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212414"/>
                  </a:ext>
                </a:extLst>
              </a:tr>
              <a:tr h="4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BE/B.Tech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774506"/>
                  </a:ext>
                </a:extLst>
              </a:tr>
              <a:tr h="4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r>
                        <a:rPr lang="en-US" sz="1400" u="none" strike="noStrike" dirty="0" smtClean="0">
                          <a:effectLst/>
                        </a:rPr>
                        <a:t>. Tech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35046"/>
                  </a:ext>
                </a:extLst>
              </a:tr>
              <a:tr h="4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MCA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6524056"/>
                  </a:ext>
                </a:extLst>
              </a:tr>
            </a:tbl>
          </a:graphicData>
        </a:graphic>
      </p:graphicFrame>
      <p:pic>
        <p:nvPicPr>
          <p:cNvPr id="6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67400"/>
            <a:ext cx="3984413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2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smtClean="0"/>
              <a:t>District in AP &amp; Telangana (Top 8)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417643"/>
              </p:ext>
            </p:extLst>
          </p:nvPr>
        </p:nvGraphicFramePr>
        <p:xfrm>
          <a:off x="3200400" y="2362200"/>
          <a:ext cx="5791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46733"/>
              </p:ext>
            </p:extLst>
          </p:nvPr>
        </p:nvGraphicFramePr>
        <p:xfrm>
          <a:off x="228600" y="2362200"/>
          <a:ext cx="2743200" cy="3124198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15870377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76270702"/>
                    </a:ext>
                  </a:extLst>
                </a:gridCol>
              </a:tblGrid>
              <a:tr h="433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District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 of Trainees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473356"/>
                  </a:ext>
                </a:extLst>
              </a:tr>
              <a:tr h="433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Hyderabad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415417"/>
                  </a:ext>
                </a:extLst>
              </a:tr>
              <a:tr h="433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Ranga Reddy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690666"/>
                  </a:ext>
                </a:extLst>
              </a:tr>
              <a:tr h="433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Karimnagar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035500"/>
                  </a:ext>
                </a:extLst>
              </a:tr>
              <a:tr h="23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Warangal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977676"/>
                  </a:ext>
                </a:extLst>
              </a:tr>
              <a:tr h="23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Guntur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4285"/>
                  </a:ext>
                </a:extLst>
              </a:tr>
              <a:tr h="23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Nalgonda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571957"/>
                  </a:ext>
                </a:extLst>
              </a:tr>
              <a:tr h="23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Krishna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117051"/>
                  </a:ext>
                </a:extLst>
              </a:tr>
              <a:tr h="433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East Godavari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1736557"/>
                  </a:ext>
                </a:extLst>
              </a:tr>
            </a:tbl>
          </a:graphicData>
        </a:graphic>
      </p:graphicFrame>
      <p:pic>
        <p:nvPicPr>
          <p:cNvPr id="6" name="Picture 2" descr="C:\Users\Administrator\Desktop\Banner-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0"/>
            <a:ext cx="3064933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35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410</Words>
  <Application>Microsoft Office PowerPoint</Application>
  <PresentationFormat>On-screen Show (4:3)</PresentationFormat>
  <Paragraphs>128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Ameerpet Talent Sprint</vt:lpstr>
      <vt:lpstr>Agenda</vt:lpstr>
      <vt:lpstr>Data Used</vt:lpstr>
      <vt:lpstr>Data Needed</vt:lpstr>
      <vt:lpstr>Statistics</vt:lpstr>
      <vt:lpstr>Male - Female</vt:lpstr>
      <vt:lpstr>Top 5 Courses</vt:lpstr>
      <vt:lpstr>Education (Top 3)</vt:lpstr>
      <vt:lpstr>District in AP &amp; Telangana (Top 8)</vt:lpstr>
      <vt:lpstr>Trainee Colleges (Top 5)</vt:lpstr>
      <vt:lpstr>Cast</vt:lpstr>
      <vt:lpstr>Finds</vt:lpstr>
      <vt:lpstr>Interesting Finds</vt:lpstr>
      <vt:lpstr>Next Step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Windows User</dc:creator>
  <cp:lastModifiedBy>Windows User</cp:lastModifiedBy>
  <cp:revision>89</cp:revision>
  <dcterms:created xsi:type="dcterms:W3CDTF">2009-09-02T17:39:58Z</dcterms:created>
  <dcterms:modified xsi:type="dcterms:W3CDTF">2016-11-27T15:10:55Z</dcterms:modified>
</cp:coreProperties>
</file>