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1" r:id="rId5"/>
    <p:sldId id="265" r:id="rId6"/>
    <p:sldId id="262" r:id="rId7"/>
    <p:sldId id="263" r:id="rId8"/>
    <p:sldId id="259" r:id="rId9"/>
    <p:sldId id="267" r:id="rId10"/>
    <p:sldId id="264"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A402"/>
    <a:srgbClr val="6BA4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96260" y="4039820"/>
            <a:ext cx="7772400" cy="1221640"/>
          </a:xfrm>
          <a:effectLst>
            <a:outerShdw blurRad="50800" dist="38100" dir="2700000" algn="tl" rotWithShape="0">
              <a:prstClr val="black">
                <a:alpha val="82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endParaRPr lang="en-US" dirty="0"/>
          </a:p>
        </p:txBody>
      </p:sp>
      <p:sp>
        <p:nvSpPr>
          <p:cNvPr id="3" name="Subtitle 2"/>
          <p:cNvSpPr>
            <a:spLocks noGrp="1"/>
          </p:cNvSpPr>
          <p:nvPr>
            <p:ph type="subTitle" idx="1"/>
          </p:nvPr>
        </p:nvSpPr>
        <p:spPr>
          <a:xfrm>
            <a:off x="296260" y="5414165"/>
            <a:ext cx="6400800" cy="458115"/>
          </a:xfrm>
        </p:spPr>
        <p:txBody>
          <a:bodyPr>
            <a:normAutofit/>
          </a:bodyPr>
          <a:lstStyle>
            <a:lvl1pPr marL="0" indent="0" algn="l">
              <a:buNone/>
              <a:defRPr sz="2800">
                <a:solidFill>
                  <a:srgbClr val="FEA40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011917"/>
            <a:ext cx="8229600" cy="584623"/>
          </a:xfrm>
        </p:spPr>
        <p:txBody>
          <a:bodyPr>
            <a:normAutofit/>
          </a:bodyPr>
          <a:lstStyle>
            <a:lvl1pPr algn="l">
              <a:defRPr sz="3600">
                <a:solidFill>
                  <a:srgbClr val="FFC000"/>
                </a:solidFill>
              </a:defRPr>
            </a:lvl1pPr>
          </a:lstStyle>
          <a:p>
            <a:r>
              <a:rPr lang="en-US" dirty="0"/>
              <a:t>Click to edit Master title style</a:t>
            </a:r>
            <a:endParaRPr lang="en-US" dirty="0"/>
          </a:p>
        </p:txBody>
      </p:sp>
      <p:sp>
        <p:nvSpPr>
          <p:cNvPr id="3" name="Content Placeholder 2"/>
          <p:cNvSpPr>
            <a:spLocks noGrp="1"/>
          </p:cNvSpPr>
          <p:nvPr>
            <p:ph idx="1"/>
          </p:nvPr>
        </p:nvSpPr>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07080" y="885457"/>
            <a:ext cx="6710784" cy="1143000"/>
          </a:xfrm>
        </p:spPr>
        <p:txBody>
          <a:bodyPr>
            <a:normAutofit/>
          </a:bodyPr>
          <a:lstStyle>
            <a:lvl1pPr algn="l">
              <a:defRPr sz="3600">
                <a:solidFill>
                  <a:srgbClr val="FFC000"/>
                </a:solidFill>
              </a:defRPr>
            </a:lvl1pPr>
          </a:lstStyle>
          <a:p>
            <a:r>
              <a:rPr lang="en-US" dirty="0"/>
              <a:t>Click to edit Master title style</a:t>
            </a:r>
            <a:endParaRPr lang="en-US" dirty="0"/>
          </a:p>
        </p:txBody>
      </p:sp>
      <p:sp>
        <p:nvSpPr>
          <p:cNvPr id="3" name="Content Placeholder 2"/>
          <p:cNvSpPr>
            <a:spLocks noGrp="1"/>
          </p:cNvSpPr>
          <p:nvPr>
            <p:ph idx="1"/>
          </p:nvPr>
        </p:nvSpPr>
        <p:spPr>
          <a:xfrm>
            <a:off x="907080" y="2054655"/>
            <a:ext cx="6710784" cy="4275740"/>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11918"/>
            <a:ext cx="8229600" cy="584622"/>
          </a:xfrm>
        </p:spPr>
        <p:txBody>
          <a:bodyPr>
            <a:normAutofit/>
          </a:bodyPr>
          <a:lstStyle>
            <a:lvl1pPr algn="l">
              <a:defRPr sz="3600">
                <a:solidFill>
                  <a:srgbClr val="FFC000"/>
                </a:solidFill>
              </a:defRPr>
            </a:lvl1pPr>
          </a:lstStyle>
          <a:p>
            <a:r>
              <a:rPr lang="en-US" dirty="0"/>
              <a:t>Click to edit Master title style</a:t>
            </a:r>
            <a:endParaRPr lang="en-US" dirty="0"/>
          </a:p>
        </p:txBody>
      </p:sp>
      <p:sp>
        <p:nvSpPr>
          <p:cNvPr id="3" name="Text Placeholder 2"/>
          <p:cNvSpPr>
            <a:spLocks noGrp="1"/>
          </p:cNvSpPr>
          <p:nvPr>
            <p:ph type="body" idx="1"/>
          </p:nvPr>
        </p:nvSpPr>
        <p:spPr>
          <a:xfrm>
            <a:off x="457200" y="1596540"/>
            <a:ext cx="4040188"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457200" y="2226402"/>
            <a:ext cx="4040188" cy="3798583"/>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4645025" y="1596540"/>
            <a:ext cx="4041775" cy="63976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4645025" y="2226402"/>
            <a:ext cx="4041775" cy="3798583"/>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FREIGHT </a:t>
            </a:r>
            <a:br>
              <a:rPr lang="en-US" dirty="0"/>
            </a:br>
            <a:r>
              <a:rPr lang="en-US" dirty="0"/>
              <a:t>      TRUCKS</a:t>
            </a:r>
            <a:endParaRPr lang="en-US" dirty="0"/>
          </a:p>
        </p:txBody>
      </p:sp>
      <p:sp>
        <p:nvSpPr>
          <p:cNvPr id="3" name="Subtitle 2"/>
          <p:cNvSpPr>
            <a:spLocks noGrp="1"/>
          </p:cNvSpPr>
          <p:nvPr>
            <p:ph type="subTitle" idx="1"/>
          </p:nvPr>
        </p:nvSpPr>
        <p:spPr>
          <a:xfrm>
            <a:off x="143555" y="5566870"/>
            <a:ext cx="6400800" cy="458115"/>
          </a:xfrm>
        </p:spPr>
        <p:txBody>
          <a:bodyPr>
            <a:normAutofit fontScale="25000" lnSpcReduction="20000"/>
          </a:bodyPr>
          <a:lstStyle/>
          <a:p>
            <a:r>
              <a:rPr lang="en-US" sz="9600" dirty="0"/>
              <a:t>R.VIKRAMAN</a:t>
            </a:r>
            <a:endParaRPr lang="en-US" sz="9600" dirty="0"/>
          </a:p>
          <a:p>
            <a:r>
              <a:rPr lang="en-US" sz="9600" dirty="0"/>
              <a:t>R.VISHNU RAJ</a:t>
            </a:r>
            <a:endParaRPr lang="en-US" sz="9600" dirty="0"/>
          </a:p>
          <a:p>
            <a:r>
              <a:rPr lang="en-US" sz="9600" dirty="0"/>
              <a:t>R.VINAYAK</a:t>
            </a:r>
            <a:endParaRPr lang="en-US" sz="9600"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11917"/>
            <a:ext cx="8686800" cy="584623"/>
          </a:xfrm>
        </p:spPr>
        <p:txBody>
          <a:bodyPr>
            <a:normAutofit fontScale="90000"/>
          </a:bodyPr>
          <a:lstStyle/>
          <a:p>
            <a:pPr algn="l"/>
            <a:r>
              <a:rPr lang="en-US" dirty="0"/>
              <a:t>Website for </a:t>
            </a:r>
            <a:r>
              <a:rPr lang="en-US" dirty="0" err="1"/>
              <a:t>Frieght</a:t>
            </a:r>
            <a:r>
              <a:rPr lang="en-US" dirty="0"/>
              <a:t> Trucks</a:t>
            </a:r>
            <a:endParaRPr lang="en-US" dirty="0"/>
          </a:p>
        </p:txBody>
      </p:sp>
      <p:sp>
        <p:nvSpPr>
          <p:cNvPr id="3" name="Content Placeholder 2"/>
          <p:cNvSpPr>
            <a:spLocks noGrp="1"/>
          </p:cNvSpPr>
          <p:nvPr>
            <p:ph idx="1"/>
          </p:nvPr>
        </p:nvSpPr>
        <p:spPr>
          <a:xfrm>
            <a:off x="228600" y="2054655"/>
            <a:ext cx="8229600" cy="4525963"/>
          </a:xfrm>
        </p:spPr>
        <p:txBody>
          <a:bodyPr>
            <a:normAutofit fontScale="92500" lnSpcReduction="20000"/>
          </a:bodyPr>
          <a:lstStyle/>
          <a:p>
            <a:r>
              <a:rPr lang="en-US" dirty="0"/>
              <a:t>Freight Companies are the companies that</a:t>
            </a:r>
            <a:endParaRPr lang="en-US" dirty="0"/>
          </a:p>
          <a:p>
            <a:pPr marL="0" indent="0">
              <a:buNone/>
            </a:pPr>
            <a:r>
              <a:rPr lang="en-US" dirty="0"/>
              <a:t>Specialize in the moving of freight or cargo from one place to another place</a:t>
            </a:r>
            <a:endParaRPr lang="en-US" dirty="0"/>
          </a:p>
          <a:p>
            <a:endParaRPr lang="en-US" dirty="0"/>
          </a:p>
          <a:p>
            <a:r>
              <a:rPr lang="en-US" dirty="0"/>
              <a:t>The most common multi-modal way of </a:t>
            </a:r>
            <a:endParaRPr lang="en-US" dirty="0"/>
          </a:p>
          <a:p>
            <a:pPr marL="0" indent="0">
              <a:buNone/>
            </a:pPr>
            <a:r>
              <a:rPr lang="en-US" dirty="0"/>
              <a:t>Shipping is </a:t>
            </a:r>
            <a:r>
              <a:rPr lang="en-US" dirty="0" err="1"/>
              <a:t>reffered</a:t>
            </a:r>
            <a:r>
              <a:rPr lang="en-US" dirty="0"/>
              <a:t> to as inter modal meaning</a:t>
            </a:r>
            <a:endParaRPr lang="en-US" dirty="0"/>
          </a:p>
          <a:p>
            <a:pPr marL="0" indent="0">
              <a:buNone/>
            </a:pPr>
            <a:r>
              <a:rPr lang="en-US" dirty="0"/>
              <a:t>Truck delivery</a:t>
            </a:r>
            <a:endParaRPr lang="en-US" dirty="0"/>
          </a:p>
          <a:p>
            <a:pPr marL="0" indent="0">
              <a:buNone/>
            </a:pPr>
            <a:endParaRPr lang="en-US" dirty="0"/>
          </a:p>
          <a:p>
            <a:r>
              <a:rPr lang="en-US" dirty="0" err="1"/>
              <a:t>Frieight</a:t>
            </a:r>
            <a:r>
              <a:rPr lang="en-US" dirty="0"/>
              <a:t> trucks come in different types ranging from </a:t>
            </a:r>
            <a:endParaRPr lang="en-US" dirty="0"/>
          </a:p>
          <a:p>
            <a:pPr marL="0" indent="0">
              <a:buNone/>
            </a:pPr>
            <a:r>
              <a:rPr lang="en-US" dirty="0"/>
              <a:t>Small pickups and semi trailers that haul small to large goods to heavy haulers that can handle oversized cargo</a:t>
            </a:r>
            <a:endParaRPr lang="en-US" dirty="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a:t>Problem statement </a:t>
            </a:r>
            <a:endParaRPr lang="en-US" dirty="0"/>
          </a:p>
        </p:txBody>
      </p:sp>
      <p:sp>
        <p:nvSpPr>
          <p:cNvPr id="5" name="Content Placeholder 4"/>
          <p:cNvSpPr>
            <a:spLocks noGrp="1"/>
          </p:cNvSpPr>
          <p:nvPr>
            <p:ph idx="1"/>
          </p:nvPr>
        </p:nvSpPr>
        <p:spPr/>
        <p:txBody>
          <a:bodyPr>
            <a:normAutofit fontScale="40000" lnSpcReduction="20000"/>
          </a:bodyPr>
          <a:lstStyle/>
          <a:p>
            <a:pPr algn="l"/>
            <a:r>
              <a:rPr lang="en-US" sz="4800" b="1" i="0" dirty="0">
                <a:effectLst/>
                <a:latin typeface="sohne"/>
              </a:rPr>
              <a:t>Problem Statement</a:t>
            </a:r>
            <a:endParaRPr lang="en-US" sz="4800" b="1" i="0" dirty="0">
              <a:effectLst/>
              <a:latin typeface="sohne"/>
            </a:endParaRPr>
          </a:p>
          <a:p>
            <a:pPr algn="l"/>
            <a:r>
              <a:rPr lang="en-US" sz="4800" b="0" i="0" dirty="0">
                <a:effectLst/>
                <a:latin typeface="source-serif-pro"/>
              </a:rPr>
              <a:t>Indian Logistics Supply market (trucking) is a very fragmented market and there is no generalization or standards in terms of processes, pricing or service level.</a:t>
            </a:r>
            <a:endParaRPr lang="en-US" sz="4800" b="0" i="0" dirty="0">
              <a:effectLst/>
              <a:latin typeface="source-serif-pro"/>
            </a:endParaRPr>
          </a:p>
          <a:p>
            <a:pPr algn="l"/>
            <a:r>
              <a:rPr lang="en-US" sz="4800" b="1" i="0" dirty="0">
                <a:effectLst/>
                <a:latin typeface="source-serif-pro"/>
              </a:rPr>
              <a:t>Shippers:</a:t>
            </a:r>
            <a:endParaRPr lang="en-US" sz="4800" b="0" i="0" dirty="0">
              <a:effectLst/>
              <a:latin typeface="source-serif-pro"/>
            </a:endParaRPr>
          </a:p>
          <a:p>
            <a:pPr algn="l">
              <a:buFont typeface="+mj-lt"/>
              <a:buAutoNum type="arabicPeriod"/>
            </a:pPr>
            <a:r>
              <a:rPr lang="en-US" sz="4800" b="0" i="0" dirty="0">
                <a:effectLst/>
                <a:latin typeface="source-serif-pro"/>
              </a:rPr>
              <a:t>Normal practice: Shippers would use freight brokers as a middle man to match them with available truckers, taking a commission in the process.</a:t>
            </a:r>
            <a:endParaRPr lang="en-US" sz="4800" b="0" i="0" dirty="0">
              <a:effectLst/>
              <a:latin typeface="source-serif-pro"/>
            </a:endParaRPr>
          </a:p>
          <a:p>
            <a:pPr algn="l">
              <a:buFont typeface="+mj-lt"/>
              <a:buAutoNum type="arabicPeriod"/>
            </a:pPr>
            <a:r>
              <a:rPr lang="en-US" sz="4800" b="0" i="0" dirty="0">
                <a:effectLst/>
                <a:latin typeface="source-serif-pro"/>
              </a:rPr>
              <a:t>Not Having Access to the Right Shipping Options and not getting the best price</a:t>
            </a:r>
            <a:endParaRPr lang="en-US" sz="4800" b="0" i="0" dirty="0">
              <a:effectLst/>
              <a:latin typeface="source-serif-pro"/>
            </a:endParaRPr>
          </a:p>
          <a:p>
            <a:pPr algn="l">
              <a:buFont typeface="+mj-lt"/>
              <a:buAutoNum type="arabicPeriod"/>
            </a:pPr>
            <a:r>
              <a:rPr lang="en-US" sz="4800" b="0" i="0" dirty="0">
                <a:effectLst/>
                <a:latin typeface="source-serif-pro"/>
              </a:rPr>
              <a:t>Having Reliable and Accessible Shipment Tracking</a:t>
            </a:r>
            <a:endParaRPr lang="en-US" sz="4800" b="0" i="0" dirty="0">
              <a:effectLst/>
              <a:latin typeface="source-serif-pro"/>
            </a:endParaRPr>
          </a:p>
          <a:p>
            <a:pPr algn="l"/>
            <a:r>
              <a:rPr lang="en-US" sz="4800" b="1" i="0" dirty="0">
                <a:effectLst/>
                <a:latin typeface="source-serif-pro"/>
              </a:rPr>
              <a:t>Truck Companies:</a:t>
            </a:r>
            <a:endParaRPr lang="en-US" sz="4800" b="0" i="0" dirty="0">
              <a:effectLst/>
              <a:latin typeface="source-serif-pro"/>
            </a:endParaRPr>
          </a:p>
          <a:p>
            <a:pPr algn="l">
              <a:buFont typeface="+mj-lt"/>
              <a:buAutoNum type="arabicPeriod"/>
            </a:pPr>
            <a:r>
              <a:rPr lang="en-US" sz="4800" b="0" i="0" dirty="0">
                <a:effectLst/>
                <a:latin typeface="source-serif-pro"/>
              </a:rPr>
              <a:t>Driver shortage due to lower pay</a:t>
            </a:r>
            <a:endParaRPr lang="en-US" sz="4800" b="0" i="0" dirty="0">
              <a:effectLst/>
              <a:latin typeface="source-serif-pro"/>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25000" lnSpcReduction="20000"/>
          </a:bodyPr>
          <a:lstStyle/>
          <a:p>
            <a:pPr marL="0" indent="0">
              <a:buNone/>
            </a:pPr>
            <a:r>
              <a:rPr lang="en-US" sz="6400" b="0" i="0" dirty="0">
                <a:effectLst/>
                <a:latin typeface="source-serif-pro"/>
              </a:rPr>
              <a:t>2.For trucking companies, the costs of running a business add up fast. From fuel, which can amount to 34% of trucking costs, to maintenance and tires, which together eat another 10%, these significant costs are an endless challenge. While some larger companies can offset these expenses by negotiating bulk discounts, most have to pay full price to keep their trucks on the road.</a:t>
            </a:r>
            <a:endParaRPr lang="en-US" sz="6400" b="0" i="0" dirty="0">
              <a:effectLst/>
              <a:latin typeface="source-serif-pro"/>
            </a:endParaRPr>
          </a:p>
          <a:p>
            <a:pPr algn="l"/>
            <a:r>
              <a:rPr lang="en-US" sz="6400" b="0" i="0" dirty="0">
                <a:effectLst/>
                <a:latin typeface="source-serif-pro"/>
              </a:rPr>
              <a:t>Design a mobile platform of an ideal marketplace for trucking services. Design the experience from the perspective of Shippers. </a:t>
            </a:r>
            <a:r>
              <a:rPr lang="en-US" sz="6400" b="0" i="0" dirty="0" err="1">
                <a:effectLst/>
                <a:latin typeface="source-serif-pro"/>
              </a:rPr>
              <a:t>Digitisation</a:t>
            </a:r>
            <a:r>
              <a:rPr lang="en-US" sz="6400" b="0" i="0" dirty="0">
                <a:effectLst/>
                <a:latin typeface="source-serif-pro"/>
              </a:rPr>
              <a:t>, Visibility and Analytics can be three pillars of the product.</a:t>
            </a:r>
            <a:endParaRPr lang="en-US" sz="6400" b="0" i="0" dirty="0">
              <a:effectLst/>
              <a:latin typeface="source-serif-pro"/>
            </a:endParaRPr>
          </a:p>
          <a:p>
            <a:pPr algn="l"/>
            <a:r>
              <a:rPr lang="en-US" sz="6400" b="1" i="0" dirty="0">
                <a:effectLst/>
                <a:latin typeface="sohne"/>
              </a:rPr>
              <a:t>Solution</a:t>
            </a:r>
            <a:endParaRPr lang="en-US" sz="6400" b="1" i="0" dirty="0">
              <a:effectLst/>
              <a:latin typeface="sohne"/>
            </a:endParaRPr>
          </a:p>
          <a:p>
            <a:pPr algn="l"/>
            <a:r>
              <a:rPr lang="en-US" sz="6400" b="1" i="0" dirty="0">
                <a:effectLst/>
                <a:latin typeface="source-serif-pro"/>
              </a:rPr>
              <a:t>Shippers:</a:t>
            </a:r>
            <a:endParaRPr lang="en-US" sz="6400" b="0" i="0" dirty="0">
              <a:effectLst/>
              <a:latin typeface="source-serif-pro"/>
            </a:endParaRPr>
          </a:p>
          <a:p>
            <a:pPr algn="l">
              <a:buFont typeface="+mj-lt"/>
              <a:buAutoNum type="arabicPeriod"/>
            </a:pPr>
            <a:r>
              <a:rPr lang="en-US" sz="6400" b="0" i="0" dirty="0">
                <a:effectLst/>
                <a:latin typeface="source-serif-pro"/>
              </a:rPr>
              <a:t>Real-time tracking of goods transport and Geofence.</a:t>
            </a:r>
            <a:endParaRPr lang="en-US" sz="6400" b="0" i="0" dirty="0">
              <a:effectLst/>
              <a:latin typeface="source-serif-pro"/>
            </a:endParaRPr>
          </a:p>
          <a:p>
            <a:pPr algn="l">
              <a:buFont typeface="+mj-lt"/>
              <a:buAutoNum type="arabicPeriod"/>
            </a:pPr>
            <a:r>
              <a:rPr lang="en-US" sz="6400" b="0" i="0" dirty="0">
                <a:effectLst/>
                <a:latin typeface="source-serif-pro"/>
              </a:rPr>
              <a:t>No need to wait for Freight for a long time.</a:t>
            </a:r>
            <a:endParaRPr lang="en-US" sz="6400" b="0" i="0" dirty="0">
              <a:effectLst/>
              <a:latin typeface="source-serif-pro"/>
            </a:endParaRPr>
          </a:p>
          <a:p>
            <a:pPr algn="l">
              <a:buFont typeface="+mj-lt"/>
              <a:buAutoNum type="arabicPeriod"/>
            </a:pPr>
            <a:r>
              <a:rPr lang="en-US" sz="6400" b="0" i="0" dirty="0">
                <a:effectLst/>
                <a:latin typeface="source-serif-pro"/>
              </a:rPr>
              <a:t>Removes the need for a middle man.</a:t>
            </a:r>
            <a:endParaRPr lang="en-US" sz="6400" b="0" i="0" dirty="0">
              <a:effectLst/>
              <a:latin typeface="source-serif-pro"/>
            </a:endParaRPr>
          </a:p>
          <a:p>
            <a:pPr algn="l"/>
            <a:r>
              <a:rPr lang="en-US" sz="6400" b="1" i="0" dirty="0">
                <a:effectLst/>
                <a:latin typeface="source-serif-pro"/>
              </a:rPr>
              <a:t>Truck Drivers/Companies:</a:t>
            </a:r>
            <a:endParaRPr lang="en-US" sz="6400" b="0" i="0" dirty="0">
              <a:effectLst/>
              <a:latin typeface="source-serif-pro"/>
            </a:endParaRPr>
          </a:p>
          <a:p>
            <a:pPr algn="l">
              <a:buFont typeface="+mj-lt"/>
              <a:buAutoNum type="arabicPeriod"/>
            </a:pPr>
            <a:r>
              <a:rPr lang="en-US" sz="6400" b="0" i="0" dirty="0">
                <a:effectLst/>
                <a:latin typeface="source-serif-pro"/>
              </a:rPr>
              <a:t>Drivers also get information on what they are hauling as well as how much they’ll be paid.</a:t>
            </a:r>
            <a:endParaRPr lang="en-US" sz="6400" b="0" i="0" dirty="0">
              <a:effectLst/>
              <a:latin typeface="source-serif-pro"/>
            </a:endParaRPr>
          </a:p>
          <a:p>
            <a:pPr algn="l">
              <a:buFont typeface="+mj-lt"/>
              <a:buAutoNum type="arabicPeriod"/>
            </a:pPr>
            <a:r>
              <a:rPr lang="en-US" sz="6400" b="0" i="0" dirty="0">
                <a:effectLst/>
                <a:latin typeface="source-serif-pro"/>
              </a:rPr>
              <a:t>Can find their next job right from the app</a:t>
            </a:r>
            <a:endParaRPr lang="en-US" sz="6400" b="0" i="0" dirty="0">
              <a:effectLst/>
              <a:latin typeface="source-serif-pro"/>
            </a:endParaRPr>
          </a:p>
          <a:p>
            <a:pPr algn="l">
              <a:buFont typeface="+mj-lt"/>
              <a:buAutoNum type="arabicPeriod"/>
            </a:pPr>
            <a:r>
              <a:rPr lang="en-US" sz="6400" b="0" i="0" dirty="0">
                <a:effectLst/>
                <a:latin typeface="source-serif-pro"/>
              </a:rPr>
              <a:t>Easy billing and payment</a:t>
            </a:r>
            <a:endParaRPr lang="en-US" sz="6400" b="0" i="0" dirty="0">
              <a:effectLst/>
              <a:latin typeface="source-serif-pro"/>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What is the need to use freight booking website?</a:t>
            </a:r>
            <a:endParaRPr lang="en-US" dirty="0"/>
          </a:p>
        </p:txBody>
      </p:sp>
      <p:sp>
        <p:nvSpPr>
          <p:cNvPr id="5" name="Content Placeholder 4"/>
          <p:cNvSpPr>
            <a:spLocks noGrp="1"/>
          </p:cNvSpPr>
          <p:nvPr>
            <p:ph idx="1"/>
          </p:nvPr>
        </p:nvSpPr>
        <p:spPr/>
        <p:txBody>
          <a:bodyPr>
            <a:normAutofit fontScale="92500"/>
          </a:bodyPr>
          <a:lstStyle/>
          <a:p>
            <a:pPr marL="0" indent="0">
              <a:buNone/>
            </a:pPr>
            <a:r>
              <a:rPr lang="en-US" dirty="0"/>
              <a:t>Using a freight booking site simplifies the process of booking cargo transportation services. It eliminates the need to contact multiple carriers and makes it easy to compare prices, track shipments, and access customer support. The site also offers a range of payment options, making it easy to pay for services. Customers can also take advantage of real-time updates, allowing them to stay informed about their shipment's status.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Benefits of using a freight booking website</a:t>
            </a:r>
            <a:endParaRPr lang="en-US" dirty="0"/>
          </a:p>
        </p:txBody>
      </p:sp>
      <p:sp>
        <p:nvSpPr>
          <p:cNvPr id="5" name="Content Placeholder 4"/>
          <p:cNvSpPr>
            <a:spLocks noGrp="1"/>
          </p:cNvSpPr>
          <p:nvPr>
            <p:ph idx="1"/>
          </p:nvPr>
        </p:nvSpPr>
        <p:spPr/>
        <p:txBody>
          <a:bodyPr>
            <a:normAutofit fontScale="92500" lnSpcReduction="10000"/>
          </a:bodyPr>
          <a:lstStyle/>
          <a:p>
            <a:pPr algn="l"/>
            <a:r>
              <a:rPr lang="en-US" b="0" i="0" dirty="0">
                <a:effectLst/>
                <a:latin typeface="clcicgqyw0002obe2xroteu2c"/>
              </a:rPr>
              <a:t>Using a freight booking site offers numerous advantages. It eliminates the need to contact multiple carriers and simplifies the process of booking cargo transportation services. Customers can easily compare prices, track shipments, and access customer support.</a:t>
            </a:r>
            <a:endParaRPr lang="en-US" b="0" i="0" dirty="0">
              <a:effectLst/>
              <a:latin typeface="clcicgqyw0002obe2xroteu2c"/>
            </a:endParaRPr>
          </a:p>
          <a:p>
            <a:pPr algn="l"/>
            <a:r>
              <a:rPr lang="en-US" b="0" i="0" dirty="0">
                <a:effectLst/>
                <a:latin typeface="clcicgqyw0002obe2xroteu2c"/>
              </a:rPr>
              <a:t>The site also offers a range of payment options, making it easy to pay for services. Customers can also take advantage of real-time updates, allowing them to stay informed about their shipment's status.</a:t>
            </a:r>
            <a:endParaRPr lang="en-US" b="0" i="0" dirty="0">
              <a:effectLst/>
              <a:latin typeface="clcicgqyw0002obe2xroteu2c"/>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a:t>About our website</a:t>
            </a:r>
            <a:endParaRPr lang="en-US" dirty="0"/>
          </a:p>
        </p:txBody>
      </p:sp>
      <p:sp>
        <p:nvSpPr>
          <p:cNvPr id="5" name="Content Placeholder 4"/>
          <p:cNvSpPr>
            <a:spLocks noGrp="1"/>
          </p:cNvSpPr>
          <p:nvPr>
            <p:ph idx="1"/>
          </p:nvPr>
        </p:nvSpPr>
        <p:spPr/>
        <p:txBody>
          <a:bodyPr>
            <a:normAutofit fontScale="70000" lnSpcReduction="20000"/>
          </a:bodyPr>
          <a:lstStyle/>
          <a:p>
            <a:r>
              <a:rPr lang="en-US" dirty="0"/>
              <a:t>We have an </a:t>
            </a:r>
            <a:r>
              <a:rPr lang="en-US" dirty="0" err="1"/>
              <a:t>administrater,admin</a:t>
            </a:r>
            <a:r>
              <a:rPr lang="en-US" dirty="0"/>
              <a:t> is the role with</a:t>
            </a:r>
            <a:endParaRPr lang="en-US" dirty="0"/>
          </a:p>
          <a:p>
            <a:pPr marL="0" indent="0">
              <a:buNone/>
            </a:pPr>
            <a:r>
              <a:rPr lang="en-US" dirty="0"/>
              <a:t>The highest level of access to your </a:t>
            </a:r>
            <a:r>
              <a:rPr lang="en-US" dirty="0" err="1"/>
              <a:t>website.Admins</a:t>
            </a:r>
            <a:r>
              <a:rPr lang="en-US" dirty="0"/>
              <a:t> can add content on all pages </a:t>
            </a:r>
            <a:endParaRPr lang="en-US" dirty="0"/>
          </a:p>
          <a:p>
            <a:pPr marL="0" indent="0">
              <a:buNone/>
            </a:pPr>
            <a:r>
              <a:rPr lang="en-US" dirty="0"/>
              <a:t>And access all items in the admin toolbar</a:t>
            </a:r>
            <a:endParaRPr lang="en-US" dirty="0"/>
          </a:p>
          <a:p>
            <a:r>
              <a:rPr lang="en-US" dirty="0"/>
              <a:t>An admin provides office support to either </a:t>
            </a:r>
            <a:endParaRPr lang="en-US" dirty="0"/>
          </a:p>
          <a:p>
            <a:pPr marL="0" indent="0">
              <a:buNone/>
            </a:pPr>
            <a:r>
              <a:rPr lang="en-US" dirty="0"/>
              <a:t>an individual or team and is vital for the smooth-running of a business</a:t>
            </a:r>
            <a:endParaRPr lang="en-US" dirty="0"/>
          </a:p>
          <a:p>
            <a:r>
              <a:rPr lang="en-US" dirty="0"/>
              <a:t>An office admin  is a professional who oversees </a:t>
            </a:r>
            <a:r>
              <a:rPr lang="en-US" dirty="0" err="1"/>
              <a:t>opertions</a:t>
            </a:r>
            <a:r>
              <a:rPr lang="en-US" dirty="0"/>
              <a:t> across their organization’s</a:t>
            </a:r>
            <a:endParaRPr lang="en-US" dirty="0"/>
          </a:p>
          <a:p>
            <a:pPr marL="0" indent="0">
              <a:buNone/>
            </a:pPr>
            <a:r>
              <a:rPr lang="en-US" dirty="0"/>
              <a:t>office</a:t>
            </a:r>
            <a:endParaRPr lang="en-US" dirty="0"/>
          </a:p>
          <a:p>
            <a:r>
              <a:rPr lang="en-US" dirty="0"/>
              <a:t>We can easily book the trucks on our website through online </a:t>
            </a:r>
            <a:endParaRPr lang="en-US" dirty="0"/>
          </a:p>
          <a:p>
            <a:r>
              <a:rPr lang="en-US" dirty="0"/>
              <a:t>We can made our customer to directly communicate to admins to book the trucks and make the payment easily between owner and the customer.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a:t>Database</a:t>
            </a:r>
            <a:endParaRPr lang="en-US" dirty="0"/>
          </a:p>
        </p:txBody>
      </p:sp>
      <p:sp>
        <p:nvSpPr>
          <p:cNvPr id="5" name="Content Placeholder 4"/>
          <p:cNvSpPr>
            <a:spLocks noGrp="1"/>
          </p:cNvSpPr>
          <p:nvPr>
            <p:ph idx="1"/>
          </p:nvPr>
        </p:nvSpPr>
        <p:spPr/>
        <p:txBody>
          <a:bodyPr>
            <a:normAutofit fontScale="62500" lnSpcReduction="20000"/>
          </a:bodyPr>
          <a:lstStyle/>
          <a:p>
            <a:pPr algn="l"/>
            <a:r>
              <a:rPr lang="en-US" dirty="0">
                <a:latin typeface="Inter"/>
              </a:rPr>
              <a:t>F</a:t>
            </a:r>
            <a:r>
              <a:rPr lang="en-US" b="0" i="0" dirty="0">
                <a:effectLst/>
                <a:latin typeface="Inter"/>
              </a:rPr>
              <a:t>reight data is collected through different sources. These sources include online websites, the government, shipping companies, transport and logistics </a:t>
            </a:r>
            <a:r>
              <a:rPr lang="en-US" b="0" i="0" dirty="0" err="1">
                <a:effectLst/>
                <a:latin typeface="Inter"/>
              </a:rPr>
              <a:t>reight</a:t>
            </a:r>
            <a:r>
              <a:rPr lang="en-US" b="0" i="0" dirty="0">
                <a:effectLst/>
                <a:latin typeface="Inter"/>
              </a:rPr>
              <a:t> data is collected through different sources. These sources include online websites, the government, shipping companies, transport and logistics firms, and transportation agencies. These sources record and organize data in the forms of graphs, charts, figures, volumes, and statistical data. Before forming accurate datasets, freight data undergoes data cleansing and filtering to avoid duplication and to eliminate unnecessary information.</a:t>
            </a:r>
            <a:endParaRPr lang="en-US" b="0" i="0" dirty="0">
              <a:effectLst/>
              <a:latin typeface="Inter"/>
            </a:endParaRPr>
          </a:p>
          <a:p>
            <a:br>
              <a:rPr lang="en-US" dirty="0"/>
            </a:br>
            <a:r>
              <a:rPr lang="en-US" b="0" i="0" dirty="0">
                <a:effectLst/>
                <a:latin typeface="Inter"/>
              </a:rPr>
              <a:t>firms, and transportation agencies. These sources record and organize data in the forms of graphs, charts, figures, volumes, and statistical data. Before forming accurate datasets, freight data undergoes data cleansing and filtering to avoid duplication and to eliminate unnecessary information.</a:t>
            </a:r>
            <a:endParaRPr lang="en-US" b="0" i="0" dirty="0">
              <a:effectLst/>
              <a:latin typeface="Inter"/>
            </a:endParaRPr>
          </a:p>
          <a:p>
            <a:br>
              <a:rPr lang="en-US" dirty="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a:t>Security</a:t>
            </a:r>
            <a:endParaRPr lang="en-US" dirty="0"/>
          </a:p>
        </p:txBody>
      </p:sp>
      <p:sp>
        <p:nvSpPr>
          <p:cNvPr id="5" name="Content Placeholder 4"/>
          <p:cNvSpPr>
            <a:spLocks noGrp="1"/>
          </p:cNvSpPr>
          <p:nvPr>
            <p:ph idx="1"/>
          </p:nvPr>
        </p:nvSpPr>
        <p:spPr/>
        <p:txBody>
          <a:bodyPr>
            <a:normAutofit fontScale="92500" lnSpcReduction="10000"/>
          </a:bodyPr>
          <a:lstStyle/>
          <a:p>
            <a:pPr algn="l"/>
            <a:r>
              <a:rPr lang="en-US" b="0" i="0" dirty="0">
                <a:effectLst/>
                <a:latin typeface="clcicgqyw0002obe2xroteu2c"/>
              </a:rPr>
              <a:t>A freight booking site offers a secure environment for customers to book cargo transportation services. The site uses encryption technology to protect customer data and ensures that all transactions are secure.</a:t>
            </a:r>
            <a:endParaRPr lang="en-US" b="0" i="0" dirty="0">
              <a:effectLst/>
              <a:latin typeface="clcicgqyw0002obe2xroteu2c"/>
            </a:endParaRPr>
          </a:p>
          <a:p>
            <a:pPr algn="l"/>
            <a:r>
              <a:rPr lang="en-US" b="0" i="0" dirty="0">
                <a:effectLst/>
                <a:latin typeface="clcicgqyw0002obe2xroteu2c"/>
              </a:rPr>
              <a:t>The site also has a range of safety features, such as fraud prevention and identity verification. These features help protect customers from fraud and ensure that their data is safe.</a:t>
            </a:r>
            <a:endParaRPr lang="en-US" b="0" i="0" dirty="0">
              <a:effectLst/>
              <a:latin typeface="clcicgqyw0002obe2xroteu2c"/>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4766</Words>
  <Application>WPS Presentation</Application>
  <PresentationFormat>On-screen Show (4:3)</PresentationFormat>
  <Paragraphs>82</Paragraphs>
  <Slides>10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Arial</vt:lpstr>
      <vt:lpstr>SimSun</vt:lpstr>
      <vt:lpstr>Wingdings</vt:lpstr>
      <vt:lpstr>sohne</vt:lpstr>
      <vt:lpstr>Thonburi</vt:lpstr>
      <vt:lpstr>source-serif-pro</vt:lpstr>
      <vt:lpstr>clcicgqyw0002obe2xroteu2c</vt:lpstr>
      <vt:lpstr>Inter</vt:lpstr>
      <vt:lpstr>Calibri</vt:lpstr>
      <vt:lpstr>Helvetica Neue</vt:lpstr>
      <vt:lpstr>Microsoft YaHei</vt:lpstr>
      <vt:lpstr>汉仪旗黑</vt:lpstr>
      <vt:lpstr>Arial Unicode MS</vt:lpstr>
      <vt:lpstr>宋体-简</vt:lpstr>
      <vt:lpstr>Office Theme</vt:lpstr>
      <vt:lpstr>FREIGHT        TRUCKS</vt:lpstr>
      <vt:lpstr>Website for Frieght Trucks</vt:lpstr>
      <vt:lpstr>Problem statement </vt:lpstr>
      <vt:lpstr>PowerPoint 演示文稿</vt:lpstr>
      <vt:lpstr>What is the need to use freight booking website?</vt:lpstr>
      <vt:lpstr>Benefits of using a freight booking website</vt:lpstr>
      <vt:lpstr>About our website</vt:lpstr>
      <vt:lpstr>Database</vt:lpstr>
      <vt:lpstr>security</vt:lpstr>
      <vt:lpstr>Thanking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vikraman6000</cp:lastModifiedBy>
  <cp:revision>21</cp:revision>
  <dcterms:created xsi:type="dcterms:W3CDTF">2023-02-22T19:14:03Z</dcterms:created>
  <dcterms:modified xsi:type="dcterms:W3CDTF">2023-02-22T19:14:03Z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1033-4.9.0.7859</vt:lpwstr>
  </property>
</Properties>
</file>