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9" r:id="rId4"/>
    <p:sldId id="257" r:id="rId5"/>
    <p:sldId id="270" r:id="rId6"/>
    <p:sldId id="258" r:id="rId7"/>
    <p:sldId id="260" r:id="rId8"/>
    <p:sldId id="271" r:id="rId9"/>
    <p:sldId id="268" r:id="rId10"/>
    <p:sldId id="263" r:id="rId11"/>
    <p:sldId id="272" r:id="rId12"/>
    <p:sldId id="275" r:id="rId13"/>
    <p:sldId id="276" r:id="rId14"/>
    <p:sldId id="278" r:id="rId15"/>
    <p:sldId id="277" r:id="rId16"/>
    <p:sldId id="264" r:id="rId17"/>
    <p:sldId id="267" r:id="rId18"/>
    <p:sldId id="265" r:id="rId19"/>
    <p:sldId id="273"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D92FE8-E8F6-47B8-832F-96FF5736C925}" v="2" dt="2024-06-04T03:15:58.5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RAM G RATHOD" userId="53b8a6246c63436b" providerId="LiveId" clId="{D9D92FE8-E8F6-47B8-832F-96FF5736C925}"/>
    <pc:docChg chg="undo custSel modSld">
      <pc:chgData name="VIKRAM G RATHOD" userId="53b8a6246c63436b" providerId="LiveId" clId="{D9D92FE8-E8F6-47B8-832F-96FF5736C925}" dt="2024-06-04T03:28:59.247" v="68" actId="20577"/>
      <pc:docMkLst>
        <pc:docMk/>
      </pc:docMkLst>
      <pc:sldChg chg="addSp delSp modSp mod">
        <pc:chgData name="VIKRAM G RATHOD" userId="53b8a6246c63436b" providerId="LiveId" clId="{D9D92FE8-E8F6-47B8-832F-96FF5736C925}" dt="2024-06-04T03:28:59.247" v="68" actId="20577"/>
        <pc:sldMkLst>
          <pc:docMk/>
          <pc:sldMk cId="4031667462" sldId="261"/>
        </pc:sldMkLst>
        <pc:spChg chg="add">
          <ac:chgData name="VIKRAM G RATHOD" userId="53b8a6246c63436b" providerId="LiveId" clId="{D9D92FE8-E8F6-47B8-832F-96FF5736C925}" dt="2024-06-04T03:15:57.154" v="14"/>
          <ac:spMkLst>
            <pc:docMk/>
            <pc:sldMk cId="4031667462" sldId="261"/>
            <ac:spMk id="3" creationId="{A7DC0F3B-D8F6-2940-B734-D231EF7DD2B1}"/>
          </ac:spMkLst>
        </pc:spChg>
        <pc:spChg chg="mod">
          <ac:chgData name="VIKRAM G RATHOD" userId="53b8a6246c63436b" providerId="LiveId" clId="{D9D92FE8-E8F6-47B8-832F-96FF5736C925}" dt="2024-06-04T03:28:59.247" v="68" actId="20577"/>
          <ac:spMkLst>
            <pc:docMk/>
            <pc:sldMk cId="4031667462" sldId="261"/>
            <ac:spMk id="5" creationId="{46ADE2B9-4E04-8354-F67D-093EFBB92780}"/>
          </ac:spMkLst>
        </pc:spChg>
        <pc:spChg chg="del mod">
          <ac:chgData name="VIKRAM G RATHOD" userId="53b8a6246c63436b" providerId="LiveId" clId="{D9D92FE8-E8F6-47B8-832F-96FF5736C925}" dt="2024-06-04T03:14:17.226" v="11"/>
          <ac:spMkLst>
            <pc:docMk/>
            <pc:sldMk cId="4031667462" sldId="261"/>
            <ac:spMk id="7" creationId="{6139D175-801B-B648-301D-7AC7177590BD}"/>
          </ac:spMkLst>
        </pc:spChg>
        <pc:spChg chg="del mod">
          <ac:chgData name="VIKRAM G RATHOD" userId="53b8a6246c63436b" providerId="LiveId" clId="{D9D92FE8-E8F6-47B8-832F-96FF5736C925}" dt="2024-06-04T03:14:17.220" v="9" actId="478"/>
          <ac:spMkLst>
            <pc:docMk/>
            <pc:sldMk cId="4031667462" sldId="261"/>
            <ac:spMk id="9" creationId="{ADCA1CA5-3CA4-01B0-4664-14FE0D92174F}"/>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48A9-BC75-402B-8911-172082539A55}"/>
              </a:ext>
            </a:extLst>
          </p:cNvPr>
          <p:cNvSpPr>
            <a:spLocks noGrp="1"/>
          </p:cNvSpPr>
          <p:nvPr>
            <p:ph type="ctrTitle" hasCustomPrompt="1"/>
          </p:nvPr>
        </p:nvSpPr>
        <p:spPr>
          <a:xfrm>
            <a:off x="782425" y="1122363"/>
            <a:ext cx="10444899" cy="2387600"/>
          </a:xfrm>
        </p:spPr>
        <p:txBody>
          <a:bodyPr anchor="b"/>
          <a:lstStyle>
            <a:lvl1pPr algn="ctr">
              <a:defRPr sz="6000">
                <a:solidFill>
                  <a:srgbClr val="002060"/>
                </a:solidFill>
              </a:defRPr>
            </a:lvl1pPr>
          </a:lstStyle>
          <a:p>
            <a:r>
              <a:rPr lang="en-US" dirty="0"/>
              <a:t>Corse Code </a:t>
            </a:r>
            <a:br>
              <a:rPr lang="en-US" dirty="0"/>
            </a:br>
            <a:r>
              <a:rPr lang="en-US" dirty="0"/>
              <a:t>Course Name</a:t>
            </a:r>
          </a:p>
        </p:txBody>
      </p:sp>
      <p:sp>
        <p:nvSpPr>
          <p:cNvPr id="3" name="Subtitle 2">
            <a:extLst>
              <a:ext uri="{FF2B5EF4-FFF2-40B4-BE49-F238E27FC236}">
                <a16:creationId xmlns:a16="http://schemas.microsoft.com/office/drawing/2014/main" id="{7668A7FB-075E-4CF0-8C9C-4A380AF77603}"/>
              </a:ext>
            </a:extLst>
          </p:cNvPr>
          <p:cNvSpPr>
            <a:spLocks noGrp="1"/>
          </p:cNvSpPr>
          <p:nvPr>
            <p:ph type="subTitle" idx="1" hasCustomPrompt="1"/>
          </p:nvPr>
        </p:nvSpPr>
        <p:spPr>
          <a:xfrm>
            <a:off x="1524000" y="3602038"/>
            <a:ext cx="9144000" cy="1655762"/>
          </a:xfrm>
        </p:spPr>
        <p:txBody>
          <a:bodyPr/>
          <a:lstStyle>
            <a:lvl1pPr marL="0" indent="0" algn="ctr">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Unit Number</a:t>
            </a:r>
          </a:p>
        </p:txBody>
      </p:sp>
      <p:sp>
        <p:nvSpPr>
          <p:cNvPr id="6" name="Slide Number Placeholder 5">
            <a:extLst>
              <a:ext uri="{FF2B5EF4-FFF2-40B4-BE49-F238E27FC236}">
                <a16:creationId xmlns:a16="http://schemas.microsoft.com/office/drawing/2014/main" id="{717FEDAA-D0B3-4A1D-B167-000670FB50D6}"/>
              </a:ext>
            </a:extLst>
          </p:cNvPr>
          <p:cNvSpPr>
            <a:spLocks noGrp="1"/>
          </p:cNvSpPr>
          <p:nvPr>
            <p:ph type="sldNum" sz="quarter" idx="12"/>
          </p:nvPr>
        </p:nvSpPr>
        <p:spPr>
          <a:xfrm>
            <a:off x="9077227" y="6356348"/>
            <a:ext cx="2743200" cy="365125"/>
          </a:xfrm>
        </p:spPr>
        <p:txBody>
          <a:bodyPr/>
          <a:lstStyle/>
          <a:p>
            <a:fld id="{D8826417-825C-468A-93C4-33697E739185}" type="slidenum">
              <a:rPr lang="en-US" smtClean="0"/>
              <a:t>‹#›</a:t>
            </a:fld>
            <a:endParaRPr lang="en-US"/>
          </a:p>
        </p:txBody>
      </p:sp>
      <p:pic>
        <p:nvPicPr>
          <p:cNvPr id="8" name="Picture 7">
            <a:extLst>
              <a:ext uri="{FF2B5EF4-FFF2-40B4-BE49-F238E27FC236}">
                <a16:creationId xmlns:a16="http://schemas.microsoft.com/office/drawing/2014/main" id="{A4AA2BD1-BB05-46E6-ACDB-4E420DF6CF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55037" y="156284"/>
            <a:ext cx="2437615" cy="808017"/>
          </a:xfrm>
          <a:prstGeom prst="rect">
            <a:avLst/>
          </a:prstGeom>
        </p:spPr>
      </p:pic>
    </p:spTree>
    <p:extLst>
      <p:ext uri="{BB962C8B-B14F-4D97-AF65-F5344CB8AC3E}">
        <p14:creationId xmlns:p14="http://schemas.microsoft.com/office/powerpoint/2010/main" val="285560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35511-607A-49F6-ABF5-5D1CA8BF75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E3067A-379E-443A-93D5-B2A751DF44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375E88-EA07-4B40-984D-E26859B71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CAA178-D531-4787-BF4C-DAEE6A3E85B4}"/>
              </a:ext>
            </a:extLst>
          </p:cNvPr>
          <p:cNvSpPr>
            <a:spLocks noGrp="1"/>
          </p:cNvSpPr>
          <p:nvPr>
            <p:ph type="dt" sz="half" idx="10"/>
          </p:nvPr>
        </p:nvSpPr>
        <p:spPr/>
        <p:txBody>
          <a:bodyPr/>
          <a:lstStyle/>
          <a:p>
            <a:fld id="{512BF18E-A961-41B8-A198-9D894E3AF092}" type="datetimeFigureOut">
              <a:rPr lang="en-US" smtClean="0"/>
              <a:t>6/4/2024</a:t>
            </a:fld>
            <a:endParaRPr lang="en-US"/>
          </a:p>
        </p:txBody>
      </p:sp>
      <p:sp>
        <p:nvSpPr>
          <p:cNvPr id="6" name="Footer Placeholder 5">
            <a:extLst>
              <a:ext uri="{FF2B5EF4-FFF2-40B4-BE49-F238E27FC236}">
                <a16:creationId xmlns:a16="http://schemas.microsoft.com/office/drawing/2014/main" id="{1B954B88-1995-45B6-B926-809B0A67EE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793468-BE17-4CCC-BBB8-851B8FE0DC5C}"/>
              </a:ext>
            </a:extLst>
          </p:cNvPr>
          <p:cNvSpPr>
            <a:spLocks noGrp="1"/>
          </p:cNvSpPr>
          <p:nvPr>
            <p:ph type="sldNum" sz="quarter" idx="12"/>
          </p:nvPr>
        </p:nvSpPr>
        <p:spPr/>
        <p:txBody>
          <a:bodyPr/>
          <a:lstStyle/>
          <a:p>
            <a:fld id="{D8826417-825C-468A-93C4-33697E739185}" type="slidenum">
              <a:rPr lang="en-US" smtClean="0"/>
              <a:t>‹#›</a:t>
            </a:fld>
            <a:endParaRPr lang="en-US"/>
          </a:p>
        </p:txBody>
      </p:sp>
    </p:spTree>
    <p:extLst>
      <p:ext uri="{BB962C8B-B14F-4D97-AF65-F5344CB8AC3E}">
        <p14:creationId xmlns:p14="http://schemas.microsoft.com/office/powerpoint/2010/main" val="3082086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7B38-518C-4BF5-816C-DF46423C33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2B9348-BC35-4BEB-A4BF-E87CA99BF8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88F486-7768-41AE-AF6E-7A33784601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8A1957-BF87-4945-B039-4091D3571BBD}"/>
              </a:ext>
            </a:extLst>
          </p:cNvPr>
          <p:cNvSpPr>
            <a:spLocks noGrp="1"/>
          </p:cNvSpPr>
          <p:nvPr>
            <p:ph type="dt" sz="half" idx="10"/>
          </p:nvPr>
        </p:nvSpPr>
        <p:spPr/>
        <p:txBody>
          <a:bodyPr/>
          <a:lstStyle/>
          <a:p>
            <a:fld id="{512BF18E-A961-41B8-A198-9D894E3AF092}" type="datetimeFigureOut">
              <a:rPr lang="en-US" smtClean="0"/>
              <a:t>6/4/2024</a:t>
            </a:fld>
            <a:endParaRPr lang="en-US"/>
          </a:p>
        </p:txBody>
      </p:sp>
      <p:sp>
        <p:nvSpPr>
          <p:cNvPr id="6" name="Footer Placeholder 5">
            <a:extLst>
              <a:ext uri="{FF2B5EF4-FFF2-40B4-BE49-F238E27FC236}">
                <a16:creationId xmlns:a16="http://schemas.microsoft.com/office/drawing/2014/main" id="{90D9E3A8-6B5A-45A7-8952-09A76FAFD1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A1B247-3E43-4E0B-932B-922933A57DF7}"/>
              </a:ext>
            </a:extLst>
          </p:cNvPr>
          <p:cNvSpPr>
            <a:spLocks noGrp="1"/>
          </p:cNvSpPr>
          <p:nvPr>
            <p:ph type="sldNum" sz="quarter" idx="12"/>
          </p:nvPr>
        </p:nvSpPr>
        <p:spPr/>
        <p:txBody>
          <a:bodyPr/>
          <a:lstStyle/>
          <a:p>
            <a:fld id="{D8826417-825C-468A-93C4-33697E739185}" type="slidenum">
              <a:rPr lang="en-US" smtClean="0"/>
              <a:t>‹#›</a:t>
            </a:fld>
            <a:endParaRPr lang="en-US"/>
          </a:p>
        </p:txBody>
      </p:sp>
    </p:spTree>
    <p:extLst>
      <p:ext uri="{BB962C8B-B14F-4D97-AF65-F5344CB8AC3E}">
        <p14:creationId xmlns:p14="http://schemas.microsoft.com/office/powerpoint/2010/main" val="1233122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96BF-27F0-4E5A-997D-7F6DA1A39F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8C47E6-ED14-4DF0-93DB-4B9E61BF23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3EAB9D-A11D-4883-906D-15CEB3F877F8}"/>
              </a:ext>
            </a:extLst>
          </p:cNvPr>
          <p:cNvSpPr>
            <a:spLocks noGrp="1"/>
          </p:cNvSpPr>
          <p:nvPr>
            <p:ph type="dt" sz="half" idx="10"/>
          </p:nvPr>
        </p:nvSpPr>
        <p:spPr/>
        <p:txBody>
          <a:bodyPr/>
          <a:lstStyle/>
          <a:p>
            <a:fld id="{512BF18E-A961-41B8-A198-9D894E3AF092}" type="datetimeFigureOut">
              <a:rPr lang="en-US" smtClean="0"/>
              <a:t>6/4/2024</a:t>
            </a:fld>
            <a:endParaRPr lang="en-US"/>
          </a:p>
        </p:txBody>
      </p:sp>
      <p:sp>
        <p:nvSpPr>
          <p:cNvPr id="5" name="Footer Placeholder 4">
            <a:extLst>
              <a:ext uri="{FF2B5EF4-FFF2-40B4-BE49-F238E27FC236}">
                <a16:creationId xmlns:a16="http://schemas.microsoft.com/office/drawing/2014/main" id="{6B80385A-BE30-43D8-B7A0-C02C4213B2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F089F1-97C4-4C54-A429-CAD9B0E234C8}"/>
              </a:ext>
            </a:extLst>
          </p:cNvPr>
          <p:cNvSpPr>
            <a:spLocks noGrp="1"/>
          </p:cNvSpPr>
          <p:nvPr>
            <p:ph type="sldNum" sz="quarter" idx="12"/>
          </p:nvPr>
        </p:nvSpPr>
        <p:spPr/>
        <p:txBody>
          <a:bodyPr/>
          <a:lstStyle/>
          <a:p>
            <a:fld id="{D8826417-825C-468A-93C4-33697E739185}" type="slidenum">
              <a:rPr lang="en-US" smtClean="0"/>
              <a:t>‹#›</a:t>
            </a:fld>
            <a:endParaRPr lang="en-US"/>
          </a:p>
        </p:txBody>
      </p:sp>
    </p:spTree>
    <p:extLst>
      <p:ext uri="{BB962C8B-B14F-4D97-AF65-F5344CB8AC3E}">
        <p14:creationId xmlns:p14="http://schemas.microsoft.com/office/powerpoint/2010/main" val="69274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6FC14D-C22D-4D61-894A-3AF71D49FA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1CB43E-F8B9-4B72-A827-90C40E4ED4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FE08BF-7CC5-4936-8C9E-F92975F8A810}"/>
              </a:ext>
            </a:extLst>
          </p:cNvPr>
          <p:cNvSpPr>
            <a:spLocks noGrp="1"/>
          </p:cNvSpPr>
          <p:nvPr>
            <p:ph type="dt" sz="half" idx="10"/>
          </p:nvPr>
        </p:nvSpPr>
        <p:spPr/>
        <p:txBody>
          <a:bodyPr/>
          <a:lstStyle/>
          <a:p>
            <a:fld id="{512BF18E-A961-41B8-A198-9D894E3AF092}" type="datetimeFigureOut">
              <a:rPr lang="en-US" smtClean="0"/>
              <a:t>6/4/2024</a:t>
            </a:fld>
            <a:endParaRPr lang="en-US"/>
          </a:p>
        </p:txBody>
      </p:sp>
      <p:sp>
        <p:nvSpPr>
          <p:cNvPr id="5" name="Footer Placeholder 4">
            <a:extLst>
              <a:ext uri="{FF2B5EF4-FFF2-40B4-BE49-F238E27FC236}">
                <a16:creationId xmlns:a16="http://schemas.microsoft.com/office/drawing/2014/main" id="{65B3796C-F32B-4F7D-BBF2-257082910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030EE0-3C17-4813-9806-583F0F1749E2}"/>
              </a:ext>
            </a:extLst>
          </p:cNvPr>
          <p:cNvSpPr>
            <a:spLocks noGrp="1"/>
          </p:cNvSpPr>
          <p:nvPr>
            <p:ph type="sldNum" sz="quarter" idx="12"/>
          </p:nvPr>
        </p:nvSpPr>
        <p:spPr/>
        <p:txBody>
          <a:bodyPr/>
          <a:lstStyle/>
          <a:p>
            <a:fld id="{D8826417-825C-468A-93C4-33697E739185}" type="slidenum">
              <a:rPr lang="en-US" smtClean="0"/>
              <a:t>‹#›</a:t>
            </a:fld>
            <a:endParaRPr lang="en-US"/>
          </a:p>
        </p:txBody>
      </p:sp>
    </p:spTree>
    <p:extLst>
      <p:ext uri="{BB962C8B-B14F-4D97-AF65-F5344CB8AC3E}">
        <p14:creationId xmlns:p14="http://schemas.microsoft.com/office/powerpoint/2010/main" val="210286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A0903-588A-45C2-A55F-7D5711A58245}"/>
              </a:ext>
            </a:extLst>
          </p:cNvPr>
          <p:cNvSpPr>
            <a:spLocks noGrp="1"/>
          </p:cNvSpPr>
          <p:nvPr>
            <p:ph type="title" hasCustomPrompt="1"/>
          </p:nvPr>
        </p:nvSpPr>
        <p:spPr/>
        <p:txBody>
          <a:bodyPr/>
          <a:lstStyle>
            <a:lvl1pPr>
              <a:defRPr>
                <a:solidFill>
                  <a:srgbClr val="002060"/>
                </a:solidFill>
              </a:defRPr>
            </a:lvl1pPr>
          </a:lstStyle>
          <a:p>
            <a:r>
              <a:rPr lang="en-US" dirty="0"/>
              <a:t>Topic</a:t>
            </a:r>
          </a:p>
        </p:txBody>
      </p:sp>
      <p:sp>
        <p:nvSpPr>
          <p:cNvPr id="3" name="Content Placeholder 2">
            <a:extLst>
              <a:ext uri="{FF2B5EF4-FFF2-40B4-BE49-F238E27FC236}">
                <a16:creationId xmlns:a16="http://schemas.microsoft.com/office/drawing/2014/main" id="{5587F367-054A-4F83-8379-A2FEC5D1B05A}"/>
              </a:ext>
            </a:extLst>
          </p:cNvPr>
          <p:cNvSpPr>
            <a:spLocks noGrp="1"/>
          </p:cNvSpPr>
          <p:nvPr>
            <p:ph idx="1"/>
          </p:nvPr>
        </p:nvSpPr>
        <p:spPr>
          <a:xfrm>
            <a:off x="838200" y="1891613"/>
            <a:ext cx="10515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F7DD03C-E24F-4C6D-B236-AD04619F4BD9}"/>
              </a:ext>
            </a:extLst>
          </p:cNvPr>
          <p:cNvSpPr>
            <a:spLocks noGrp="1"/>
          </p:cNvSpPr>
          <p:nvPr>
            <p:ph type="sldNum" sz="quarter" idx="12"/>
          </p:nvPr>
        </p:nvSpPr>
        <p:spPr>
          <a:xfrm>
            <a:off x="8610600" y="6356350"/>
            <a:ext cx="2743200" cy="365125"/>
          </a:xfrm>
        </p:spPr>
        <p:txBody>
          <a:bodyPr/>
          <a:lstStyle/>
          <a:p>
            <a:fld id="{D8826417-825C-468A-93C4-33697E739185}" type="slidenum">
              <a:rPr lang="en-US" smtClean="0"/>
              <a:t>‹#›</a:t>
            </a:fld>
            <a:endParaRPr lang="en-US"/>
          </a:p>
        </p:txBody>
      </p:sp>
      <p:pic>
        <p:nvPicPr>
          <p:cNvPr id="8" name="Picture 7">
            <a:extLst>
              <a:ext uri="{FF2B5EF4-FFF2-40B4-BE49-F238E27FC236}">
                <a16:creationId xmlns:a16="http://schemas.microsoft.com/office/drawing/2014/main" id="{31C08C84-30ED-4B56-B5DC-56BB35476B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351" y="136525"/>
            <a:ext cx="1956848" cy="648653"/>
          </a:xfrm>
          <a:prstGeom prst="rect">
            <a:avLst/>
          </a:prstGeom>
        </p:spPr>
      </p:pic>
    </p:spTree>
    <p:extLst>
      <p:ext uri="{BB962C8B-B14F-4D97-AF65-F5344CB8AC3E}">
        <p14:creationId xmlns:p14="http://schemas.microsoft.com/office/powerpoint/2010/main" val="754530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A0903-588A-45C2-A55F-7D5711A58245}"/>
              </a:ext>
            </a:extLst>
          </p:cNvPr>
          <p:cNvSpPr>
            <a:spLocks noGrp="1"/>
          </p:cNvSpPr>
          <p:nvPr>
            <p:ph type="title" hasCustomPrompt="1"/>
          </p:nvPr>
        </p:nvSpPr>
        <p:spPr/>
        <p:txBody>
          <a:bodyPr/>
          <a:lstStyle>
            <a:lvl1pPr>
              <a:defRPr>
                <a:solidFill>
                  <a:srgbClr val="002060"/>
                </a:solidFill>
              </a:defRPr>
            </a:lvl1pPr>
          </a:lstStyle>
          <a:p>
            <a:r>
              <a:rPr lang="en-US" dirty="0"/>
              <a:t>Practice</a:t>
            </a:r>
          </a:p>
        </p:txBody>
      </p:sp>
      <p:sp>
        <p:nvSpPr>
          <p:cNvPr id="3" name="Content Placeholder 2">
            <a:extLst>
              <a:ext uri="{FF2B5EF4-FFF2-40B4-BE49-F238E27FC236}">
                <a16:creationId xmlns:a16="http://schemas.microsoft.com/office/drawing/2014/main" id="{5587F367-054A-4F83-8379-A2FEC5D1B05A}"/>
              </a:ext>
            </a:extLst>
          </p:cNvPr>
          <p:cNvSpPr>
            <a:spLocks noGrp="1"/>
          </p:cNvSpPr>
          <p:nvPr>
            <p:ph idx="1"/>
          </p:nvPr>
        </p:nvSpPr>
        <p:spPr>
          <a:xfrm>
            <a:off x="838200" y="1891613"/>
            <a:ext cx="10515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F7DD03C-E24F-4C6D-B236-AD04619F4BD9}"/>
              </a:ext>
            </a:extLst>
          </p:cNvPr>
          <p:cNvSpPr>
            <a:spLocks noGrp="1"/>
          </p:cNvSpPr>
          <p:nvPr>
            <p:ph type="sldNum" sz="quarter" idx="12"/>
          </p:nvPr>
        </p:nvSpPr>
        <p:spPr>
          <a:xfrm>
            <a:off x="8610600" y="6356350"/>
            <a:ext cx="2743200" cy="365125"/>
          </a:xfrm>
        </p:spPr>
        <p:txBody>
          <a:bodyPr/>
          <a:lstStyle/>
          <a:p>
            <a:fld id="{D8826417-825C-468A-93C4-33697E739185}" type="slidenum">
              <a:rPr lang="en-US" smtClean="0"/>
              <a:t>‹#›</a:t>
            </a:fld>
            <a:endParaRPr lang="en-US"/>
          </a:p>
        </p:txBody>
      </p:sp>
      <p:pic>
        <p:nvPicPr>
          <p:cNvPr id="8" name="Picture 7">
            <a:extLst>
              <a:ext uri="{FF2B5EF4-FFF2-40B4-BE49-F238E27FC236}">
                <a16:creationId xmlns:a16="http://schemas.microsoft.com/office/drawing/2014/main" id="{31C08C84-30ED-4B56-B5DC-56BB35476B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351" y="136525"/>
            <a:ext cx="1956848" cy="648653"/>
          </a:xfrm>
          <a:prstGeom prst="rect">
            <a:avLst/>
          </a:prstGeom>
        </p:spPr>
      </p:pic>
    </p:spTree>
    <p:extLst>
      <p:ext uri="{BB962C8B-B14F-4D97-AF65-F5344CB8AC3E}">
        <p14:creationId xmlns:p14="http://schemas.microsoft.com/office/powerpoint/2010/main" val="1714699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F7DD03C-E24F-4C6D-B236-AD04619F4BD9}"/>
              </a:ext>
            </a:extLst>
          </p:cNvPr>
          <p:cNvSpPr>
            <a:spLocks noGrp="1"/>
          </p:cNvSpPr>
          <p:nvPr>
            <p:ph type="sldNum" sz="quarter" idx="12"/>
          </p:nvPr>
        </p:nvSpPr>
        <p:spPr>
          <a:xfrm>
            <a:off x="8610600" y="6356350"/>
            <a:ext cx="2743200" cy="365125"/>
          </a:xfrm>
        </p:spPr>
        <p:txBody>
          <a:bodyPr/>
          <a:lstStyle/>
          <a:p>
            <a:fld id="{D8826417-825C-468A-93C4-33697E739185}" type="slidenum">
              <a:rPr lang="en-US" smtClean="0"/>
              <a:t>‹#›</a:t>
            </a:fld>
            <a:endParaRPr lang="en-US"/>
          </a:p>
        </p:txBody>
      </p:sp>
      <p:pic>
        <p:nvPicPr>
          <p:cNvPr id="8" name="Picture 7">
            <a:extLst>
              <a:ext uri="{FF2B5EF4-FFF2-40B4-BE49-F238E27FC236}">
                <a16:creationId xmlns:a16="http://schemas.microsoft.com/office/drawing/2014/main" id="{31C08C84-30ED-4B56-B5DC-56BB35476B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351" y="136525"/>
            <a:ext cx="1956848" cy="648653"/>
          </a:xfrm>
          <a:prstGeom prst="rect">
            <a:avLst/>
          </a:prstGeom>
        </p:spPr>
      </p:pic>
      <p:pic>
        <p:nvPicPr>
          <p:cNvPr id="1026" name="Picture 2" descr="Any Questions Vector Art, Icons, and Graphics for Free Download">
            <a:extLst>
              <a:ext uri="{FF2B5EF4-FFF2-40B4-BE49-F238E27FC236}">
                <a16:creationId xmlns:a16="http://schemas.microsoft.com/office/drawing/2014/main" id="{D307FF50-E5BA-493B-90D5-B77E30E5B5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55929" y="1718477"/>
            <a:ext cx="5378861" cy="3579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416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DC76-3473-471F-B664-31AD3E264F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0FB0E3-1902-43F4-BCB6-7BC19F8DC3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7A02399-D265-4E30-9DF8-FE94B5763EDC}"/>
              </a:ext>
            </a:extLst>
          </p:cNvPr>
          <p:cNvSpPr>
            <a:spLocks noGrp="1"/>
          </p:cNvSpPr>
          <p:nvPr>
            <p:ph type="dt" sz="half" idx="10"/>
          </p:nvPr>
        </p:nvSpPr>
        <p:spPr/>
        <p:txBody>
          <a:bodyPr/>
          <a:lstStyle/>
          <a:p>
            <a:fld id="{512BF18E-A961-41B8-A198-9D894E3AF092}" type="datetimeFigureOut">
              <a:rPr lang="en-US" smtClean="0"/>
              <a:t>6/4/2024</a:t>
            </a:fld>
            <a:endParaRPr lang="en-US"/>
          </a:p>
        </p:txBody>
      </p:sp>
      <p:sp>
        <p:nvSpPr>
          <p:cNvPr id="5" name="Footer Placeholder 4">
            <a:extLst>
              <a:ext uri="{FF2B5EF4-FFF2-40B4-BE49-F238E27FC236}">
                <a16:creationId xmlns:a16="http://schemas.microsoft.com/office/drawing/2014/main" id="{88C9832E-1AB2-48E2-BD3C-6FE86FD6C0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62C975-D542-421E-8593-56D892066ED6}"/>
              </a:ext>
            </a:extLst>
          </p:cNvPr>
          <p:cNvSpPr>
            <a:spLocks noGrp="1"/>
          </p:cNvSpPr>
          <p:nvPr>
            <p:ph type="sldNum" sz="quarter" idx="12"/>
          </p:nvPr>
        </p:nvSpPr>
        <p:spPr/>
        <p:txBody>
          <a:bodyPr/>
          <a:lstStyle/>
          <a:p>
            <a:fld id="{D8826417-825C-468A-93C4-33697E739185}" type="slidenum">
              <a:rPr lang="en-US" smtClean="0"/>
              <a:t>‹#›</a:t>
            </a:fld>
            <a:endParaRPr lang="en-US"/>
          </a:p>
        </p:txBody>
      </p:sp>
    </p:spTree>
    <p:extLst>
      <p:ext uri="{BB962C8B-B14F-4D97-AF65-F5344CB8AC3E}">
        <p14:creationId xmlns:p14="http://schemas.microsoft.com/office/powerpoint/2010/main" val="130512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62C3C-121B-46F6-97EA-E551B6D8C9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3F11E8-77CC-4958-A785-C44539ABFB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0897B6-1812-4F01-BD3E-A81B743F6D2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5F0CEA-EA52-45B7-AF44-FAC5CBD5272F}"/>
              </a:ext>
            </a:extLst>
          </p:cNvPr>
          <p:cNvSpPr>
            <a:spLocks noGrp="1"/>
          </p:cNvSpPr>
          <p:nvPr>
            <p:ph type="dt" sz="half" idx="10"/>
          </p:nvPr>
        </p:nvSpPr>
        <p:spPr/>
        <p:txBody>
          <a:bodyPr/>
          <a:lstStyle/>
          <a:p>
            <a:fld id="{512BF18E-A961-41B8-A198-9D894E3AF092}" type="datetimeFigureOut">
              <a:rPr lang="en-US" smtClean="0"/>
              <a:t>6/4/2024</a:t>
            </a:fld>
            <a:endParaRPr lang="en-US"/>
          </a:p>
        </p:txBody>
      </p:sp>
      <p:sp>
        <p:nvSpPr>
          <p:cNvPr id="6" name="Footer Placeholder 5">
            <a:extLst>
              <a:ext uri="{FF2B5EF4-FFF2-40B4-BE49-F238E27FC236}">
                <a16:creationId xmlns:a16="http://schemas.microsoft.com/office/drawing/2014/main" id="{8902CD11-D7E9-4885-84DA-EDD4790E12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00B2FA-409F-40B7-B682-6CDEF447F5BD}"/>
              </a:ext>
            </a:extLst>
          </p:cNvPr>
          <p:cNvSpPr>
            <a:spLocks noGrp="1"/>
          </p:cNvSpPr>
          <p:nvPr>
            <p:ph type="sldNum" sz="quarter" idx="12"/>
          </p:nvPr>
        </p:nvSpPr>
        <p:spPr/>
        <p:txBody>
          <a:bodyPr/>
          <a:lstStyle/>
          <a:p>
            <a:fld id="{D8826417-825C-468A-93C4-33697E739185}" type="slidenum">
              <a:rPr lang="en-US" smtClean="0"/>
              <a:t>‹#›</a:t>
            </a:fld>
            <a:endParaRPr lang="en-US"/>
          </a:p>
        </p:txBody>
      </p:sp>
    </p:spTree>
    <p:extLst>
      <p:ext uri="{BB962C8B-B14F-4D97-AF65-F5344CB8AC3E}">
        <p14:creationId xmlns:p14="http://schemas.microsoft.com/office/powerpoint/2010/main" val="2109183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BC10B-0705-46E7-920F-1A7AE54688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EEDEC7-BA26-4FB9-9F4F-D611F5F32D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FB94C65-E27F-4C04-92B0-051D15FFEE2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3816E0-2FBC-4076-9A9B-32671BB39A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209886-A59C-4F6B-A370-7738E78750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7F5408-94CC-457C-A31A-B01E1B533998}"/>
              </a:ext>
            </a:extLst>
          </p:cNvPr>
          <p:cNvSpPr>
            <a:spLocks noGrp="1"/>
          </p:cNvSpPr>
          <p:nvPr>
            <p:ph type="dt" sz="half" idx="10"/>
          </p:nvPr>
        </p:nvSpPr>
        <p:spPr/>
        <p:txBody>
          <a:bodyPr/>
          <a:lstStyle/>
          <a:p>
            <a:fld id="{512BF18E-A961-41B8-A198-9D894E3AF092}" type="datetimeFigureOut">
              <a:rPr lang="en-US" smtClean="0"/>
              <a:t>6/4/2024</a:t>
            </a:fld>
            <a:endParaRPr lang="en-US"/>
          </a:p>
        </p:txBody>
      </p:sp>
      <p:sp>
        <p:nvSpPr>
          <p:cNvPr id="8" name="Footer Placeholder 7">
            <a:extLst>
              <a:ext uri="{FF2B5EF4-FFF2-40B4-BE49-F238E27FC236}">
                <a16:creationId xmlns:a16="http://schemas.microsoft.com/office/drawing/2014/main" id="{6390ADA4-2F6E-4037-9A2D-B97CCC3484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DCE14C-0F9D-40D3-912D-5B7BCC10782E}"/>
              </a:ext>
            </a:extLst>
          </p:cNvPr>
          <p:cNvSpPr>
            <a:spLocks noGrp="1"/>
          </p:cNvSpPr>
          <p:nvPr>
            <p:ph type="sldNum" sz="quarter" idx="12"/>
          </p:nvPr>
        </p:nvSpPr>
        <p:spPr/>
        <p:txBody>
          <a:bodyPr/>
          <a:lstStyle/>
          <a:p>
            <a:fld id="{D8826417-825C-468A-93C4-33697E739185}" type="slidenum">
              <a:rPr lang="en-US" smtClean="0"/>
              <a:t>‹#›</a:t>
            </a:fld>
            <a:endParaRPr lang="en-US"/>
          </a:p>
        </p:txBody>
      </p:sp>
    </p:spTree>
    <p:extLst>
      <p:ext uri="{BB962C8B-B14F-4D97-AF65-F5344CB8AC3E}">
        <p14:creationId xmlns:p14="http://schemas.microsoft.com/office/powerpoint/2010/main" val="2141244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4DF6A-2622-4DC0-A13B-96C1715185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FDF894-AE2D-4EEE-B97E-C989D0C90CAF}"/>
              </a:ext>
            </a:extLst>
          </p:cNvPr>
          <p:cNvSpPr>
            <a:spLocks noGrp="1"/>
          </p:cNvSpPr>
          <p:nvPr>
            <p:ph type="dt" sz="half" idx="10"/>
          </p:nvPr>
        </p:nvSpPr>
        <p:spPr/>
        <p:txBody>
          <a:bodyPr/>
          <a:lstStyle/>
          <a:p>
            <a:fld id="{512BF18E-A961-41B8-A198-9D894E3AF092}" type="datetimeFigureOut">
              <a:rPr lang="en-US" smtClean="0"/>
              <a:t>6/4/2024</a:t>
            </a:fld>
            <a:endParaRPr lang="en-US"/>
          </a:p>
        </p:txBody>
      </p:sp>
      <p:sp>
        <p:nvSpPr>
          <p:cNvPr id="4" name="Footer Placeholder 3">
            <a:extLst>
              <a:ext uri="{FF2B5EF4-FFF2-40B4-BE49-F238E27FC236}">
                <a16:creationId xmlns:a16="http://schemas.microsoft.com/office/drawing/2014/main" id="{2056CEF9-9CE9-41D0-803B-7FD2F6BADD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E5C624-6A95-43D9-A97A-4CB69190219A}"/>
              </a:ext>
            </a:extLst>
          </p:cNvPr>
          <p:cNvSpPr>
            <a:spLocks noGrp="1"/>
          </p:cNvSpPr>
          <p:nvPr>
            <p:ph type="sldNum" sz="quarter" idx="12"/>
          </p:nvPr>
        </p:nvSpPr>
        <p:spPr/>
        <p:txBody>
          <a:bodyPr/>
          <a:lstStyle/>
          <a:p>
            <a:fld id="{D8826417-825C-468A-93C4-33697E739185}" type="slidenum">
              <a:rPr lang="en-US" smtClean="0"/>
              <a:t>‹#›</a:t>
            </a:fld>
            <a:endParaRPr lang="en-US"/>
          </a:p>
        </p:txBody>
      </p:sp>
    </p:spTree>
    <p:extLst>
      <p:ext uri="{BB962C8B-B14F-4D97-AF65-F5344CB8AC3E}">
        <p14:creationId xmlns:p14="http://schemas.microsoft.com/office/powerpoint/2010/main" val="2109918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A9E357-1139-42DC-BBA1-642D3B9F4D19}"/>
              </a:ext>
            </a:extLst>
          </p:cNvPr>
          <p:cNvSpPr>
            <a:spLocks noGrp="1"/>
          </p:cNvSpPr>
          <p:nvPr>
            <p:ph type="dt" sz="half" idx="10"/>
          </p:nvPr>
        </p:nvSpPr>
        <p:spPr/>
        <p:txBody>
          <a:bodyPr/>
          <a:lstStyle/>
          <a:p>
            <a:fld id="{512BF18E-A961-41B8-A198-9D894E3AF092}" type="datetimeFigureOut">
              <a:rPr lang="en-US" smtClean="0"/>
              <a:t>6/4/2024</a:t>
            </a:fld>
            <a:endParaRPr lang="en-US"/>
          </a:p>
        </p:txBody>
      </p:sp>
      <p:sp>
        <p:nvSpPr>
          <p:cNvPr id="3" name="Footer Placeholder 2">
            <a:extLst>
              <a:ext uri="{FF2B5EF4-FFF2-40B4-BE49-F238E27FC236}">
                <a16:creationId xmlns:a16="http://schemas.microsoft.com/office/drawing/2014/main" id="{C0C5BEFE-42DE-4B23-BB66-18FD2BE433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D2D30E-FC3F-4145-922F-6602AC47DAF2}"/>
              </a:ext>
            </a:extLst>
          </p:cNvPr>
          <p:cNvSpPr>
            <a:spLocks noGrp="1"/>
          </p:cNvSpPr>
          <p:nvPr>
            <p:ph type="sldNum" sz="quarter" idx="12"/>
          </p:nvPr>
        </p:nvSpPr>
        <p:spPr/>
        <p:txBody>
          <a:bodyPr/>
          <a:lstStyle/>
          <a:p>
            <a:fld id="{D8826417-825C-468A-93C4-33697E739185}" type="slidenum">
              <a:rPr lang="en-US" smtClean="0"/>
              <a:t>‹#›</a:t>
            </a:fld>
            <a:endParaRPr lang="en-US"/>
          </a:p>
        </p:txBody>
      </p:sp>
    </p:spTree>
    <p:extLst>
      <p:ext uri="{BB962C8B-B14F-4D97-AF65-F5344CB8AC3E}">
        <p14:creationId xmlns:p14="http://schemas.microsoft.com/office/powerpoint/2010/main" val="2506603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E40025-F5DD-4F85-82E0-2D1CDAA5E6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3C2DB2-5F94-48A1-B74B-91CDA89C0D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0AF29D-D930-4CE7-B93C-3803052059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2BF18E-A961-41B8-A198-9D894E3AF092}" type="datetimeFigureOut">
              <a:rPr lang="en-US" smtClean="0"/>
              <a:t>6/4/2024</a:t>
            </a:fld>
            <a:endParaRPr lang="en-US"/>
          </a:p>
        </p:txBody>
      </p:sp>
      <p:sp>
        <p:nvSpPr>
          <p:cNvPr id="5" name="Footer Placeholder 4">
            <a:extLst>
              <a:ext uri="{FF2B5EF4-FFF2-40B4-BE49-F238E27FC236}">
                <a16:creationId xmlns:a16="http://schemas.microsoft.com/office/drawing/2014/main" id="{9EC67C94-34BB-4958-9C98-E450A46B09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1A1CD8-07D9-4541-AA08-7861494797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826417-825C-468A-93C4-33697E739185}" type="slidenum">
              <a:rPr lang="en-US" smtClean="0"/>
              <a:t>‹#›</a:t>
            </a:fld>
            <a:endParaRPr lang="en-US"/>
          </a:p>
        </p:txBody>
      </p:sp>
    </p:spTree>
    <p:extLst>
      <p:ext uri="{BB962C8B-B14F-4D97-AF65-F5344CB8AC3E}">
        <p14:creationId xmlns:p14="http://schemas.microsoft.com/office/powerpoint/2010/main" val="309335510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206C4-A726-46D2-8AAD-610C44592886}"/>
              </a:ext>
            </a:extLst>
          </p:cNvPr>
          <p:cNvSpPr>
            <a:spLocks noGrp="1"/>
          </p:cNvSpPr>
          <p:nvPr>
            <p:ph type="ctrTitle"/>
          </p:nvPr>
        </p:nvSpPr>
        <p:spPr>
          <a:xfrm>
            <a:off x="744717" y="1955062"/>
            <a:ext cx="10444899" cy="2387600"/>
          </a:xfrm>
        </p:spPr>
        <p:txBody>
          <a:bodyPr>
            <a:noAutofit/>
          </a:bodyPr>
          <a:lstStyle/>
          <a:p>
            <a:r>
              <a:rPr lang="en-US" sz="4400" dirty="0"/>
              <a:t>22CS2403</a:t>
            </a:r>
            <a:br>
              <a:rPr lang="en-US" sz="4400" dirty="0"/>
            </a:br>
            <a:r>
              <a:rPr lang="en-US" sz="4400" dirty="0"/>
              <a:t>Database Management System</a:t>
            </a:r>
            <a:br>
              <a:rPr lang="en-US" sz="4400" dirty="0"/>
            </a:br>
            <a:r>
              <a:rPr lang="en-US" sz="4400" dirty="0"/>
              <a:t>Mini Project</a:t>
            </a:r>
            <a:br>
              <a:rPr lang="en-US" sz="4400" dirty="0"/>
            </a:br>
            <a:br>
              <a:rPr lang="en-US" sz="4400" dirty="0"/>
            </a:br>
            <a:r>
              <a:rPr lang="en-US" sz="4400" dirty="0"/>
              <a:t> Organ Transplantation Network</a:t>
            </a:r>
          </a:p>
        </p:txBody>
      </p:sp>
      <p:sp>
        <p:nvSpPr>
          <p:cNvPr id="3" name="Subtitle 2">
            <a:extLst>
              <a:ext uri="{FF2B5EF4-FFF2-40B4-BE49-F238E27FC236}">
                <a16:creationId xmlns:a16="http://schemas.microsoft.com/office/drawing/2014/main" id="{0DEBE32F-5236-47CC-9023-C07512774251}"/>
              </a:ext>
            </a:extLst>
          </p:cNvPr>
          <p:cNvSpPr>
            <a:spLocks noGrp="1"/>
          </p:cNvSpPr>
          <p:nvPr>
            <p:ph type="subTitle" idx="1"/>
          </p:nvPr>
        </p:nvSpPr>
        <p:spPr>
          <a:xfrm>
            <a:off x="1524000" y="4902938"/>
            <a:ext cx="9144000" cy="1655762"/>
          </a:xfrm>
        </p:spPr>
        <p:txBody>
          <a:bodyPr>
            <a:normAutofit lnSpcReduction="10000"/>
          </a:bodyPr>
          <a:lstStyle/>
          <a:p>
            <a:pPr algn="l"/>
            <a:r>
              <a:rPr lang="en-US" dirty="0">
                <a:solidFill>
                  <a:srgbClr val="002060"/>
                </a:solidFill>
              </a:rPr>
              <a:t>                               </a:t>
            </a:r>
            <a:r>
              <a:rPr lang="en-US" dirty="0" err="1">
                <a:solidFill>
                  <a:srgbClr val="002060"/>
                </a:solidFill>
              </a:rPr>
              <a:t>Tanish</a:t>
            </a:r>
            <a:r>
              <a:rPr lang="en-US" dirty="0">
                <a:solidFill>
                  <a:srgbClr val="002060"/>
                </a:solidFill>
              </a:rPr>
              <a:t> P D - ENG22CS0195</a:t>
            </a:r>
          </a:p>
          <a:p>
            <a:r>
              <a:rPr lang="en-US" dirty="0">
                <a:solidFill>
                  <a:srgbClr val="002060"/>
                </a:solidFill>
              </a:rPr>
              <a:t>       Tarun R </a:t>
            </a:r>
            <a:r>
              <a:rPr lang="en-US" dirty="0" err="1">
                <a:solidFill>
                  <a:srgbClr val="002060"/>
                </a:solidFill>
              </a:rPr>
              <a:t>Bombalekar</a:t>
            </a:r>
            <a:r>
              <a:rPr lang="en-US" dirty="0">
                <a:solidFill>
                  <a:srgbClr val="002060"/>
                </a:solidFill>
              </a:rPr>
              <a:t> – ENG22CS0197</a:t>
            </a:r>
          </a:p>
          <a:p>
            <a:r>
              <a:rPr lang="en-US" dirty="0">
                <a:solidFill>
                  <a:srgbClr val="002060"/>
                </a:solidFill>
              </a:rPr>
              <a:t>  Vikram G Rathod – ENG22CS0207</a:t>
            </a:r>
          </a:p>
          <a:p>
            <a:pPr algn="l"/>
            <a:r>
              <a:rPr lang="en-US" dirty="0">
                <a:solidFill>
                  <a:srgbClr val="002060"/>
                </a:solidFill>
              </a:rPr>
              <a:t>                               Sachin Naik – ENG22CS0142</a:t>
            </a:r>
          </a:p>
        </p:txBody>
      </p:sp>
    </p:spTree>
    <p:extLst>
      <p:ext uri="{BB962C8B-B14F-4D97-AF65-F5344CB8AC3E}">
        <p14:creationId xmlns:p14="http://schemas.microsoft.com/office/powerpoint/2010/main" val="4145910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9F6C-697B-4EA8-A453-C320194E0C79}"/>
              </a:ext>
            </a:extLst>
          </p:cNvPr>
          <p:cNvSpPr>
            <a:spLocks noGrp="1"/>
          </p:cNvSpPr>
          <p:nvPr>
            <p:ph type="title"/>
          </p:nvPr>
        </p:nvSpPr>
        <p:spPr/>
        <p:txBody>
          <a:bodyPr/>
          <a:lstStyle/>
          <a:p>
            <a:r>
              <a:rPr lang="en-US" b="1" dirty="0"/>
              <a:t>Implementation</a:t>
            </a:r>
            <a:endParaRPr lang="en-US" dirty="0"/>
          </a:p>
        </p:txBody>
      </p:sp>
      <p:sp>
        <p:nvSpPr>
          <p:cNvPr id="3" name="Content Placeholder 2">
            <a:extLst>
              <a:ext uri="{FF2B5EF4-FFF2-40B4-BE49-F238E27FC236}">
                <a16:creationId xmlns:a16="http://schemas.microsoft.com/office/drawing/2014/main" id="{24FD8DE8-9696-4181-AE8F-482A54F93D4B}"/>
              </a:ext>
            </a:extLst>
          </p:cNvPr>
          <p:cNvSpPr>
            <a:spLocks noGrp="1"/>
          </p:cNvSpPr>
          <p:nvPr>
            <p:ph idx="1"/>
          </p:nvPr>
        </p:nvSpPr>
        <p:spPr/>
        <p:txBody>
          <a:bodyPr/>
          <a:lstStyle/>
          <a:p>
            <a:r>
              <a:rPr lang="en-US" dirty="0"/>
              <a:t>Technologies and tools used</a:t>
            </a:r>
          </a:p>
          <a:p>
            <a:r>
              <a:rPr lang="en-IN" sz="1800" dirty="0">
                <a:solidFill>
                  <a:srgbClr val="000000"/>
                </a:solidFill>
                <a:effectLst/>
              </a:rPr>
              <a:t> MYSQL </a:t>
            </a:r>
            <a:endParaRPr lang="en-IN" dirty="0"/>
          </a:p>
          <a:p>
            <a:r>
              <a:rPr lang="en-IN" sz="1800" dirty="0">
                <a:solidFill>
                  <a:srgbClr val="000000"/>
                </a:solidFill>
                <a:effectLst/>
              </a:rPr>
              <a:t> HTML </a:t>
            </a:r>
            <a:endParaRPr lang="en-IN" dirty="0"/>
          </a:p>
          <a:p>
            <a:r>
              <a:rPr lang="en-IN" sz="1800" dirty="0">
                <a:solidFill>
                  <a:srgbClr val="000000"/>
                </a:solidFill>
                <a:effectLst/>
              </a:rPr>
              <a:t> CSS </a:t>
            </a:r>
            <a:endParaRPr lang="en-IN" dirty="0"/>
          </a:p>
          <a:p>
            <a:r>
              <a:rPr lang="en-IN" sz="1800" dirty="0">
                <a:solidFill>
                  <a:srgbClr val="000000"/>
                </a:solidFill>
                <a:effectLst/>
              </a:rPr>
              <a:t> Python </a:t>
            </a:r>
            <a:endParaRPr lang="en-IN" dirty="0"/>
          </a:p>
          <a:p>
            <a:r>
              <a:rPr lang="en-IN" sz="1800" dirty="0">
                <a:solidFill>
                  <a:srgbClr val="000000"/>
                </a:solidFill>
                <a:effectLst/>
              </a:rPr>
              <a:t> Flask</a:t>
            </a:r>
          </a:p>
          <a:p>
            <a:r>
              <a:rPr lang="en-IN" sz="1800" dirty="0">
                <a:solidFill>
                  <a:srgbClr val="000000"/>
                </a:solidFill>
              </a:rPr>
              <a:t> Visual Studio Code</a:t>
            </a:r>
            <a:endParaRPr lang="en-US" dirty="0"/>
          </a:p>
        </p:txBody>
      </p:sp>
    </p:spTree>
    <p:extLst>
      <p:ext uri="{BB962C8B-B14F-4D97-AF65-F5344CB8AC3E}">
        <p14:creationId xmlns:p14="http://schemas.microsoft.com/office/powerpoint/2010/main" val="1454298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54DC-2DF1-3854-AD68-337984E2EC26}"/>
              </a:ext>
            </a:extLst>
          </p:cNvPr>
          <p:cNvSpPr>
            <a:spLocks noGrp="1"/>
          </p:cNvSpPr>
          <p:nvPr>
            <p:ph type="title"/>
          </p:nvPr>
        </p:nvSpPr>
        <p:spPr>
          <a:xfrm>
            <a:off x="838200" y="494523"/>
            <a:ext cx="10515600" cy="494522"/>
          </a:xfrm>
        </p:spPr>
        <p:txBody>
          <a:bodyPr>
            <a:noAutofit/>
          </a:bodyPr>
          <a:lstStyle/>
          <a:p>
            <a:pPr marL="457200" indent="-457200">
              <a:buFont typeface="Arial" panose="020B0604020202020204" pitchFamily="34" charset="0"/>
              <a:buChar char="•"/>
            </a:pPr>
            <a:r>
              <a:rPr lang="en-US" sz="3200" dirty="0"/>
              <a:t>Key features implemented</a:t>
            </a:r>
            <a:endParaRPr lang="en-IN" sz="3200" dirty="0"/>
          </a:p>
        </p:txBody>
      </p:sp>
      <p:sp>
        <p:nvSpPr>
          <p:cNvPr id="3" name="Content Placeholder 2">
            <a:extLst>
              <a:ext uri="{FF2B5EF4-FFF2-40B4-BE49-F238E27FC236}">
                <a16:creationId xmlns:a16="http://schemas.microsoft.com/office/drawing/2014/main" id="{590B13E1-5C3A-C4D1-CC11-DD1F55FB1556}"/>
              </a:ext>
            </a:extLst>
          </p:cNvPr>
          <p:cNvSpPr>
            <a:spLocks noGrp="1"/>
          </p:cNvSpPr>
          <p:nvPr>
            <p:ph idx="1"/>
          </p:nvPr>
        </p:nvSpPr>
        <p:spPr>
          <a:xfrm>
            <a:off x="838200" y="1119672"/>
            <a:ext cx="10515600" cy="5411757"/>
          </a:xfrm>
        </p:spPr>
        <p:txBody>
          <a:bodyPr>
            <a:normAutofit/>
          </a:bodyPr>
          <a:lstStyle/>
          <a:p>
            <a:pPr algn="just">
              <a:lnSpc>
                <a:spcPct val="170000"/>
              </a:lnSpc>
            </a:pPr>
            <a:r>
              <a:rPr lang="en-US" sz="1600" b="1" dirty="0">
                <a:ea typeface="Calibri" panose="020F0502020204030204" pitchFamily="34" charset="0"/>
                <a:cs typeface="Calibri" panose="020F0502020204030204" pitchFamily="34" charset="0"/>
              </a:rPr>
              <a:t>Donor Registration</a:t>
            </a:r>
            <a:r>
              <a:rPr lang="en-US" sz="1600" dirty="0">
                <a:ea typeface="Calibri" panose="020F0502020204030204" pitchFamily="34" charset="0"/>
                <a:cs typeface="Calibri" panose="020F0502020204030204" pitchFamily="34" charset="0"/>
              </a:rPr>
              <a:t>: Allow individuals to register as organ donors, capturing essential information such as personal details, medical history, and consent preferences.</a:t>
            </a:r>
          </a:p>
          <a:p>
            <a:pPr algn="just">
              <a:lnSpc>
                <a:spcPct val="170000"/>
              </a:lnSpc>
            </a:pPr>
            <a:r>
              <a:rPr lang="en-US" sz="1600" b="1" dirty="0">
                <a:ea typeface="Calibri" panose="020F0502020204030204" pitchFamily="34" charset="0"/>
                <a:cs typeface="Calibri" panose="020F0502020204030204" pitchFamily="34" charset="0"/>
              </a:rPr>
              <a:t>Donor Matching and Allocation</a:t>
            </a:r>
            <a:r>
              <a:rPr lang="en-US" sz="1600" dirty="0">
                <a:ea typeface="Calibri" panose="020F0502020204030204" pitchFamily="34" charset="0"/>
                <a:cs typeface="Calibri" panose="020F0502020204030204" pitchFamily="34" charset="0"/>
              </a:rPr>
              <a:t>: Implement algorithms for matching donated organs with suitable recipients based on factors like blood type, tissue compatibility, medical urgency, and waiting time.</a:t>
            </a:r>
          </a:p>
          <a:p>
            <a:pPr algn="just">
              <a:lnSpc>
                <a:spcPct val="150000"/>
              </a:lnSpc>
            </a:pPr>
            <a:r>
              <a:rPr lang="en-US" sz="1600" b="1" dirty="0">
                <a:ea typeface="Calibri" panose="020F0502020204030204" pitchFamily="34" charset="0"/>
                <a:cs typeface="Calibri" panose="020F0502020204030204" pitchFamily="34" charset="0"/>
              </a:rPr>
              <a:t>Recipient Registration and Evaluation</a:t>
            </a:r>
            <a:r>
              <a:rPr lang="en-US" sz="1600" dirty="0">
                <a:ea typeface="Calibri" panose="020F0502020204030204" pitchFamily="34" charset="0"/>
                <a:cs typeface="Calibri" panose="020F0502020204030204" pitchFamily="34" charset="0"/>
              </a:rPr>
              <a:t>: Enable patients in need of organ transplants to register on the platform, providing medical information for evaluation and inclusion in the waiting list.</a:t>
            </a:r>
          </a:p>
          <a:p>
            <a:pPr algn="just">
              <a:lnSpc>
                <a:spcPct val="170000"/>
              </a:lnSpc>
            </a:pPr>
            <a:r>
              <a:rPr lang="en-US" sz="1600" b="1" dirty="0">
                <a:ea typeface="Calibri" panose="020F0502020204030204" pitchFamily="34" charset="0"/>
                <a:cs typeface="Calibri" panose="020F0502020204030204" pitchFamily="34" charset="0"/>
              </a:rPr>
              <a:t>Waiting List Management</a:t>
            </a:r>
            <a:r>
              <a:rPr lang="en-US" sz="1600" dirty="0">
                <a:ea typeface="Calibri" panose="020F0502020204030204" pitchFamily="34" charset="0"/>
                <a:cs typeface="Calibri" panose="020F0502020204030204" pitchFamily="34" charset="0"/>
              </a:rPr>
              <a:t>: Maintain a centralized waiting list for each type of organ transplant, prioritizing candidates based on medical urgency, waiting time, and other relevant factors.</a:t>
            </a:r>
          </a:p>
          <a:p>
            <a:pPr algn="just">
              <a:lnSpc>
                <a:spcPct val="170000"/>
              </a:lnSpc>
            </a:pPr>
            <a:r>
              <a:rPr lang="en-US" sz="1600" b="1" dirty="0">
                <a:ea typeface="Calibri" panose="020F0502020204030204" pitchFamily="34" charset="0"/>
                <a:cs typeface="Calibri" panose="020F0502020204030204" pitchFamily="34" charset="0"/>
              </a:rPr>
              <a:t>Organ Procurement Management</a:t>
            </a:r>
            <a:r>
              <a:rPr lang="en-US" sz="1600" dirty="0">
                <a:ea typeface="Calibri" panose="020F0502020204030204" pitchFamily="34" charset="0"/>
                <a:cs typeface="Calibri" panose="020F0502020204030204" pitchFamily="34" charset="0"/>
              </a:rPr>
              <a:t>: Facilitate the process of organ procurement by coordinating with hospitals, transplant centers, and organ procurement organizations (OPOs). Manage logistical details such as transportation and timing to ensure timely retrieval of donated organs.</a:t>
            </a:r>
          </a:p>
        </p:txBody>
      </p:sp>
    </p:spTree>
    <p:extLst>
      <p:ext uri="{BB962C8B-B14F-4D97-AF65-F5344CB8AC3E}">
        <p14:creationId xmlns:p14="http://schemas.microsoft.com/office/powerpoint/2010/main" val="4187383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06247-3BEF-E399-AB75-989B501F0FE5}"/>
              </a:ext>
            </a:extLst>
          </p:cNvPr>
          <p:cNvSpPr>
            <a:spLocks noGrp="1"/>
          </p:cNvSpPr>
          <p:nvPr>
            <p:ph type="title"/>
          </p:nvPr>
        </p:nvSpPr>
        <p:spPr>
          <a:xfrm>
            <a:off x="838200" y="365125"/>
            <a:ext cx="10515600" cy="791871"/>
          </a:xfrm>
        </p:spPr>
        <p:txBody>
          <a:bodyPr>
            <a:normAutofit/>
          </a:bodyPr>
          <a:lstStyle/>
          <a:p>
            <a:pPr marL="571500" indent="-571500">
              <a:buFont typeface="Arial" panose="020B0604020202020204" pitchFamily="34" charset="0"/>
              <a:buChar char="•"/>
            </a:pPr>
            <a:r>
              <a:rPr lang="en-US" sz="3200" dirty="0"/>
              <a:t>Key features implemented</a:t>
            </a:r>
            <a:endParaRPr lang="en-IN" sz="3200" dirty="0"/>
          </a:p>
        </p:txBody>
      </p:sp>
      <p:sp>
        <p:nvSpPr>
          <p:cNvPr id="3" name="Content Placeholder 2">
            <a:extLst>
              <a:ext uri="{FF2B5EF4-FFF2-40B4-BE49-F238E27FC236}">
                <a16:creationId xmlns:a16="http://schemas.microsoft.com/office/drawing/2014/main" id="{625B9409-E513-824B-2917-D3B95AAB5289}"/>
              </a:ext>
            </a:extLst>
          </p:cNvPr>
          <p:cNvSpPr>
            <a:spLocks noGrp="1"/>
          </p:cNvSpPr>
          <p:nvPr>
            <p:ph idx="1"/>
          </p:nvPr>
        </p:nvSpPr>
        <p:spPr>
          <a:xfrm>
            <a:off x="838200" y="1240971"/>
            <a:ext cx="10515600" cy="5001980"/>
          </a:xfrm>
        </p:spPr>
        <p:txBody>
          <a:bodyPr>
            <a:normAutofit lnSpcReduction="10000"/>
          </a:bodyPr>
          <a:lstStyle/>
          <a:p>
            <a:pPr algn="just">
              <a:lnSpc>
                <a:spcPct val="170000"/>
              </a:lnSpc>
            </a:pPr>
            <a:r>
              <a:rPr lang="en-US" sz="1600" b="1" dirty="0">
                <a:ea typeface="Calibri" panose="020F0502020204030204" pitchFamily="34" charset="0"/>
                <a:cs typeface="Calibri" panose="020F0502020204030204" pitchFamily="34" charset="0"/>
              </a:rPr>
              <a:t>Communication and Notification</a:t>
            </a:r>
            <a:r>
              <a:rPr lang="en-US" sz="1600" dirty="0">
                <a:ea typeface="Calibri" panose="020F0502020204030204" pitchFamily="34" charset="0"/>
                <a:cs typeface="Calibri" panose="020F0502020204030204" pitchFamily="34" charset="0"/>
              </a:rPr>
              <a:t>: Provide communication channels for notifying transplant centers, surgeons, and recipients about available organs, matching results, and transplantation schedules.</a:t>
            </a:r>
          </a:p>
          <a:p>
            <a:pPr algn="just">
              <a:lnSpc>
                <a:spcPct val="170000"/>
              </a:lnSpc>
            </a:pPr>
            <a:r>
              <a:rPr lang="en-US" sz="1600" b="1" dirty="0">
                <a:ea typeface="Calibri" panose="020F0502020204030204" pitchFamily="34" charset="0"/>
                <a:cs typeface="Calibri" panose="020F0502020204030204" pitchFamily="34" charset="0"/>
              </a:rPr>
              <a:t>Medical Record Integration</a:t>
            </a:r>
            <a:r>
              <a:rPr lang="en-US" sz="1600" dirty="0">
                <a:ea typeface="Calibri" panose="020F0502020204030204" pitchFamily="34" charset="0"/>
                <a:cs typeface="Calibri" panose="020F0502020204030204" pitchFamily="34" charset="0"/>
              </a:rPr>
              <a:t>: Integrate with electronic health record (EHR) systems to access relevant medical data for donors and recipients, ensuring comprehensive evaluation and compatibility assessment.</a:t>
            </a:r>
          </a:p>
          <a:p>
            <a:pPr algn="just">
              <a:lnSpc>
                <a:spcPct val="170000"/>
              </a:lnSpc>
            </a:pPr>
            <a:r>
              <a:rPr lang="en-US" sz="1600" b="1" dirty="0">
                <a:ea typeface="Calibri" panose="020F0502020204030204" pitchFamily="34" charset="0"/>
                <a:cs typeface="Calibri" panose="020F0502020204030204" pitchFamily="34" charset="0"/>
              </a:rPr>
              <a:t>Regulatory Compliance</a:t>
            </a:r>
            <a:r>
              <a:rPr lang="en-US" sz="1600" dirty="0">
                <a:ea typeface="Calibri" panose="020F0502020204030204" pitchFamily="34" charset="0"/>
                <a:cs typeface="Calibri" panose="020F0502020204030204" pitchFamily="34" charset="0"/>
              </a:rPr>
              <a:t>: Ensure compliance with regulations governing organ transplantation, such as the United Network for Organ Sharing (UNOS) policies and guidelines, as well as local and national regulations.</a:t>
            </a:r>
          </a:p>
          <a:p>
            <a:pPr marL="285750" indent="-285750" algn="just">
              <a:lnSpc>
                <a:spcPct val="170000"/>
              </a:lnSpc>
              <a:buFont typeface="Arial" panose="020B0604020202020204" pitchFamily="34" charset="0"/>
              <a:buChar char="•"/>
            </a:pPr>
            <a:r>
              <a:rPr lang="en-US" sz="1600" b="1" dirty="0">
                <a:ea typeface="Calibri" panose="020F0502020204030204" pitchFamily="34" charset="0"/>
                <a:cs typeface="Calibri" panose="020F0502020204030204" pitchFamily="34" charset="0"/>
              </a:rPr>
              <a:t>Data Security and Privacy:</a:t>
            </a:r>
            <a:r>
              <a:rPr lang="en-US" sz="1600" dirty="0">
                <a:ea typeface="Calibri" panose="020F0502020204030204" pitchFamily="34" charset="0"/>
                <a:cs typeface="Calibri" panose="020F0502020204030204" pitchFamily="34" charset="0"/>
              </a:rPr>
              <a:t> Implement robust security measures to protect sensitive medical information, ensuring compliance with healthcare data privacy standards like HIPAA (Health Insurance Portability and Accountability Act).</a:t>
            </a:r>
          </a:p>
          <a:p>
            <a:pPr marL="285750" indent="-285750" algn="just">
              <a:lnSpc>
                <a:spcPct val="170000"/>
              </a:lnSpc>
              <a:buFont typeface="Arial" panose="020B0604020202020204" pitchFamily="34" charset="0"/>
              <a:buChar char="•"/>
            </a:pPr>
            <a:r>
              <a:rPr lang="en-US" sz="1600" b="1" dirty="0">
                <a:ea typeface="Calibri" panose="020F0502020204030204" pitchFamily="34" charset="0"/>
                <a:cs typeface="Calibri" panose="020F0502020204030204" pitchFamily="34" charset="0"/>
              </a:rPr>
              <a:t>Reporting and Analytics</a:t>
            </a:r>
            <a:r>
              <a:rPr lang="en-US" sz="1600" dirty="0">
                <a:ea typeface="Calibri" panose="020F0502020204030204" pitchFamily="34" charset="0"/>
                <a:cs typeface="Calibri" panose="020F0502020204030204" pitchFamily="34" charset="0"/>
              </a:rPr>
              <a:t>: Generate reports and analytics to track key performance indicators (KPIs), transplantation outcomes, waitlist dynamics, and other metrics for quality improvement and decision-making</a:t>
            </a:r>
          </a:p>
          <a:p>
            <a:pPr algn="just"/>
            <a:endParaRPr lang="en-IN" sz="16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6032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1E869-5BE6-EED8-915C-79FEF8D5AD45}"/>
              </a:ext>
            </a:extLst>
          </p:cNvPr>
          <p:cNvSpPr>
            <a:spLocks noGrp="1"/>
          </p:cNvSpPr>
          <p:nvPr>
            <p:ph type="title"/>
          </p:nvPr>
        </p:nvSpPr>
        <p:spPr>
          <a:xfrm>
            <a:off x="838200" y="365125"/>
            <a:ext cx="10515600" cy="922499"/>
          </a:xfrm>
        </p:spPr>
        <p:txBody>
          <a:bodyPr>
            <a:normAutofit/>
          </a:bodyPr>
          <a:lstStyle/>
          <a:p>
            <a:pPr marL="571500" indent="-571500">
              <a:buFont typeface="Arial" panose="020B0604020202020204" pitchFamily="34" charset="0"/>
              <a:buChar char="•"/>
            </a:pPr>
            <a:r>
              <a:rPr lang="en-US" sz="3200" dirty="0">
                <a:solidFill>
                  <a:srgbClr val="002060"/>
                </a:solidFill>
              </a:rPr>
              <a:t>Key features implemented</a:t>
            </a:r>
            <a:endParaRPr lang="en-IN" sz="3200" dirty="0"/>
          </a:p>
        </p:txBody>
      </p:sp>
      <p:sp>
        <p:nvSpPr>
          <p:cNvPr id="3" name="Content Placeholder 2">
            <a:extLst>
              <a:ext uri="{FF2B5EF4-FFF2-40B4-BE49-F238E27FC236}">
                <a16:creationId xmlns:a16="http://schemas.microsoft.com/office/drawing/2014/main" id="{75642BAC-FF98-93DF-294F-8DF1259BF303}"/>
              </a:ext>
            </a:extLst>
          </p:cNvPr>
          <p:cNvSpPr>
            <a:spLocks noGrp="1"/>
          </p:cNvSpPr>
          <p:nvPr>
            <p:ph idx="1"/>
          </p:nvPr>
        </p:nvSpPr>
        <p:spPr>
          <a:xfrm>
            <a:off x="838200" y="1380931"/>
            <a:ext cx="10515600" cy="4862020"/>
          </a:xfrm>
        </p:spPr>
        <p:txBody>
          <a:bodyPr>
            <a:normAutofit/>
          </a:bodyPr>
          <a:lstStyle/>
          <a:p>
            <a:pPr marL="285750" indent="-285750" algn="just">
              <a:lnSpc>
                <a:spcPct val="160000"/>
              </a:lnSpc>
              <a:buFont typeface="Arial" panose="020B0604020202020204" pitchFamily="34" charset="0"/>
              <a:buChar char="•"/>
            </a:pPr>
            <a:r>
              <a:rPr lang="en-US" sz="1600" b="1" dirty="0"/>
              <a:t>Public Awareness and Education</a:t>
            </a:r>
            <a:r>
              <a:rPr lang="en-US" sz="1600" dirty="0"/>
              <a:t>: Include features for public education about organ donation, transplantation procedures, and the importance of donor registration to increase awareness and encourage participation.</a:t>
            </a:r>
          </a:p>
          <a:p>
            <a:pPr marL="285750" indent="-285750" algn="just">
              <a:lnSpc>
                <a:spcPct val="160000"/>
              </a:lnSpc>
              <a:buFont typeface="Arial" panose="020B0604020202020204" pitchFamily="34" charset="0"/>
              <a:buChar char="•"/>
            </a:pPr>
            <a:r>
              <a:rPr lang="en-US" sz="1600" b="1" dirty="0"/>
              <a:t>Support for Multi-Organ Transplants</a:t>
            </a:r>
            <a:r>
              <a:rPr lang="en-US" sz="1600" dirty="0"/>
              <a:t>: Support the coordination of multi-organ transplants (e.g., heart-lung, kidney-pancreas) by managing the complex logistics and matching requirements for such procedures.</a:t>
            </a:r>
          </a:p>
          <a:p>
            <a:pPr marL="285750" indent="-285750" algn="just">
              <a:lnSpc>
                <a:spcPct val="160000"/>
              </a:lnSpc>
              <a:buFont typeface="Arial" panose="020B0604020202020204" pitchFamily="34" charset="0"/>
              <a:buChar char="•"/>
            </a:pPr>
            <a:r>
              <a:rPr lang="en-US" sz="1600" b="1" dirty="0"/>
              <a:t>Mobile Accessibility</a:t>
            </a:r>
            <a:r>
              <a:rPr lang="en-US" sz="1600" dirty="0"/>
              <a:t>: Offer mobile applications or responsive web interfaces to ensure accessibility for donors, recipients, healthcare professionals, and administrators from various devices and locations.</a:t>
            </a:r>
          </a:p>
          <a:p>
            <a:pPr marL="285750" indent="-285750" algn="just">
              <a:lnSpc>
                <a:spcPct val="160000"/>
              </a:lnSpc>
              <a:buFont typeface="Arial" panose="020B0604020202020204" pitchFamily="34" charset="0"/>
              <a:buChar char="•"/>
            </a:pPr>
            <a:r>
              <a:rPr lang="en-US" sz="1600" b="1" dirty="0"/>
              <a:t>Donor Family Support</a:t>
            </a:r>
            <a:r>
              <a:rPr lang="en-US" sz="1600" dirty="0"/>
              <a:t>: Provide resources and support for the families of deceased donors, including counseling services, information about the donation process, and opportunities for remembrance.</a:t>
            </a:r>
          </a:p>
          <a:p>
            <a:pPr marL="285750" indent="-285750" algn="just">
              <a:lnSpc>
                <a:spcPct val="160000"/>
              </a:lnSpc>
              <a:buFont typeface="Arial" panose="020B0604020202020204" pitchFamily="34" charset="0"/>
              <a:buChar char="•"/>
            </a:pPr>
            <a:r>
              <a:rPr lang="en-US" sz="1600" b="1" dirty="0"/>
              <a:t>Continuous Improvement</a:t>
            </a:r>
            <a:r>
              <a:rPr lang="en-US" sz="1600" dirty="0"/>
              <a:t>: Incorporate mechanisms for feedback collection from stakeholders, such as donors, recipients, and healthcare providers, to identify areas for improvement and refine system functionality over time.</a:t>
            </a:r>
            <a:endParaRPr lang="en-IN" sz="1600" dirty="0"/>
          </a:p>
        </p:txBody>
      </p:sp>
    </p:spTree>
    <p:extLst>
      <p:ext uri="{BB962C8B-B14F-4D97-AF65-F5344CB8AC3E}">
        <p14:creationId xmlns:p14="http://schemas.microsoft.com/office/powerpoint/2010/main" val="191260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3BA93-D1B7-5224-DD4C-7503124DA26F}"/>
              </a:ext>
            </a:extLst>
          </p:cNvPr>
          <p:cNvSpPr>
            <a:spLocks noGrp="1"/>
          </p:cNvSpPr>
          <p:nvPr>
            <p:ph type="title"/>
          </p:nvPr>
        </p:nvSpPr>
        <p:spPr>
          <a:xfrm>
            <a:off x="838200" y="365126"/>
            <a:ext cx="10515600" cy="810532"/>
          </a:xfrm>
        </p:spPr>
        <p:txBody>
          <a:bodyPr/>
          <a:lstStyle/>
          <a:p>
            <a:r>
              <a:rPr lang="en-US" b="1" dirty="0"/>
              <a:t>Normalization</a:t>
            </a:r>
            <a:endParaRPr lang="en-IN" dirty="0"/>
          </a:p>
        </p:txBody>
      </p:sp>
      <p:sp>
        <p:nvSpPr>
          <p:cNvPr id="3" name="Content Placeholder 2">
            <a:extLst>
              <a:ext uri="{FF2B5EF4-FFF2-40B4-BE49-F238E27FC236}">
                <a16:creationId xmlns:a16="http://schemas.microsoft.com/office/drawing/2014/main" id="{EA8938CC-B757-2E88-561B-B909C0A2FA7A}"/>
              </a:ext>
            </a:extLst>
          </p:cNvPr>
          <p:cNvSpPr>
            <a:spLocks noGrp="1"/>
          </p:cNvSpPr>
          <p:nvPr>
            <p:ph idx="1"/>
          </p:nvPr>
        </p:nvSpPr>
        <p:spPr>
          <a:xfrm>
            <a:off x="838200" y="1483567"/>
            <a:ext cx="10515600" cy="4759384"/>
          </a:xfrm>
        </p:spPr>
        <p:txBody>
          <a:bodyPr>
            <a:normAutofit fontScale="92500" lnSpcReduction="10000"/>
          </a:bodyPr>
          <a:lstStyle/>
          <a:p>
            <a:pPr algn="just">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S</a:t>
            </a:r>
            <a:r>
              <a:rPr lang="en-US" sz="2000" b="0" i="0" dirty="0">
                <a:effectLst/>
                <a:latin typeface="Calibri" panose="020F0502020204030204" pitchFamily="34" charset="0"/>
                <a:ea typeface="Calibri" panose="020F0502020204030204" pitchFamily="34" charset="0"/>
                <a:cs typeface="Calibri" panose="020F0502020204030204" pitchFamily="34" charset="0"/>
              </a:rPr>
              <a:t>atisfies normalization up to 2NF (Second Normal Form)</a:t>
            </a:r>
          </a:p>
          <a:p>
            <a:pPr algn="just">
              <a:lnSpc>
                <a:spcPct val="150000"/>
              </a:lnSpc>
            </a:pPr>
            <a:r>
              <a:rPr lang="en-US" sz="2000" b="0" i="0" dirty="0">
                <a:effectLst/>
                <a:latin typeface="Calibri" panose="020F0502020204030204" pitchFamily="34" charset="0"/>
                <a:ea typeface="Calibri" panose="020F0502020204030204" pitchFamily="34" charset="0"/>
                <a:cs typeface="Calibri" panose="020F0502020204030204" pitchFamily="34" charset="0"/>
              </a:rPr>
              <a:t>The </a:t>
            </a:r>
            <a:r>
              <a:rPr lang="en-US" sz="2000" b="1" i="0" dirty="0">
                <a:effectLst/>
                <a:latin typeface="Calibri" panose="020F0502020204030204" pitchFamily="34" charset="0"/>
                <a:ea typeface="Calibri" panose="020F0502020204030204" pitchFamily="34" charset="0"/>
                <a:cs typeface="Calibri" panose="020F0502020204030204" pitchFamily="34" charset="0"/>
              </a:rPr>
              <a:t>login table </a:t>
            </a:r>
            <a:r>
              <a:rPr lang="en-US" sz="2000" b="0" i="0" dirty="0">
                <a:effectLst/>
                <a:latin typeface="Calibri" panose="020F0502020204030204" pitchFamily="34" charset="0"/>
                <a:ea typeface="Calibri" panose="020F0502020204030204" pitchFamily="34" charset="0"/>
                <a:cs typeface="Calibri" panose="020F0502020204030204" pitchFamily="34" charset="0"/>
              </a:rPr>
              <a:t>is in 1NF since it has a primary key (username) and all columns contain atomic values.</a:t>
            </a:r>
          </a:p>
          <a:p>
            <a:pPr algn="just">
              <a:lnSpc>
                <a:spcPct val="150000"/>
              </a:lnSpc>
            </a:pPr>
            <a:r>
              <a:rPr lang="en-US" sz="2000" b="0" i="0" dirty="0">
                <a:effectLst/>
                <a:latin typeface="Calibri" panose="020F0502020204030204" pitchFamily="34" charset="0"/>
                <a:ea typeface="Calibri" panose="020F0502020204030204" pitchFamily="34" charset="0"/>
                <a:cs typeface="Calibri" panose="020F0502020204030204" pitchFamily="34" charset="0"/>
              </a:rPr>
              <a:t>The </a:t>
            </a:r>
            <a:r>
              <a:rPr lang="en-US" sz="2000" b="1" i="0" dirty="0">
                <a:effectLst/>
                <a:latin typeface="Calibri" panose="020F0502020204030204" pitchFamily="34" charset="0"/>
                <a:ea typeface="Calibri" panose="020F0502020204030204" pitchFamily="34" charset="0"/>
                <a:cs typeface="Calibri" panose="020F0502020204030204" pitchFamily="34" charset="0"/>
              </a:rPr>
              <a:t>User table </a:t>
            </a:r>
            <a:r>
              <a:rPr lang="en-US" sz="2000" b="0" i="0" dirty="0">
                <a:effectLst/>
                <a:latin typeface="Calibri" panose="020F0502020204030204" pitchFamily="34" charset="0"/>
                <a:ea typeface="Calibri" panose="020F0502020204030204" pitchFamily="34" charset="0"/>
                <a:cs typeface="Calibri" panose="020F0502020204030204" pitchFamily="34" charset="0"/>
              </a:rPr>
              <a:t>is in 1NF since it has a primary key (</a:t>
            </a:r>
            <a:r>
              <a:rPr lang="en-US" sz="2000" b="0" i="0" dirty="0" err="1">
                <a:effectLst/>
                <a:latin typeface="Calibri" panose="020F0502020204030204" pitchFamily="34" charset="0"/>
                <a:ea typeface="Calibri" panose="020F0502020204030204" pitchFamily="34" charset="0"/>
                <a:cs typeface="Calibri" panose="020F0502020204030204" pitchFamily="34" charset="0"/>
              </a:rPr>
              <a:t>User_ID</a:t>
            </a:r>
            <a:r>
              <a:rPr lang="en-US" sz="2000" b="0" i="0" dirty="0">
                <a:effectLst/>
                <a:latin typeface="Calibri" panose="020F0502020204030204" pitchFamily="34" charset="0"/>
                <a:ea typeface="Calibri" panose="020F0502020204030204" pitchFamily="34" charset="0"/>
                <a:cs typeface="Calibri" panose="020F0502020204030204" pitchFamily="34" charset="0"/>
              </a:rPr>
              <a:t>) and all columns contain atomic values. It is also in 2NF since it does not have any partial dependencies.</a:t>
            </a:r>
          </a:p>
          <a:p>
            <a:pPr algn="just">
              <a:lnSpc>
                <a:spcPct val="150000"/>
              </a:lnSpc>
            </a:pPr>
            <a:r>
              <a:rPr lang="en-US" sz="2000" b="0" i="0" dirty="0">
                <a:effectLst/>
                <a:latin typeface="Calibri" panose="020F0502020204030204" pitchFamily="34" charset="0"/>
                <a:ea typeface="Calibri" panose="020F0502020204030204" pitchFamily="34" charset="0"/>
                <a:cs typeface="Calibri" panose="020F0502020204030204" pitchFamily="34" charset="0"/>
              </a:rPr>
              <a:t>The </a:t>
            </a:r>
            <a:r>
              <a:rPr lang="en-US" sz="2000" b="1" i="0" dirty="0">
                <a:effectLst/>
                <a:latin typeface="Calibri" panose="020F0502020204030204" pitchFamily="34" charset="0"/>
                <a:ea typeface="Calibri" panose="020F0502020204030204" pitchFamily="34" charset="0"/>
                <a:cs typeface="Calibri" panose="020F0502020204030204" pitchFamily="34" charset="0"/>
              </a:rPr>
              <a:t>Patient table </a:t>
            </a:r>
            <a:r>
              <a:rPr lang="en-US" sz="2000" b="0" i="0" dirty="0">
                <a:effectLst/>
                <a:latin typeface="Calibri" panose="020F0502020204030204" pitchFamily="34" charset="0"/>
                <a:ea typeface="Calibri" panose="020F0502020204030204" pitchFamily="34" charset="0"/>
                <a:cs typeface="Calibri" panose="020F0502020204030204" pitchFamily="34" charset="0"/>
              </a:rPr>
              <a:t>is in 1NF since it has a primary key (</a:t>
            </a:r>
            <a:r>
              <a:rPr lang="en-US" sz="2000" b="0" i="0" dirty="0" err="1">
                <a:effectLst/>
                <a:latin typeface="Calibri" panose="020F0502020204030204" pitchFamily="34" charset="0"/>
                <a:ea typeface="Calibri" panose="020F0502020204030204" pitchFamily="34" charset="0"/>
                <a:cs typeface="Calibri" panose="020F0502020204030204" pitchFamily="34" charset="0"/>
              </a:rPr>
              <a:t>Patient_ID</a:t>
            </a:r>
            <a:r>
              <a:rPr lang="en-US" sz="2000" b="0" i="0" dirty="0">
                <a:effectLst/>
                <a:latin typeface="Calibri" panose="020F0502020204030204" pitchFamily="34" charset="0"/>
                <a:ea typeface="Calibri" panose="020F0502020204030204" pitchFamily="34" charset="0"/>
                <a:cs typeface="Calibri" panose="020F0502020204030204" pitchFamily="34" charset="0"/>
              </a:rPr>
              <a:t>, </a:t>
            </a:r>
            <a:r>
              <a:rPr lang="en-US" sz="2000" b="0" i="0" dirty="0" err="1">
                <a:effectLst/>
                <a:latin typeface="Calibri" panose="020F0502020204030204" pitchFamily="34" charset="0"/>
                <a:ea typeface="Calibri" panose="020F0502020204030204" pitchFamily="34" charset="0"/>
                <a:cs typeface="Calibri" panose="020F0502020204030204" pitchFamily="34" charset="0"/>
              </a:rPr>
              <a:t>organ_req</a:t>
            </a:r>
            <a:r>
              <a:rPr lang="en-US" sz="2000" b="0" i="0" dirty="0">
                <a:effectLst/>
                <a:latin typeface="Calibri" panose="020F0502020204030204" pitchFamily="34" charset="0"/>
                <a:ea typeface="Calibri" panose="020F0502020204030204" pitchFamily="34" charset="0"/>
                <a:cs typeface="Calibri" panose="020F0502020204030204" pitchFamily="34" charset="0"/>
              </a:rPr>
              <a:t>) and all columns contain atomic values. It is also in 2NF since it does not have any partial dependencies.</a:t>
            </a:r>
          </a:p>
          <a:p>
            <a:pPr algn="just">
              <a:lnSpc>
                <a:spcPct val="150000"/>
              </a:lnSpc>
            </a:pPr>
            <a:r>
              <a:rPr lang="en-US" sz="2000" b="0" i="0" dirty="0">
                <a:effectLst/>
                <a:latin typeface="Calibri" panose="020F0502020204030204" pitchFamily="34" charset="0"/>
                <a:ea typeface="Calibri" panose="020F0502020204030204" pitchFamily="34" charset="0"/>
                <a:cs typeface="Calibri" panose="020F0502020204030204" pitchFamily="34" charset="0"/>
              </a:rPr>
              <a:t>The </a:t>
            </a:r>
            <a:r>
              <a:rPr lang="en-US" sz="2000" b="1" i="0" dirty="0">
                <a:effectLst/>
                <a:latin typeface="Calibri" panose="020F0502020204030204" pitchFamily="34" charset="0"/>
                <a:ea typeface="Calibri" panose="020F0502020204030204" pitchFamily="34" charset="0"/>
                <a:cs typeface="Calibri" panose="020F0502020204030204" pitchFamily="34" charset="0"/>
              </a:rPr>
              <a:t>Donor table </a:t>
            </a:r>
            <a:r>
              <a:rPr lang="en-US" sz="2000" b="0" i="0" dirty="0">
                <a:effectLst/>
                <a:latin typeface="Calibri" panose="020F0502020204030204" pitchFamily="34" charset="0"/>
                <a:ea typeface="Calibri" panose="020F0502020204030204" pitchFamily="34" charset="0"/>
                <a:cs typeface="Calibri" panose="020F0502020204030204" pitchFamily="34" charset="0"/>
              </a:rPr>
              <a:t>is in 1NF since it has a primary key (</a:t>
            </a:r>
            <a:r>
              <a:rPr lang="en-US" sz="2000" b="0" i="0" dirty="0" err="1">
                <a:effectLst/>
                <a:latin typeface="Calibri" panose="020F0502020204030204" pitchFamily="34" charset="0"/>
                <a:ea typeface="Calibri" panose="020F0502020204030204" pitchFamily="34" charset="0"/>
                <a:cs typeface="Calibri" panose="020F0502020204030204" pitchFamily="34" charset="0"/>
              </a:rPr>
              <a:t>Donor_ID</a:t>
            </a:r>
            <a:r>
              <a:rPr lang="en-US" sz="2000" b="0" i="0" dirty="0">
                <a:effectLst/>
                <a:latin typeface="Calibri" panose="020F0502020204030204" pitchFamily="34" charset="0"/>
                <a:ea typeface="Calibri" panose="020F0502020204030204" pitchFamily="34" charset="0"/>
                <a:cs typeface="Calibri" panose="020F0502020204030204" pitchFamily="34" charset="0"/>
              </a:rPr>
              <a:t>, </a:t>
            </a:r>
            <a:r>
              <a:rPr lang="en-US" sz="2000" b="0" i="0" dirty="0" err="1">
                <a:effectLst/>
                <a:latin typeface="Calibri" panose="020F0502020204030204" pitchFamily="34" charset="0"/>
                <a:ea typeface="Calibri" panose="020F0502020204030204" pitchFamily="34" charset="0"/>
                <a:cs typeface="Calibri" panose="020F0502020204030204" pitchFamily="34" charset="0"/>
              </a:rPr>
              <a:t>organ_donated</a:t>
            </a:r>
            <a:r>
              <a:rPr lang="en-US" sz="2000" b="0" i="0" dirty="0">
                <a:effectLst/>
                <a:latin typeface="Calibri" panose="020F0502020204030204" pitchFamily="34" charset="0"/>
                <a:ea typeface="Calibri" panose="020F0502020204030204" pitchFamily="34" charset="0"/>
                <a:cs typeface="Calibri" panose="020F0502020204030204" pitchFamily="34" charset="0"/>
              </a:rPr>
              <a:t>) and all columns contain atomic values. It is also in 2NF since it does not have any partial dependencies.</a:t>
            </a:r>
          </a:p>
          <a:p>
            <a:pPr algn="just">
              <a:lnSpc>
                <a:spcPct val="150000"/>
              </a:lnSpc>
            </a:pPr>
            <a:r>
              <a:rPr lang="en-US" sz="2000" b="0" i="0" dirty="0">
                <a:effectLst/>
                <a:latin typeface="Calibri" panose="020F0502020204030204" pitchFamily="34" charset="0"/>
                <a:ea typeface="Calibri" panose="020F0502020204030204" pitchFamily="34" charset="0"/>
                <a:cs typeface="Calibri" panose="020F0502020204030204" pitchFamily="34" charset="0"/>
              </a:rPr>
              <a:t>The </a:t>
            </a:r>
            <a:r>
              <a:rPr lang="en-US" sz="2000" b="1" i="0" dirty="0" err="1">
                <a:effectLst/>
                <a:latin typeface="Calibri" panose="020F0502020204030204" pitchFamily="34" charset="0"/>
                <a:ea typeface="Calibri" panose="020F0502020204030204" pitchFamily="34" charset="0"/>
                <a:cs typeface="Calibri" panose="020F0502020204030204" pitchFamily="34" charset="0"/>
              </a:rPr>
              <a:t>Organ_available</a:t>
            </a:r>
            <a:r>
              <a:rPr lang="en-US" sz="2000" b="1" i="0" dirty="0">
                <a:effectLst/>
                <a:latin typeface="Calibri" panose="020F0502020204030204" pitchFamily="34" charset="0"/>
                <a:ea typeface="Calibri" panose="020F0502020204030204" pitchFamily="34" charset="0"/>
                <a:cs typeface="Calibri" panose="020F0502020204030204" pitchFamily="34" charset="0"/>
              </a:rPr>
              <a:t> table </a:t>
            </a:r>
            <a:r>
              <a:rPr lang="en-US" sz="2000" b="0" i="0" dirty="0">
                <a:effectLst/>
                <a:latin typeface="Calibri" panose="020F0502020204030204" pitchFamily="34" charset="0"/>
                <a:ea typeface="Calibri" panose="020F0502020204030204" pitchFamily="34" charset="0"/>
                <a:cs typeface="Calibri" panose="020F0502020204030204" pitchFamily="34" charset="0"/>
              </a:rPr>
              <a:t>is in 1NF since it has a primary key (</a:t>
            </a:r>
            <a:r>
              <a:rPr lang="en-US" sz="2000" b="0" i="0" dirty="0" err="1">
                <a:effectLst/>
                <a:latin typeface="Calibri" panose="020F0502020204030204" pitchFamily="34" charset="0"/>
                <a:ea typeface="Calibri" panose="020F0502020204030204" pitchFamily="34" charset="0"/>
                <a:cs typeface="Calibri" panose="020F0502020204030204" pitchFamily="34" charset="0"/>
              </a:rPr>
              <a:t>Organ_ID</a:t>
            </a:r>
            <a:r>
              <a:rPr lang="en-US" sz="2000" b="0" i="0" dirty="0">
                <a:effectLst/>
                <a:latin typeface="Calibri" panose="020F0502020204030204" pitchFamily="34" charset="0"/>
                <a:ea typeface="Calibri" panose="020F0502020204030204" pitchFamily="34" charset="0"/>
                <a:cs typeface="Calibri" panose="020F0502020204030204" pitchFamily="34" charset="0"/>
              </a:rPr>
              <a:t>) and all columns contain atomic values. It is also in 2NF since it does not have any partial dependencies.</a:t>
            </a:r>
          </a:p>
        </p:txBody>
      </p:sp>
    </p:spTree>
    <p:extLst>
      <p:ext uri="{BB962C8B-B14F-4D97-AF65-F5344CB8AC3E}">
        <p14:creationId xmlns:p14="http://schemas.microsoft.com/office/powerpoint/2010/main" val="2736501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2826F-8581-4BE9-B93D-0B1BDA739D16}"/>
              </a:ext>
            </a:extLst>
          </p:cNvPr>
          <p:cNvSpPr>
            <a:spLocks noGrp="1"/>
          </p:cNvSpPr>
          <p:nvPr>
            <p:ph type="title"/>
          </p:nvPr>
        </p:nvSpPr>
        <p:spPr>
          <a:xfrm>
            <a:off x="838200" y="365125"/>
            <a:ext cx="10515600" cy="941161"/>
          </a:xfrm>
        </p:spPr>
        <p:txBody>
          <a:bodyPr/>
          <a:lstStyle/>
          <a:p>
            <a:r>
              <a:rPr lang="en-US" b="1" dirty="0"/>
              <a:t>Normalization</a:t>
            </a:r>
            <a:endParaRPr lang="en-IN" dirty="0"/>
          </a:p>
        </p:txBody>
      </p:sp>
      <p:sp>
        <p:nvSpPr>
          <p:cNvPr id="3" name="Content Placeholder 2">
            <a:extLst>
              <a:ext uri="{FF2B5EF4-FFF2-40B4-BE49-F238E27FC236}">
                <a16:creationId xmlns:a16="http://schemas.microsoft.com/office/drawing/2014/main" id="{94CF4070-A6B5-B1B3-AE43-6FD13C689869}"/>
              </a:ext>
            </a:extLst>
          </p:cNvPr>
          <p:cNvSpPr>
            <a:spLocks noGrp="1"/>
          </p:cNvSpPr>
          <p:nvPr>
            <p:ph idx="1"/>
          </p:nvPr>
        </p:nvSpPr>
        <p:spPr>
          <a:xfrm>
            <a:off x="838200" y="1558212"/>
            <a:ext cx="10515600" cy="4684739"/>
          </a:xfrm>
        </p:spPr>
        <p:txBody>
          <a:bodyPr>
            <a:normAutofit/>
          </a:bodyPr>
          <a:lstStyle/>
          <a:p>
            <a:pPr algn="just"/>
            <a:r>
              <a:rPr lang="en-US" sz="2000" b="0" i="0" dirty="0">
                <a:effectLst/>
                <a:latin typeface="Calibri" panose="020F0502020204030204" pitchFamily="34" charset="0"/>
                <a:ea typeface="Calibri" panose="020F0502020204030204" pitchFamily="34" charset="0"/>
                <a:cs typeface="Calibri" panose="020F0502020204030204" pitchFamily="34" charset="0"/>
              </a:rPr>
              <a:t>The </a:t>
            </a:r>
            <a:r>
              <a:rPr lang="en-US" sz="2000" b="1" i="0" dirty="0">
                <a:effectLst/>
                <a:latin typeface="Calibri" panose="020F0502020204030204" pitchFamily="34" charset="0"/>
                <a:ea typeface="Calibri" panose="020F0502020204030204" pitchFamily="34" charset="0"/>
                <a:cs typeface="Calibri" panose="020F0502020204030204" pitchFamily="34" charset="0"/>
              </a:rPr>
              <a:t>Organization table </a:t>
            </a:r>
            <a:r>
              <a:rPr lang="en-US" sz="2000" b="0" i="0" dirty="0">
                <a:effectLst/>
                <a:latin typeface="Calibri" panose="020F0502020204030204" pitchFamily="34" charset="0"/>
                <a:ea typeface="Calibri" panose="020F0502020204030204" pitchFamily="34" charset="0"/>
                <a:cs typeface="Calibri" panose="020F0502020204030204" pitchFamily="34" charset="0"/>
              </a:rPr>
              <a:t>is in 1NF since it has a primary key (</a:t>
            </a:r>
            <a:r>
              <a:rPr lang="en-US" sz="2000" b="0" i="0" dirty="0" err="1">
                <a:effectLst/>
                <a:latin typeface="Calibri" panose="020F0502020204030204" pitchFamily="34" charset="0"/>
                <a:ea typeface="Calibri" panose="020F0502020204030204" pitchFamily="34" charset="0"/>
                <a:cs typeface="Calibri" panose="020F0502020204030204" pitchFamily="34" charset="0"/>
              </a:rPr>
              <a:t>Organization_ID</a:t>
            </a:r>
            <a:r>
              <a:rPr lang="en-US" sz="2000" b="0" i="0" dirty="0">
                <a:effectLst/>
                <a:latin typeface="Calibri" panose="020F0502020204030204" pitchFamily="34" charset="0"/>
                <a:ea typeface="Calibri" panose="020F0502020204030204" pitchFamily="34" charset="0"/>
                <a:cs typeface="Calibri" panose="020F0502020204030204" pitchFamily="34" charset="0"/>
              </a:rPr>
              <a:t>) and all columns contain atomic values. It is also in 2NF since it does not have any partial dependencies.</a:t>
            </a:r>
          </a:p>
          <a:p>
            <a:pPr algn="just"/>
            <a:r>
              <a:rPr lang="en-US" sz="2000" b="0" i="0" dirty="0">
                <a:effectLst/>
                <a:latin typeface="Calibri" panose="020F0502020204030204" pitchFamily="34" charset="0"/>
                <a:ea typeface="Calibri" panose="020F0502020204030204" pitchFamily="34" charset="0"/>
                <a:cs typeface="Calibri" panose="020F0502020204030204" pitchFamily="34" charset="0"/>
              </a:rPr>
              <a:t>The </a:t>
            </a:r>
            <a:r>
              <a:rPr lang="en-US" sz="2000" b="1" i="0" dirty="0">
                <a:effectLst/>
                <a:latin typeface="Calibri" panose="020F0502020204030204" pitchFamily="34" charset="0"/>
                <a:ea typeface="Calibri" panose="020F0502020204030204" pitchFamily="34" charset="0"/>
                <a:cs typeface="Calibri" panose="020F0502020204030204" pitchFamily="34" charset="0"/>
              </a:rPr>
              <a:t>Doctor table </a:t>
            </a:r>
            <a:r>
              <a:rPr lang="en-US" sz="2000" b="0" i="0" dirty="0">
                <a:effectLst/>
                <a:latin typeface="Calibri" panose="020F0502020204030204" pitchFamily="34" charset="0"/>
                <a:ea typeface="Calibri" panose="020F0502020204030204" pitchFamily="34" charset="0"/>
                <a:cs typeface="Calibri" panose="020F0502020204030204" pitchFamily="34" charset="0"/>
              </a:rPr>
              <a:t>is in 1NF since it has a primary key (</a:t>
            </a:r>
            <a:r>
              <a:rPr lang="en-US" sz="2000" b="0" i="0" dirty="0" err="1">
                <a:effectLst/>
                <a:latin typeface="Calibri" panose="020F0502020204030204" pitchFamily="34" charset="0"/>
                <a:ea typeface="Calibri" panose="020F0502020204030204" pitchFamily="34" charset="0"/>
                <a:cs typeface="Calibri" panose="020F0502020204030204" pitchFamily="34" charset="0"/>
              </a:rPr>
              <a:t>Doctor_ID</a:t>
            </a:r>
            <a:r>
              <a:rPr lang="en-US" sz="2000" b="0" i="0" dirty="0">
                <a:effectLst/>
                <a:latin typeface="Calibri" panose="020F0502020204030204" pitchFamily="34" charset="0"/>
                <a:ea typeface="Calibri" panose="020F0502020204030204" pitchFamily="34" charset="0"/>
                <a:cs typeface="Calibri" panose="020F0502020204030204" pitchFamily="34" charset="0"/>
              </a:rPr>
              <a:t>) and all columns contain atomic values. It is also in 2NF since it does not have any partial dependencies.</a:t>
            </a:r>
          </a:p>
          <a:p>
            <a:pPr algn="just"/>
            <a:r>
              <a:rPr lang="en-US" sz="2000" b="0" i="0" dirty="0">
                <a:effectLst/>
                <a:latin typeface="Calibri" panose="020F0502020204030204" pitchFamily="34" charset="0"/>
                <a:ea typeface="Calibri" panose="020F0502020204030204" pitchFamily="34" charset="0"/>
                <a:cs typeface="Calibri" panose="020F0502020204030204" pitchFamily="34" charset="0"/>
              </a:rPr>
              <a:t>The </a:t>
            </a:r>
            <a:r>
              <a:rPr lang="en-US" sz="2000" b="1" i="0" dirty="0" err="1">
                <a:effectLst/>
                <a:latin typeface="Calibri" panose="020F0502020204030204" pitchFamily="34" charset="0"/>
                <a:ea typeface="Calibri" panose="020F0502020204030204" pitchFamily="34" charset="0"/>
                <a:cs typeface="Calibri" panose="020F0502020204030204" pitchFamily="34" charset="0"/>
              </a:rPr>
              <a:t>Organization_head</a:t>
            </a:r>
            <a:r>
              <a:rPr lang="en-US" sz="2000" b="1" i="0" dirty="0">
                <a:effectLst/>
                <a:latin typeface="Calibri" panose="020F0502020204030204" pitchFamily="34" charset="0"/>
                <a:ea typeface="Calibri" panose="020F0502020204030204" pitchFamily="34" charset="0"/>
                <a:cs typeface="Calibri" panose="020F0502020204030204" pitchFamily="34" charset="0"/>
              </a:rPr>
              <a:t> table </a:t>
            </a:r>
            <a:r>
              <a:rPr lang="en-US" sz="2000" b="0" i="0" dirty="0">
                <a:effectLst/>
                <a:latin typeface="Calibri" panose="020F0502020204030204" pitchFamily="34" charset="0"/>
                <a:ea typeface="Calibri" panose="020F0502020204030204" pitchFamily="34" charset="0"/>
                <a:cs typeface="Calibri" panose="020F0502020204030204" pitchFamily="34" charset="0"/>
              </a:rPr>
              <a:t>is in 1NF since it has a primary key (</a:t>
            </a:r>
            <a:r>
              <a:rPr lang="en-US" sz="2000" b="0" i="0" dirty="0" err="1">
                <a:effectLst/>
                <a:latin typeface="Calibri" panose="020F0502020204030204" pitchFamily="34" charset="0"/>
                <a:ea typeface="Calibri" panose="020F0502020204030204" pitchFamily="34" charset="0"/>
                <a:cs typeface="Calibri" panose="020F0502020204030204" pitchFamily="34" charset="0"/>
              </a:rPr>
              <a:t>Organization_ID</a:t>
            </a:r>
            <a:r>
              <a:rPr lang="en-US" sz="2000" b="0" i="0" dirty="0">
                <a:effectLst/>
                <a:latin typeface="Calibri" panose="020F0502020204030204" pitchFamily="34" charset="0"/>
                <a:ea typeface="Calibri" panose="020F0502020204030204" pitchFamily="34" charset="0"/>
                <a:cs typeface="Calibri" panose="020F0502020204030204" pitchFamily="34" charset="0"/>
              </a:rPr>
              <a:t>, </a:t>
            </a:r>
            <a:r>
              <a:rPr lang="en-US" sz="2000" b="0" i="0" dirty="0" err="1">
                <a:effectLst/>
                <a:latin typeface="Calibri" panose="020F0502020204030204" pitchFamily="34" charset="0"/>
                <a:ea typeface="Calibri" panose="020F0502020204030204" pitchFamily="34" charset="0"/>
                <a:cs typeface="Calibri" panose="020F0502020204030204" pitchFamily="34" charset="0"/>
              </a:rPr>
              <a:t>Employee_ID</a:t>
            </a:r>
            <a:r>
              <a:rPr lang="en-US" sz="2000" b="0" i="0" dirty="0">
                <a:effectLst/>
                <a:latin typeface="Calibri" panose="020F0502020204030204" pitchFamily="34" charset="0"/>
                <a:ea typeface="Calibri" panose="020F0502020204030204" pitchFamily="34" charset="0"/>
                <a:cs typeface="Calibri" panose="020F0502020204030204" pitchFamily="34" charset="0"/>
              </a:rPr>
              <a:t>) and all columns contain atomic values. It is also in 2NF since it does not have any partial dependencies.</a:t>
            </a:r>
          </a:p>
          <a:p>
            <a:pPr algn="just"/>
            <a:r>
              <a:rPr lang="en-US" sz="2000" b="0" i="0" dirty="0">
                <a:effectLst/>
                <a:latin typeface="Calibri" panose="020F0502020204030204" pitchFamily="34" charset="0"/>
                <a:ea typeface="Calibri" panose="020F0502020204030204" pitchFamily="34" charset="0"/>
                <a:cs typeface="Calibri" panose="020F0502020204030204" pitchFamily="34" charset="0"/>
              </a:rPr>
              <a:t>The </a:t>
            </a:r>
            <a:r>
              <a:rPr lang="en-US" sz="2000" b="1" i="0" dirty="0">
                <a:effectLst/>
                <a:latin typeface="Calibri" panose="020F0502020204030204" pitchFamily="34" charset="0"/>
                <a:ea typeface="Calibri" panose="020F0502020204030204" pitchFamily="34" charset="0"/>
                <a:cs typeface="Calibri" panose="020F0502020204030204" pitchFamily="34" charset="0"/>
              </a:rPr>
              <a:t>Transaction table </a:t>
            </a:r>
            <a:r>
              <a:rPr lang="en-US" sz="2000" b="0" i="0" dirty="0">
                <a:effectLst/>
                <a:latin typeface="Calibri" panose="020F0502020204030204" pitchFamily="34" charset="0"/>
                <a:ea typeface="Calibri" panose="020F0502020204030204" pitchFamily="34" charset="0"/>
                <a:cs typeface="Calibri" panose="020F0502020204030204" pitchFamily="34" charset="0"/>
              </a:rPr>
              <a:t>is in 1NF since it has a primary key (</a:t>
            </a:r>
            <a:r>
              <a:rPr lang="en-US" sz="2000" b="0" i="0" dirty="0" err="1">
                <a:effectLst/>
                <a:latin typeface="Calibri" panose="020F0502020204030204" pitchFamily="34" charset="0"/>
                <a:ea typeface="Calibri" panose="020F0502020204030204" pitchFamily="34" charset="0"/>
                <a:cs typeface="Calibri" panose="020F0502020204030204" pitchFamily="34" charset="0"/>
              </a:rPr>
              <a:t>Patient_ID</a:t>
            </a:r>
            <a:r>
              <a:rPr lang="en-US" sz="2000" b="0" i="0" dirty="0">
                <a:effectLst/>
                <a:latin typeface="Calibri" panose="020F0502020204030204" pitchFamily="34" charset="0"/>
                <a:ea typeface="Calibri" panose="020F0502020204030204" pitchFamily="34" charset="0"/>
                <a:cs typeface="Calibri" panose="020F0502020204030204" pitchFamily="34" charset="0"/>
              </a:rPr>
              <a:t>, </a:t>
            </a:r>
            <a:r>
              <a:rPr lang="en-US" sz="2000" b="0" i="0" dirty="0" err="1">
                <a:effectLst/>
                <a:latin typeface="Calibri" panose="020F0502020204030204" pitchFamily="34" charset="0"/>
                <a:ea typeface="Calibri" panose="020F0502020204030204" pitchFamily="34" charset="0"/>
                <a:cs typeface="Calibri" panose="020F0502020204030204" pitchFamily="34" charset="0"/>
              </a:rPr>
              <a:t>Organ_ID</a:t>
            </a:r>
            <a:r>
              <a:rPr lang="en-US" sz="2000" b="0" i="0" dirty="0">
                <a:effectLst/>
                <a:latin typeface="Calibri" panose="020F0502020204030204" pitchFamily="34" charset="0"/>
                <a:ea typeface="Calibri" panose="020F0502020204030204" pitchFamily="34" charset="0"/>
                <a:cs typeface="Calibri" panose="020F0502020204030204" pitchFamily="34" charset="0"/>
              </a:rPr>
              <a:t>) and all columns contain atomic values. It is also in 2NF since it does not have any partial dependencies.</a:t>
            </a:r>
          </a:p>
          <a:p>
            <a:pPr algn="just"/>
            <a:r>
              <a:rPr lang="en-US" sz="2000" b="0" i="0" dirty="0">
                <a:effectLst/>
                <a:latin typeface="Calibri" panose="020F0502020204030204" pitchFamily="34" charset="0"/>
                <a:ea typeface="Calibri" panose="020F0502020204030204" pitchFamily="34" charset="0"/>
                <a:cs typeface="Calibri" panose="020F0502020204030204" pitchFamily="34" charset="0"/>
              </a:rPr>
              <a:t>The </a:t>
            </a:r>
            <a:r>
              <a:rPr lang="en-US" sz="2000" b="1" i="0" dirty="0" err="1">
                <a:effectLst/>
                <a:latin typeface="Calibri" panose="020F0502020204030204" pitchFamily="34" charset="0"/>
                <a:ea typeface="Calibri" panose="020F0502020204030204" pitchFamily="34" charset="0"/>
                <a:cs typeface="Calibri" panose="020F0502020204030204" pitchFamily="34" charset="0"/>
              </a:rPr>
              <a:t>Organization_phone_no</a:t>
            </a:r>
            <a:r>
              <a:rPr lang="en-US" sz="2000" b="1" i="0" dirty="0">
                <a:effectLst/>
                <a:latin typeface="Calibri" panose="020F0502020204030204" pitchFamily="34" charset="0"/>
                <a:ea typeface="Calibri" panose="020F0502020204030204" pitchFamily="34" charset="0"/>
                <a:cs typeface="Calibri" panose="020F0502020204030204" pitchFamily="34" charset="0"/>
              </a:rPr>
              <a:t>, </a:t>
            </a:r>
            <a:r>
              <a:rPr lang="en-US" sz="2000" b="1" i="0" dirty="0" err="1">
                <a:effectLst/>
                <a:latin typeface="Calibri" panose="020F0502020204030204" pitchFamily="34" charset="0"/>
                <a:ea typeface="Calibri" panose="020F0502020204030204" pitchFamily="34" charset="0"/>
                <a:cs typeface="Calibri" panose="020F0502020204030204" pitchFamily="34" charset="0"/>
              </a:rPr>
              <a:t>Doctor_phone_no</a:t>
            </a:r>
            <a:r>
              <a:rPr lang="en-US" sz="2000" b="1" i="0" dirty="0">
                <a:effectLst/>
                <a:latin typeface="Calibri" panose="020F0502020204030204" pitchFamily="34" charset="0"/>
                <a:ea typeface="Calibri" panose="020F0502020204030204" pitchFamily="34" charset="0"/>
                <a:cs typeface="Calibri" panose="020F0502020204030204" pitchFamily="34" charset="0"/>
              </a:rPr>
              <a:t>, and </a:t>
            </a:r>
            <a:r>
              <a:rPr lang="en-US" sz="2000" b="1" i="0" dirty="0" err="1">
                <a:effectLst/>
                <a:latin typeface="Calibri" panose="020F0502020204030204" pitchFamily="34" charset="0"/>
                <a:ea typeface="Calibri" panose="020F0502020204030204" pitchFamily="34" charset="0"/>
                <a:cs typeface="Calibri" panose="020F0502020204030204" pitchFamily="34" charset="0"/>
              </a:rPr>
              <a:t>user_phone_no</a:t>
            </a:r>
            <a:r>
              <a:rPr lang="en-US" sz="2000" b="1" i="0" dirty="0">
                <a:effectLst/>
                <a:latin typeface="Calibri" panose="020F0502020204030204" pitchFamily="34" charset="0"/>
                <a:ea typeface="Calibri" panose="020F0502020204030204" pitchFamily="34" charset="0"/>
                <a:cs typeface="Calibri" panose="020F0502020204030204" pitchFamily="34" charset="0"/>
              </a:rPr>
              <a:t> tables </a:t>
            </a:r>
            <a:r>
              <a:rPr lang="en-US" sz="2000" b="0" i="0" dirty="0">
                <a:effectLst/>
                <a:latin typeface="Calibri" panose="020F0502020204030204" pitchFamily="34" charset="0"/>
                <a:ea typeface="Calibri" panose="020F0502020204030204" pitchFamily="34" charset="0"/>
                <a:cs typeface="Calibri" panose="020F0502020204030204" pitchFamily="34" charset="0"/>
              </a:rPr>
              <a:t>are in 1NF since they have a primary key (</a:t>
            </a:r>
            <a:r>
              <a:rPr lang="en-US" sz="2000" b="0" i="0" dirty="0" err="1">
                <a:effectLst/>
                <a:latin typeface="Calibri" panose="020F0502020204030204" pitchFamily="34" charset="0"/>
                <a:ea typeface="Calibri" panose="020F0502020204030204" pitchFamily="34" charset="0"/>
                <a:cs typeface="Calibri" panose="020F0502020204030204" pitchFamily="34" charset="0"/>
              </a:rPr>
              <a:t>Organization_ID</a:t>
            </a:r>
            <a:r>
              <a:rPr lang="en-US" sz="2000" b="0" i="0" dirty="0">
                <a:effectLst/>
                <a:latin typeface="Calibri" panose="020F0502020204030204" pitchFamily="34" charset="0"/>
                <a:ea typeface="Calibri" panose="020F0502020204030204" pitchFamily="34" charset="0"/>
                <a:cs typeface="Calibri" panose="020F0502020204030204" pitchFamily="34" charset="0"/>
              </a:rPr>
              <a:t>, </a:t>
            </a:r>
            <a:r>
              <a:rPr lang="en-US" sz="2000" b="0" i="0" dirty="0" err="1">
                <a:effectLst/>
                <a:latin typeface="Calibri" panose="020F0502020204030204" pitchFamily="34" charset="0"/>
                <a:ea typeface="Calibri" panose="020F0502020204030204" pitchFamily="34" charset="0"/>
                <a:cs typeface="Calibri" panose="020F0502020204030204" pitchFamily="34" charset="0"/>
              </a:rPr>
              <a:t>Doctor_ID</a:t>
            </a:r>
            <a:r>
              <a:rPr lang="en-US" sz="2000" b="0" i="0" dirty="0">
                <a:effectLst/>
                <a:latin typeface="Calibri" panose="020F0502020204030204" pitchFamily="34" charset="0"/>
                <a:ea typeface="Calibri" panose="020F0502020204030204" pitchFamily="34" charset="0"/>
                <a:cs typeface="Calibri" panose="020F0502020204030204" pitchFamily="34" charset="0"/>
              </a:rPr>
              <a:t>, </a:t>
            </a:r>
            <a:r>
              <a:rPr lang="en-US" sz="2000" b="0" i="0" dirty="0" err="1">
                <a:effectLst/>
                <a:latin typeface="Calibri" panose="020F0502020204030204" pitchFamily="34" charset="0"/>
                <a:ea typeface="Calibri" panose="020F0502020204030204" pitchFamily="34" charset="0"/>
                <a:cs typeface="Calibri" panose="020F0502020204030204" pitchFamily="34" charset="0"/>
              </a:rPr>
              <a:t>user_ID</a:t>
            </a:r>
            <a:r>
              <a:rPr lang="en-US" sz="2000" b="0" i="0" dirty="0">
                <a:effectLst/>
                <a:latin typeface="Calibri" panose="020F0502020204030204" pitchFamily="34" charset="0"/>
                <a:ea typeface="Calibri" panose="020F0502020204030204" pitchFamily="34" charset="0"/>
                <a:cs typeface="Calibri" panose="020F0502020204030204" pitchFamily="34" charset="0"/>
              </a:rPr>
              <a:t> respectively) and all columns contain atomic values. They are also in 2NF since they do not have any partial dependencies.</a:t>
            </a:r>
          </a:p>
        </p:txBody>
      </p:sp>
    </p:spTree>
    <p:extLst>
      <p:ext uri="{BB962C8B-B14F-4D97-AF65-F5344CB8AC3E}">
        <p14:creationId xmlns:p14="http://schemas.microsoft.com/office/powerpoint/2010/main" val="4069557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6F4DA-F4C0-4E75-BF34-E5C6775377D1}"/>
              </a:ext>
            </a:extLst>
          </p:cNvPr>
          <p:cNvSpPr>
            <a:spLocks noGrp="1"/>
          </p:cNvSpPr>
          <p:nvPr>
            <p:ph type="title"/>
          </p:nvPr>
        </p:nvSpPr>
        <p:spPr>
          <a:xfrm>
            <a:off x="838200" y="365126"/>
            <a:ext cx="10515600" cy="866516"/>
          </a:xfrm>
        </p:spPr>
        <p:txBody>
          <a:bodyPr/>
          <a:lstStyle/>
          <a:p>
            <a:r>
              <a:rPr lang="en-US" b="1" dirty="0"/>
              <a:t>User Interface</a:t>
            </a:r>
            <a:endParaRPr lang="en-US" dirty="0"/>
          </a:p>
        </p:txBody>
      </p:sp>
      <p:sp>
        <p:nvSpPr>
          <p:cNvPr id="3" name="Content Placeholder 2">
            <a:extLst>
              <a:ext uri="{FF2B5EF4-FFF2-40B4-BE49-F238E27FC236}">
                <a16:creationId xmlns:a16="http://schemas.microsoft.com/office/drawing/2014/main" id="{06D006F8-2BC9-4583-A312-3099EC1DFBFA}"/>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0F57CB70-AAE2-A6E7-425B-99A909686F9F}"/>
              </a:ext>
            </a:extLst>
          </p:cNvPr>
          <p:cNvPicPr>
            <a:picLocks noChangeAspect="1"/>
          </p:cNvPicPr>
          <p:nvPr/>
        </p:nvPicPr>
        <p:blipFill>
          <a:blip r:embed="rId2"/>
          <a:stretch>
            <a:fillRect/>
          </a:stretch>
        </p:blipFill>
        <p:spPr>
          <a:xfrm>
            <a:off x="838199" y="1502229"/>
            <a:ext cx="10731759" cy="4857672"/>
          </a:xfrm>
          <a:prstGeom prst="rect">
            <a:avLst/>
          </a:prstGeom>
        </p:spPr>
      </p:pic>
      <p:sp>
        <p:nvSpPr>
          <p:cNvPr id="7" name="TextBox 6">
            <a:extLst>
              <a:ext uri="{FF2B5EF4-FFF2-40B4-BE49-F238E27FC236}">
                <a16:creationId xmlns:a16="http://schemas.microsoft.com/office/drawing/2014/main" id="{ADB7C4B4-E611-9424-D80D-FD679934F526}"/>
              </a:ext>
            </a:extLst>
          </p:cNvPr>
          <p:cNvSpPr txBox="1"/>
          <p:nvPr/>
        </p:nvSpPr>
        <p:spPr>
          <a:xfrm>
            <a:off x="772109" y="1138395"/>
            <a:ext cx="6097554" cy="369332"/>
          </a:xfrm>
          <a:prstGeom prst="rect">
            <a:avLst/>
          </a:prstGeom>
          <a:noFill/>
        </p:spPr>
        <p:txBody>
          <a:bodyPr wrap="square">
            <a:spAutoFit/>
          </a:bodyPr>
          <a:lstStyle/>
          <a:p>
            <a:r>
              <a:rPr lang="en-IN" sz="1800" dirty="0">
                <a:solidFill>
                  <a:srgbClr val="000000"/>
                </a:solidFill>
                <a:effectLst/>
                <a:latin typeface="LiberationSerif"/>
              </a:rPr>
              <a:t>Main Page – GUI</a:t>
            </a:r>
            <a:endParaRPr lang="en-IN" dirty="0"/>
          </a:p>
        </p:txBody>
      </p:sp>
    </p:spTree>
    <p:extLst>
      <p:ext uri="{BB962C8B-B14F-4D97-AF65-F5344CB8AC3E}">
        <p14:creationId xmlns:p14="http://schemas.microsoft.com/office/powerpoint/2010/main" val="807676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D93A7A-3FC8-687E-F814-44DD04465388}"/>
              </a:ext>
            </a:extLst>
          </p:cNvPr>
          <p:cNvPicPr>
            <a:picLocks noChangeAspect="1"/>
          </p:cNvPicPr>
          <p:nvPr/>
        </p:nvPicPr>
        <p:blipFill>
          <a:blip r:embed="rId2"/>
          <a:stretch>
            <a:fillRect/>
          </a:stretch>
        </p:blipFill>
        <p:spPr>
          <a:xfrm>
            <a:off x="709127" y="769759"/>
            <a:ext cx="10860832" cy="5318482"/>
          </a:xfrm>
          <a:prstGeom prst="rect">
            <a:avLst/>
          </a:prstGeom>
        </p:spPr>
      </p:pic>
      <p:sp>
        <p:nvSpPr>
          <p:cNvPr id="5" name="TextBox 4">
            <a:extLst>
              <a:ext uri="{FF2B5EF4-FFF2-40B4-BE49-F238E27FC236}">
                <a16:creationId xmlns:a16="http://schemas.microsoft.com/office/drawing/2014/main" id="{6CEE383B-D349-52E1-8B2F-ABD28A103CB9}"/>
              </a:ext>
            </a:extLst>
          </p:cNvPr>
          <p:cNvSpPr txBox="1"/>
          <p:nvPr/>
        </p:nvSpPr>
        <p:spPr>
          <a:xfrm>
            <a:off x="622041" y="423754"/>
            <a:ext cx="6097554" cy="369332"/>
          </a:xfrm>
          <a:prstGeom prst="rect">
            <a:avLst/>
          </a:prstGeom>
          <a:noFill/>
        </p:spPr>
        <p:txBody>
          <a:bodyPr wrap="square">
            <a:spAutoFit/>
          </a:bodyPr>
          <a:lstStyle/>
          <a:p>
            <a:r>
              <a:rPr lang="en-IN" sz="1800" dirty="0">
                <a:solidFill>
                  <a:srgbClr val="000000"/>
                </a:solidFill>
                <a:effectLst/>
                <a:latin typeface="LiberationSerif"/>
              </a:rPr>
              <a:t>Login Page</a:t>
            </a:r>
            <a:endParaRPr lang="en-IN" dirty="0"/>
          </a:p>
        </p:txBody>
      </p:sp>
    </p:spTree>
    <p:extLst>
      <p:ext uri="{BB962C8B-B14F-4D97-AF65-F5344CB8AC3E}">
        <p14:creationId xmlns:p14="http://schemas.microsoft.com/office/powerpoint/2010/main" val="3290612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46FE8-0525-4F36-881F-60795B179FB6}"/>
              </a:ext>
            </a:extLst>
          </p:cNvPr>
          <p:cNvSpPr>
            <a:spLocks noGrp="1"/>
          </p:cNvSpPr>
          <p:nvPr>
            <p:ph type="title"/>
          </p:nvPr>
        </p:nvSpPr>
        <p:spPr>
          <a:xfrm>
            <a:off x="838200" y="118797"/>
            <a:ext cx="10515600" cy="1034467"/>
          </a:xfrm>
        </p:spPr>
        <p:txBody>
          <a:bodyPr>
            <a:normAutofit/>
          </a:bodyPr>
          <a:lstStyle/>
          <a:p>
            <a:r>
              <a:rPr lang="en-US" b="1" dirty="0"/>
              <a:t>Challenges Faced</a:t>
            </a:r>
            <a:endParaRPr lang="en-US" dirty="0"/>
          </a:p>
        </p:txBody>
      </p:sp>
      <p:sp>
        <p:nvSpPr>
          <p:cNvPr id="3" name="Content Placeholder 2">
            <a:extLst>
              <a:ext uri="{FF2B5EF4-FFF2-40B4-BE49-F238E27FC236}">
                <a16:creationId xmlns:a16="http://schemas.microsoft.com/office/drawing/2014/main" id="{70329971-C566-43F3-ABE3-E5F040895DE8}"/>
              </a:ext>
            </a:extLst>
          </p:cNvPr>
          <p:cNvSpPr>
            <a:spLocks noGrp="1"/>
          </p:cNvSpPr>
          <p:nvPr>
            <p:ph idx="1"/>
          </p:nvPr>
        </p:nvSpPr>
        <p:spPr/>
        <p:txBody>
          <a:bodyPr>
            <a:normAutofit lnSpcReduction="10000"/>
          </a:bodyPr>
          <a:lstStyle/>
          <a:p>
            <a:pPr algn="just"/>
            <a:r>
              <a:rPr lang="en-US" sz="1800" b="1" dirty="0"/>
              <a:t>Regulatory Compliance</a:t>
            </a:r>
            <a:r>
              <a:rPr lang="en-US" sz="1800" dirty="0"/>
              <a:t>: Meeting regulatory requirements, such as those set by UNOS and other regulatory bodies, can be challenging. Ensuring that the system complies with all legal and ethical standards related to organ donation and transplantation is crucial but can involve navigating intricate regulatory frameworks.</a:t>
            </a:r>
          </a:p>
          <a:p>
            <a:pPr algn="just"/>
            <a:r>
              <a:rPr lang="en-US" sz="1800" b="1" dirty="0"/>
              <a:t>Logistical Challenges</a:t>
            </a:r>
            <a:r>
              <a:rPr lang="en-US" sz="1800" dirty="0"/>
              <a:t>: Coordinating organ procurement and transplantation logistics involves managing a myriad of logistical details, such as transportation, timing, and communication between multiple stakeholders (hospitals, transplant centers, OPOs). Ensuring timely and efficient coordination can be challenging, especially in emergency situations.</a:t>
            </a:r>
          </a:p>
          <a:p>
            <a:pPr algn="just"/>
            <a:r>
              <a:rPr lang="en-US" sz="1800" b="1" dirty="0"/>
              <a:t>Stakeholder Engagement</a:t>
            </a:r>
            <a:r>
              <a:rPr lang="en-US" sz="1800" dirty="0"/>
              <a:t>: Engaging and coordinating with various stakeholders, including healthcare professionals, transplant recipients, donor families, and regulatory agencies, is essential for the success of the project. Building consensus, managing expectations, and addressing concerns from diverse stakeholders require effective communication and collaboration strategies. </a:t>
            </a:r>
          </a:p>
          <a:p>
            <a:pPr algn="just"/>
            <a:r>
              <a:rPr lang="en-US" sz="1800" b="1" dirty="0"/>
              <a:t>Ethical Considerations</a:t>
            </a:r>
            <a:r>
              <a:rPr lang="en-US" sz="1800" dirty="0"/>
              <a:t>: Addressing ethical considerations related to organ donation and transplantation, such as informed consent, equity in access to transplantation, and allocation fairness, requires careful deliberation and adherence to ethical guidelines. Balancing competing ethical principles while designing and implementing the system can be challenging. </a:t>
            </a:r>
          </a:p>
        </p:txBody>
      </p:sp>
      <p:sp>
        <p:nvSpPr>
          <p:cNvPr id="4" name="TextBox 3">
            <a:extLst>
              <a:ext uri="{FF2B5EF4-FFF2-40B4-BE49-F238E27FC236}">
                <a16:creationId xmlns:a16="http://schemas.microsoft.com/office/drawing/2014/main" id="{4DAE2AA5-0A24-F3CB-DBDF-67B0F6F18ACA}"/>
              </a:ext>
            </a:extLst>
          </p:cNvPr>
          <p:cNvSpPr txBox="1"/>
          <p:nvPr/>
        </p:nvSpPr>
        <p:spPr>
          <a:xfrm>
            <a:off x="838200" y="1153264"/>
            <a:ext cx="8529735" cy="584775"/>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rgbClr val="002060"/>
                </a:solidFill>
                <a:latin typeface="+mj-lt"/>
              </a:rPr>
              <a:t>Difficulties encountered during the project</a:t>
            </a:r>
            <a:endParaRPr lang="en-IN" sz="3200" dirty="0">
              <a:solidFill>
                <a:srgbClr val="002060"/>
              </a:solidFill>
              <a:latin typeface="+mj-lt"/>
            </a:endParaRPr>
          </a:p>
        </p:txBody>
      </p:sp>
    </p:spTree>
    <p:extLst>
      <p:ext uri="{BB962C8B-B14F-4D97-AF65-F5344CB8AC3E}">
        <p14:creationId xmlns:p14="http://schemas.microsoft.com/office/powerpoint/2010/main" val="3293831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0BF2-D6E9-C516-B5E6-22DD97A0F53D}"/>
              </a:ext>
            </a:extLst>
          </p:cNvPr>
          <p:cNvSpPr>
            <a:spLocks noGrp="1"/>
          </p:cNvSpPr>
          <p:nvPr>
            <p:ph type="title"/>
          </p:nvPr>
        </p:nvSpPr>
        <p:spPr>
          <a:xfrm>
            <a:off x="838200" y="365125"/>
            <a:ext cx="9686731" cy="847855"/>
          </a:xfrm>
        </p:spPr>
        <p:txBody>
          <a:bodyPr>
            <a:normAutofit/>
          </a:bodyPr>
          <a:lstStyle/>
          <a:p>
            <a:pPr marL="457200" indent="-457200">
              <a:buFont typeface="Arial" panose="020B0604020202020204" pitchFamily="34" charset="0"/>
              <a:buChar char="•"/>
            </a:pPr>
            <a:r>
              <a:rPr lang="en-US" sz="3200" dirty="0"/>
              <a:t>How these challenges were addressed</a:t>
            </a:r>
            <a:endParaRPr lang="en-IN" sz="3200" dirty="0"/>
          </a:p>
        </p:txBody>
      </p:sp>
      <p:sp>
        <p:nvSpPr>
          <p:cNvPr id="3" name="Content Placeholder 2">
            <a:extLst>
              <a:ext uri="{FF2B5EF4-FFF2-40B4-BE49-F238E27FC236}">
                <a16:creationId xmlns:a16="http://schemas.microsoft.com/office/drawing/2014/main" id="{FAF4E783-4048-A13C-9707-644DC5A618AC}"/>
              </a:ext>
            </a:extLst>
          </p:cNvPr>
          <p:cNvSpPr>
            <a:spLocks noGrp="1"/>
          </p:cNvSpPr>
          <p:nvPr>
            <p:ph idx="1"/>
          </p:nvPr>
        </p:nvSpPr>
        <p:spPr>
          <a:xfrm>
            <a:off x="838200" y="1418253"/>
            <a:ext cx="10515600" cy="4721290"/>
          </a:xfrm>
        </p:spPr>
        <p:txBody>
          <a:bodyPr>
            <a:normAutofit lnSpcReduction="10000"/>
          </a:bodyPr>
          <a:lstStyle/>
          <a:p>
            <a:pPr algn="just"/>
            <a:r>
              <a:rPr lang="en-US" sz="2000" b="1" dirty="0"/>
              <a:t>Regulatory Compliance</a:t>
            </a:r>
            <a:r>
              <a:rPr lang="en-US" sz="2000" dirty="0"/>
              <a:t>: Establish a dedicated team or work closely with legal and regulatory experts to ensure that the system complies with all relevant regulations and standards. Conduct thorough research on applicable laws and guidelines, and incorporate compliance checks and validations into the system's design and development process.</a:t>
            </a:r>
          </a:p>
          <a:p>
            <a:pPr algn="just"/>
            <a:r>
              <a:rPr lang="en-US" sz="2000" b="1" dirty="0"/>
              <a:t>Logistical Challenges</a:t>
            </a:r>
            <a:r>
              <a:rPr lang="en-US" sz="2000" dirty="0"/>
              <a:t>: Establish clear communication channels and protocols for coordinating organ procurement and transplantation logistics. Implement dedicated software modules or tools for managing logistical details, such as transportation scheduling, inventory tracking, and real-time communication between stakeholders.  </a:t>
            </a:r>
          </a:p>
          <a:p>
            <a:pPr algn="just"/>
            <a:r>
              <a:rPr lang="en-US" sz="2000" b="1" dirty="0"/>
              <a:t>Stakeholder Engagement</a:t>
            </a:r>
            <a:r>
              <a:rPr lang="en-US" sz="2000" dirty="0"/>
              <a:t>: Foster open communication and collaboration with stakeholders through regular meetings, workshops, and feedback sessions. Solicit input and feedback from stakeholders throughout the project lifecycle and prioritize their needs and concerns in system design and implementation. </a:t>
            </a:r>
          </a:p>
          <a:p>
            <a:pPr algn="just"/>
            <a:r>
              <a:rPr lang="en-US" sz="2000" b="1" dirty="0"/>
              <a:t>Ethical Considerations</a:t>
            </a:r>
            <a:r>
              <a:rPr lang="en-US" sz="2000" dirty="0"/>
              <a:t>: Form an ethics committee or engage ethicists and healthcare professionals to address ethical considerations and dilemmas related to organ donation and transplantation. Develop clear guidelines and protocols for ethical decision-making and ensure transparency and accountability in the allocation process.</a:t>
            </a:r>
            <a:endParaRPr lang="en-IN" sz="2000" dirty="0"/>
          </a:p>
        </p:txBody>
      </p:sp>
    </p:spTree>
    <p:extLst>
      <p:ext uri="{BB962C8B-B14F-4D97-AF65-F5344CB8AC3E}">
        <p14:creationId xmlns:p14="http://schemas.microsoft.com/office/powerpoint/2010/main" val="340143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16BBE-D24E-47B0-9115-108F207E3814}"/>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FD4F29A6-5A0C-46DF-9005-6E8881C994F3}"/>
              </a:ext>
            </a:extLst>
          </p:cNvPr>
          <p:cNvSpPr>
            <a:spLocks noGrp="1"/>
          </p:cNvSpPr>
          <p:nvPr>
            <p:ph idx="1"/>
          </p:nvPr>
        </p:nvSpPr>
        <p:spPr/>
        <p:txBody>
          <a:bodyPr>
            <a:normAutofit/>
          </a:bodyPr>
          <a:lstStyle/>
          <a:p>
            <a:pPr marL="0" indent="0" algn="just">
              <a:buNone/>
            </a:pPr>
            <a:r>
              <a:rPr lang="en-US" sz="2400" b="1" dirty="0"/>
              <a:t>Objective</a:t>
            </a:r>
          </a:p>
          <a:p>
            <a:pPr algn="just"/>
            <a:r>
              <a:rPr lang="en-US" sz="2400" dirty="0"/>
              <a:t>The goal of the Organ Transplantation Network project is to develop a robust database management system (DBMS) that facilitates the efficient and secure handling of data related to organ donations and transplantations. </a:t>
            </a:r>
          </a:p>
          <a:p>
            <a:pPr algn="just"/>
            <a:endParaRPr lang="en-US" sz="2400" dirty="0"/>
          </a:p>
          <a:p>
            <a:pPr algn="just"/>
            <a:r>
              <a:rPr lang="en-US" sz="2400" dirty="0"/>
              <a:t>The system aims to streamline the process of matching donors with recipients, manage the logistics of organ transplants, and ensure compliance with medical and ethical standards</a:t>
            </a:r>
          </a:p>
        </p:txBody>
      </p:sp>
    </p:spTree>
    <p:extLst>
      <p:ext uri="{BB962C8B-B14F-4D97-AF65-F5344CB8AC3E}">
        <p14:creationId xmlns:p14="http://schemas.microsoft.com/office/powerpoint/2010/main" val="112527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D3551CA1-7A9E-4C2C-AC3A-E43F816201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9156" y="1690688"/>
            <a:ext cx="5919724" cy="3752599"/>
          </a:xfrm>
        </p:spPr>
      </p:pic>
    </p:spTree>
    <p:extLst>
      <p:ext uri="{BB962C8B-B14F-4D97-AF65-F5344CB8AC3E}">
        <p14:creationId xmlns:p14="http://schemas.microsoft.com/office/powerpoint/2010/main" val="1871594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107C1-B117-143F-C476-5F812673A4A5}"/>
              </a:ext>
            </a:extLst>
          </p:cNvPr>
          <p:cNvSpPr>
            <a:spLocks noGrp="1"/>
          </p:cNvSpPr>
          <p:nvPr>
            <p:ph type="title"/>
          </p:nvPr>
        </p:nvSpPr>
        <p:spPr>
          <a:xfrm>
            <a:off x="838200" y="429208"/>
            <a:ext cx="10515600" cy="671804"/>
          </a:xfrm>
        </p:spPr>
        <p:txBody>
          <a:bodyPr>
            <a:normAutofit fontScale="90000"/>
          </a:bodyPr>
          <a:lstStyle/>
          <a:p>
            <a:pPr marL="571500" indent="-571500">
              <a:buFont typeface="Arial" panose="020B0604020202020204" pitchFamily="34" charset="0"/>
              <a:buChar char="•"/>
            </a:pPr>
            <a:r>
              <a:rPr lang="en-US" dirty="0"/>
              <a:t>Scope of the project</a:t>
            </a:r>
            <a:endParaRPr lang="en-IN" dirty="0"/>
          </a:p>
        </p:txBody>
      </p:sp>
      <p:sp>
        <p:nvSpPr>
          <p:cNvPr id="3" name="Content Placeholder 2">
            <a:extLst>
              <a:ext uri="{FF2B5EF4-FFF2-40B4-BE49-F238E27FC236}">
                <a16:creationId xmlns:a16="http://schemas.microsoft.com/office/drawing/2014/main" id="{05569376-23C5-C9AF-DEA0-55D587A34A8B}"/>
              </a:ext>
            </a:extLst>
          </p:cNvPr>
          <p:cNvSpPr>
            <a:spLocks noGrp="1"/>
          </p:cNvSpPr>
          <p:nvPr>
            <p:ph idx="1"/>
          </p:nvPr>
        </p:nvSpPr>
        <p:spPr>
          <a:xfrm>
            <a:off x="838200" y="1520890"/>
            <a:ext cx="10515600" cy="4907902"/>
          </a:xfrm>
        </p:spPr>
        <p:txBody>
          <a:bodyPr>
            <a:normAutofit/>
          </a:bodyPr>
          <a:lstStyle/>
          <a:p>
            <a:pPr algn="just">
              <a:lnSpc>
                <a:spcPct val="150000"/>
              </a:lnSpc>
            </a:pPr>
            <a:r>
              <a:rPr lang="en-US" sz="1800" b="1" dirty="0"/>
              <a:t>Data Entry and Management</a:t>
            </a:r>
            <a:r>
              <a:rPr lang="en-US" sz="1800" dirty="0"/>
              <a:t>: User interfaces for entering, updating, and retrieving data on donors, recipients, organs, hospitals, and medical staff.</a:t>
            </a:r>
          </a:p>
          <a:p>
            <a:pPr algn="just">
              <a:lnSpc>
                <a:spcPct val="150000"/>
              </a:lnSpc>
            </a:pPr>
            <a:r>
              <a:rPr lang="en-US" sz="1800" b="1" dirty="0"/>
              <a:t>Organ</a:t>
            </a:r>
            <a:r>
              <a:rPr lang="en-US" sz="1800" dirty="0"/>
              <a:t> </a:t>
            </a:r>
            <a:r>
              <a:rPr lang="en-US" sz="1800" b="1" dirty="0"/>
              <a:t>Matching</a:t>
            </a:r>
            <a:r>
              <a:rPr lang="en-US" sz="1800" dirty="0"/>
              <a:t>: Real-time matching of donors and recipients based on criteria such as blood type, tissue compatibility, and medical urgency.</a:t>
            </a:r>
          </a:p>
          <a:p>
            <a:pPr algn="just">
              <a:lnSpc>
                <a:spcPct val="150000"/>
              </a:lnSpc>
            </a:pPr>
            <a:r>
              <a:rPr lang="en-US" sz="1800" b="1" dirty="0"/>
              <a:t>Communication and Coordination</a:t>
            </a:r>
            <a:r>
              <a:rPr lang="en-US" sz="1800" dirty="0"/>
              <a:t>: Automated notifications and messaging systems to facilitate communication between hospitals, transplant coordinators, and medical professionals.</a:t>
            </a:r>
          </a:p>
          <a:p>
            <a:pPr algn="just">
              <a:lnSpc>
                <a:spcPct val="150000"/>
              </a:lnSpc>
            </a:pPr>
            <a:r>
              <a:rPr lang="en-US" sz="1800" b="1" dirty="0"/>
              <a:t>Audit Trails and Logging</a:t>
            </a:r>
            <a:r>
              <a:rPr lang="en-US" sz="1800" dirty="0"/>
              <a:t>: Maintain logs of all data changes and access for accountability and compliance purposes.</a:t>
            </a:r>
          </a:p>
          <a:p>
            <a:pPr algn="just">
              <a:lnSpc>
                <a:spcPct val="150000"/>
              </a:lnSpc>
            </a:pPr>
            <a:r>
              <a:rPr lang="en-US" sz="1800" b="1" dirty="0"/>
              <a:t>User Management</a:t>
            </a:r>
            <a:r>
              <a:rPr lang="en-US" sz="1800" dirty="0"/>
              <a:t>: Role-based access control to ensure that only authorized users can access or modify sensitive information.</a:t>
            </a:r>
          </a:p>
        </p:txBody>
      </p:sp>
    </p:spTree>
    <p:extLst>
      <p:ext uri="{BB962C8B-B14F-4D97-AF65-F5344CB8AC3E}">
        <p14:creationId xmlns:p14="http://schemas.microsoft.com/office/powerpoint/2010/main" val="3638930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73AC-D2E1-4F9C-B6C9-6B4BEDFE5234}"/>
              </a:ext>
            </a:extLst>
          </p:cNvPr>
          <p:cNvSpPr>
            <a:spLocks noGrp="1"/>
          </p:cNvSpPr>
          <p:nvPr>
            <p:ph type="title"/>
          </p:nvPr>
        </p:nvSpPr>
        <p:spPr>
          <a:xfrm>
            <a:off x="838200" y="365126"/>
            <a:ext cx="10515600" cy="1239740"/>
          </a:xfrm>
        </p:spPr>
        <p:txBody>
          <a:bodyPr>
            <a:normAutofit/>
          </a:bodyPr>
          <a:lstStyle/>
          <a:p>
            <a:pPr>
              <a:lnSpc>
                <a:spcPct val="100000"/>
              </a:lnSpc>
            </a:pPr>
            <a:r>
              <a:rPr lang="en-US" b="1" dirty="0"/>
              <a:t>Problem Statement</a:t>
            </a:r>
            <a:br>
              <a:rPr lang="en-US" b="1" dirty="0"/>
            </a:br>
            <a:r>
              <a:rPr lang="en-US" sz="3100" dirty="0"/>
              <a:t>Description of the problem being addressed</a:t>
            </a:r>
            <a:endParaRPr lang="en-US" b="1" dirty="0"/>
          </a:p>
        </p:txBody>
      </p:sp>
      <p:sp>
        <p:nvSpPr>
          <p:cNvPr id="3" name="Content Placeholder 2">
            <a:extLst>
              <a:ext uri="{FF2B5EF4-FFF2-40B4-BE49-F238E27FC236}">
                <a16:creationId xmlns:a16="http://schemas.microsoft.com/office/drawing/2014/main" id="{90B17352-B501-45E9-BA5B-B7F3E9B53AEE}"/>
              </a:ext>
            </a:extLst>
          </p:cNvPr>
          <p:cNvSpPr>
            <a:spLocks noGrp="1"/>
          </p:cNvSpPr>
          <p:nvPr>
            <p:ph idx="1"/>
          </p:nvPr>
        </p:nvSpPr>
        <p:spPr>
          <a:xfrm>
            <a:off x="838200" y="1604866"/>
            <a:ext cx="10515600" cy="4638085"/>
          </a:xfrm>
        </p:spPr>
        <p:txBody>
          <a:bodyPr>
            <a:normAutofit fontScale="92500"/>
          </a:bodyPr>
          <a:lstStyle/>
          <a:p>
            <a:pPr algn="just">
              <a:lnSpc>
                <a:spcPct val="150000"/>
              </a:lnSpc>
            </a:pPr>
            <a:r>
              <a:rPr lang="en-US" sz="1800" b="1" dirty="0"/>
              <a:t>Inefficient Matching</a:t>
            </a:r>
            <a:r>
              <a:rPr lang="en-US" sz="1800" dirty="0"/>
              <a:t>:  Currently, matching suitable donors and recipients can be a slow and cumbersome process. Traditional methods might rely on manual communication and limited data pools, leading to missed opportunities and longer wait times for patients.</a:t>
            </a:r>
          </a:p>
          <a:p>
            <a:pPr algn="just">
              <a:lnSpc>
                <a:spcPct val="150000"/>
              </a:lnSpc>
            </a:pPr>
            <a:r>
              <a:rPr lang="en-US" sz="1800" b="1" dirty="0"/>
              <a:t>Data Management Challenges</a:t>
            </a:r>
            <a:r>
              <a:rPr lang="en-US" sz="1800" dirty="0"/>
              <a:t>:  Organ donation and recipient data might be scattered across various institutions, making it difficult to get a holistic view of organ availability and patient needs.</a:t>
            </a:r>
          </a:p>
          <a:p>
            <a:pPr algn="just">
              <a:lnSpc>
                <a:spcPct val="150000"/>
              </a:lnSpc>
            </a:pPr>
            <a:r>
              <a:rPr lang="en-US" sz="1800" b="1" dirty="0"/>
              <a:t>Lack of Transparency</a:t>
            </a:r>
            <a:r>
              <a:rPr lang="en-US" sz="1800" dirty="0"/>
              <a:t>:  The current system might lack transparency for patients waiting for transplants. This can create anxiety and frustration due to the uncertainty of wait times and potential matches.</a:t>
            </a:r>
          </a:p>
          <a:p>
            <a:pPr algn="just">
              <a:lnSpc>
                <a:spcPct val="150000"/>
              </a:lnSpc>
            </a:pPr>
            <a:r>
              <a:rPr lang="en-US" sz="1800" b="1" dirty="0"/>
              <a:t>Limited Data for Improvement</a:t>
            </a:r>
            <a:r>
              <a:rPr lang="en-US" sz="1800" dirty="0"/>
              <a:t>: The organ allocation system might lack the data needed to identify trends and areas for improvement. This can make it challenging to optimize the network's efficiency and effectiveness.</a:t>
            </a:r>
          </a:p>
        </p:txBody>
      </p:sp>
    </p:spTree>
    <p:extLst>
      <p:ext uri="{BB962C8B-B14F-4D97-AF65-F5344CB8AC3E}">
        <p14:creationId xmlns:p14="http://schemas.microsoft.com/office/powerpoint/2010/main" val="3987104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82FE7-F3A4-27A8-2C45-174200C99898}"/>
              </a:ext>
            </a:extLst>
          </p:cNvPr>
          <p:cNvSpPr>
            <a:spLocks noGrp="1"/>
          </p:cNvSpPr>
          <p:nvPr>
            <p:ph type="title"/>
          </p:nvPr>
        </p:nvSpPr>
        <p:spPr>
          <a:xfrm>
            <a:off x="838200" y="365126"/>
            <a:ext cx="10515600" cy="997144"/>
          </a:xfrm>
        </p:spPr>
        <p:txBody>
          <a:bodyPr>
            <a:normAutofit fontScale="90000"/>
          </a:bodyPr>
          <a:lstStyle/>
          <a:p>
            <a:pPr marL="571500" indent="-571500">
              <a:buFont typeface="Arial" panose="020B0604020202020204" pitchFamily="34" charset="0"/>
              <a:buChar char="•"/>
            </a:pPr>
            <a:r>
              <a:rPr lang="en-US" dirty="0"/>
              <a:t>Importance of the problem</a:t>
            </a:r>
            <a:br>
              <a:rPr lang="en-US" dirty="0"/>
            </a:br>
            <a:endParaRPr lang="en-IN" dirty="0"/>
          </a:p>
        </p:txBody>
      </p:sp>
      <p:sp>
        <p:nvSpPr>
          <p:cNvPr id="3" name="Content Placeholder 2">
            <a:extLst>
              <a:ext uri="{FF2B5EF4-FFF2-40B4-BE49-F238E27FC236}">
                <a16:creationId xmlns:a16="http://schemas.microsoft.com/office/drawing/2014/main" id="{B4360C23-9A62-2EE2-6871-E344A8DCAC1D}"/>
              </a:ext>
            </a:extLst>
          </p:cNvPr>
          <p:cNvSpPr>
            <a:spLocks noGrp="1"/>
          </p:cNvSpPr>
          <p:nvPr>
            <p:ph idx="1"/>
          </p:nvPr>
        </p:nvSpPr>
        <p:spPr>
          <a:xfrm>
            <a:off x="838200" y="1147665"/>
            <a:ext cx="10515600" cy="4674637"/>
          </a:xfrm>
        </p:spPr>
        <p:txBody>
          <a:bodyPr>
            <a:noAutofit/>
          </a:bodyPr>
          <a:lstStyle/>
          <a:p>
            <a:pPr marL="0" indent="0" algn="just"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Life-Saving Procedures: Organ transplants are crucial for patients with end-stage organ failure.   Delays can be fatal.</a:t>
            </a:r>
          </a:p>
          <a:p>
            <a:pPr marL="0" indent="0" algn="just" eaLnBrk="0" fontAlgn="base" hangingPunct="0">
              <a:lnSpc>
                <a:spcPct val="100000"/>
              </a:lnSpc>
              <a:spcBef>
                <a:spcPct val="0"/>
              </a:spcBef>
              <a:spcAft>
                <a:spcPct val="0"/>
              </a:spcAft>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algn="just"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Organ Shortage: Efficient management of scarce organs is essential to save more lives.</a:t>
            </a:r>
          </a:p>
          <a:p>
            <a:pPr marL="0" indent="0" algn="just" eaLnBrk="0" fontAlgn="base" hangingPunct="0">
              <a:lnSpc>
                <a:spcPct val="100000"/>
              </a:lnSpc>
              <a:spcBef>
                <a:spcPct val="0"/>
              </a:spcBef>
              <a:spcAft>
                <a:spcPct val="0"/>
              </a:spcAft>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algn="just"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Complex Matching Process: Streamlined matching improves accuracy and reduces wait times</a:t>
            </a:r>
          </a:p>
          <a:p>
            <a:pPr marL="0" indent="0" algn="just"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algn="just"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Regulatory Compliance: Ensures ethical practices and patient safety through accurate record-keeping.</a:t>
            </a:r>
          </a:p>
          <a:p>
            <a:pPr marL="0" indent="0" algn="just" eaLnBrk="0" fontAlgn="base" hangingPunct="0">
              <a:lnSpc>
                <a:spcPct val="100000"/>
              </a:lnSpc>
              <a:spcBef>
                <a:spcPct val="0"/>
              </a:spcBef>
              <a:spcAft>
                <a:spcPct val="0"/>
              </a:spcAft>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algn="just"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Data Security and Privacy: Protects sensitive medical data, building trust in the system.</a:t>
            </a:r>
          </a:p>
          <a:p>
            <a:pPr marL="0" indent="0" algn="just"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algn="just"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Quality of Care: Real-time data and analytics improve decision-making and transplant success rates.</a:t>
            </a:r>
          </a:p>
          <a:p>
            <a:pPr marL="0" indent="0" algn="just" eaLnBrk="0" fontAlgn="base" hangingPunct="0">
              <a:lnSpc>
                <a:spcPct val="100000"/>
              </a:lnSpc>
              <a:spcBef>
                <a:spcPct val="0"/>
              </a:spcBef>
              <a:spcAft>
                <a:spcPct val="0"/>
              </a:spcAft>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algn="just"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Transparency and Accountability: Ensures fair and ethical distribution of organs.</a:t>
            </a:r>
            <a:endParaRPr lang="en-IN" sz="1800" dirty="0"/>
          </a:p>
        </p:txBody>
      </p:sp>
    </p:spTree>
    <p:extLst>
      <p:ext uri="{BB962C8B-B14F-4D97-AF65-F5344CB8AC3E}">
        <p14:creationId xmlns:p14="http://schemas.microsoft.com/office/powerpoint/2010/main" val="1932275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252B-E8B2-47B1-A43B-FEEA81FCC0EE}"/>
              </a:ext>
            </a:extLst>
          </p:cNvPr>
          <p:cNvSpPr>
            <a:spLocks noGrp="1"/>
          </p:cNvSpPr>
          <p:nvPr>
            <p:ph type="title"/>
          </p:nvPr>
        </p:nvSpPr>
        <p:spPr>
          <a:xfrm>
            <a:off x="838200" y="124703"/>
            <a:ext cx="10515600" cy="1325563"/>
          </a:xfrm>
        </p:spPr>
        <p:txBody>
          <a:bodyPr/>
          <a:lstStyle/>
          <a:p>
            <a:r>
              <a:rPr lang="en-US" b="1" dirty="0"/>
              <a:t>System Architecture</a:t>
            </a:r>
            <a:endParaRPr lang="en-US" dirty="0"/>
          </a:p>
        </p:txBody>
      </p:sp>
      <p:sp>
        <p:nvSpPr>
          <p:cNvPr id="3" name="Content Placeholder 2">
            <a:extLst>
              <a:ext uri="{FF2B5EF4-FFF2-40B4-BE49-F238E27FC236}">
                <a16:creationId xmlns:a16="http://schemas.microsoft.com/office/drawing/2014/main" id="{71F64ABE-F364-4B34-9B0D-64645145D287}"/>
              </a:ext>
            </a:extLst>
          </p:cNvPr>
          <p:cNvSpPr>
            <a:spLocks noGrp="1"/>
          </p:cNvSpPr>
          <p:nvPr>
            <p:ph idx="1"/>
          </p:nvPr>
        </p:nvSpPr>
        <p:spPr/>
        <p:txBody>
          <a:bodyPr/>
          <a:lstStyle/>
          <a:p>
            <a:pPr marL="0" indent="0">
              <a:buNone/>
            </a:pPr>
            <a:endParaRPr lang="en-US" dirty="0"/>
          </a:p>
          <a:p>
            <a:pPr marL="0" indent="0">
              <a:buNone/>
            </a:pPr>
            <a:endParaRPr lang="en-US" dirty="0"/>
          </a:p>
        </p:txBody>
      </p:sp>
      <p:sp>
        <p:nvSpPr>
          <p:cNvPr id="5" name="TextBox 4">
            <a:extLst>
              <a:ext uri="{FF2B5EF4-FFF2-40B4-BE49-F238E27FC236}">
                <a16:creationId xmlns:a16="http://schemas.microsoft.com/office/drawing/2014/main" id="{3D598580-DFB8-0875-1A16-1B74FEB28065}"/>
              </a:ext>
            </a:extLst>
          </p:cNvPr>
          <p:cNvSpPr txBox="1"/>
          <p:nvPr/>
        </p:nvSpPr>
        <p:spPr>
          <a:xfrm>
            <a:off x="838200" y="1291448"/>
            <a:ext cx="10515600" cy="1200329"/>
          </a:xfrm>
          <a:prstGeom prst="rect">
            <a:avLst/>
          </a:prstGeom>
          <a:noFill/>
        </p:spPr>
        <p:txBody>
          <a:bodyPr wrap="square">
            <a:spAutoFit/>
          </a:bodyPr>
          <a:lstStyle/>
          <a:p>
            <a:pPr algn="just"/>
            <a:r>
              <a:rPr lang="en-US" dirty="0">
                <a:solidFill>
                  <a:srgbClr val="374151"/>
                </a:solidFill>
                <a:latin typeface="__Inter_aaf875"/>
              </a:rPr>
              <a:t>T</a:t>
            </a:r>
            <a:r>
              <a:rPr lang="en-US" b="0" i="0" dirty="0">
                <a:solidFill>
                  <a:srgbClr val="374151"/>
                </a:solidFill>
                <a:effectLst/>
                <a:latin typeface="__Inter_aaf875"/>
              </a:rPr>
              <a:t>he system design for the Online Organ Donation Management System (OODMS) includes a three-tier architecture, ER diagram, schema diagram, normalization up to 3NF, SQL commands, GUI, and system testing. The system design ensures data integrity, consistency, and security while providing an easy-to-use interface for the users.</a:t>
            </a:r>
            <a:endParaRPr lang="en-IN" dirty="0"/>
          </a:p>
        </p:txBody>
      </p:sp>
      <p:sp>
        <p:nvSpPr>
          <p:cNvPr id="7" name="TextBox 6">
            <a:extLst>
              <a:ext uri="{FF2B5EF4-FFF2-40B4-BE49-F238E27FC236}">
                <a16:creationId xmlns:a16="http://schemas.microsoft.com/office/drawing/2014/main" id="{E95D9052-65C4-89E2-34CA-AADDBCE2F111}"/>
              </a:ext>
            </a:extLst>
          </p:cNvPr>
          <p:cNvSpPr txBox="1"/>
          <p:nvPr/>
        </p:nvSpPr>
        <p:spPr>
          <a:xfrm>
            <a:off x="2463282" y="2208982"/>
            <a:ext cx="5309119" cy="4524315"/>
          </a:xfrm>
          <a:prstGeom prst="rect">
            <a:avLst/>
          </a:prstGeom>
          <a:noFill/>
        </p:spPr>
        <p:txBody>
          <a:bodyPr wrap="square">
            <a:spAutoFit/>
          </a:bodyPr>
          <a:lstStyle/>
          <a:p>
            <a:pPr algn="ctr"/>
            <a:r>
              <a:rPr lang="en-IN" dirty="0"/>
              <a:t>          +---------------+</a:t>
            </a:r>
          </a:p>
          <a:p>
            <a:pPr algn="ctr"/>
            <a:r>
              <a:rPr lang="en-IN" dirty="0"/>
              <a:t>          |  Client Tier  |</a:t>
            </a:r>
          </a:p>
          <a:p>
            <a:pPr algn="ctr"/>
            <a:r>
              <a:rPr lang="en-IN" dirty="0"/>
              <a:t>          +---------------+</a:t>
            </a:r>
          </a:p>
          <a:p>
            <a:pPr algn="ctr"/>
            <a:r>
              <a:rPr lang="en-IN" dirty="0"/>
              <a:t>                  |</a:t>
            </a:r>
          </a:p>
          <a:p>
            <a:pPr algn="ctr"/>
            <a:r>
              <a:rPr lang="en-IN" dirty="0"/>
              <a:t>                  |</a:t>
            </a:r>
          </a:p>
          <a:p>
            <a:pPr algn="ctr"/>
            <a:r>
              <a:rPr lang="en-IN" dirty="0"/>
              <a:t>                  v</a:t>
            </a:r>
          </a:p>
          <a:p>
            <a:pPr algn="ctr"/>
            <a:r>
              <a:rPr lang="en-IN" dirty="0"/>
              <a:t>          +--------------------+</a:t>
            </a:r>
          </a:p>
          <a:p>
            <a:pPr algn="ctr"/>
            <a:r>
              <a:rPr lang="en-IN" dirty="0"/>
              <a:t>          |  Business Tier  |</a:t>
            </a:r>
          </a:p>
          <a:p>
            <a:pPr algn="ctr"/>
            <a:r>
              <a:rPr lang="en-IN" dirty="0"/>
              <a:t>          +--------------------+</a:t>
            </a:r>
          </a:p>
          <a:p>
            <a:pPr algn="ctr"/>
            <a:r>
              <a:rPr lang="en-IN" dirty="0"/>
              <a:t>                  |</a:t>
            </a:r>
          </a:p>
          <a:p>
            <a:pPr algn="ctr"/>
            <a:r>
              <a:rPr lang="en-IN" dirty="0"/>
              <a:t>                  |</a:t>
            </a:r>
          </a:p>
          <a:p>
            <a:pPr algn="ctr"/>
            <a:r>
              <a:rPr lang="en-IN" dirty="0"/>
              <a:t>                  v</a:t>
            </a:r>
          </a:p>
          <a:p>
            <a:pPr algn="ctr"/>
            <a:r>
              <a:rPr lang="en-IN" dirty="0"/>
              <a:t>          +-------------------------------------+</a:t>
            </a:r>
          </a:p>
          <a:p>
            <a:pPr algn="ctr"/>
            <a:r>
              <a:rPr lang="en-IN" dirty="0"/>
              <a:t>          | Database Management Tier |</a:t>
            </a:r>
          </a:p>
          <a:p>
            <a:pPr algn="ctr"/>
            <a:r>
              <a:rPr lang="en-IN" dirty="0"/>
              <a:t>          |  (MySQL)                              |</a:t>
            </a:r>
          </a:p>
          <a:p>
            <a:pPr algn="ctr"/>
            <a:r>
              <a:rPr lang="en-IN" dirty="0"/>
              <a:t>          +-------------------------------------+</a:t>
            </a:r>
          </a:p>
        </p:txBody>
      </p:sp>
    </p:spTree>
    <p:extLst>
      <p:ext uri="{BB962C8B-B14F-4D97-AF65-F5344CB8AC3E}">
        <p14:creationId xmlns:p14="http://schemas.microsoft.com/office/powerpoint/2010/main" val="3114795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0367-53B8-4212-B709-F8AE8C39FC72}"/>
              </a:ext>
            </a:extLst>
          </p:cNvPr>
          <p:cNvSpPr>
            <a:spLocks noGrp="1"/>
          </p:cNvSpPr>
          <p:nvPr>
            <p:ph type="title"/>
          </p:nvPr>
        </p:nvSpPr>
        <p:spPr>
          <a:xfrm>
            <a:off x="838200" y="327419"/>
            <a:ext cx="10515600" cy="960206"/>
          </a:xfrm>
        </p:spPr>
        <p:txBody>
          <a:bodyPr>
            <a:noAutofit/>
          </a:bodyPr>
          <a:lstStyle/>
          <a:p>
            <a:br>
              <a:rPr lang="en-US" sz="2800" b="1" dirty="0"/>
            </a:br>
            <a:br>
              <a:rPr lang="en-US" sz="2800" b="1" dirty="0"/>
            </a:br>
            <a:r>
              <a:rPr lang="en-US" sz="2800" b="1" dirty="0"/>
              <a:t>Database Design</a:t>
            </a:r>
            <a:br>
              <a:rPr lang="en-US" sz="2800" b="1" dirty="0"/>
            </a:br>
            <a:r>
              <a:rPr lang="en-US" sz="2800" dirty="0"/>
              <a:t>ER (Entity-Relationship) Diagram</a:t>
            </a:r>
            <a:br>
              <a:rPr lang="en-US" sz="2800" dirty="0"/>
            </a:br>
            <a:br>
              <a:rPr lang="en-US" sz="2800" dirty="0"/>
            </a:br>
            <a:endParaRPr lang="en-US" sz="2800" b="1" dirty="0"/>
          </a:p>
        </p:txBody>
      </p:sp>
      <p:pic>
        <p:nvPicPr>
          <p:cNvPr id="5" name="Content Placeholder 4">
            <a:extLst>
              <a:ext uri="{FF2B5EF4-FFF2-40B4-BE49-F238E27FC236}">
                <a16:creationId xmlns:a16="http://schemas.microsoft.com/office/drawing/2014/main" id="{25D5C29A-6AEE-821B-226E-E55655C441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3732" y="1287625"/>
            <a:ext cx="10515600" cy="5242957"/>
          </a:xfrm>
        </p:spPr>
      </p:pic>
    </p:spTree>
    <p:extLst>
      <p:ext uri="{BB962C8B-B14F-4D97-AF65-F5344CB8AC3E}">
        <p14:creationId xmlns:p14="http://schemas.microsoft.com/office/powerpoint/2010/main" val="132240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85467-7B93-1F1F-4035-F09D48A91CF3}"/>
              </a:ext>
            </a:extLst>
          </p:cNvPr>
          <p:cNvSpPr>
            <a:spLocks noGrp="1"/>
          </p:cNvSpPr>
          <p:nvPr>
            <p:ph type="title"/>
          </p:nvPr>
        </p:nvSpPr>
        <p:spPr>
          <a:xfrm>
            <a:off x="838200" y="699796"/>
            <a:ext cx="10515600" cy="559838"/>
          </a:xfrm>
        </p:spPr>
        <p:txBody>
          <a:bodyPr>
            <a:normAutofit fontScale="90000"/>
          </a:bodyPr>
          <a:lstStyle/>
          <a:p>
            <a:pPr marL="571500" indent="-571500">
              <a:buFont typeface="Arial" panose="020B0604020202020204" pitchFamily="34" charset="0"/>
              <a:buChar char="•"/>
            </a:pPr>
            <a:r>
              <a:rPr lang="en-US" dirty="0"/>
              <a:t>Database schema</a:t>
            </a:r>
            <a:br>
              <a:rPr lang="en-US" dirty="0"/>
            </a:br>
            <a:endParaRPr lang="en-IN" dirty="0"/>
          </a:p>
        </p:txBody>
      </p:sp>
      <p:sp>
        <p:nvSpPr>
          <p:cNvPr id="7" name="Content Placeholder 6">
            <a:extLst>
              <a:ext uri="{FF2B5EF4-FFF2-40B4-BE49-F238E27FC236}">
                <a16:creationId xmlns:a16="http://schemas.microsoft.com/office/drawing/2014/main" id="{B4B3D93B-6FA0-3764-0DA0-1C1BFE7FDB9D}"/>
              </a:ext>
            </a:extLst>
          </p:cNvPr>
          <p:cNvSpPr>
            <a:spLocks noGrp="1"/>
          </p:cNvSpPr>
          <p:nvPr>
            <p:ph idx="1"/>
          </p:nvPr>
        </p:nvSpPr>
        <p:spPr>
          <a:xfrm>
            <a:off x="838200" y="1063690"/>
            <a:ext cx="10515600" cy="5179261"/>
          </a:xfrm>
        </p:spPr>
        <p:txBody>
          <a:bodyPr>
            <a:normAutofit/>
          </a:bodyPr>
          <a:lstStyle/>
          <a:p>
            <a:r>
              <a:rPr lang="en-IN" sz="1600" dirty="0"/>
              <a:t>User</a:t>
            </a:r>
          </a:p>
          <a:p>
            <a:endParaRPr lang="en-IN" sz="1600" dirty="0"/>
          </a:p>
          <a:p>
            <a:r>
              <a:rPr lang="en-IN" sz="1600" dirty="0"/>
              <a:t>Patient</a:t>
            </a:r>
          </a:p>
          <a:p>
            <a:endParaRPr lang="en-IN" sz="1600" dirty="0"/>
          </a:p>
          <a:p>
            <a:r>
              <a:rPr lang="en-IN" sz="1600" dirty="0"/>
              <a:t>Donor</a:t>
            </a:r>
          </a:p>
          <a:p>
            <a:endParaRPr lang="en-IN" sz="1600" dirty="0"/>
          </a:p>
          <a:p>
            <a:r>
              <a:rPr lang="en-IN" sz="1600" dirty="0"/>
              <a:t>Organ available</a:t>
            </a:r>
          </a:p>
          <a:p>
            <a:endParaRPr lang="en-IN" sz="1600" dirty="0"/>
          </a:p>
          <a:p>
            <a:r>
              <a:rPr lang="en-IN" sz="1600" dirty="0"/>
              <a:t>Organization</a:t>
            </a:r>
          </a:p>
          <a:p>
            <a:endParaRPr lang="en-IN" sz="1600" dirty="0"/>
          </a:p>
          <a:p>
            <a:r>
              <a:rPr lang="en-IN" sz="1600" dirty="0"/>
              <a:t>Doctor</a:t>
            </a:r>
          </a:p>
          <a:p>
            <a:endParaRPr lang="en-IN" sz="1600" dirty="0"/>
          </a:p>
          <a:p>
            <a:r>
              <a:rPr lang="en-IN" sz="1600" dirty="0"/>
              <a:t>Organization head</a:t>
            </a:r>
          </a:p>
          <a:p>
            <a:endParaRPr lang="en-IN" sz="1600" dirty="0"/>
          </a:p>
        </p:txBody>
      </p:sp>
      <p:graphicFrame>
        <p:nvGraphicFramePr>
          <p:cNvPr id="8" name="Table 7">
            <a:extLst>
              <a:ext uri="{FF2B5EF4-FFF2-40B4-BE49-F238E27FC236}">
                <a16:creationId xmlns:a16="http://schemas.microsoft.com/office/drawing/2014/main" id="{07D89D2A-2E99-4905-AC60-55CF232D9609}"/>
              </a:ext>
            </a:extLst>
          </p:cNvPr>
          <p:cNvGraphicFramePr>
            <a:graphicFrameLocks noGrp="1"/>
          </p:cNvGraphicFramePr>
          <p:nvPr>
            <p:extLst>
              <p:ext uri="{D42A27DB-BD31-4B8C-83A1-F6EECF244321}">
                <p14:modId xmlns:p14="http://schemas.microsoft.com/office/powerpoint/2010/main" val="1317004399"/>
              </p:ext>
            </p:extLst>
          </p:nvPr>
        </p:nvGraphicFramePr>
        <p:xfrm>
          <a:off x="938501" y="1403570"/>
          <a:ext cx="10328986" cy="335280"/>
        </p:xfrm>
        <a:graphic>
          <a:graphicData uri="http://schemas.openxmlformats.org/drawingml/2006/table">
            <a:tbl>
              <a:tblPr firstRow="1" bandRow="1">
                <a:tableStyleId>{5C22544A-7EE6-4342-B048-85BDC9FD1C3A}</a:tableStyleId>
              </a:tblPr>
              <a:tblGrid>
                <a:gridCol w="1090030">
                  <a:extLst>
                    <a:ext uri="{9D8B030D-6E8A-4147-A177-3AD203B41FA5}">
                      <a16:colId xmlns:a16="http://schemas.microsoft.com/office/drawing/2014/main" val="4187489483"/>
                    </a:ext>
                  </a:extLst>
                </a:gridCol>
                <a:gridCol w="929207">
                  <a:extLst>
                    <a:ext uri="{9D8B030D-6E8A-4147-A177-3AD203B41FA5}">
                      <a16:colId xmlns:a16="http://schemas.microsoft.com/office/drawing/2014/main" val="2920361830"/>
                    </a:ext>
                  </a:extLst>
                </a:gridCol>
                <a:gridCol w="1545699">
                  <a:extLst>
                    <a:ext uri="{9D8B030D-6E8A-4147-A177-3AD203B41FA5}">
                      <a16:colId xmlns:a16="http://schemas.microsoft.com/office/drawing/2014/main" val="3791323217"/>
                    </a:ext>
                  </a:extLst>
                </a:gridCol>
                <a:gridCol w="1688654">
                  <a:extLst>
                    <a:ext uri="{9D8B030D-6E8A-4147-A177-3AD203B41FA5}">
                      <a16:colId xmlns:a16="http://schemas.microsoft.com/office/drawing/2014/main" val="3735395163"/>
                    </a:ext>
                  </a:extLst>
                </a:gridCol>
                <a:gridCol w="2019236">
                  <a:extLst>
                    <a:ext uri="{9D8B030D-6E8A-4147-A177-3AD203B41FA5}">
                      <a16:colId xmlns:a16="http://schemas.microsoft.com/office/drawing/2014/main" val="208231196"/>
                    </a:ext>
                  </a:extLst>
                </a:gridCol>
                <a:gridCol w="1751196">
                  <a:extLst>
                    <a:ext uri="{9D8B030D-6E8A-4147-A177-3AD203B41FA5}">
                      <a16:colId xmlns:a16="http://schemas.microsoft.com/office/drawing/2014/main" val="2515264485"/>
                    </a:ext>
                  </a:extLst>
                </a:gridCol>
                <a:gridCol w="1304964">
                  <a:extLst>
                    <a:ext uri="{9D8B030D-6E8A-4147-A177-3AD203B41FA5}">
                      <a16:colId xmlns:a16="http://schemas.microsoft.com/office/drawing/2014/main" val="4271038251"/>
                    </a:ext>
                  </a:extLst>
                </a:gridCol>
              </a:tblGrid>
              <a:tr h="330754">
                <a:tc>
                  <a:txBody>
                    <a:bodyPr/>
                    <a:lstStyle/>
                    <a:p>
                      <a:r>
                        <a:rPr lang="en-IN" sz="1600" dirty="0" err="1"/>
                        <a:t>User_id</a:t>
                      </a:r>
                      <a:endParaRPr lang="en-IN" sz="1600" dirty="0"/>
                    </a:p>
                  </a:txBody>
                  <a:tcPr/>
                </a:tc>
                <a:tc>
                  <a:txBody>
                    <a:bodyPr/>
                    <a:lstStyle/>
                    <a:p>
                      <a:r>
                        <a:rPr lang="en-IN" sz="1600" dirty="0"/>
                        <a:t>Name</a:t>
                      </a:r>
                    </a:p>
                  </a:txBody>
                  <a:tcPr/>
                </a:tc>
                <a:tc>
                  <a:txBody>
                    <a:bodyPr/>
                    <a:lstStyle/>
                    <a:p>
                      <a:r>
                        <a:rPr lang="en-IN" sz="1600" dirty="0" err="1"/>
                        <a:t>Date_of_birth</a:t>
                      </a:r>
                      <a:endParaRPr lang="en-IN" sz="1600" dirty="0"/>
                    </a:p>
                  </a:txBody>
                  <a:tcPr/>
                </a:tc>
                <a:tc>
                  <a:txBody>
                    <a:bodyPr/>
                    <a:lstStyle/>
                    <a:p>
                      <a:r>
                        <a:rPr lang="en-IN" sz="1600" dirty="0" err="1"/>
                        <a:t>Phone_number</a:t>
                      </a:r>
                      <a:endParaRPr lang="en-IN" sz="1600" dirty="0"/>
                    </a:p>
                  </a:txBody>
                  <a:tcPr/>
                </a:tc>
                <a:tc>
                  <a:txBody>
                    <a:bodyPr/>
                    <a:lstStyle/>
                    <a:p>
                      <a:r>
                        <a:rPr lang="en-IN" sz="1600" dirty="0" err="1"/>
                        <a:t>Medical_insurance</a:t>
                      </a:r>
                      <a:endParaRPr lang="en-IN" sz="1600" dirty="0"/>
                    </a:p>
                  </a:txBody>
                  <a:tcPr/>
                </a:tc>
                <a:tc>
                  <a:txBody>
                    <a:bodyPr/>
                    <a:lstStyle/>
                    <a:p>
                      <a:r>
                        <a:rPr lang="en-IN" sz="1600" dirty="0" err="1"/>
                        <a:t>Medical_history</a:t>
                      </a:r>
                      <a:endParaRPr lang="en-IN" sz="1600" dirty="0"/>
                    </a:p>
                  </a:txBody>
                  <a:tcPr/>
                </a:tc>
                <a:tc>
                  <a:txBody>
                    <a:bodyPr/>
                    <a:lstStyle/>
                    <a:p>
                      <a:r>
                        <a:rPr lang="en-IN" sz="1600" dirty="0"/>
                        <a:t>Address</a:t>
                      </a:r>
                    </a:p>
                  </a:txBody>
                  <a:tcPr/>
                </a:tc>
                <a:extLst>
                  <a:ext uri="{0D108BD9-81ED-4DB2-BD59-A6C34878D82A}">
                    <a16:rowId xmlns:a16="http://schemas.microsoft.com/office/drawing/2014/main" val="3108149591"/>
                  </a:ext>
                </a:extLst>
              </a:tr>
            </a:tbl>
          </a:graphicData>
        </a:graphic>
      </p:graphicFrame>
      <p:graphicFrame>
        <p:nvGraphicFramePr>
          <p:cNvPr id="13" name="Table 12">
            <a:extLst>
              <a:ext uri="{FF2B5EF4-FFF2-40B4-BE49-F238E27FC236}">
                <a16:creationId xmlns:a16="http://schemas.microsoft.com/office/drawing/2014/main" id="{91736938-E7DE-0550-3408-06754A8C1852}"/>
              </a:ext>
            </a:extLst>
          </p:cNvPr>
          <p:cNvGraphicFramePr>
            <a:graphicFrameLocks noGrp="1"/>
          </p:cNvGraphicFramePr>
          <p:nvPr>
            <p:extLst>
              <p:ext uri="{D42A27DB-BD31-4B8C-83A1-F6EECF244321}">
                <p14:modId xmlns:p14="http://schemas.microsoft.com/office/powerpoint/2010/main" val="590370034"/>
              </p:ext>
            </p:extLst>
          </p:nvPr>
        </p:nvGraphicFramePr>
        <p:xfrm>
          <a:off x="977640" y="2052736"/>
          <a:ext cx="8352972" cy="365760"/>
        </p:xfrm>
        <a:graphic>
          <a:graphicData uri="http://schemas.openxmlformats.org/drawingml/2006/table">
            <a:tbl>
              <a:tblPr firstRow="1" bandRow="1">
                <a:tableStyleId>{5C22544A-7EE6-4342-B048-85BDC9FD1C3A}</a:tableStyleId>
              </a:tblPr>
              <a:tblGrid>
                <a:gridCol w="1346191">
                  <a:extLst>
                    <a:ext uri="{9D8B030D-6E8A-4147-A177-3AD203B41FA5}">
                      <a16:colId xmlns:a16="http://schemas.microsoft.com/office/drawing/2014/main" val="2910203424"/>
                    </a:ext>
                  </a:extLst>
                </a:gridCol>
                <a:gridCol w="1900356">
                  <a:extLst>
                    <a:ext uri="{9D8B030D-6E8A-4147-A177-3AD203B41FA5}">
                      <a16:colId xmlns:a16="http://schemas.microsoft.com/office/drawing/2014/main" val="1699971909"/>
                    </a:ext>
                  </a:extLst>
                </a:gridCol>
                <a:gridCol w="2708458">
                  <a:extLst>
                    <a:ext uri="{9D8B030D-6E8A-4147-A177-3AD203B41FA5}">
                      <a16:colId xmlns:a16="http://schemas.microsoft.com/office/drawing/2014/main" val="394654858"/>
                    </a:ext>
                  </a:extLst>
                </a:gridCol>
                <a:gridCol w="2397967">
                  <a:extLst>
                    <a:ext uri="{9D8B030D-6E8A-4147-A177-3AD203B41FA5}">
                      <a16:colId xmlns:a16="http://schemas.microsoft.com/office/drawing/2014/main" val="1543802220"/>
                    </a:ext>
                  </a:extLst>
                </a:gridCol>
              </a:tblGrid>
              <a:tr h="298578">
                <a:tc>
                  <a:txBody>
                    <a:bodyPr/>
                    <a:lstStyle/>
                    <a:p>
                      <a:r>
                        <a:rPr lang="en-IN" dirty="0" err="1"/>
                        <a:t>Patient_id</a:t>
                      </a:r>
                      <a:endParaRPr lang="en-IN" dirty="0"/>
                    </a:p>
                  </a:txBody>
                  <a:tcPr/>
                </a:tc>
                <a:tc>
                  <a:txBody>
                    <a:bodyPr/>
                    <a:lstStyle/>
                    <a:p>
                      <a:r>
                        <a:rPr lang="en-IN" dirty="0" err="1"/>
                        <a:t>Organ_required</a:t>
                      </a:r>
                      <a:endParaRPr lang="en-IN" dirty="0"/>
                    </a:p>
                  </a:txBody>
                  <a:tcPr/>
                </a:tc>
                <a:tc>
                  <a:txBody>
                    <a:bodyPr/>
                    <a:lstStyle/>
                    <a:p>
                      <a:r>
                        <a:rPr lang="en-IN" sz="1600" dirty="0" err="1"/>
                        <a:t>Reason_of_procurement</a:t>
                      </a:r>
                      <a:endParaRPr lang="en-IN" sz="1600" dirty="0"/>
                    </a:p>
                  </a:txBody>
                  <a:tcPr/>
                </a:tc>
                <a:tc>
                  <a:txBody>
                    <a:bodyPr/>
                    <a:lstStyle/>
                    <a:p>
                      <a:r>
                        <a:rPr lang="en-IN" dirty="0" err="1"/>
                        <a:t>User_id</a:t>
                      </a:r>
                      <a:endParaRPr lang="en-IN" dirty="0"/>
                    </a:p>
                  </a:txBody>
                  <a:tcPr/>
                </a:tc>
                <a:extLst>
                  <a:ext uri="{0D108BD9-81ED-4DB2-BD59-A6C34878D82A}">
                    <a16:rowId xmlns:a16="http://schemas.microsoft.com/office/drawing/2014/main" val="2008005848"/>
                  </a:ext>
                </a:extLst>
              </a:tr>
            </a:tbl>
          </a:graphicData>
        </a:graphic>
      </p:graphicFrame>
      <p:graphicFrame>
        <p:nvGraphicFramePr>
          <p:cNvPr id="14" name="Table 13">
            <a:extLst>
              <a:ext uri="{FF2B5EF4-FFF2-40B4-BE49-F238E27FC236}">
                <a16:creationId xmlns:a16="http://schemas.microsoft.com/office/drawing/2014/main" id="{89223DB8-2FA2-723D-6904-C261416480B7}"/>
              </a:ext>
            </a:extLst>
          </p:cNvPr>
          <p:cNvGraphicFramePr>
            <a:graphicFrameLocks noGrp="1"/>
          </p:cNvGraphicFramePr>
          <p:nvPr>
            <p:extLst>
              <p:ext uri="{D42A27DB-BD31-4B8C-83A1-F6EECF244321}">
                <p14:modId xmlns:p14="http://schemas.microsoft.com/office/powerpoint/2010/main" val="453831176"/>
              </p:ext>
            </p:extLst>
          </p:nvPr>
        </p:nvGraphicFramePr>
        <p:xfrm>
          <a:off x="977639" y="2735812"/>
          <a:ext cx="8352973" cy="365760"/>
        </p:xfrm>
        <a:graphic>
          <a:graphicData uri="http://schemas.openxmlformats.org/drawingml/2006/table">
            <a:tbl>
              <a:tblPr firstRow="1" bandRow="1">
                <a:tableStyleId>{5C22544A-7EE6-4342-B048-85BDC9FD1C3A}</a:tableStyleId>
              </a:tblPr>
              <a:tblGrid>
                <a:gridCol w="1364944">
                  <a:extLst>
                    <a:ext uri="{9D8B030D-6E8A-4147-A177-3AD203B41FA5}">
                      <a16:colId xmlns:a16="http://schemas.microsoft.com/office/drawing/2014/main" val="1676765061"/>
                    </a:ext>
                  </a:extLst>
                </a:gridCol>
                <a:gridCol w="1946137">
                  <a:extLst>
                    <a:ext uri="{9D8B030D-6E8A-4147-A177-3AD203B41FA5}">
                      <a16:colId xmlns:a16="http://schemas.microsoft.com/office/drawing/2014/main" val="1327455601"/>
                    </a:ext>
                  </a:extLst>
                </a:gridCol>
                <a:gridCol w="2619484">
                  <a:extLst>
                    <a:ext uri="{9D8B030D-6E8A-4147-A177-3AD203B41FA5}">
                      <a16:colId xmlns:a16="http://schemas.microsoft.com/office/drawing/2014/main" val="3582468792"/>
                    </a:ext>
                  </a:extLst>
                </a:gridCol>
                <a:gridCol w="2422408">
                  <a:extLst>
                    <a:ext uri="{9D8B030D-6E8A-4147-A177-3AD203B41FA5}">
                      <a16:colId xmlns:a16="http://schemas.microsoft.com/office/drawing/2014/main" val="4096002045"/>
                    </a:ext>
                  </a:extLst>
                </a:gridCol>
              </a:tblGrid>
              <a:tr h="0">
                <a:tc>
                  <a:txBody>
                    <a:bodyPr/>
                    <a:lstStyle/>
                    <a:p>
                      <a:r>
                        <a:rPr lang="en-IN" dirty="0" err="1"/>
                        <a:t>Organ_id</a:t>
                      </a:r>
                      <a:endParaRPr lang="en-IN" dirty="0"/>
                    </a:p>
                  </a:txBody>
                  <a:tcPr/>
                </a:tc>
                <a:tc>
                  <a:txBody>
                    <a:bodyPr/>
                    <a:lstStyle/>
                    <a:p>
                      <a:r>
                        <a:rPr lang="en-IN" dirty="0" err="1"/>
                        <a:t>Organ_donated</a:t>
                      </a:r>
                      <a:endParaRPr lang="en-IN" dirty="0"/>
                    </a:p>
                  </a:txBody>
                  <a:tcPr/>
                </a:tc>
                <a:tc>
                  <a:txBody>
                    <a:bodyPr/>
                    <a:lstStyle/>
                    <a:p>
                      <a:r>
                        <a:rPr lang="en-IN" dirty="0" err="1"/>
                        <a:t>Reason_of_donation</a:t>
                      </a:r>
                      <a:endParaRPr lang="en-IN" dirty="0"/>
                    </a:p>
                  </a:txBody>
                  <a:tcPr/>
                </a:tc>
                <a:tc>
                  <a:txBody>
                    <a:bodyPr/>
                    <a:lstStyle/>
                    <a:p>
                      <a:r>
                        <a:rPr lang="en-IN" dirty="0" err="1"/>
                        <a:t>User_id</a:t>
                      </a:r>
                      <a:endParaRPr lang="en-IN" dirty="0"/>
                    </a:p>
                  </a:txBody>
                  <a:tcPr/>
                </a:tc>
                <a:extLst>
                  <a:ext uri="{0D108BD9-81ED-4DB2-BD59-A6C34878D82A}">
                    <a16:rowId xmlns:a16="http://schemas.microsoft.com/office/drawing/2014/main" val="879805476"/>
                  </a:ext>
                </a:extLst>
              </a:tr>
            </a:tbl>
          </a:graphicData>
        </a:graphic>
      </p:graphicFrame>
      <p:graphicFrame>
        <p:nvGraphicFramePr>
          <p:cNvPr id="15" name="Table 14">
            <a:extLst>
              <a:ext uri="{FF2B5EF4-FFF2-40B4-BE49-F238E27FC236}">
                <a16:creationId xmlns:a16="http://schemas.microsoft.com/office/drawing/2014/main" id="{5CBFE162-B277-6DD0-3197-BEFFEE31CE0B}"/>
              </a:ext>
            </a:extLst>
          </p:cNvPr>
          <p:cNvGraphicFramePr>
            <a:graphicFrameLocks noGrp="1"/>
          </p:cNvGraphicFramePr>
          <p:nvPr>
            <p:extLst>
              <p:ext uri="{D42A27DB-BD31-4B8C-83A1-F6EECF244321}">
                <p14:modId xmlns:p14="http://schemas.microsoft.com/office/powerpoint/2010/main" val="3281490958"/>
              </p:ext>
            </p:extLst>
          </p:nvPr>
        </p:nvGraphicFramePr>
        <p:xfrm>
          <a:off x="977641" y="3418889"/>
          <a:ext cx="8352972" cy="365760"/>
        </p:xfrm>
        <a:graphic>
          <a:graphicData uri="http://schemas.openxmlformats.org/drawingml/2006/table">
            <a:tbl>
              <a:tblPr firstRow="1" bandRow="1">
                <a:tableStyleId>{5C22544A-7EE6-4342-B048-85BDC9FD1C3A}</a:tableStyleId>
              </a:tblPr>
              <a:tblGrid>
                <a:gridCol w="2784324">
                  <a:extLst>
                    <a:ext uri="{9D8B030D-6E8A-4147-A177-3AD203B41FA5}">
                      <a16:colId xmlns:a16="http://schemas.microsoft.com/office/drawing/2014/main" val="1601291800"/>
                    </a:ext>
                  </a:extLst>
                </a:gridCol>
                <a:gridCol w="2784324">
                  <a:extLst>
                    <a:ext uri="{9D8B030D-6E8A-4147-A177-3AD203B41FA5}">
                      <a16:colId xmlns:a16="http://schemas.microsoft.com/office/drawing/2014/main" val="1379369770"/>
                    </a:ext>
                  </a:extLst>
                </a:gridCol>
                <a:gridCol w="2784324">
                  <a:extLst>
                    <a:ext uri="{9D8B030D-6E8A-4147-A177-3AD203B41FA5}">
                      <a16:colId xmlns:a16="http://schemas.microsoft.com/office/drawing/2014/main" val="3048128173"/>
                    </a:ext>
                  </a:extLst>
                </a:gridCol>
              </a:tblGrid>
              <a:tr h="335280">
                <a:tc>
                  <a:txBody>
                    <a:bodyPr/>
                    <a:lstStyle/>
                    <a:p>
                      <a:r>
                        <a:rPr lang="en-IN" dirty="0" err="1"/>
                        <a:t>Organ_id</a:t>
                      </a:r>
                      <a:endParaRPr lang="en-IN" dirty="0"/>
                    </a:p>
                  </a:txBody>
                  <a:tcPr/>
                </a:tc>
                <a:tc>
                  <a:txBody>
                    <a:bodyPr/>
                    <a:lstStyle/>
                    <a:p>
                      <a:r>
                        <a:rPr lang="en-IN" dirty="0" err="1"/>
                        <a:t>Organ_name</a:t>
                      </a:r>
                      <a:endParaRPr lang="en-IN" dirty="0"/>
                    </a:p>
                  </a:txBody>
                  <a:tcPr/>
                </a:tc>
                <a:tc>
                  <a:txBody>
                    <a:bodyPr/>
                    <a:lstStyle/>
                    <a:p>
                      <a:r>
                        <a:rPr lang="en-IN" dirty="0" err="1"/>
                        <a:t>Donor_id</a:t>
                      </a:r>
                      <a:endParaRPr lang="en-IN" dirty="0"/>
                    </a:p>
                  </a:txBody>
                  <a:tcPr/>
                </a:tc>
                <a:extLst>
                  <a:ext uri="{0D108BD9-81ED-4DB2-BD59-A6C34878D82A}">
                    <a16:rowId xmlns:a16="http://schemas.microsoft.com/office/drawing/2014/main" val="2439826607"/>
                  </a:ext>
                </a:extLst>
              </a:tr>
            </a:tbl>
          </a:graphicData>
        </a:graphic>
      </p:graphicFrame>
      <p:graphicFrame>
        <p:nvGraphicFramePr>
          <p:cNvPr id="16" name="Table 15">
            <a:extLst>
              <a:ext uri="{FF2B5EF4-FFF2-40B4-BE49-F238E27FC236}">
                <a16:creationId xmlns:a16="http://schemas.microsoft.com/office/drawing/2014/main" id="{873E2657-CD7C-B90A-6676-06C8DA0DF995}"/>
              </a:ext>
            </a:extLst>
          </p:cNvPr>
          <p:cNvGraphicFramePr>
            <a:graphicFrameLocks noGrp="1"/>
          </p:cNvGraphicFramePr>
          <p:nvPr>
            <p:extLst>
              <p:ext uri="{D42A27DB-BD31-4B8C-83A1-F6EECF244321}">
                <p14:modId xmlns:p14="http://schemas.microsoft.com/office/powerpoint/2010/main" val="2891631730"/>
              </p:ext>
            </p:extLst>
          </p:nvPr>
        </p:nvGraphicFramePr>
        <p:xfrm>
          <a:off x="977638" y="4145303"/>
          <a:ext cx="10478277" cy="370840"/>
        </p:xfrm>
        <a:graphic>
          <a:graphicData uri="http://schemas.openxmlformats.org/drawingml/2006/table">
            <a:tbl>
              <a:tblPr firstRow="1" bandRow="1">
                <a:tableStyleId>{5C22544A-7EE6-4342-B048-85BDC9FD1C3A}</a:tableStyleId>
              </a:tblPr>
              <a:tblGrid>
                <a:gridCol w="1910668">
                  <a:extLst>
                    <a:ext uri="{9D8B030D-6E8A-4147-A177-3AD203B41FA5}">
                      <a16:colId xmlns:a16="http://schemas.microsoft.com/office/drawing/2014/main" val="1771661519"/>
                    </a:ext>
                  </a:extLst>
                </a:gridCol>
                <a:gridCol w="2553097">
                  <a:extLst>
                    <a:ext uri="{9D8B030D-6E8A-4147-A177-3AD203B41FA5}">
                      <a16:colId xmlns:a16="http://schemas.microsoft.com/office/drawing/2014/main" val="1707960817"/>
                    </a:ext>
                  </a:extLst>
                </a:gridCol>
                <a:gridCol w="1305161">
                  <a:extLst>
                    <a:ext uri="{9D8B030D-6E8A-4147-A177-3AD203B41FA5}">
                      <a16:colId xmlns:a16="http://schemas.microsoft.com/office/drawing/2014/main" val="836108099"/>
                    </a:ext>
                  </a:extLst>
                </a:gridCol>
                <a:gridCol w="2741394">
                  <a:extLst>
                    <a:ext uri="{9D8B030D-6E8A-4147-A177-3AD203B41FA5}">
                      <a16:colId xmlns:a16="http://schemas.microsoft.com/office/drawing/2014/main" val="2545881586"/>
                    </a:ext>
                  </a:extLst>
                </a:gridCol>
                <a:gridCol w="1967957">
                  <a:extLst>
                    <a:ext uri="{9D8B030D-6E8A-4147-A177-3AD203B41FA5}">
                      <a16:colId xmlns:a16="http://schemas.microsoft.com/office/drawing/2014/main" val="4048890064"/>
                    </a:ext>
                  </a:extLst>
                </a:gridCol>
              </a:tblGrid>
              <a:tr h="370840">
                <a:tc>
                  <a:txBody>
                    <a:bodyPr/>
                    <a:lstStyle/>
                    <a:p>
                      <a:r>
                        <a:rPr lang="en-IN" dirty="0" err="1"/>
                        <a:t>Organization_id</a:t>
                      </a:r>
                      <a:endParaRPr lang="en-IN" dirty="0"/>
                    </a:p>
                  </a:txBody>
                  <a:tcPr/>
                </a:tc>
                <a:tc>
                  <a:txBody>
                    <a:bodyPr/>
                    <a:lstStyle/>
                    <a:p>
                      <a:r>
                        <a:rPr lang="en-IN" dirty="0" err="1"/>
                        <a:t>Organization_name</a:t>
                      </a:r>
                      <a:endParaRPr lang="en-IN" dirty="0"/>
                    </a:p>
                  </a:txBody>
                  <a:tcPr/>
                </a:tc>
                <a:tc>
                  <a:txBody>
                    <a:bodyPr/>
                    <a:lstStyle/>
                    <a:p>
                      <a:r>
                        <a:rPr lang="en-IN" dirty="0"/>
                        <a:t>location</a:t>
                      </a:r>
                    </a:p>
                  </a:txBody>
                  <a:tcPr/>
                </a:tc>
                <a:tc>
                  <a:txBody>
                    <a:bodyPr/>
                    <a:lstStyle/>
                    <a:p>
                      <a:r>
                        <a:rPr lang="en-IN" dirty="0" err="1"/>
                        <a:t>Government_approved</a:t>
                      </a:r>
                      <a:endParaRPr lang="en-IN" dirty="0"/>
                    </a:p>
                  </a:txBody>
                  <a:tcPr/>
                </a:tc>
                <a:tc>
                  <a:txBody>
                    <a:bodyPr/>
                    <a:lstStyle/>
                    <a:p>
                      <a:r>
                        <a:rPr lang="en-IN" dirty="0" err="1"/>
                        <a:t>Phone_number</a:t>
                      </a:r>
                      <a:endParaRPr lang="en-IN" dirty="0"/>
                    </a:p>
                  </a:txBody>
                  <a:tcPr/>
                </a:tc>
                <a:extLst>
                  <a:ext uri="{0D108BD9-81ED-4DB2-BD59-A6C34878D82A}">
                    <a16:rowId xmlns:a16="http://schemas.microsoft.com/office/drawing/2014/main" val="4098222966"/>
                  </a:ext>
                </a:extLst>
              </a:tr>
            </a:tbl>
          </a:graphicData>
        </a:graphic>
      </p:graphicFrame>
      <p:graphicFrame>
        <p:nvGraphicFramePr>
          <p:cNvPr id="17" name="Table 16">
            <a:extLst>
              <a:ext uri="{FF2B5EF4-FFF2-40B4-BE49-F238E27FC236}">
                <a16:creationId xmlns:a16="http://schemas.microsoft.com/office/drawing/2014/main" id="{1047936E-44C9-2407-F752-7C8204F577CF}"/>
              </a:ext>
            </a:extLst>
          </p:cNvPr>
          <p:cNvGraphicFramePr>
            <a:graphicFrameLocks noGrp="1"/>
          </p:cNvGraphicFramePr>
          <p:nvPr>
            <p:extLst>
              <p:ext uri="{D42A27DB-BD31-4B8C-83A1-F6EECF244321}">
                <p14:modId xmlns:p14="http://schemas.microsoft.com/office/powerpoint/2010/main" val="3665164501"/>
              </p:ext>
            </p:extLst>
          </p:nvPr>
        </p:nvGraphicFramePr>
        <p:xfrm>
          <a:off x="977639" y="4808636"/>
          <a:ext cx="8127999" cy="3708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919977521"/>
                    </a:ext>
                  </a:extLst>
                </a:gridCol>
                <a:gridCol w="2709333">
                  <a:extLst>
                    <a:ext uri="{9D8B030D-6E8A-4147-A177-3AD203B41FA5}">
                      <a16:colId xmlns:a16="http://schemas.microsoft.com/office/drawing/2014/main" val="2577807665"/>
                    </a:ext>
                  </a:extLst>
                </a:gridCol>
                <a:gridCol w="2709333">
                  <a:extLst>
                    <a:ext uri="{9D8B030D-6E8A-4147-A177-3AD203B41FA5}">
                      <a16:colId xmlns:a16="http://schemas.microsoft.com/office/drawing/2014/main" val="909770733"/>
                    </a:ext>
                  </a:extLst>
                </a:gridCol>
              </a:tblGrid>
              <a:tr h="370840">
                <a:tc>
                  <a:txBody>
                    <a:bodyPr/>
                    <a:lstStyle/>
                    <a:p>
                      <a:r>
                        <a:rPr lang="en-IN" dirty="0" err="1"/>
                        <a:t>Doctor_id</a:t>
                      </a:r>
                      <a:endParaRPr lang="en-IN" dirty="0"/>
                    </a:p>
                  </a:txBody>
                  <a:tcPr/>
                </a:tc>
                <a:tc>
                  <a:txBody>
                    <a:bodyPr/>
                    <a:lstStyle/>
                    <a:p>
                      <a:r>
                        <a:rPr lang="en-IN" dirty="0" err="1"/>
                        <a:t>Doctor_name</a:t>
                      </a:r>
                      <a:endParaRPr lang="en-IN" dirty="0"/>
                    </a:p>
                  </a:txBody>
                  <a:tcPr/>
                </a:tc>
                <a:tc>
                  <a:txBody>
                    <a:bodyPr/>
                    <a:lstStyle/>
                    <a:p>
                      <a:r>
                        <a:rPr lang="en-IN" dirty="0"/>
                        <a:t>Phone _number</a:t>
                      </a:r>
                    </a:p>
                  </a:txBody>
                  <a:tcPr/>
                </a:tc>
                <a:extLst>
                  <a:ext uri="{0D108BD9-81ED-4DB2-BD59-A6C34878D82A}">
                    <a16:rowId xmlns:a16="http://schemas.microsoft.com/office/drawing/2014/main" val="2244681668"/>
                  </a:ext>
                </a:extLst>
              </a:tr>
            </a:tbl>
          </a:graphicData>
        </a:graphic>
      </p:graphicFrame>
      <p:graphicFrame>
        <p:nvGraphicFramePr>
          <p:cNvPr id="18" name="Table 17">
            <a:extLst>
              <a:ext uri="{FF2B5EF4-FFF2-40B4-BE49-F238E27FC236}">
                <a16:creationId xmlns:a16="http://schemas.microsoft.com/office/drawing/2014/main" id="{0B0AD75F-6AD2-D2E7-8CB1-D79BDF559E5F}"/>
              </a:ext>
            </a:extLst>
          </p:cNvPr>
          <p:cNvGraphicFramePr>
            <a:graphicFrameLocks noGrp="1"/>
          </p:cNvGraphicFramePr>
          <p:nvPr>
            <p:extLst>
              <p:ext uri="{D42A27DB-BD31-4B8C-83A1-F6EECF244321}">
                <p14:modId xmlns:p14="http://schemas.microsoft.com/office/powerpoint/2010/main" val="1601767252"/>
              </p:ext>
            </p:extLst>
          </p:nvPr>
        </p:nvGraphicFramePr>
        <p:xfrm>
          <a:off x="977638" y="5501270"/>
          <a:ext cx="8127999" cy="3708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167284875"/>
                    </a:ext>
                  </a:extLst>
                </a:gridCol>
                <a:gridCol w="2709333">
                  <a:extLst>
                    <a:ext uri="{9D8B030D-6E8A-4147-A177-3AD203B41FA5}">
                      <a16:colId xmlns:a16="http://schemas.microsoft.com/office/drawing/2014/main" val="4023203303"/>
                    </a:ext>
                  </a:extLst>
                </a:gridCol>
                <a:gridCol w="2709333">
                  <a:extLst>
                    <a:ext uri="{9D8B030D-6E8A-4147-A177-3AD203B41FA5}">
                      <a16:colId xmlns:a16="http://schemas.microsoft.com/office/drawing/2014/main" val="1404755380"/>
                    </a:ext>
                  </a:extLst>
                </a:gridCol>
              </a:tblGrid>
              <a:tr h="370840">
                <a:tc>
                  <a:txBody>
                    <a:bodyPr/>
                    <a:lstStyle/>
                    <a:p>
                      <a:r>
                        <a:rPr lang="en-IN" dirty="0" err="1"/>
                        <a:t>Head_name</a:t>
                      </a:r>
                      <a:endParaRPr lang="en-IN" dirty="0"/>
                    </a:p>
                  </a:txBody>
                  <a:tcPr/>
                </a:tc>
                <a:tc>
                  <a:txBody>
                    <a:bodyPr/>
                    <a:lstStyle/>
                    <a:p>
                      <a:r>
                        <a:rPr lang="en-IN" dirty="0" err="1"/>
                        <a:t>Date_of_joining</a:t>
                      </a:r>
                      <a:endParaRPr lang="en-IN" dirty="0"/>
                    </a:p>
                  </a:txBody>
                  <a:tcPr/>
                </a:tc>
                <a:tc>
                  <a:txBody>
                    <a:bodyPr/>
                    <a:lstStyle/>
                    <a:p>
                      <a:r>
                        <a:rPr lang="en-IN" dirty="0" err="1"/>
                        <a:t>Term_length</a:t>
                      </a:r>
                      <a:endParaRPr lang="en-IN" dirty="0"/>
                    </a:p>
                  </a:txBody>
                  <a:tcPr/>
                </a:tc>
                <a:extLst>
                  <a:ext uri="{0D108BD9-81ED-4DB2-BD59-A6C34878D82A}">
                    <a16:rowId xmlns:a16="http://schemas.microsoft.com/office/drawing/2014/main" val="2876478"/>
                  </a:ext>
                </a:extLst>
              </a:tr>
            </a:tbl>
          </a:graphicData>
        </a:graphic>
      </p:graphicFrame>
    </p:spTree>
    <p:extLst>
      <p:ext uri="{BB962C8B-B14F-4D97-AF65-F5344CB8AC3E}">
        <p14:creationId xmlns:p14="http://schemas.microsoft.com/office/powerpoint/2010/main" val="3238717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2407-D39A-10C0-5EAC-BEDDE9365AF3}"/>
              </a:ext>
            </a:extLst>
          </p:cNvPr>
          <p:cNvSpPr>
            <a:spLocks noGrp="1"/>
          </p:cNvSpPr>
          <p:nvPr>
            <p:ph type="title"/>
          </p:nvPr>
        </p:nvSpPr>
        <p:spPr>
          <a:xfrm>
            <a:off x="838200" y="615049"/>
            <a:ext cx="8707016" cy="1064461"/>
          </a:xfrm>
        </p:spPr>
        <p:txBody>
          <a:bodyPr>
            <a:normAutofit fontScale="90000"/>
          </a:bodyPr>
          <a:lstStyle/>
          <a:p>
            <a:pPr marL="571500" indent="-571500">
              <a:buFont typeface="Arial" panose="020B0604020202020204" pitchFamily="34" charset="0"/>
              <a:buChar char="•"/>
            </a:pPr>
            <a:r>
              <a:rPr lang="en-US" dirty="0"/>
              <a:t>Tables and relationships</a:t>
            </a:r>
            <a:br>
              <a:rPr lang="en-US" dirty="0"/>
            </a:br>
            <a:endParaRPr lang="en-IN" dirty="0"/>
          </a:p>
        </p:txBody>
      </p:sp>
      <p:sp>
        <p:nvSpPr>
          <p:cNvPr id="3" name="Content Placeholder 2">
            <a:extLst>
              <a:ext uri="{FF2B5EF4-FFF2-40B4-BE49-F238E27FC236}">
                <a16:creationId xmlns:a16="http://schemas.microsoft.com/office/drawing/2014/main" id="{1A30C85A-C475-3250-565E-C4625E1B3C2F}"/>
              </a:ext>
            </a:extLst>
          </p:cNvPr>
          <p:cNvSpPr>
            <a:spLocks noGrp="1"/>
          </p:cNvSpPr>
          <p:nvPr>
            <p:ph idx="1"/>
          </p:nvPr>
        </p:nvSpPr>
        <p:spPr>
          <a:xfrm>
            <a:off x="642257" y="1278294"/>
            <a:ext cx="10515600" cy="4796706"/>
          </a:xfrm>
        </p:spPr>
        <p:txBody>
          <a:bodyPr>
            <a:normAutofit lnSpcReduction="10000"/>
          </a:bodyPr>
          <a:lstStyle/>
          <a:p>
            <a:r>
              <a:rPr lang="en-US" sz="1800" b="1" dirty="0">
                <a:solidFill>
                  <a:srgbClr val="000000"/>
                </a:solidFill>
                <a:effectLst/>
              </a:rPr>
              <a:t>Relationship Sets: </a:t>
            </a:r>
            <a:endParaRPr lang="en-US" sz="900" dirty="0"/>
          </a:p>
          <a:p>
            <a:pPr marL="0" indent="0">
              <a:buNone/>
            </a:pPr>
            <a:r>
              <a:rPr lang="en-US" sz="1800" dirty="0">
                <a:solidFill>
                  <a:srgbClr val="000000"/>
                </a:solidFill>
                <a:effectLst/>
              </a:rPr>
              <a:t>    1. </a:t>
            </a:r>
            <a:r>
              <a:rPr lang="en-US" sz="1800" b="1" dirty="0">
                <a:solidFill>
                  <a:srgbClr val="000000"/>
                </a:solidFill>
                <a:effectLst/>
              </a:rPr>
              <a:t>Donates – </a:t>
            </a:r>
            <a:r>
              <a:rPr lang="en-US" sz="1800" dirty="0">
                <a:solidFill>
                  <a:srgbClr val="000000"/>
                </a:solidFill>
                <a:effectLst/>
              </a:rPr>
              <a:t>The act of donation of an organ from a donor </a:t>
            </a:r>
            <a:endParaRPr lang="en-US" sz="900" dirty="0"/>
          </a:p>
          <a:p>
            <a:pPr marL="0" indent="0">
              <a:buNone/>
            </a:pPr>
            <a:r>
              <a:rPr lang="en-US" sz="1800" dirty="0">
                <a:solidFill>
                  <a:srgbClr val="000000"/>
                </a:solidFill>
                <a:effectLst/>
              </a:rPr>
              <a:t>	1. Date – Date of donation </a:t>
            </a:r>
            <a:endParaRPr lang="en-US" sz="900" dirty="0"/>
          </a:p>
          <a:p>
            <a:pPr marL="0" indent="0">
              <a:buNone/>
            </a:pPr>
            <a:r>
              <a:rPr lang="en-US" sz="1800" dirty="0">
                <a:solidFill>
                  <a:srgbClr val="000000"/>
                </a:solidFill>
                <a:effectLst/>
              </a:rPr>
              <a:t>    2. </a:t>
            </a:r>
            <a:r>
              <a:rPr lang="en-US" sz="1800" b="1" dirty="0">
                <a:solidFill>
                  <a:srgbClr val="000000"/>
                </a:solidFill>
                <a:effectLst/>
              </a:rPr>
              <a:t>Procures - </a:t>
            </a:r>
            <a:r>
              <a:rPr lang="en-US" sz="1800" dirty="0">
                <a:solidFill>
                  <a:srgbClr val="000000"/>
                </a:solidFill>
                <a:effectLst/>
              </a:rPr>
              <a:t>The act of procuring an organ by the patient </a:t>
            </a:r>
            <a:endParaRPr lang="en-US" sz="900" dirty="0"/>
          </a:p>
          <a:p>
            <a:pPr marL="0" indent="0">
              <a:buNone/>
            </a:pPr>
            <a:r>
              <a:rPr lang="en-US" sz="1800" dirty="0">
                <a:solidFill>
                  <a:srgbClr val="000000"/>
                </a:solidFill>
                <a:effectLst/>
              </a:rPr>
              <a:t>    3. </a:t>
            </a:r>
            <a:r>
              <a:rPr lang="en-US" sz="1800" b="1" dirty="0">
                <a:solidFill>
                  <a:srgbClr val="000000"/>
                </a:solidFill>
                <a:effectLst/>
              </a:rPr>
              <a:t>Transaction </a:t>
            </a:r>
            <a:endParaRPr lang="en-US" sz="900" dirty="0"/>
          </a:p>
          <a:p>
            <a:pPr marL="0" indent="0">
              <a:buNone/>
            </a:pPr>
            <a:r>
              <a:rPr lang="en-US" sz="1800" dirty="0">
                <a:solidFill>
                  <a:srgbClr val="000000"/>
                </a:solidFill>
                <a:effectLst/>
              </a:rPr>
              <a:t>	</a:t>
            </a:r>
            <a:r>
              <a:rPr lang="en-US" sz="1800" dirty="0">
                <a:solidFill>
                  <a:srgbClr val="000000"/>
                </a:solidFill>
              </a:rPr>
              <a:t> </a:t>
            </a:r>
            <a:r>
              <a:rPr lang="en-US" sz="1800" dirty="0">
                <a:solidFill>
                  <a:srgbClr val="000000"/>
                </a:solidFill>
                <a:effectLst/>
              </a:rPr>
              <a:t>1. Date of transaction </a:t>
            </a:r>
            <a:endParaRPr lang="en-US" sz="900" dirty="0"/>
          </a:p>
          <a:p>
            <a:pPr marL="0" indent="0">
              <a:buNone/>
            </a:pPr>
            <a:r>
              <a:rPr lang="en-US" sz="1800" dirty="0">
                <a:solidFill>
                  <a:srgbClr val="000000"/>
                </a:solidFill>
              </a:rPr>
              <a:t>	</a:t>
            </a:r>
            <a:r>
              <a:rPr lang="en-US" sz="1800" dirty="0">
                <a:solidFill>
                  <a:srgbClr val="000000"/>
                </a:solidFill>
                <a:effectLst/>
              </a:rPr>
              <a:t> 2. Status – whether the surgery was successful or not </a:t>
            </a:r>
            <a:endParaRPr lang="en-US" sz="900" dirty="0"/>
          </a:p>
          <a:p>
            <a:pPr marL="0" indent="0">
              <a:buNone/>
            </a:pPr>
            <a:r>
              <a:rPr lang="en-US" sz="1800" dirty="0">
                <a:solidFill>
                  <a:srgbClr val="000000"/>
                </a:solidFill>
                <a:effectLst/>
              </a:rPr>
              <a:t>    4. </a:t>
            </a:r>
            <a:r>
              <a:rPr lang="en-US" sz="1800" b="1" dirty="0">
                <a:solidFill>
                  <a:srgbClr val="000000"/>
                </a:solidFill>
                <a:effectLst/>
              </a:rPr>
              <a:t>Organ Donated -</a:t>
            </a:r>
            <a:r>
              <a:rPr lang="en-US" sz="1800" dirty="0">
                <a:solidFill>
                  <a:srgbClr val="000000"/>
                </a:solidFill>
                <a:effectLst/>
              </a:rPr>
              <a:t>The organ donated by an donor, which is then stored in </a:t>
            </a:r>
            <a:r>
              <a:rPr lang="en-US" sz="1800" dirty="0" err="1">
                <a:solidFill>
                  <a:srgbClr val="000000"/>
                </a:solidFill>
                <a:effectLst/>
              </a:rPr>
              <a:t>Organ_available</a:t>
            </a:r>
            <a:r>
              <a:rPr lang="en-US" sz="1800" dirty="0">
                <a:solidFill>
                  <a:srgbClr val="000000"/>
                </a:solidFill>
                <a:effectLst/>
              </a:rPr>
              <a:t> _table. </a:t>
            </a:r>
            <a:endParaRPr lang="en-US" sz="900" dirty="0"/>
          </a:p>
          <a:p>
            <a:pPr marL="0" indent="0">
              <a:buNone/>
            </a:pPr>
            <a:r>
              <a:rPr lang="en-US" sz="1800" dirty="0">
                <a:solidFill>
                  <a:srgbClr val="000000"/>
                </a:solidFill>
                <a:effectLst/>
              </a:rPr>
              <a:t>    5. </a:t>
            </a:r>
            <a:r>
              <a:rPr lang="en-US" sz="1800" b="1" dirty="0">
                <a:solidFill>
                  <a:srgbClr val="000000"/>
                </a:solidFill>
                <a:effectLst/>
              </a:rPr>
              <a:t>Attended By -</a:t>
            </a:r>
            <a:r>
              <a:rPr lang="en-US" sz="1800" dirty="0">
                <a:solidFill>
                  <a:srgbClr val="000000"/>
                </a:solidFill>
                <a:effectLst/>
              </a:rPr>
              <a:t>The transplantation performed by doctor – procuring an organ from a donor and       transplanting it to the patient by surgery. </a:t>
            </a:r>
            <a:endParaRPr lang="en-US" sz="900" dirty="0"/>
          </a:p>
          <a:p>
            <a:pPr marL="0" indent="0">
              <a:buNone/>
            </a:pPr>
            <a:r>
              <a:rPr lang="en-US" sz="1800" dirty="0">
                <a:solidFill>
                  <a:srgbClr val="000000"/>
                </a:solidFill>
                <a:effectLst/>
              </a:rPr>
              <a:t>    6. </a:t>
            </a:r>
            <a:r>
              <a:rPr lang="en-US" sz="1800" b="1" dirty="0">
                <a:solidFill>
                  <a:srgbClr val="000000"/>
                </a:solidFill>
                <a:effectLst/>
              </a:rPr>
              <a:t>Registers - </a:t>
            </a:r>
            <a:r>
              <a:rPr lang="en-US" sz="1800" dirty="0">
                <a:solidFill>
                  <a:srgbClr val="000000"/>
                </a:solidFill>
                <a:effectLst/>
              </a:rPr>
              <a:t>Donor is registered in which organization </a:t>
            </a:r>
            <a:endParaRPr lang="en-US" sz="900" dirty="0"/>
          </a:p>
          <a:p>
            <a:pPr marL="0" indent="0">
              <a:buNone/>
            </a:pPr>
            <a:r>
              <a:rPr lang="en-US" sz="1800" dirty="0">
                <a:solidFill>
                  <a:srgbClr val="000000"/>
                </a:solidFill>
                <a:effectLst/>
              </a:rPr>
              <a:t>    7. </a:t>
            </a:r>
            <a:r>
              <a:rPr lang="en-US" sz="1800" b="1" dirty="0">
                <a:solidFill>
                  <a:srgbClr val="000000"/>
                </a:solidFill>
                <a:effectLst/>
              </a:rPr>
              <a:t>Works in – </a:t>
            </a:r>
            <a:r>
              <a:rPr lang="en-US" sz="1800" dirty="0">
                <a:solidFill>
                  <a:srgbClr val="000000"/>
                </a:solidFill>
                <a:effectLst/>
              </a:rPr>
              <a:t>The organization where the doctor works. </a:t>
            </a:r>
            <a:endParaRPr lang="en-US" sz="900" dirty="0"/>
          </a:p>
          <a:p>
            <a:pPr marL="0" indent="0">
              <a:buNone/>
            </a:pPr>
            <a:r>
              <a:rPr lang="en-US" sz="1800" dirty="0">
                <a:solidFill>
                  <a:srgbClr val="000000"/>
                </a:solidFill>
                <a:effectLst/>
              </a:rPr>
              <a:t>    8. </a:t>
            </a:r>
            <a:r>
              <a:rPr lang="en-US" sz="1800" b="1" dirty="0">
                <a:solidFill>
                  <a:srgbClr val="000000"/>
                </a:solidFill>
                <a:effectLst/>
              </a:rPr>
              <a:t>Headed By –</a:t>
            </a:r>
            <a:r>
              <a:rPr lang="en-US" sz="1800" dirty="0">
                <a:solidFill>
                  <a:srgbClr val="000000"/>
                </a:solidFill>
                <a:effectLst/>
              </a:rPr>
              <a:t> The organization is headed by which person</a:t>
            </a:r>
            <a:endParaRPr lang="en-IN" sz="1400" dirty="0"/>
          </a:p>
        </p:txBody>
      </p:sp>
    </p:spTree>
    <p:extLst>
      <p:ext uri="{BB962C8B-B14F-4D97-AF65-F5344CB8AC3E}">
        <p14:creationId xmlns:p14="http://schemas.microsoft.com/office/powerpoint/2010/main" val="2011568123"/>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2513</TotalTime>
  <Words>2166</Words>
  <Application>Microsoft Office PowerPoint</Application>
  <PresentationFormat>Widescreen</PresentationFormat>
  <Paragraphs>163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__Inter_aaf875</vt:lpstr>
      <vt:lpstr>Arial</vt:lpstr>
      <vt:lpstr>Calibri</vt:lpstr>
      <vt:lpstr>LiberationSerif</vt:lpstr>
      <vt:lpstr>Times New Roman</vt:lpstr>
      <vt:lpstr>Office Theme</vt:lpstr>
      <vt:lpstr>22CS2403 Database Management System Mini Project   Organ Transplantation Network</vt:lpstr>
      <vt:lpstr>Introduction</vt:lpstr>
      <vt:lpstr>Scope of the project</vt:lpstr>
      <vt:lpstr>Problem Statement Description of the problem being addressed</vt:lpstr>
      <vt:lpstr>Importance of the problem </vt:lpstr>
      <vt:lpstr>System Architecture</vt:lpstr>
      <vt:lpstr>  Database Design ER (Entity-Relationship) Diagram  </vt:lpstr>
      <vt:lpstr>Database schema </vt:lpstr>
      <vt:lpstr>Tables and relationships </vt:lpstr>
      <vt:lpstr>Implementation</vt:lpstr>
      <vt:lpstr>Key features implemented</vt:lpstr>
      <vt:lpstr>Key features implemented</vt:lpstr>
      <vt:lpstr>Key features implemented</vt:lpstr>
      <vt:lpstr>Normalization</vt:lpstr>
      <vt:lpstr>Normalization</vt:lpstr>
      <vt:lpstr>User Interface</vt:lpstr>
      <vt:lpstr>PowerPoint Presentation</vt:lpstr>
      <vt:lpstr>Challenges Faced</vt:lpstr>
      <vt:lpstr>How these challenges were addressed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Sasi</dc:creator>
  <cp:lastModifiedBy>tarun bombalekar</cp:lastModifiedBy>
  <cp:revision>19</cp:revision>
  <dcterms:created xsi:type="dcterms:W3CDTF">2024-02-19T05:37:06Z</dcterms:created>
  <dcterms:modified xsi:type="dcterms:W3CDTF">2024-06-04T07:00:22Z</dcterms:modified>
</cp:coreProperties>
</file>