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9" r:id="rId3"/>
    <p:sldId id="258" r:id="rId4"/>
    <p:sldId id="280" r:id="rId5"/>
    <p:sldId id="269" r:id="rId6"/>
    <p:sldId id="271" r:id="rId7"/>
    <p:sldId id="270" r:id="rId8"/>
    <p:sldId id="261" r:id="rId9"/>
    <p:sldId id="263" r:id="rId10"/>
    <p:sldId id="281" r:id="rId11"/>
    <p:sldId id="278" r:id="rId12"/>
    <p:sldId id="27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23465-037F-4749-AEE6-F04D8BB4005C}" type="datetimeFigureOut">
              <a:rPr lang="en-US" smtClean="0"/>
              <a:pPr/>
              <a:t>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88A1-85BC-4F77-812B-A18EA1C7A9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9570BC9-A5B1-4540-AA95-546992215920}" type="datetimeFigureOut">
              <a:rPr lang="en-US" smtClean="0"/>
              <a:pPr/>
              <a:t>2/15/2022</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42027351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70BC9-A5B1-4540-AA95-546992215920}"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261633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58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70BC9-A5B1-4540-AA95-546992215920}"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412962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206218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354152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321764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70BC9-A5B1-4540-AA95-546992215920}" type="datetimeFigureOut">
              <a:rPr lang="en-US" smtClean="0"/>
              <a:pPr/>
              <a:t>2/15/2022</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30509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153940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570BC9-A5B1-4540-AA95-546992215920}"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131339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49570BC9-A5B1-4540-AA95-546992215920}" type="datetimeFigureOut">
              <a:rPr lang="en-US" smtClean="0"/>
              <a:pPr/>
              <a:t>2/15/2022</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7B50A6B8-FAA7-4F92-9CA3-58F600332222}" type="slidenum">
              <a:rPr lang="en-US" smtClean="0"/>
              <a:pPr/>
              <a:t>‹#›</a:t>
            </a:fld>
            <a:endParaRPr lang="en-US"/>
          </a:p>
        </p:txBody>
      </p:sp>
    </p:spTree>
    <p:extLst>
      <p:ext uri="{BB962C8B-B14F-4D97-AF65-F5344CB8AC3E}">
        <p14:creationId xmlns:p14="http://schemas.microsoft.com/office/powerpoint/2010/main" val="202397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9570BC9-A5B1-4540-AA95-546992215920}" type="datetimeFigureOut">
              <a:rPr lang="en-US" smtClean="0"/>
              <a:pPr/>
              <a:t>2/15/2022</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B50A6B8-FAA7-4F92-9CA3-58F600332222}" type="slidenum">
              <a:rPr lang="en-US" smtClean="0"/>
              <a:pPr/>
              <a:t>‹#›</a:t>
            </a:fld>
            <a:endParaRPr lang="en-US"/>
          </a:p>
        </p:txBody>
      </p:sp>
    </p:spTree>
    <p:extLst>
      <p:ext uri="{BB962C8B-B14F-4D97-AF65-F5344CB8AC3E}">
        <p14:creationId xmlns:p14="http://schemas.microsoft.com/office/powerpoint/2010/main" val="1298533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Content</a:t>
            </a:r>
          </a:p>
        </p:txBody>
      </p:sp>
      <p:sp>
        <p:nvSpPr>
          <p:cNvPr id="3" name="Content Placeholder 2"/>
          <p:cNvSpPr>
            <a:spLocks noGrp="1"/>
          </p:cNvSpPr>
          <p:nvPr>
            <p:ph idx="1"/>
          </p:nvPr>
        </p:nvSpPr>
        <p:spPr>
          <a:xfrm>
            <a:off x="4309596" y="1143000"/>
            <a:ext cx="4091410" cy="5248622"/>
          </a:xfrm>
        </p:spPr>
        <p:txBody>
          <a:bodyPr>
            <a:noAutofit/>
          </a:bodyPr>
          <a:lstStyle/>
          <a:p>
            <a:r>
              <a:rPr lang="en-US" sz="2400" dirty="0">
                <a:latin typeface="Calibri" pitchFamily="34" charset="0"/>
                <a:cs typeface="Calibri" pitchFamily="34" charset="0"/>
              </a:rPr>
              <a:t>Introduction</a:t>
            </a:r>
          </a:p>
          <a:p>
            <a:r>
              <a:rPr lang="en-US" sz="2400" dirty="0">
                <a:latin typeface="Calibri" pitchFamily="34" charset="0"/>
                <a:cs typeface="Calibri" pitchFamily="34" charset="0"/>
              </a:rPr>
              <a:t>What is Teamwork?</a:t>
            </a:r>
          </a:p>
          <a:p>
            <a:r>
              <a:rPr lang="en-GB" sz="2400" dirty="0">
                <a:latin typeface="Calibri" pitchFamily="34" charset="0"/>
                <a:cs typeface="Calibri" pitchFamily="34" charset="0"/>
              </a:rPr>
              <a:t>Why TEAMWORK Matters</a:t>
            </a:r>
          </a:p>
          <a:p>
            <a:r>
              <a:rPr lang="en-GB" sz="2400" dirty="0">
                <a:latin typeface="Calibri" pitchFamily="34" charset="0"/>
                <a:cs typeface="Calibri" pitchFamily="34" charset="0"/>
              </a:rPr>
              <a:t>Building Effective Teams</a:t>
            </a:r>
          </a:p>
          <a:p>
            <a:r>
              <a:rPr lang="en-GB" sz="2400" dirty="0">
                <a:latin typeface="Calibri" pitchFamily="34" charset="0"/>
                <a:cs typeface="Calibri" pitchFamily="34" charset="0"/>
              </a:rPr>
              <a:t>Why Teams Fail?</a:t>
            </a:r>
          </a:p>
          <a:p>
            <a:r>
              <a:rPr lang="en-GB" sz="2400" dirty="0">
                <a:latin typeface="Calibri" pitchFamily="34" charset="0"/>
                <a:cs typeface="Calibri" pitchFamily="34" charset="0"/>
              </a:rPr>
              <a:t>Benefits</a:t>
            </a:r>
          </a:p>
          <a:p>
            <a:r>
              <a:rPr lang="en-GB" sz="2400" dirty="0">
                <a:latin typeface="Calibri" pitchFamily="34" charset="0"/>
                <a:cs typeface="Calibri" pitchFamily="34" charset="0"/>
              </a:rPr>
              <a:t>Disadvantages</a:t>
            </a:r>
          </a:p>
          <a:p>
            <a:r>
              <a:rPr lang="en-GB" sz="2400" dirty="0">
                <a:latin typeface="Calibri" pitchFamily="34" charset="0"/>
                <a:cs typeface="Calibri" pitchFamily="34" charset="0"/>
              </a:rPr>
              <a:t>Conclusion</a:t>
            </a:r>
          </a:p>
          <a:p>
            <a:r>
              <a:rPr lang="en-GB" sz="2400" dirty="0">
                <a:latin typeface="Calibri" pitchFamily="34" charset="0"/>
                <a:cs typeface="Calibri" pitchFamily="34" charset="0"/>
              </a:rPr>
              <a:t>Reference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B874-3EEA-49D0-A8BB-77508947BC03}"/>
              </a:ext>
            </a:extLst>
          </p:cNvPr>
          <p:cNvSpPr>
            <a:spLocks noGrp="1"/>
          </p:cNvSpPr>
          <p:nvPr>
            <p:ph type="title"/>
          </p:nvPr>
        </p:nvSpPr>
        <p:spPr/>
        <p:txBody>
          <a:bodyPr>
            <a:normAutofit/>
          </a:bodyPr>
          <a:lstStyle/>
          <a:p>
            <a:r>
              <a:rPr lang="en-IN" sz="4400" b="1" dirty="0"/>
              <a:t>Conclusion </a:t>
            </a:r>
          </a:p>
        </p:txBody>
      </p:sp>
      <p:sp>
        <p:nvSpPr>
          <p:cNvPr id="3" name="Content Placeholder 2">
            <a:extLst>
              <a:ext uri="{FF2B5EF4-FFF2-40B4-BE49-F238E27FC236}">
                <a16:creationId xmlns:a16="http://schemas.microsoft.com/office/drawing/2014/main" id="{5E228D14-E0D5-4AA8-9403-7D5FBAC77004}"/>
              </a:ext>
            </a:extLst>
          </p:cNvPr>
          <p:cNvSpPr>
            <a:spLocks noGrp="1"/>
          </p:cNvSpPr>
          <p:nvPr>
            <p:ph idx="1"/>
          </p:nvPr>
        </p:nvSpPr>
        <p:spPr>
          <a:xfrm>
            <a:off x="4038600" y="1066800"/>
            <a:ext cx="4652113" cy="5248622"/>
          </a:xfrm>
        </p:spPr>
        <p:txBody>
          <a:bodyPr>
            <a:noAutofit/>
          </a:bodyPr>
          <a:lstStyle/>
          <a:p>
            <a:r>
              <a:rPr lang="en-US" sz="2000" b="1" dirty="0"/>
              <a:t>Teamwork</a:t>
            </a:r>
            <a:r>
              <a:rPr lang="en-US" sz="2000" dirty="0"/>
              <a:t> is becoming increasingly important in contemporary </a:t>
            </a:r>
            <a:r>
              <a:rPr lang="en-US" sz="2000" dirty="0" err="1"/>
              <a:t>organisations</a:t>
            </a:r>
            <a:r>
              <a:rPr lang="en-US" sz="2000" dirty="0"/>
              <a:t>, and as long as </a:t>
            </a:r>
            <a:r>
              <a:rPr lang="en-US" sz="2000" b="1" dirty="0"/>
              <a:t>teams</a:t>
            </a:r>
            <a:r>
              <a:rPr lang="en-US" sz="2000" dirty="0"/>
              <a:t> are formed, managed and implemented effectively, can provide a source of competitive advantage in terms of increased employee satisfaction, creativity and innovation.</a:t>
            </a:r>
          </a:p>
          <a:p>
            <a:r>
              <a:rPr lang="en-US" sz="2000" dirty="0"/>
              <a:t>However, if teams are assigned to inappropriate tasks, are managed ineffectively or not provided with adequate support, resources and autonomy to carry out their tasks then the effect of teamwork can be counterproductive. </a:t>
            </a:r>
            <a:endParaRPr lang="en-IN" sz="2000" dirty="0"/>
          </a:p>
        </p:txBody>
      </p:sp>
    </p:spTree>
    <p:extLst>
      <p:ext uri="{BB962C8B-B14F-4D97-AF65-F5344CB8AC3E}">
        <p14:creationId xmlns:p14="http://schemas.microsoft.com/office/powerpoint/2010/main" val="72644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References </a:t>
            </a:r>
          </a:p>
        </p:txBody>
      </p:sp>
      <p:sp>
        <p:nvSpPr>
          <p:cNvPr id="3" name="Content Placeholder 2"/>
          <p:cNvSpPr>
            <a:spLocks noGrp="1"/>
          </p:cNvSpPr>
          <p:nvPr>
            <p:ph idx="1"/>
          </p:nvPr>
        </p:nvSpPr>
        <p:spPr/>
        <p:txBody>
          <a:bodyPr/>
          <a:lstStyle/>
          <a:p>
            <a:r>
              <a:rPr lang="en-US" b="1" u="sng" dirty="0">
                <a:hlinkClick r:id="rId2"/>
              </a:rPr>
              <a:t>www.google.com</a:t>
            </a:r>
            <a:r>
              <a:rPr lang="en-US" b="1" u="sng" dirty="0"/>
              <a:t> </a:t>
            </a:r>
            <a:endParaRPr lang="en-US" dirty="0"/>
          </a:p>
          <a:p>
            <a:r>
              <a:rPr lang="en-US" b="1" u="sng" dirty="0">
                <a:hlinkClick r:id="rId3"/>
              </a:rPr>
              <a:t>www.wikipedia.com</a:t>
            </a:r>
            <a:r>
              <a:rPr lang="en-US" b="1" u="sng" dirty="0"/>
              <a:t> </a:t>
            </a:r>
            <a:endParaRPr lang="en-US" dirty="0"/>
          </a:p>
          <a:p>
            <a:r>
              <a:rPr lang="en-US" b="1" u="sng" dirty="0">
                <a:hlinkClick r:id="rId4"/>
              </a:rPr>
              <a:t>www.studymafia.org</a:t>
            </a:r>
            <a:r>
              <a:rPr lang="en-US" b="1" u="sng" dirty="0"/>
              <a:t> </a:t>
            </a: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2901875"/>
            <a:ext cx="7756263" cy="1054250"/>
          </a:xfrm>
        </p:spPr>
        <p:txBody>
          <a:bodyPr>
            <a:noAutofit/>
          </a:bodyPr>
          <a:lstStyle/>
          <a:p>
            <a:r>
              <a:rPr lang="en-US" sz="8800" dirty="0"/>
              <a:t>Thanks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Introduction</a:t>
            </a:r>
          </a:p>
        </p:txBody>
      </p:sp>
      <p:sp>
        <p:nvSpPr>
          <p:cNvPr id="3" name="Content Placeholder 2"/>
          <p:cNvSpPr>
            <a:spLocks noGrp="1"/>
          </p:cNvSpPr>
          <p:nvPr>
            <p:ph idx="1"/>
          </p:nvPr>
        </p:nvSpPr>
        <p:spPr>
          <a:xfrm>
            <a:off x="4191000" y="803186"/>
            <a:ext cx="4800599" cy="5248622"/>
          </a:xfrm>
        </p:spPr>
        <p:txBody>
          <a:bodyPr>
            <a:noAutofit/>
          </a:bodyPr>
          <a:lstStyle/>
          <a:p>
            <a:r>
              <a:rPr lang="en-US" sz="2400" dirty="0">
                <a:latin typeface="+mj-lt"/>
              </a:rPr>
              <a:t>Teamwork can be defined as the skill to work with a team of people collaboratively for achieving a particular goal. </a:t>
            </a:r>
          </a:p>
          <a:p>
            <a:r>
              <a:rPr lang="en-US" sz="2400" dirty="0">
                <a:latin typeface="+mj-lt"/>
              </a:rPr>
              <a:t>It plays an important part in the success of a business because it is important for colleagues to work in a team and try their best in all the conditions.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0000"/>
              </a:lnSpc>
            </a:pPr>
            <a:r>
              <a:rPr lang="en-US" sz="4400" b="1" dirty="0"/>
              <a:t>What is Teamwork?</a:t>
            </a:r>
          </a:p>
        </p:txBody>
      </p:sp>
      <p:sp>
        <p:nvSpPr>
          <p:cNvPr id="3" name="Content Placeholder 2"/>
          <p:cNvSpPr>
            <a:spLocks noGrp="1"/>
          </p:cNvSpPr>
          <p:nvPr>
            <p:ph idx="1"/>
          </p:nvPr>
        </p:nvSpPr>
        <p:spPr>
          <a:xfrm>
            <a:off x="3721648" y="1351468"/>
            <a:ext cx="5334000" cy="3962400"/>
          </a:xfrm>
        </p:spPr>
        <p:txBody>
          <a:bodyPr>
            <a:normAutofit/>
          </a:bodyPr>
          <a:lstStyle/>
          <a:p>
            <a:pPr lvl="1">
              <a:lnSpc>
                <a:spcPct val="80000"/>
              </a:lnSpc>
              <a:buFont typeface="Wingdings" panose="05000000000000000000" pitchFamily="2" charset="2"/>
              <a:buChar char="q"/>
            </a:pPr>
            <a:r>
              <a:rPr lang="en-US" sz="2400" i="1" dirty="0">
                <a:latin typeface="Calibri" panose="020F0502020204030204" pitchFamily="34" charset="0"/>
                <a:cs typeface="Calibri" panose="020F0502020204030204" pitchFamily="34" charset="0"/>
              </a:rPr>
              <a:t>Teamwork</a:t>
            </a:r>
            <a:r>
              <a:rPr lang="en-US" sz="2400" dirty="0">
                <a:latin typeface="Calibri" panose="020F0502020204030204" pitchFamily="34" charset="0"/>
                <a:cs typeface="Calibri" panose="020F0502020204030204" pitchFamily="34" charset="0"/>
              </a:rPr>
              <a:t> is the collaborative effort of a group to achieve a common goal or to complete a task in the most effective and efficient way. </a:t>
            </a:r>
          </a:p>
          <a:p>
            <a:pPr lvl="1">
              <a:lnSpc>
                <a:spcPct val="8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This concept is seen within the greater framework of a team, which is a group of interdependent individuals who work together towards a common 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So, What is TEAM?</a:t>
            </a:r>
            <a:endParaRPr lang="en-US" sz="4400" dirty="0"/>
          </a:p>
        </p:txBody>
      </p:sp>
      <p:sp>
        <p:nvSpPr>
          <p:cNvPr id="3" name="Content Placeholder 2"/>
          <p:cNvSpPr>
            <a:spLocks noGrp="1"/>
          </p:cNvSpPr>
          <p:nvPr>
            <p:ph idx="1"/>
          </p:nvPr>
        </p:nvSpPr>
        <p:spPr>
          <a:xfrm>
            <a:off x="4572000" y="958089"/>
            <a:ext cx="4091410" cy="5248622"/>
          </a:xfrm>
        </p:spPr>
        <p:txBody>
          <a:bodyPr>
            <a:normAutofit/>
          </a:bodyPr>
          <a:lstStyle/>
          <a:p>
            <a:pPr marL="342900" indent="-342900">
              <a:spcBef>
                <a:spcPct val="20000"/>
              </a:spcBef>
              <a:buClr>
                <a:schemeClr val="hlink"/>
              </a:buClr>
              <a:buSzPct val="75000"/>
              <a:buFont typeface="Wingdings" pitchFamily="2" charset="2"/>
              <a:buNone/>
            </a:pPr>
            <a:r>
              <a:rPr kumimoji="1" lang="en-GB" sz="6000" dirty="0">
                <a:solidFill>
                  <a:srgbClr val="CC0099"/>
                </a:solidFill>
                <a:latin typeface="Tahoma" pitchFamily="34" charset="0"/>
              </a:rPr>
              <a:t>T</a:t>
            </a:r>
            <a:r>
              <a:rPr kumimoji="1" lang="en-GB" sz="6000" dirty="0">
                <a:latin typeface="Tahoma" pitchFamily="34" charset="0"/>
              </a:rPr>
              <a:t>ogether</a:t>
            </a:r>
          </a:p>
          <a:p>
            <a:pPr marL="342900" indent="-342900">
              <a:spcBef>
                <a:spcPct val="20000"/>
              </a:spcBef>
              <a:buClr>
                <a:schemeClr val="hlink"/>
              </a:buClr>
              <a:buSzPct val="75000"/>
              <a:buFont typeface="Wingdings" pitchFamily="2" charset="2"/>
              <a:buNone/>
            </a:pPr>
            <a:r>
              <a:rPr kumimoji="1" lang="en-GB" sz="6000" dirty="0">
                <a:solidFill>
                  <a:srgbClr val="CC0099"/>
                </a:solidFill>
                <a:latin typeface="Tahoma" pitchFamily="34" charset="0"/>
              </a:rPr>
              <a:t>E</a:t>
            </a:r>
            <a:r>
              <a:rPr kumimoji="1" lang="en-GB" sz="6000" dirty="0">
                <a:latin typeface="Tahoma" pitchFamily="34" charset="0"/>
              </a:rPr>
              <a:t>veryone</a:t>
            </a:r>
          </a:p>
          <a:p>
            <a:pPr marL="342900" indent="-342900">
              <a:spcBef>
                <a:spcPct val="20000"/>
              </a:spcBef>
              <a:buClr>
                <a:schemeClr val="hlink"/>
              </a:buClr>
              <a:buSzPct val="75000"/>
              <a:buFont typeface="Wingdings" pitchFamily="2" charset="2"/>
              <a:buNone/>
            </a:pPr>
            <a:r>
              <a:rPr kumimoji="1" lang="en-GB" sz="6000" dirty="0">
                <a:solidFill>
                  <a:srgbClr val="CC0099"/>
                </a:solidFill>
                <a:latin typeface="Tahoma" pitchFamily="34" charset="0"/>
              </a:rPr>
              <a:t>A</a:t>
            </a:r>
            <a:r>
              <a:rPr kumimoji="1" lang="en-GB" sz="6000" dirty="0">
                <a:latin typeface="Tahoma" pitchFamily="34" charset="0"/>
              </a:rPr>
              <a:t>chieves</a:t>
            </a:r>
          </a:p>
          <a:p>
            <a:pPr marL="342900" indent="-342900">
              <a:spcBef>
                <a:spcPct val="20000"/>
              </a:spcBef>
              <a:buClr>
                <a:schemeClr val="hlink"/>
              </a:buClr>
              <a:buSzPct val="75000"/>
              <a:buFont typeface="Wingdings" pitchFamily="2" charset="2"/>
              <a:buNone/>
            </a:pPr>
            <a:r>
              <a:rPr kumimoji="1" lang="en-GB" sz="6000" dirty="0">
                <a:solidFill>
                  <a:srgbClr val="CC0099"/>
                </a:solidFill>
                <a:latin typeface="Tahoma" pitchFamily="34" charset="0"/>
              </a:rPr>
              <a:t>M</a:t>
            </a:r>
            <a:r>
              <a:rPr kumimoji="1" lang="en-GB" sz="6000" dirty="0">
                <a:latin typeface="Tahoma" pitchFamily="34" charset="0"/>
              </a:rPr>
              <a: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Why TEAMWORK Matters</a:t>
            </a:r>
            <a:endParaRPr lang="en-US" sz="4000" b="1" dirty="0"/>
          </a:p>
        </p:txBody>
      </p:sp>
      <p:sp>
        <p:nvSpPr>
          <p:cNvPr id="3" name="Content Placeholder 2"/>
          <p:cNvSpPr>
            <a:spLocks noGrp="1"/>
          </p:cNvSpPr>
          <p:nvPr>
            <p:ph idx="1"/>
          </p:nvPr>
        </p:nvSpPr>
        <p:spPr/>
        <p:txBody>
          <a:bodyPr>
            <a:noAutofit/>
          </a:bodyPr>
          <a:lstStyle/>
          <a:p>
            <a:r>
              <a:rPr lang="en-GB" sz="2400" dirty="0">
                <a:latin typeface="Times New Roman" pitchFamily="18" charset="0"/>
                <a:cs typeface="Times New Roman" pitchFamily="18" charset="0"/>
              </a:rPr>
              <a:t>Creates synergy - the sum is greater than the parts</a:t>
            </a:r>
          </a:p>
          <a:p>
            <a:r>
              <a:rPr lang="en-GB" sz="2400" dirty="0">
                <a:latin typeface="Times New Roman" pitchFamily="18" charset="0"/>
                <a:cs typeface="Times New Roman" pitchFamily="18" charset="0"/>
              </a:rPr>
              <a:t>Supports a more empowered way of working</a:t>
            </a:r>
          </a:p>
          <a:p>
            <a:r>
              <a:rPr lang="en-GB" sz="2400" dirty="0">
                <a:latin typeface="Times New Roman" pitchFamily="18" charset="0"/>
                <a:cs typeface="Times New Roman" pitchFamily="18" charset="0"/>
              </a:rPr>
              <a:t>Encourages multi-disciplinary work where teams cut across organizational divides</a:t>
            </a:r>
          </a:p>
          <a:p>
            <a:r>
              <a:rPr lang="en-GB" sz="2400" dirty="0">
                <a:latin typeface="Times New Roman" pitchFamily="18" charset="0"/>
                <a:cs typeface="Times New Roman" pitchFamily="18" charset="0"/>
              </a:rPr>
              <a:t>Fosters flexibility and responsiveness</a:t>
            </a:r>
          </a:p>
          <a:p>
            <a:r>
              <a:rPr lang="en-GB" sz="2400" dirty="0">
                <a:latin typeface="Times New Roman" pitchFamily="18" charset="0"/>
                <a:cs typeface="Times New Roman" pitchFamily="18" charset="0"/>
              </a:rPr>
              <a:t>Promotes the sense of achievement, equity and friendship, essential for a motivated workplace.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t>Building Effective Teams</a:t>
            </a:r>
            <a:endParaRPr lang="en-US" sz="4400" b="1" dirty="0"/>
          </a:p>
        </p:txBody>
      </p:sp>
      <p:sp>
        <p:nvSpPr>
          <p:cNvPr id="3" name="Content Placeholder 2"/>
          <p:cNvSpPr>
            <a:spLocks noGrp="1"/>
          </p:cNvSpPr>
          <p:nvPr>
            <p:ph idx="1"/>
          </p:nvPr>
        </p:nvSpPr>
        <p:spPr>
          <a:xfrm>
            <a:off x="4191000" y="1524000"/>
            <a:ext cx="7772400" cy="4572000"/>
          </a:xfrm>
        </p:spPr>
        <p:txBody>
          <a:bodyPr/>
          <a:lstStyle/>
          <a:p>
            <a:pPr lvl="1">
              <a:buFont typeface="Arial" pitchFamily="34" charset="0"/>
              <a:buChar char="•"/>
            </a:pPr>
            <a:r>
              <a:rPr lang="en-GB" sz="4000" dirty="0"/>
              <a:t>Communication</a:t>
            </a:r>
          </a:p>
          <a:p>
            <a:pPr lvl="1">
              <a:buFont typeface="Arial" pitchFamily="34" charset="0"/>
              <a:buChar char="•"/>
            </a:pPr>
            <a:r>
              <a:rPr lang="en-GB" sz="4000" dirty="0"/>
              <a:t>Problem solving </a:t>
            </a:r>
          </a:p>
          <a:p>
            <a:pPr lvl="1">
              <a:buFont typeface="Arial" pitchFamily="34" charset="0"/>
              <a:buChar char="•"/>
            </a:pPr>
            <a:r>
              <a:rPr lang="en-GB" sz="4000" dirty="0"/>
              <a:t>Negotiation </a:t>
            </a:r>
          </a:p>
          <a:p>
            <a:pPr lvl="1">
              <a:buFont typeface="Arial" pitchFamily="34" charset="0"/>
              <a:buChar char="•"/>
            </a:pPr>
            <a:r>
              <a:rPr lang="en-GB" sz="4000" dirty="0"/>
              <a:t>Trust</a:t>
            </a:r>
          </a:p>
          <a:p>
            <a:pPr lvl="1">
              <a:buFont typeface="Arial" pitchFamily="34" charset="0"/>
              <a:buChar char="•"/>
            </a:pPr>
            <a:r>
              <a:rPr lang="en-GB" sz="3200" dirty="0"/>
              <a:t>Other</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dirty="0"/>
              <a:t>Why Teams Fail?</a:t>
            </a:r>
            <a:endParaRPr lang="en-US" sz="4400" b="1" dirty="0"/>
          </a:p>
        </p:txBody>
      </p:sp>
      <p:sp>
        <p:nvSpPr>
          <p:cNvPr id="3" name="Content Placeholder 2"/>
          <p:cNvSpPr>
            <a:spLocks noGrp="1"/>
          </p:cNvSpPr>
          <p:nvPr>
            <p:ph idx="1"/>
          </p:nvPr>
        </p:nvSpPr>
        <p:spPr>
          <a:xfrm>
            <a:off x="3868082" y="1143000"/>
            <a:ext cx="5123518" cy="4572000"/>
          </a:xfrm>
        </p:spPr>
        <p:txBody>
          <a:bodyPr>
            <a:normAutofit/>
          </a:bodyPr>
          <a:lstStyle/>
          <a:p>
            <a:pPr lvl="1">
              <a:buFont typeface="Arial" pitchFamily="34" charset="0"/>
              <a:buChar char="•"/>
            </a:pPr>
            <a:r>
              <a:rPr lang="en-GB" sz="2400" dirty="0"/>
              <a:t>Lack of vision</a:t>
            </a:r>
          </a:p>
          <a:p>
            <a:pPr lvl="1">
              <a:buFont typeface="Arial" pitchFamily="34" charset="0"/>
              <a:buChar char="•"/>
            </a:pPr>
            <a:r>
              <a:rPr lang="en-GB" sz="2400" dirty="0"/>
              <a:t>Failure to be personally responsible</a:t>
            </a:r>
          </a:p>
          <a:p>
            <a:pPr lvl="1">
              <a:buFont typeface="Arial" pitchFamily="34" charset="0"/>
              <a:buChar char="•"/>
            </a:pPr>
            <a:r>
              <a:rPr lang="en-GB" sz="2400" dirty="0"/>
              <a:t>Conflict between personality</a:t>
            </a:r>
          </a:p>
          <a:p>
            <a:pPr lvl="1">
              <a:buFont typeface="Arial" pitchFamily="34" charset="0"/>
              <a:buChar char="•"/>
            </a:pPr>
            <a:r>
              <a:rPr lang="en-GB" sz="2400" dirty="0"/>
              <a:t>Power struggle</a:t>
            </a:r>
          </a:p>
          <a:p>
            <a:pPr lvl="1">
              <a:buFont typeface="Arial" pitchFamily="34" charset="0"/>
              <a:buChar char="•"/>
            </a:pPr>
            <a:r>
              <a:rPr lang="en-GB" sz="2400" dirty="0"/>
              <a:t>No clear identity</a:t>
            </a:r>
          </a:p>
          <a:p>
            <a:pPr lvl="1">
              <a:buFont typeface="Arial" pitchFamily="34" charset="0"/>
              <a:buChar char="•"/>
            </a:pPr>
            <a:r>
              <a:rPr lang="en-GB" sz="2400" dirty="0"/>
              <a:t>No coaching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143000"/>
          </a:xfrm>
        </p:spPr>
        <p:txBody>
          <a:bodyPr>
            <a:normAutofit fontScale="90000"/>
          </a:bodyPr>
          <a:lstStyle/>
          <a:p>
            <a:r>
              <a:rPr lang="en-US" dirty="0">
                <a:latin typeface="Calibri" pitchFamily="34" charset="0"/>
                <a:cs typeface="Calibri" pitchFamily="34" charset="0"/>
              </a:rPr>
              <a:t>WHAT ARE THE BENEFITS OF TEAMWORK?</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sz="2000" b="1" dirty="0">
                <a:solidFill>
                  <a:srgbClr val="7030A0"/>
                </a:solidFill>
              </a:rPr>
              <a:t>FOR EMPLOYEES</a:t>
            </a:r>
          </a:p>
          <a:p>
            <a:pPr>
              <a:buFontTx/>
              <a:buChar char="•"/>
            </a:pPr>
            <a:r>
              <a:rPr lang="en-US" dirty="0"/>
              <a:t>Tasks are completed more quickly</a:t>
            </a:r>
          </a:p>
          <a:p>
            <a:pPr>
              <a:buFontTx/>
              <a:buChar char="•"/>
            </a:pPr>
            <a:r>
              <a:rPr lang="en-US" dirty="0"/>
              <a:t>Greater job satisfaction</a:t>
            </a:r>
          </a:p>
          <a:p>
            <a:pPr>
              <a:buFontTx/>
              <a:buChar char="•"/>
            </a:pPr>
            <a:r>
              <a:rPr lang="en-US" dirty="0"/>
              <a:t>Work is often more enjoyable – happier workplace</a:t>
            </a:r>
          </a:p>
          <a:p>
            <a:pPr>
              <a:buFontTx/>
              <a:buChar char="•"/>
            </a:pPr>
            <a:r>
              <a:rPr lang="en-US" dirty="0"/>
              <a:t>Ability to draw on other peoples’ experiences and ideas – getting support in the workplace</a:t>
            </a:r>
          </a:p>
          <a:p>
            <a:r>
              <a:rPr lang="en-US" sz="2000" b="1" dirty="0">
                <a:solidFill>
                  <a:srgbClr val="FF0000"/>
                </a:solidFill>
              </a:rPr>
              <a:t>FOR EMPLOYER</a:t>
            </a:r>
          </a:p>
          <a:p>
            <a:pPr>
              <a:buFontTx/>
              <a:buChar char="•"/>
            </a:pPr>
            <a:r>
              <a:rPr lang="en-US" dirty="0"/>
              <a:t>Improved production and higher staff morale</a:t>
            </a:r>
          </a:p>
          <a:p>
            <a:pPr>
              <a:buFontTx/>
              <a:buChar char="•"/>
            </a:pPr>
            <a:r>
              <a:rPr lang="en-US" dirty="0"/>
              <a:t>Reduced staff turnover</a:t>
            </a:r>
          </a:p>
          <a:p>
            <a:pPr>
              <a:buFontTx/>
              <a:buChar char="•"/>
            </a:pPr>
            <a:r>
              <a:rPr lang="en-US" dirty="0"/>
              <a:t>Increased profits and product quality</a:t>
            </a:r>
          </a:p>
          <a:p>
            <a:r>
              <a:rPr lang="en-US" sz="2000" b="1" dirty="0">
                <a:solidFill>
                  <a:srgbClr val="00B050"/>
                </a:solidFill>
              </a:rPr>
              <a:t>FOR CUSTOMERS</a:t>
            </a:r>
          </a:p>
          <a:p>
            <a:pPr>
              <a:buFontTx/>
              <a:buChar char="•"/>
            </a:pPr>
            <a:r>
              <a:rPr lang="en-US" sz="3600" dirty="0"/>
              <a:t>Better products and customer service</a:t>
            </a:r>
          </a:p>
        </p:txBody>
      </p:sp>
      <p:sp>
        <p:nvSpPr>
          <p:cNvPr id="4" name="TextBox 3">
            <a:extLst>
              <a:ext uri="{FF2B5EF4-FFF2-40B4-BE49-F238E27FC236}">
                <a16:creationId xmlns:a16="http://schemas.microsoft.com/office/drawing/2014/main" id="{8BF4A52E-548A-4BD9-8462-449849310F64}"/>
              </a:ext>
            </a:extLst>
          </p:cNvPr>
          <p:cNvSpPr txBox="1"/>
          <p:nvPr/>
        </p:nvSpPr>
        <p:spPr>
          <a:xfrm>
            <a:off x="533400" y="2667000"/>
            <a:ext cx="3308342" cy="1323439"/>
          </a:xfrm>
          <a:prstGeom prst="rect">
            <a:avLst/>
          </a:prstGeom>
          <a:noFill/>
        </p:spPr>
        <p:txBody>
          <a:bodyPr wrap="none" rtlCol="0">
            <a:spAutoFit/>
          </a:bodyPr>
          <a:lstStyle/>
          <a:p>
            <a:pPr algn="ctr"/>
            <a:r>
              <a:rPr lang="en-IN" sz="4000" dirty="0">
                <a:solidFill>
                  <a:schemeClr val="bg1"/>
                </a:solidFill>
              </a:rPr>
              <a:t>Benefits</a:t>
            </a:r>
          </a:p>
          <a:p>
            <a:pPr algn="ctr"/>
            <a:r>
              <a:rPr lang="en-IN" sz="4000" dirty="0">
                <a:solidFill>
                  <a:schemeClr val="bg1"/>
                </a:solidFill>
              </a:rPr>
              <a:t> of Teamwork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3236846" cy="2464952"/>
          </a:xfrm>
        </p:spPr>
        <p:txBody>
          <a:bodyPr>
            <a:noAutofit/>
          </a:bodyPr>
          <a:lstStyle/>
          <a:p>
            <a:r>
              <a:rPr lang="en-GB" sz="4400" b="1" dirty="0"/>
              <a:t>Disadvantage of Working in a Team</a:t>
            </a:r>
            <a:endParaRPr lang="en-US" sz="4400" b="1" dirty="0"/>
          </a:p>
        </p:txBody>
      </p:sp>
      <p:sp>
        <p:nvSpPr>
          <p:cNvPr id="3" name="Content Placeholder 2"/>
          <p:cNvSpPr>
            <a:spLocks noGrp="1"/>
          </p:cNvSpPr>
          <p:nvPr>
            <p:ph idx="1"/>
          </p:nvPr>
        </p:nvSpPr>
        <p:spPr>
          <a:xfrm>
            <a:off x="4191000" y="1371600"/>
            <a:ext cx="4800600" cy="4572000"/>
          </a:xfrm>
        </p:spPr>
        <p:txBody>
          <a:bodyPr>
            <a:normAutofit fontScale="92500"/>
          </a:bodyPr>
          <a:lstStyle/>
          <a:p>
            <a:pPr>
              <a:lnSpc>
                <a:spcPct val="80000"/>
              </a:lnSpc>
            </a:pPr>
            <a:r>
              <a:rPr lang="en-US" sz="2400" dirty="0"/>
              <a:t>More time may be needed to reach a decision and take action</a:t>
            </a:r>
          </a:p>
          <a:p>
            <a:pPr>
              <a:lnSpc>
                <a:spcPct val="80000"/>
              </a:lnSpc>
            </a:pPr>
            <a:r>
              <a:rPr lang="en-US" sz="2400" dirty="0"/>
              <a:t>There may be pressure to conform to team norms and attitudes</a:t>
            </a:r>
          </a:p>
          <a:p>
            <a:pPr>
              <a:lnSpc>
                <a:spcPct val="80000"/>
              </a:lnSpc>
            </a:pPr>
            <a:r>
              <a:rPr lang="en-US" sz="2400" dirty="0"/>
              <a:t>There may be resistance to change if the team’s culture is negative</a:t>
            </a:r>
          </a:p>
          <a:p>
            <a:pPr>
              <a:lnSpc>
                <a:spcPct val="80000"/>
              </a:lnSpc>
            </a:pPr>
            <a:r>
              <a:rPr lang="en-US" sz="2400" dirty="0"/>
              <a:t>A dominant person may influence the team’s decision-making</a:t>
            </a:r>
          </a:p>
          <a:p>
            <a:pPr>
              <a:lnSpc>
                <a:spcPct val="80000"/>
              </a:lnSpc>
            </a:pPr>
            <a:r>
              <a:rPr lang="en-US" sz="2400" dirty="0"/>
              <a:t>There is more opportunity for conflict to emerge and continue</a:t>
            </a:r>
          </a:p>
          <a:p>
            <a:pPr>
              <a:lnSpc>
                <a:spcPct val="80000"/>
              </a:lnSpc>
            </a:pPr>
            <a:r>
              <a:rPr lang="en-US" sz="2400" dirty="0"/>
              <a:t>It may be difficult to work out who is responsible for action</a:t>
            </a:r>
          </a:p>
          <a:p>
            <a:pPr>
              <a:buNone/>
            </a:pPr>
            <a:endParaRPr lang="en-US" sz="2400"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238</TotalTime>
  <Words>455</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Rockwell</vt:lpstr>
      <vt:lpstr>Tahoma</vt:lpstr>
      <vt:lpstr>Times New Roman</vt:lpstr>
      <vt:lpstr>Wingdings</vt:lpstr>
      <vt:lpstr>Atlas</vt:lpstr>
      <vt:lpstr>Content</vt:lpstr>
      <vt:lpstr>Introduction</vt:lpstr>
      <vt:lpstr>What is Teamwork?</vt:lpstr>
      <vt:lpstr>So, What is TEAM?</vt:lpstr>
      <vt:lpstr>Why TEAMWORK Matters</vt:lpstr>
      <vt:lpstr>Building Effective Teams</vt:lpstr>
      <vt:lpstr>Why Teams Fail?</vt:lpstr>
      <vt:lpstr>WHAT ARE THE BENEFITS OF TEAMWORK? </vt:lpstr>
      <vt:lpstr>Disadvantage of Working in a Team</vt:lpstr>
      <vt:lpstr>Conclusion </vt:lpstr>
      <vt:lpstr>References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Sumit Thakur</dc:creator>
  <cp:lastModifiedBy>Md Shadab Siddique</cp:lastModifiedBy>
  <cp:revision>10</cp:revision>
  <dcterms:created xsi:type="dcterms:W3CDTF">2017-01-28T07:38:33Z</dcterms:created>
  <dcterms:modified xsi:type="dcterms:W3CDTF">2022-02-15T05:47:23Z</dcterms:modified>
</cp:coreProperties>
</file>