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91" r:id="rId2"/>
    <p:sldId id="314" r:id="rId3"/>
    <p:sldId id="392" r:id="rId4"/>
    <p:sldId id="393" r:id="rId5"/>
    <p:sldId id="398" r:id="rId6"/>
    <p:sldId id="399" r:id="rId7"/>
    <p:sldId id="394" r:id="rId8"/>
    <p:sldId id="400" r:id="rId9"/>
    <p:sldId id="39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u Kishore Neelisetti" userId="af05b0cb-2b04-4cfb-9ea0-44f6093f9787" providerId="ADAL" clId="{1E4172E4-680D-4D61-B75C-65BC11430697}"/>
    <pc:docChg chg="modSld">
      <pc:chgData name="Raghu Kishore Neelisetti" userId="af05b0cb-2b04-4cfb-9ea0-44f6093f9787" providerId="ADAL" clId="{1E4172E4-680D-4D61-B75C-65BC11430697}" dt="2021-05-19T09:45:17.025" v="3" actId="20577"/>
      <pc:docMkLst>
        <pc:docMk/>
      </pc:docMkLst>
      <pc:sldChg chg="modSp">
        <pc:chgData name="Raghu Kishore Neelisetti" userId="af05b0cb-2b04-4cfb-9ea0-44f6093f9787" providerId="ADAL" clId="{1E4172E4-680D-4D61-B75C-65BC11430697}" dt="2021-05-19T09:45:17.025" v="3" actId="20577"/>
        <pc:sldMkLst>
          <pc:docMk/>
          <pc:sldMk cId="3571408817" sldId="391"/>
        </pc:sldMkLst>
        <pc:spChg chg="mod">
          <ac:chgData name="Raghu Kishore Neelisetti" userId="af05b0cb-2b04-4cfb-9ea0-44f6093f9787" providerId="ADAL" clId="{1E4172E4-680D-4D61-B75C-65BC11430697}" dt="2021-05-19T09:45:17.025" v="3" actId="20577"/>
          <ac:spMkLst>
            <pc:docMk/>
            <pc:sldMk cId="3571408817" sldId="391"/>
            <ac:spMk id="205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2A46C7-1A77-4D75-A51C-7473818192AB}" type="datetimeFigureOut">
              <a:rPr lang="en-IN" smtClean="0"/>
              <a:t>17-06-2023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CA89CC-6280-4382-B50B-8832EDCD7F49}" type="slidenum">
              <a:rPr lang="en-IN" smtClean="0"/>
              <a:t>‹#›</a:t>
            </a:fld>
            <a:endParaRPr lang="en-IN"/>
          </a:p>
        </p:txBody>
      </p:sp>
    </p:spTree>
    <p:extLst>
      <p:ext uri="{BB962C8B-B14F-4D97-AF65-F5344CB8AC3E}">
        <p14:creationId xmlns:p14="http://schemas.microsoft.com/office/powerpoint/2010/main" val="310098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9"/>
          <p:cNvSpPr>
            <a:spLocks noGrp="1" noChangeArrowheads="1"/>
          </p:cNvSpPr>
          <p:nvPr>
            <p:ph type="sldNum" sz="quarter"/>
          </p:nvPr>
        </p:nvSpPr>
        <p:spPr>
          <a:noFill/>
          <a:ln>
            <a:round/>
            <a:headEnd/>
            <a:tailEnd/>
          </a:ln>
        </p:spPr>
        <p:txBody>
          <a:bodyPr/>
          <a:lstStyle/>
          <a:p>
            <a:fld id="{337E060E-8FDC-410D-8973-418980EB74D3}" type="slidenum">
              <a:rPr lang="en-IN" altLang="en-US" smtClean="0"/>
              <a:pPr/>
              <a:t>1</a:t>
            </a:fld>
            <a:endParaRPr lang="en-IN" altLang="en-US"/>
          </a:p>
        </p:txBody>
      </p:sp>
      <p:sp>
        <p:nvSpPr>
          <p:cNvPr id="22531" name="Text Box 1"/>
          <p:cNvSpPr txBox="1">
            <a:spLocks noChangeArrowheads="1"/>
          </p:cNvSpPr>
          <p:nvPr/>
        </p:nvSpPr>
        <p:spPr bwMode="auto">
          <a:xfrm>
            <a:off x="3881208" y="8686461"/>
            <a:ext cx="2973912" cy="454824"/>
          </a:xfrm>
          <a:prstGeom prst="rect">
            <a:avLst/>
          </a:prstGeom>
          <a:noFill/>
          <a:ln w="9525">
            <a:noFill/>
            <a:round/>
            <a:headEnd/>
            <a:tailEnd/>
          </a:ln>
        </p:spPr>
        <p:txBody>
          <a:bodyPr lIns="0" tIns="0" rIns="0" bIns="0" anchor="b"/>
          <a:lstStyle/>
          <a:p>
            <a:pPr algn="r">
              <a:lnSpc>
                <a:spcPct val="93000"/>
              </a:lnSpc>
              <a:buSzPct val="10000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pPr>
            <a:fld id="{2E776D05-9BD7-4300-BF09-B5D7714417C5}" type="slidenum">
              <a:rPr lang="en-IN" altLang="en-US" sz="1200">
                <a:solidFill>
                  <a:srgbClr val="000000"/>
                </a:solidFill>
                <a:latin typeface="Times New Roman" pitchFamily="16" charset="0"/>
                <a:ea typeface="DejaVu Sans" charset="0"/>
                <a:cs typeface="DejaVu Sans" charset="0"/>
              </a:rPr>
              <a:pPr algn="r">
                <a:lnSpc>
                  <a:spcPct val="93000"/>
                </a:lnSpc>
                <a:buSzPct val="10000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pPr>
              <a:t>1</a:t>
            </a:fld>
            <a:endParaRPr lang="en-IN" altLang="en-US" sz="1200">
              <a:solidFill>
                <a:srgbClr val="000000"/>
              </a:solidFill>
              <a:latin typeface="Times New Roman" pitchFamily="16" charset="0"/>
              <a:ea typeface="DejaVu Sans" charset="0"/>
              <a:cs typeface="DejaVu Sans" charset="0"/>
            </a:endParaRPr>
          </a:p>
        </p:txBody>
      </p:sp>
      <p:sp>
        <p:nvSpPr>
          <p:cNvPr id="22532" name="Rectangle 2"/>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22533" name="Text Box 3"/>
          <p:cNvSpPr txBox="1">
            <a:spLocks noChangeArrowheads="1"/>
          </p:cNvSpPr>
          <p:nvPr/>
        </p:nvSpPr>
        <p:spPr bwMode="auto">
          <a:xfrm>
            <a:off x="685512" y="4343230"/>
            <a:ext cx="5486976" cy="4115139"/>
          </a:xfrm>
          <a:prstGeom prst="rect">
            <a:avLst/>
          </a:prstGeom>
          <a:noFill/>
          <a:ln w="9525">
            <a:noFill/>
            <a:round/>
            <a:headEnd/>
            <a:tailEnd/>
          </a:ln>
        </p:spPr>
        <p:txBody>
          <a:bodyPr wrap="none" lIns="80165" tIns="40083" rIns="80165" bIns="40083" anchor="ctr"/>
          <a:lstStyle/>
          <a:p>
            <a:pPr eaLnBrk="1">
              <a:lnSpc>
                <a:spcPct val="94000"/>
              </a:lnSpc>
              <a:buClr>
                <a:srgbClr val="000000"/>
              </a:buClr>
              <a:buSzPct val="100000"/>
              <a:buFont typeface="Times New Roman" pitchFamily="16" charset="0"/>
              <a:buNone/>
            </a:pPr>
            <a:endParaRPr lang="en-IN"/>
          </a:p>
        </p:txBody>
      </p:sp>
    </p:spTree>
    <p:extLst>
      <p:ext uri="{BB962C8B-B14F-4D97-AF65-F5344CB8AC3E}">
        <p14:creationId xmlns:p14="http://schemas.microsoft.com/office/powerpoint/2010/main" val="3017762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9"/>
          <p:cNvSpPr>
            <a:spLocks noGrp="1" noChangeArrowheads="1"/>
          </p:cNvSpPr>
          <p:nvPr>
            <p:ph type="sldNum" sz="quarter"/>
          </p:nvPr>
        </p:nvSpPr>
        <p:spPr>
          <a:noFill/>
          <a:ln>
            <a:round/>
            <a:headEnd/>
            <a:tailEnd/>
          </a:ln>
        </p:spPr>
        <p:txBody>
          <a:bodyPr/>
          <a:lstStyle/>
          <a:p>
            <a:fld id="{16244986-930A-40C2-B700-80606EAA9C92}" type="slidenum">
              <a:rPr lang="en-IN" altLang="en-US" smtClean="0"/>
              <a:pPr/>
              <a:t>9</a:t>
            </a:fld>
            <a:endParaRPr lang="en-IN" altLang="en-US"/>
          </a:p>
        </p:txBody>
      </p:sp>
      <p:sp>
        <p:nvSpPr>
          <p:cNvPr id="39939" name="Text Box 1"/>
          <p:cNvSpPr txBox="1">
            <a:spLocks noChangeArrowheads="1"/>
          </p:cNvSpPr>
          <p:nvPr/>
        </p:nvSpPr>
        <p:spPr bwMode="auto">
          <a:xfrm>
            <a:off x="3881208" y="8686461"/>
            <a:ext cx="2973912" cy="454824"/>
          </a:xfrm>
          <a:prstGeom prst="rect">
            <a:avLst/>
          </a:prstGeom>
          <a:noFill/>
          <a:ln w="9525">
            <a:noFill/>
            <a:round/>
            <a:headEnd/>
            <a:tailEnd/>
          </a:ln>
        </p:spPr>
        <p:txBody>
          <a:bodyPr lIns="0" tIns="0" rIns="0" bIns="0" anchor="b"/>
          <a:lstStyle/>
          <a:p>
            <a:pPr algn="r">
              <a:lnSpc>
                <a:spcPct val="93000"/>
              </a:lnSpc>
              <a:buSzPct val="10000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pPr>
            <a:fld id="{E2847085-ACF0-4F42-A24C-B6EAC1267B08}" type="slidenum">
              <a:rPr lang="en-IN" altLang="en-US" sz="1200">
                <a:solidFill>
                  <a:srgbClr val="000000"/>
                </a:solidFill>
                <a:latin typeface="Times New Roman" pitchFamily="16" charset="0"/>
                <a:ea typeface="DejaVu Sans" charset="0"/>
                <a:cs typeface="DejaVu Sans" charset="0"/>
              </a:rPr>
              <a:pPr algn="r">
                <a:lnSpc>
                  <a:spcPct val="93000"/>
                </a:lnSpc>
                <a:buSzPct val="10000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pPr>
              <a:t>9</a:t>
            </a:fld>
            <a:endParaRPr lang="en-IN" altLang="en-US" sz="1200">
              <a:solidFill>
                <a:srgbClr val="000000"/>
              </a:solidFill>
              <a:latin typeface="Times New Roman" pitchFamily="16" charset="0"/>
              <a:ea typeface="DejaVu Sans" charset="0"/>
              <a:cs typeface="DejaVu Sans" charset="0"/>
            </a:endParaRPr>
          </a:p>
        </p:txBody>
      </p:sp>
      <p:sp>
        <p:nvSpPr>
          <p:cNvPr id="39940" name="Rectangle 2"/>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39941" name="Text Box 3"/>
          <p:cNvSpPr txBox="1">
            <a:spLocks noChangeArrowheads="1"/>
          </p:cNvSpPr>
          <p:nvPr/>
        </p:nvSpPr>
        <p:spPr bwMode="auto">
          <a:xfrm>
            <a:off x="685512" y="4343230"/>
            <a:ext cx="5486976" cy="4115139"/>
          </a:xfrm>
          <a:prstGeom prst="rect">
            <a:avLst/>
          </a:prstGeom>
          <a:noFill/>
          <a:ln w="9525">
            <a:noFill/>
            <a:round/>
            <a:headEnd/>
            <a:tailEnd/>
          </a:ln>
        </p:spPr>
        <p:txBody>
          <a:bodyPr wrap="none" lIns="80165" tIns="40083" rIns="80165" bIns="40083" anchor="ctr"/>
          <a:lstStyle/>
          <a:p>
            <a:pPr eaLnBrk="1">
              <a:lnSpc>
                <a:spcPct val="94000"/>
              </a:lnSpc>
              <a:buClr>
                <a:srgbClr val="000000"/>
              </a:buClr>
              <a:buSzPct val="100000"/>
              <a:buFont typeface="Times New Roman" pitchFamily="16" charset="0"/>
              <a:buNone/>
            </a:pPr>
            <a:endParaRPr lang="en-IN"/>
          </a:p>
        </p:txBody>
      </p:sp>
    </p:spTree>
    <p:extLst>
      <p:ext uri="{BB962C8B-B14F-4D97-AF65-F5344CB8AC3E}">
        <p14:creationId xmlns:p14="http://schemas.microsoft.com/office/powerpoint/2010/main" val="4170922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EB36603-8DFA-4E9C-A142-AD4BFA439E83}"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2F130-D942-4FA4-90F8-63DFAEF5993D}" type="slidenum">
              <a:rPr lang="en-IN" smtClean="0"/>
              <a:t>‹#›</a:t>
            </a:fld>
            <a:endParaRPr lang="en-IN"/>
          </a:p>
        </p:txBody>
      </p:sp>
    </p:spTree>
    <p:extLst>
      <p:ext uri="{BB962C8B-B14F-4D97-AF65-F5344CB8AC3E}">
        <p14:creationId xmlns:p14="http://schemas.microsoft.com/office/powerpoint/2010/main" val="585029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B36603-8DFA-4E9C-A142-AD4BFA439E83}"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2F130-D942-4FA4-90F8-63DFAEF5993D}" type="slidenum">
              <a:rPr lang="en-IN" smtClean="0"/>
              <a:t>‹#›</a:t>
            </a:fld>
            <a:endParaRPr lang="en-IN"/>
          </a:p>
        </p:txBody>
      </p:sp>
    </p:spTree>
    <p:extLst>
      <p:ext uri="{BB962C8B-B14F-4D97-AF65-F5344CB8AC3E}">
        <p14:creationId xmlns:p14="http://schemas.microsoft.com/office/powerpoint/2010/main" val="336182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B36603-8DFA-4E9C-A142-AD4BFA439E83}"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2F130-D942-4FA4-90F8-63DFAEF5993D}" type="slidenum">
              <a:rPr lang="en-IN" smtClean="0"/>
              <a:t>‹#›</a:t>
            </a:fld>
            <a:endParaRPr lang="en-IN"/>
          </a:p>
        </p:txBody>
      </p:sp>
    </p:spTree>
    <p:extLst>
      <p:ext uri="{BB962C8B-B14F-4D97-AF65-F5344CB8AC3E}">
        <p14:creationId xmlns:p14="http://schemas.microsoft.com/office/powerpoint/2010/main" val="3829545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B36603-8DFA-4E9C-A142-AD4BFA439E83}"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2F130-D942-4FA4-90F8-63DFAEF5993D}" type="slidenum">
              <a:rPr lang="en-IN" smtClean="0"/>
              <a:t>‹#›</a:t>
            </a:fld>
            <a:endParaRPr lang="en-IN"/>
          </a:p>
        </p:txBody>
      </p:sp>
    </p:spTree>
    <p:extLst>
      <p:ext uri="{BB962C8B-B14F-4D97-AF65-F5344CB8AC3E}">
        <p14:creationId xmlns:p14="http://schemas.microsoft.com/office/powerpoint/2010/main" val="1903569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36603-8DFA-4E9C-A142-AD4BFA439E83}"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2F130-D942-4FA4-90F8-63DFAEF5993D}" type="slidenum">
              <a:rPr lang="en-IN" smtClean="0"/>
              <a:t>‹#›</a:t>
            </a:fld>
            <a:endParaRPr lang="en-IN"/>
          </a:p>
        </p:txBody>
      </p:sp>
    </p:spTree>
    <p:extLst>
      <p:ext uri="{BB962C8B-B14F-4D97-AF65-F5344CB8AC3E}">
        <p14:creationId xmlns:p14="http://schemas.microsoft.com/office/powerpoint/2010/main" val="25167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EB36603-8DFA-4E9C-A142-AD4BFA439E83}" type="datetimeFigureOut">
              <a:rPr lang="en-IN" smtClean="0"/>
              <a:t>17-06-2023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2F130-D942-4FA4-90F8-63DFAEF5993D}" type="slidenum">
              <a:rPr lang="en-IN" smtClean="0"/>
              <a:t>‹#›</a:t>
            </a:fld>
            <a:endParaRPr lang="en-IN"/>
          </a:p>
        </p:txBody>
      </p:sp>
    </p:spTree>
    <p:extLst>
      <p:ext uri="{BB962C8B-B14F-4D97-AF65-F5344CB8AC3E}">
        <p14:creationId xmlns:p14="http://schemas.microsoft.com/office/powerpoint/2010/main" val="353270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B36603-8DFA-4E9C-A142-AD4BFA439E83}" type="datetimeFigureOut">
              <a:rPr lang="en-IN" smtClean="0"/>
              <a:t>17-06-2023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B2F130-D942-4FA4-90F8-63DFAEF5993D}" type="slidenum">
              <a:rPr lang="en-IN" smtClean="0"/>
              <a:t>‹#›</a:t>
            </a:fld>
            <a:endParaRPr lang="en-IN"/>
          </a:p>
        </p:txBody>
      </p:sp>
    </p:spTree>
    <p:extLst>
      <p:ext uri="{BB962C8B-B14F-4D97-AF65-F5344CB8AC3E}">
        <p14:creationId xmlns:p14="http://schemas.microsoft.com/office/powerpoint/2010/main" val="2624667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EB36603-8DFA-4E9C-A142-AD4BFA439E83}" type="datetimeFigureOut">
              <a:rPr lang="en-IN" smtClean="0"/>
              <a:t>17-06-2023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B2F130-D942-4FA4-90F8-63DFAEF5993D}" type="slidenum">
              <a:rPr lang="en-IN" smtClean="0"/>
              <a:t>‹#›</a:t>
            </a:fld>
            <a:endParaRPr lang="en-IN"/>
          </a:p>
        </p:txBody>
      </p:sp>
    </p:spTree>
    <p:extLst>
      <p:ext uri="{BB962C8B-B14F-4D97-AF65-F5344CB8AC3E}">
        <p14:creationId xmlns:p14="http://schemas.microsoft.com/office/powerpoint/2010/main" val="210071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36603-8DFA-4E9C-A142-AD4BFA439E83}" type="datetimeFigureOut">
              <a:rPr lang="en-IN" smtClean="0"/>
              <a:t>17-06-2023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B2F130-D942-4FA4-90F8-63DFAEF5993D}" type="slidenum">
              <a:rPr lang="en-IN" smtClean="0"/>
              <a:t>‹#›</a:t>
            </a:fld>
            <a:endParaRPr lang="en-IN"/>
          </a:p>
        </p:txBody>
      </p:sp>
    </p:spTree>
    <p:extLst>
      <p:ext uri="{BB962C8B-B14F-4D97-AF65-F5344CB8AC3E}">
        <p14:creationId xmlns:p14="http://schemas.microsoft.com/office/powerpoint/2010/main" val="558362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B36603-8DFA-4E9C-A142-AD4BFA439E83}" type="datetimeFigureOut">
              <a:rPr lang="en-IN" smtClean="0"/>
              <a:t>17-06-2023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2F130-D942-4FA4-90F8-63DFAEF5993D}" type="slidenum">
              <a:rPr lang="en-IN" smtClean="0"/>
              <a:t>‹#›</a:t>
            </a:fld>
            <a:endParaRPr lang="en-IN"/>
          </a:p>
        </p:txBody>
      </p:sp>
    </p:spTree>
    <p:extLst>
      <p:ext uri="{BB962C8B-B14F-4D97-AF65-F5344CB8AC3E}">
        <p14:creationId xmlns:p14="http://schemas.microsoft.com/office/powerpoint/2010/main" val="309589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B36603-8DFA-4E9C-A142-AD4BFA439E83}" type="datetimeFigureOut">
              <a:rPr lang="en-IN" smtClean="0"/>
              <a:t>17-06-2023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2F130-D942-4FA4-90F8-63DFAEF5993D}" type="slidenum">
              <a:rPr lang="en-IN" smtClean="0"/>
              <a:t>‹#›</a:t>
            </a:fld>
            <a:endParaRPr lang="en-IN"/>
          </a:p>
        </p:txBody>
      </p:sp>
    </p:spTree>
    <p:extLst>
      <p:ext uri="{BB962C8B-B14F-4D97-AF65-F5344CB8AC3E}">
        <p14:creationId xmlns:p14="http://schemas.microsoft.com/office/powerpoint/2010/main" val="3125249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36603-8DFA-4E9C-A142-AD4BFA439E83}" type="datetimeFigureOut">
              <a:rPr lang="en-IN" smtClean="0"/>
              <a:t>17-06-2023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2F130-D942-4FA4-90F8-63DFAEF5993D}" type="slidenum">
              <a:rPr lang="en-IN" smtClean="0"/>
              <a:t>‹#›</a:t>
            </a:fld>
            <a:endParaRPr lang="en-IN"/>
          </a:p>
        </p:txBody>
      </p:sp>
    </p:spTree>
    <p:extLst>
      <p:ext uri="{BB962C8B-B14F-4D97-AF65-F5344CB8AC3E}">
        <p14:creationId xmlns:p14="http://schemas.microsoft.com/office/powerpoint/2010/main" val="1721824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539552" y="652323"/>
            <a:ext cx="7772400" cy="937915"/>
          </a:xfrm>
          <a:prstGeom prst="rect">
            <a:avLst/>
          </a:prstGeom>
          <a:noFill/>
          <a:ln w="9525">
            <a:noFill/>
            <a:round/>
            <a:headEnd/>
            <a:tailEnd/>
          </a:ln>
          <a:effectLst/>
        </p:spPr>
        <p:txBody>
          <a:bodyPr anchor="ctr"/>
          <a:lstStyle/>
          <a:p>
            <a:pPr algn="ctr" defTabSz="914400" eaLnBrk="1" hangingPunct="1">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en-US" sz="4400" b="1" i="1" dirty="0" smtClean="0">
                <a:solidFill>
                  <a:srgbClr val="00169D"/>
                </a:solidFill>
                <a:effectLst>
                  <a:outerShdw blurRad="38100" dist="38100" dir="2700000" algn="tl">
                    <a:srgbClr val="C0C0C0"/>
                  </a:outerShdw>
                </a:effectLst>
                <a:ea typeface="+mj-ea"/>
                <a:cs typeface="Arial" pitchFamily="34" charset="0"/>
              </a:rPr>
              <a:t>Smart watches for healthcare</a:t>
            </a:r>
            <a:endParaRPr lang="en-US" altLang="en-US" sz="4400" b="1" i="1" dirty="0">
              <a:solidFill>
                <a:srgbClr val="00169D"/>
              </a:solidFill>
              <a:effectLst>
                <a:outerShdw blurRad="38100" dist="38100" dir="2700000" algn="tl">
                  <a:srgbClr val="C0C0C0"/>
                </a:outerShdw>
              </a:effectLst>
              <a:latin typeface="+mn-lt"/>
              <a:ea typeface="+mj-ea"/>
              <a:cs typeface="Arial" pitchFamily="34" charset="0"/>
            </a:endParaRPr>
          </a:p>
        </p:txBody>
      </p:sp>
      <p:sp>
        <p:nvSpPr>
          <p:cNvPr id="2051" name="Text Box 2"/>
          <p:cNvSpPr txBox="1">
            <a:spLocks noChangeArrowheads="1"/>
          </p:cNvSpPr>
          <p:nvPr/>
        </p:nvSpPr>
        <p:spPr bwMode="auto">
          <a:xfrm>
            <a:off x="1187624" y="5085184"/>
            <a:ext cx="7480300" cy="1440160"/>
          </a:xfrm>
          <a:prstGeom prst="rect">
            <a:avLst/>
          </a:prstGeom>
          <a:noFill/>
          <a:ln w="9525">
            <a:noFill/>
            <a:round/>
            <a:headEnd/>
            <a:tailEnd/>
          </a:ln>
        </p:spPr>
        <p:txBody>
          <a:bodyPr/>
          <a:lstStyle/>
          <a:p>
            <a:pPr algn="r" eaLnBrk="1" hangingPunct="1">
              <a:spcBef>
                <a:spcPts val="6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sz="2800" dirty="0">
                <a:solidFill>
                  <a:srgbClr val="8B8B8B"/>
                </a:solidFill>
                <a:ea typeface="Droid Sans Fallback" charset="0"/>
                <a:cs typeface="Times New Roman" pitchFamily="16" charset="0"/>
              </a:rPr>
              <a:t> under the guidance of </a:t>
            </a:r>
          </a:p>
          <a:p>
            <a:pPr algn="r" eaLnBrk="1" hangingPunct="1">
              <a:spcBef>
                <a:spcPts val="6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sz="2800" dirty="0" err="1">
                <a:solidFill>
                  <a:srgbClr val="8B8B8B"/>
                </a:solidFill>
                <a:ea typeface="Droid Sans Fallback" charset="0"/>
                <a:cs typeface="Times New Roman" pitchFamily="16" charset="0"/>
              </a:rPr>
              <a:t>Dr.</a:t>
            </a:r>
            <a:r>
              <a:rPr lang="en-IN" altLang="en-US" sz="2800" dirty="0">
                <a:solidFill>
                  <a:srgbClr val="8B8B8B"/>
                </a:solidFill>
                <a:ea typeface="Droid Sans Fallback" charset="0"/>
                <a:cs typeface="Times New Roman" pitchFamily="16" charset="0"/>
              </a:rPr>
              <a:t> </a:t>
            </a:r>
            <a:r>
              <a:rPr lang="en-IN" altLang="en-US" sz="2800" dirty="0" err="1" smtClean="0">
                <a:solidFill>
                  <a:srgbClr val="8B8B8B"/>
                </a:solidFill>
                <a:ea typeface="Droid Sans Fallback" charset="0"/>
                <a:cs typeface="Times New Roman" pitchFamily="16" charset="0"/>
              </a:rPr>
              <a:t>Ankita</a:t>
            </a:r>
            <a:r>
              <a:rPr lang="en-IN" altLang="en-US" sz="2800" dirty="0" smtClean="0">
                <a:solidFill>
                  <a:srgbClr val="8B8B8B"/>
                </a:solidFill>
                <a:ea typeface="Droid Sans Fallback" charset="0"/>
                <a:cs typeface="Times New Roman" pitchFamily="16" charset="0"/>
              </a:rPr>
              <a:t> Jain,</a:t>
            </a:r>
            <a:endParaRPr lang="en-IN" altLang="en-US" sz="2800" dirty="0">
              <a:solidFill>
                <a:srgbClr val="8B8B8B"/>
              </a:solidFill>
              <a:ea typeface="Droid Sans Fallback" charset="0"/>
              <a:cs typeface="Times New Roman" pitchFamily="16" charset="0"/>
            </a:endParaRPr>
          </a:p>
          <a:p>
            <a:pPr algn="r" eaLnBrk="1" hangingPunct="1">
              <a:spcBef>
                <a:spcPts val="6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sz="2800" dirty="0">
                <a:solidFill>
                  <a:srgbClr val="8B8B8B"/>
                </a:solidFill>
                <a:ea typeface="Droid Sans Fallback" charset="0"/>
                <a:cs typeface="Times New Roman" pitchFamily="16" charset="0"/>
              </a:rPr>
              <a:t>Assoc. Prof, MEC</a:t>
            </a:r>
          </a:p>
        </p:txBody>
      </p:sp>
      <p:sp>
        <p:nvSpPr>
          <p:cNvPr id="5" name="Text Box 2"/>
          <p:cNvSpPr txBox="1">
            <a:spLocks noChangeArrowheads="1"/>
          </p:cNvSpPr>
          <p:nvPr/>
        </p:nvSpPr>
        <p:spPr bwMode="auto">
          <a:xfrm>
            <a:off x="4211960" y="2459450"/>
            <a:ext cx="4788396" cy="2160240"/>
          </a:xfrm>
          <a:prstGeom prst="rect">
            <a:avLst/>
          </a:prstGeom>
          <a:noFill/>
          <a:ln w="9525">
            <a:noFill/>
            <a:round/>
            <a:headEnd/>
            <a:tailEnd/>
          </a:ln>
        </p:spPr>
        <p:txBody>
          <a:bodyPr/>
          <a:lstStyle/>
          <a:p>
            <a:pPr algn="ctr" eaLnBrk="1" hangingPunct="1">
              <a:spcBef>
                <a:spcPts val="6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sz="2800" i="1" dirty="0" smtClean="0">
                <a:solidFill>
                  <a:srgbClr val="8B8B8B"/>
                </a:solidFill>
                <a:ea typeface="Droid Sans Fallback" charset="0"/>
                <a:cs typeface="Times New Roman" pitchFamily="16" charset="0"/>
              </a:rPr>
              <a:t>Thrivikram , SE20UECE096</a:t>
            </a:r>
            <a:endParaRPr lang="en-IN" altLang="en-US" sz="2800" i="1" dirty="0">
              <a:solidFill>
                <a:srgbClr val="8B8B8B"/>
              </a:solidFill>
              <a:ea typeface="Droid Sans Fallback" charset="0"/>
              <a:cs typeface="Times New Roman" pitchFamily="16" charset="0"/>
            </a:endParaRPr>
          </a:p>
          <a:p>
            <a:pPr algn="ctr" eaLnBrk="1" hangingPunct="1">
              <a:spcBef>
                <a:spcPts val="6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sz="2800" i="1" dirty="0" err="1" smtClean="0">
                <a:solidFill>
                  <a:srgbClr val="8B8B8B"/>
                </a:solidFill>
                <a:ea typeface="Droid Sans Fallback" charset="0"/>
                <a:cs typeface="Times New Roman" pitchFamily="16" charset="0"/>
              </a:rPr>
              <a:t>Kaundinya</a:t>
            </a:r>
            <a:r>
              <a:rPr lang="en-IN" altLang="en-US" sz="2800" i="1" dirty="0" smtClean="0">
                <a:solidFill>
                  <a:srgbClr val="8B8B8B"/>
                </a:solidFill>
                <a:ea typeface="Droid Sans Fallback" charset="0"/>
                <a:cs typeface="Times New Roman" pitchFamily="16" charset="0"/>
              </a:rPr>
              <a:t> , SE20UECE034</a:t>
            </a:r>
            <a:endParaRPr lang="en-IN" altLang="en-US" sz="2800" i="1" dirty="0">
              <a:solidFill>
                <a:srgbClr val="8B8B8B"/>
              </a:solidFill>
              <a:ea typeface="Droid Sans Fallback" charset="0"/>
              <a:cs typeface="Times New Roman" pitchFamily="16" charset="0"/>
            </a:endParaRPr>
          </a:p>
          <a:p>
            <a:pPr algn="ctr" eaLnBrk="1" hangingPunct="1">
              <a:spcBef>
                <a:spcPts val="6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sz="2800" i="1" dirty="0" smtClean="0">
                <a:solidFill>
                  <a:srgbClr val="8B8B8B"/>
                </a:solidFill>
                <a:ea typeface="Droid Sans Fallback" charset="0"/>
                <a:cs typeface="Times New Roman" pitchFamily="16" charset="0"/>
              </a:rPr>
              <a:t>Krishna </a:t>
            </a:r>
            <a:r>
              <a:rPr lang="en-IN" altLang="en-US" sz="2800" i="1" dirty="0" err="1" smtClean="0">
                <a:solidFill>
                  <a:srgbClr val="8B8B8B"/>
                </a:solidFill>
                <a:ea typeface="Droid Sans Fallback" charset="0"/>
                <a:cs typeface="Times New Roman" pitchFamily="16" charset="0"/>
              </a:rPr>
              <a:t>swamy</a:t>
            </a:r>
            <a:r>
              <a:rPr lang="en-IN" altLang="en-US" sz="2800" i="1" dirty="0" smtClean="0">
                <a:solidFill>
                  <a:srgbClr val="8B8B8B"/>
                </a:solidFill>
                <a:ea typeface="Droid Sans Fallback" charset="0"/>
                <a:cs typeface="Times New Roman" pitchFamily="16" charset="0"/>
              </a:rPr>
              <a:t>, SE20UECE037</a:t>
            </a:r>
            <a:endParaRPr lang="en-IN" altLang="en-US" sz="2800" i="1" dirty="0">
              <a:solidFill>
                <a:srgbClr val="8B8B8B"/>
              </a:solidFill>
              <a:ea typeface="Droid Sans Fallback" charset="0"/>
              <a:cs typeface="Times New Roman" pitchFamily="16" charset="0"/>
            </a:endParaRPr>
          </a:p>
          <a:p>
            <a:pPr algn="ctr" eaLnBrk="1" hangingPunct="1">
              <a:spcBef>
                <a:spcPts val="6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sz="2800" i="1" dirty="0" err="1" smtClean="0">
                <a:solidFill>
                  <a:srgbClr val="8B8B8B"/>
                </a:solidFill>
                <a:ea typeface="Droid Sans Fallback" charset="0"/>
                <a:cs typeface="Times New Roman" pitchFamily="16" charset="0"/>
              </a:rPr>
              <a:t>Likhitha</a:t>
            </a:r>
            <a:r>
              <a:rPr lang="en-IN" altLang="en-US" sz="2800" i="1" dirty="0" smtClean="0">
                <a:solidFill>
                  <a:srgbClr val="8B8B8B"/>
                </a:solidFill>
                <a:ea typeface="Droid Sans Fallback" charset="0"/>
                <a:cs typeface="Times New Roman" pitchFamily="16" charset="0"/>
              </a:rPr>
              <a:t> Sai, SE20UECE096</a:t>
            </a:r>
            <a:endParaRPr lang="en-IN" altLang="en-US" sz="2800" i="1" dirty="0">
              <a:solidFill>
                <a:srgbClr val="8B8B8B"/>
              </a:solidFill>
              <a:ea typeface="Droid Sans Fallback" charset="0"/>
              <a:cs typeface="Times New Roman" pitchFamily="16" charset="0"/>
            </a:endParaRPr>
          </a:p>
          <a:p>
            <a:pPr algn="ctr" eaLnBrk="1" hangingPunct="1">
              <a:spcBef>
                <a:spcPts val="6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IN" altLang="en-US" sz="2000" dirty="0">
              <a:solidFill>
                <a:srgbClr val="8B8B8B"/>
              </a:solidFill>
              <a:latin typeface="+mn-lt"/>
              <a:ea typeface="Droid Sans Fallback" charset="0"/>
              <a:cs typeface="Times New Roman" pitchFamily="16"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742" y="2244506"/>
            <a:ext cx="3922218" cy="2607931"/>
          </a:xfrm>
          <a:prstGeom prst="rect">
            <a:avLst/>
          </a:prstGeom>
          <a:ln>
            <a:noFill/>
          </a:ln>
          <a:effectLst>
            <a:softEdge rad="112500"/>
          </a:effectLst>
        </p:spPr>
      </p:pic>
    </p:spTree>
    <p:extLst>
      <p:ext uri="{BB962C8B-B14F-4D97-AF65-F5344CB8AC3E}">
        <p14:creationId xmlns:p14="http://schemas.microsoft.com/office/powerpoint/2010/main" val="35714088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8" y="347786"/>
            <a:ext cx="8738172" cy="1069852"/>
          </a:xfrm>
        </p:spPr>
        <p:txBody>
          <a:bodyPr>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en-US" sz="4000" b="1" i="1" dirty="0" smtClean="0">
                <a:solidFill>
                  <a:srgbClr val="00169D"/>
                </a:solidFill>
                <a:effectLst>
                  <a:outerShdw blurRad="38100" dist="38100" dir="2700000" algn="tl">
                    <a:srgbClr val="C0C0C0"/>
                  </a:outerShdw>
                </a:effectLst>
                <a:latin typeface="Arial" pitchFamily="34" charset="0"/>
                <a:cs typeface="Arial" pitchFamily="34" charset="0"/>
              </a:rPr>
              <a:t>Introduction</a:t>
            </a:r>
            <a:endParaRPr lang="en-US" altLang="en-US" sz="4000" b="1" i="1" dirty="0">
              <a:solidFill>
                <a:srgbClr val="00169D"/>
              </a:solidFill>
              <a:effectLst>
                <a:outerShdw blurRad="38100" dist="38100" dir="2700000" algn="tl">
                  <a:srgbClr val="C0C0C0"/>
                </a:outerShdw>
              </a:effectLst>
              <a:latin typeface="Arial" pitchFamily="34" charset="0"/>
              <a:cs typeface="Arial" pitchFamily="34" charset="0"/>
            </a:endParaRPr>
          </a:p>
        </p:txBody>
      </p:sp>
      <p:sp>
        <p:nvSpPr>
          <p:cNvPr id="3" name="Content Placeholder 2"/>
          <p:cNvSpPr>
            <a:spLocks noGrp="1"/>
          </p:cNvSpPr>
          <p:nvPr>
            <p:ph idx="1"/>
          </p:nvPr>
        </p:nvSpPr>
        <p:spPr>
          <a:xfrm>
            <a:off x="154308" y="1357149"/>
            <a:ext cx="8640960" cy="3686398"/>
          </a:xfrm>
        </p:spPr>
        <p:txBody>
          <a:bodyPr>
            <a:normAutofit/>
          </a:bodyPr>
          <a:lstStyle/>
          <a:p>
            <a:pPr>
              <a:buFont typeface="Wingdings" panose="05000000000000000000" pitchFamily="2" charset="2"/>
              <a:buChar char="Ø"/>
            </a:pPr>
            <a:endParaRPr lang="en-US" altLang="en-US" dirty="0"/>
          </a:p>
          <a:p>
            <a:pPr>
              <a:buFont typeface="Wingdings" panose="05000000000000000000" pitchFamily="2" charset="2"/>
              <a:buChar char="Ø"/>
            </a:pPr>
            <a:endParaRPr lang="en-US" altLang="en-US" sz="1200" dirty="0"/>
          </a:p>
        </p:txBody>
      </p:sp>
      <p:sp>
        <p:nvSpPr>
          <p:cNvPr id="5" name="Rectangle 4"/>
          <p:cNvSpPr/>
          <p:nvPr/>
        </p:nvSpPr>
        <p:spPr>
          <a:xfrm>
            <a:off x="154308" y="1628800"/>
            <a:ext cx="8810180" cy="3920047"/>
          </a:xfrm>
          <a:prstGeom prst="rect">
            <a:avLst/>
          </a:prstGeom>
        </p:spPr>
        <p:txBody>
          <a:bodyPr wrap="square">
            <a:spAutoFit/>
          </a:bodyPr>
          <a:lstStyle/>
          <a:p>
            <a:pPr>
              <a:lnSpc>
                <a:spcPct val="107000"/>
              </a:lnSpc>
              <a:spcAft>
                <a:spcPts val="800"/>
              </a:spcAft>
            </a:pPr>
            <a:r>
              <a:rPr lang="en-US" sz="2000" dirty="0">
                <a:solidFill>
                  <a:srgbClr val="000000"/>
                </a:solidFill>
                <a:ea typeface="Calibri" panose="020F0502020204030204" pitchFamily="34" charset="0"/>
                <a:cs typeface="Times New Roman" panose="02020603050405020304" pitchFamily="18" charset="0"/>
              </a:rPr>
              <a:t>Smart watch is a wearable computer that is designed to be worn on the wrist, similar to a traditional wristwatch. It offers features and functions that go beyond time keeping, such as activity tracking, health monitoring, phone notifications, and voice assistants, among other things. When it comes to healthcare mart watches can be helpful in various ways.  </a:t>
            </a:r>
          </a:p>
          <a:p>
            <a:pPr>
              <a:lnSpc>
                <a:spcPct val="107000"/>
              </a:lnSpc>
              <a:spcAft>
                <a:spcPts val="800"/>
              </a:spcAft>
            </a:pPr>
            <a:r>
              <a:rPr lang="en-US" sz="2000" dirty="0">
                <a:solidFill>
                  <a:srgbClr val="000000"/>
                </a:solidFill>
                <a:ea typeface="Calibri" panose="020F0502020204030204" pitchFamily="34" charset="0"/>
                <a:cs typeface="Times New Roman" panose="02020603050405020304" pitchFamily="18" charset="0"/>
              </a:rPr>
              <a:t>There are some main sensors that help that smart watches to predict human health those are Calorimeter, Pedometer, Sleep monitor, Bio-impedance sensor, GPS and tracking, Heart rate sensor, body composition, oxygen level sensing. </a:t>
            </a:r>
          </a:p>
          <a:p>
            <a:pPr>
              <a:lnSpc>
                <a:spcPct val="107000"/>
              </a:lnSpc>
              <a:spcAft>
                <a:spcPts val="800"/>
              </a:spcAft>
            </a:pPr>
            <a:r>
              <a:rPr lang="en-IN" sz="2000" dirty="0" smtClean="0">
                <a:ea typeface="Calibri" panose="020F0502020204030204" pitchFamily="34" charset="0"/>
                <a:cs typeface="Times New Roman" panose="02020603050405020304" pitchFamily="18" charset="0"/>
              </a:rPr>
              <a:t>Smart watches use M.L algorithms to analyse the data collected from sensors and provide insights on body composition. These algorithms can learn and improve over time, allowing for more accurate and personal information.</a:t>
            </a:r>
            <a:endParaRPr lang="en-US"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8105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solidFill>
                  <a:srgbClr val="00169D"/>
                </a:solidFill>
                <a:effectLst>
                  <a:outerShdw blurRad="38100" dist="38100" dir="2700000" algn="tl">
                    <a:srgbClr val="C0C0C0"/>
                  </a:outerShdw>
                </a:effectLst>
                <a:latin typeface="Arial" pitchFamily="34" charset="0"/>
                <a:cs typeface="Arial" pitchFamily="34" charset="0"/>
              </a:rPr>
              <a:t>Motivation</a:t>
            </a:r>
            <a:endParaRPr lang="en-IN" dirty="0"/>
          </a:p>
        </p:txBody>
      </p:sp>
      <p:sp>
        <p:nvSpPr>
          <p:cNvPr id="3" name="Content Placeholder 2"/>
          <p:cNvSpPr>
            <a:spLocks noGrp="1"/>
          </p:cNvSpPr>
          <p:nvPr>
            <p:ph idx="1"/>
          </p:nvPr>
        </p:nvSpPr>
        <p:spPr>
          <a:xfrm>
            <a:off x="457200" y="1600201"/>
            <a:ext cx="8229600" cy="3340968"/>
          </a:xfrm>
        </p:spPr>
        <p:txBody>
          <a:bodyPr>
            <a:normAutofit/>
          </a:bodyPr>
          <a:lstStyle/>
          <a:p>
            <a:r>
              <a:rPr lang="en-US" sz="2000" dirty="0" smtClean="0"/>
              <a:t>We </a:t>
            </a:r>
            <a:r>
              <a:rPr lang="en-US" sz="2000" dirty="0"/>
              <a:t>had more interest to know the technology used in smart watches like how the sensors work in it, how it measures heartbeat, oxygen level, body composition, level of fat, water in body also lean mass. </a:t>
            </a:r>
            <a:endParaRPr lang="en-US" sz="2000" dirty="0" smtClean="0"/>
          </a:p>
          <a:p>
            <a:r>
              <a:rPr lang="en-US" sz="2000" dirty="0" smtClean="0"/>
              <a:t>We </a:t>
            </a:r>
            <a:r>
              <a:rPr lang="en-US" sz="2000" dirty="0"/>
              <a:t>are very interested in knowing the working of different kinds of sensors and how they are useful to health care. </a:t>
            </a:r>
            <a:endParaRPr lang="en-US" sz="2000" dirty="0" smtClean="0"/>
          </a:p>
          <a:p>
            <a:r>
              <a:rPr lang="en-US" sz="2000" dirty="0" smtClean="0"/>
              <a:t>We </a:t>
            </a:r>
            <a:r>
              <a:rPr lang="en-US" sz="2000" dirty="0"/>
              <a:t>are interested in </a:t>
            </a:r>
            <a:r>
              <a:rPr lang="en-US" sz="2000" dirty="0" smtClean="0"/>
              <a:t>doing coding </a:t>
            </a:r>
            <a:r>
              <a:rPr lang="en-US" sz="2000" dirty="0"/>
              <a:t>using M.L Algorithms so that we can import the datasets of </a:t>
            </a:r>
            <a:r>
              <a:rPr lang="en-US" sz="2000" dirty="0" smtClean="0"/>
              <a:t>smart watch </a:t>
            </a:r>
            <a:r>
              <a:rPr lang="en-US" sz="2000" dirty="0"/>
              <a:t>and work on it. </a:t>
            </a:r>
            <a:endParaRPr lang="en-US" sz="2000" dirty="0" smtClean="0"/>
          </a:p>
          <a:p>
            <a:r>
              <a:rPr lang="en-US" sz="2000" dirty="0" smtClean="0"/>
              <a:t>Finally</a:t>
            </a:r>
            <a:r>
              <a:rPr lang="en-US" sz="2000" dirty="0"/>
              <a:t>, lot of improvements and working with sensors used in </a:t>
            </a:r>
            <a:r>
              <a:rPr lang="en-US" sz="2000" dirty="0" smtClean="0"/>
              <a:t>smart watches  </a:t>
            </a:r>
            <a:r>
              <a:rPr lang="en-US" sz="2000" dirty="0"/>
              <a:t>for healthcare is a good experience to learn</a:t>
            </a:r>
            <a:r>
              <a:rPr lang="en-US" sz="1800" dirty="0" smtClean="0"/>
              <a:t>.</a:t>
            </a:r>
          </a:p>
          <a:p>
            <a:endParaRPr lang="en-US" sz="1800" dirty="0" smtClean="0"/>
          </a:p>
          <a:p>
            <a:endParaRPr lang="en-IN" sz="1800" dirty="0"/>
          </a:p>
          <a:p>
            <a:endParaRPr lang="en-IN" sz="1800" dirty="0"/>
          </a:p>
        </p:txBody>
      </p:sp>
    </p:spTree>
    <p:extLst>
      <p:ext uri="{BB962C8B-B14F-4D97-AF65-F5344CB8AC3E}">
        <p14:creationId xmlns:p14="http://schemas.microsoft.com/office/powerpoint/2010/main" val="354433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050904" cy="778098"/>
          </a:xfrm>
        </p:spPr>
        <p:txBody>
          <a:bodyPr>
            <a:normAutofit/>
          </a:bodyPr>
          <a:lstStyle/>
          <a:p>
            <a:r>
              <a:rPr lang="en-US" altLang="en-US" b="1" i="1" dirty="0">
                <a:solidFill>
                  <a:srgbClr val="00169D"/>
                </a:solidFill>
                <a:effectLst>
                  <a:outerShdw blurRad="38100" dist="38100" dir="2700000" algn="tl">
                    <a:srgbClr val="C0C0C0"/>
                  </a:outerShdw>
                </a:effectLst>
                <a:latin typeface="Arial" pitchFamily="34" charset="0"/>
                <a:cs typeface="Arial" pitchFamily="34" charset="0"/>
              </a:rPr>
              <a:t>Related Work</a:t>
            </a:r>
            <a:endParaRPr lang="en-IN" dirty="0"/>
          </a:p>
        </p:txBody>
      </p:sp>
      <p:sp>
        <p:nvSpPr>
          <p:cNvPr id="3" name="Content Placeholder 2"/>
          <p:cNvSpPr>
            <a:spLocks noGrp="1"/>
          </p:cNvSpPr>
          <p:nvPr>
            <p:ph idx="1"/>
          </p:nvPr>
        </p:nvSpPr>
        <p:spPr>
          <a:xfrm>
            <a:off x="107504" y="1052736"/>
            <a:ext cx="8784976" cy="5544616"/>
          </a:xfrm>
        </p:spPr>
        <p:txBody>
          <a:bodyPr>
            <a:noAutofit/>
          </a:bodyPr>
          <a:lstStyle/>
          <a:p>
            <a:r>
              <a:rPr lang="en-US" sz="2200" dirty="0"/>
              <a:t>This systematic review examined the uses of </a:t>
            </a:r>
            <a:r>
              <a:rPr lang="en-US" sz="2200" dirty="0" smtClean="0"/>
              <a:t>smart watches </a:t>
            </a:r>
            <a:r>
              <a:rPr lang="en-US" sz="2200" dirty="0"/>
              <a:t>for health and wellness. </a:t>
            </a:r>
            <a:endParaRPr lang="en-US" sz="2200" dirty="0" smtClean="0"/>
          </a:p>
          <a:p>
            <a:r>
              <a:rPr lang="en-US" sz="2200" dirty="0" smtClean="0"/>
              <a:t>The </a:t>
            </a:r>
            <a:r>
              <a:rPr lang="en-US" sz="2200" dirty="0"/>
              <a:t>researchers, Blaine Reeder and Alexandria David from the University of Colorado, looked at various studies to gather information. </a:t>
            </a:r>
            <a:endParaRPr lang="en-US" sz="2200" dirty="0" smtClean="0"/>
          </a:p>
          <a:p>
            <a:r>
              <a:rPr lang="en-US" sz="2200" dirty="0" smtClean="0"/>
              <a:t>In </a:t>
            </a:r>
            <a:r>
              <a:rPr lang="en-US" sz="2200" dirty="0"/>
              <a:t>simple words, the review found that </a:t>
            </a:r>
            <a:r>
              <a:rPr lang="en-US" sz="2200" dirty="0" smtClean="0"/>
              <a:t>smart watches </a:t>
            </a:r>
            <a:r>
              <a:rPr lang="en-US" sz="2200" dirty="0"/>
              <a:t>can be helpful for monitoring and improving health. </a:t>
            </a:r>
            <a:r>
              <a:rPr lang="en-US" sz="2200" dirty="0" smtClean="0"/>
              <a:t>They </a:t>
            </a:r>
            <a:r>
              <a:rPr lang="en-US" sz="2200" dirty="0"/>
              <a:t>can track things like heart rate, sleep patterns, and physical activity. </a:t>
            </a:r>
            <a:endParaRPr lang="en-US" sz="2200" dirty="0" smtClean="0"/>
          </a:p>
          <a:p>
            <a:r>
              <a:rPr lang="en-US" sz="2200" dirty="0" smtClean="0"/>
              <a:t>Smart watches </a:t>
            </a:r>
            <a:r>
              <a:rPr lang="en-US" sz="2200" dirty="0"/>
              <a:t>can also provide reminders for medication and help manage stress through features like guided breathing exercises. </a:t>
            </a:r>
            <a:endParaRPr lang="en-US" sz="2200" dirty="0" smtClean="0"/>
          </a:p>
          <a:p>
            <a:r>
              <a:rPr lang="en-US" sz="2200" dirty="0" smtClean="0"/>
              <a:t>Overall</a:t>
            </a:r>
            <a:r>
              <a:rPr lang="en-US" sz="2200" dirty="0"/>
              <a:t>, the review suggests that </a:t>
            </a:r>
            <a:r>
              <a:rPr lang="en-US" sz="2200" dirty="0" smtClean="0"/>
              <a:t>smart watches </a:t>
            </a:r>
            <a:r>
              <a:rPr lang="en-US" sz="2200" dirty="0"/>
              <a:t>have the potential to support people in maintaining a healthy lifestyle and managing their well-being. However, it's important to note that more research is needed to fully understand their effectiveness and potential limitations.</a:t>
            </a:r>
            <a:endParaRPr lang="en-IN" sz="2200" dirty="0"/>
          </a:p>
        </p:txBody>
      </p:sp>
    </p:spTree>
    <p:extLst>
      <p:ext uri="{BB962C8B-B14F-4D97-AF65-F5344CB8AC3E}">
        <p14:creationId xmlns:p14="http://schemas.microsoft.com/office/powerpoint/2010/main" val="902963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i="1" dirty="0">
                <a:solidFill>
                  <a:srgbClr val="00169D"/>
                </a:solidFill>
                <a:effectLst>
                  <a:outerShdw blurRad="38100" dist="38100" dir="2700000" algn="tl">
                    <a:srgbClr val="C0C0C0"/>
                  </a:outerShdw>
                </a:effectLst>
                <a:latin typeface="Arial" pitchFamily="34" charset="0"/>
                <a:cs typeface="Arial" pitchFamily="34" charset="0"/>
              </a:rPr>
              <a:t>Overview of Data Sets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100" dirty="0" smtClean="0"/>
              <a:t>We have collected the data sets from WISDM M.L UCI repository. We are taking only smart watch data. In that there are 2 sensors accelerometer and gyroscope. </a:t>
            </a:r>
          </a:p>
          <a:p>
            <a:pPr>
              <a:buFont typeface="Wingdings" panose="05000000000000000000" pitchFamily="2" charset="2"/>
              <a:buChar char="Ø"/>
            </a:pPr>
            <a:r>
              <a:rPr lang="en-IN" sz="2100" dirty="0"/>
              <a:t>In each sensor there are 50 patients. </a:t>
            </a:r>
            <a:r>
              <a:rPr lang="en-IN" sz="2100" dirty="0" smtClean="0"/>
              <a:t>So, total 100 patients if we combined both of them. In each patient data there are six columns like </a:t>
            </a:r>
            <a:r>
              <a:rPr lang="en-US" sz="2100" dirty="0" smtClean="0"/>
              <a:t>patient id, activity, timestamp, x-axis, y-axis, z-axis. These are accelerometer sensor axis. Each of them has its own function. </a:t>
            </a:r>
            <a:endParaRPr lang="en-IN" sz="2100" dirty="0"/>
          </a:p>
          <a:p>
            <a:pPr>
              <a:buFont typeface="Wingdings" panose="05000000000000000000" pitchFamily="2" charset="2"/>
              <a:buChar char="Ø"/>
            </a:pPr>
            <a:r>
              <a:rPr lang="en-IN" sz="2100" dirty="0" smtClean="0"/>
              <a:t>The attributes are patient id, activity, timestamp, x-axis, y-axis, z-axis. And to know about the data sets ‘Readme’ files are for data set description. And finally, we do feature extraction using these data sets.</a:t>
            </a:r>
          </a:p>
          <a:p>
            <a:pPr>
              <a:buFont typeface="Wingdings" panose="05000000000000000000" pitchFamily="2" charset="2"/>
              <a:buChar char="Ø"/>
            </a:pPr>
            <a:r>
              <a:rPr lang="en-IN" sz="2100" dirty="0" smtClean="0"/>
              <a:t>It refers to transferring raw data into required features while processing the original data sets.</a:t>
            </a:r>
            <a:endParaRPr lang="en-IN" dirty="0" smtClean="0"/>
          </a:p>
          <a:p>
            <a:endParaRPr lang="en-IN" dirty="0"/>
          </a:p>
        </p:txBody>
      </p:sp>
    </p:spTree>
    <p:extLst>
      <p:ext uri="{BB962C8B-B14F-4D97-AF65-F5344CB8AC3E}">
        <p14:creationId xmlns:p14="http://schemas.microsoft.com/office/powerpoint/2010/main" val="4031289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i="1" dirty="0">
                <a:solidFill>
                  <a:srgbClr val="00169D"/>
                </a:solidFill>
                <a:effectLst>
                  <a:outerShdw blurRad="38100" dist="38100" dir="2700000" algn="tl">
                    <a:srgbClr val="C0C0C0"/>
                  </a:outerShdw>
                </a:effectLst>
                <a:latin typeface="Arial" pitchFamily="34" charset="0"/>
                <a:cs typeface="Arial" pitchFamily="34" charset="0"/>
              </a:rPr>
              <a:t>Algorithm used</a:t>
            </a:r>
          </a:p>
        </p:txBody>
      </p:sp>
      <p:sp>
        <p:nvSpPr>
          <p:cNvPr id="3" name="Content Placeholder 2"/>
          <p:cNvSpPr>
            <a:spLocks noGrp="1"/>
          </p:cNvSpPr>
          <p:nvPr>
            <p:ph idx="1"/>
          </p:nvPr>
        </p:nvSpPr>
        <p:spPr/>
        <p:txBody>
          <a:bodyPr/>
          <a:lstStyle/>
          <a:p>
            <a:r>
              <a:rPr lang="en-IN" dirty="0" smtClean="0"/>
              <a:t>We have used decision trees algorithm, previously we used SVM, logistic regression, KNN etc. but we’ve got the correct accuracy for decision tree algorithm. It’s supervising learning technique for classification and regression problems. </a:t>
            </a:r>
            <a:endParaRPr lang="en-IN" dirty="0"/>
          </a:p>
        </p:txBody>
      </p:sp>
    </p:spTree>
    <p:extLst>
      <p:ext uri="{BB962C8B-B14F-4D97-AF65-F5344CB8AC3E}">
        <p14:creationId xmlns:p14="http://schemas.microsoft.com/office/powerpoint/2010/main" val="102900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solidFill>
                  <a:srgbClr val="00169D"/>
                </a:solidFill>
                <a:effectLst>
                  <a:outerShdw blurRad="38100" dist="38100" dir="2700000" algn="tl">
                    <a:srgbClr val="C0C0C0"/>
                  </a:outerShdw>
                </a:effectLst>
                <a:latin typeface="Arial" pitchFamily="34" charset="0"/>
                <a:cs typeface="Arial" pitchFamily="34" charset="0"/>
              </a:rPr>
              <a:t>Implementation Steps</a:t>
            </a:r>
            <a:endParaRPr lang="en-IN" dirty="0"/>
          </a:p>
        </p:txBody>
      </p:sp>
      <p:sp>
        <p:nvSpPr>
          <p:cNvPr id="3" name="Content Placeholder 2"/>
          <p:cNvSpPr>
            <a:spLocks noGrp="1"/>
          </p:cNvSpPr>
          <p:nvPr>
            <p:ph idx="1"/>
          </p:nvPr>
        </p:nvSpPr>
        <p:spPr>
          <a:xfrm>
            <a:off x="457200" y="1600200"/>
            <a:ext cx="8229600" cy="4997152"/>
          </a:xfrm>
        </p:spPr>
        <p:txBody>
          <a:bodyPr>
            <a:normAutofit fontScale="92500" lnSpcReduction="20000"/>
          </a:bodyPr>
          <a:lstStyle/>
          <a:p>
            <a:r>
              <a:rPr lang="en-US" sz="1800" dirty="0" smtClean="0"/>
              <a:t> </a:t>
            </a:r>
            <a:r>
              <a:rPr lang="en-IN" sz="1800" dirty="0"/>
              <a:t>The dataset was obtained from the WISDM UCI repository, specifically focusing on </a:t>
            </a:r>
            <a:r>
              <a:rPr lang="en-IN" sz="1800" dirty="0" err="1"/>
              <a:t>smartwatch</a:t>
            </a:r>
            <a:r>
              <a:rPr lang="en-IN" sz="1800" dirty="0"/>
              <a:t> data. The dataset comprises accelerometer and gyroscope sensor readings from 50 patients, resulting in a total of 100 patient datasets.</a:t>
            </a:r>
            <a:endParaRPr lang="en-US" sz="1800" dirty="0"/>
          </a:p>
          <a:p>
            <a:pPr lvl="0"/>
            <a:r>
              <a:rPr lang="en-US" sz="1800" dirty="0"/>
              <a:t>The first thing is importing all the libraries into the </a:t>
            </a:r>
            <a:r>
              <a:rPr lang="en-US" sz="1800" dirty="0" err="1"/>
              <a:t>jupyter</a:t>
            </a:r>
            <a:r>
              <a:rPr lang="en-US" sz="1800" dirty="0"/>
              <a:t>.</a:t>
            </a:r>
          </a:p>
          <a:p>
            <a:pPr lvl="0"/>
            <a:r>
              <a:rPr lang="en-US" sz="1800" dirty="0"/>
              <a:t>Reading all the raw data files and data cleaning is done like removing all the null values and duplicate values.</a:t>
            </a:r>
          </a:p>
          <a:p>
            <a:pPr lvl="0"/>
            <a:r>
              <a:rPr lang="en-US" sz="1800" dirty="0"/>
              <a:t>Now, plotting the data as per the activity like for the given activity is depicted towards x-axis and corresponding number of </a:t>
            </a:r>
            <a:r>
              <a:rPr lang="en-US" sz="1800" dirty="0" err="1"/>
              <a:t>smaples</a:t>
            </a:r>
            <a:r>
              <a:rPr lang="en-US" sz="1800" dirty="0"/>
              <a:t> (count) is depicted on y-axis.</a:t>
            </a:r>
          </a:p>
          <a:p>
            <a:pPr lvl="0"/>
            <a:r>
              <a:rPr lang="en-US" sz="1800" dirty="0"/>
              <a:t>Splitting the data into 2 parts one is the training data and other one is testing the data. The training data will be of 80% of whole data and the testing data is of 20% .</a:t>
            </a:r>
          </a:p>
          <a:p>
            <a:pPr lvl="0"/>
            <a:r>
              <a:rPr lang="en-US" sz="1800" dirty="0"/>
              <a:t>And from the original data we’re trying to import all the statistical features like Mean, </a:t>
            </a:r>
            <a:r>
              <a:rPr lang="en-US" sz="1800" dirty="0" err="1"/>
              <a:t>std</a:t>
            </a:r>
            <a:r>
              <a:rPr lang="en-US" sz="1800" dirty="0"/>
              <a:t> deviation, Median absolute deviation(mad) , Maximum value, Minimum value, signal magnitude(</a:t>
            </a:r>
            <a:r>
              <a:rPr lang="en-US" sz="1800" dirty="0" err="1"/>
              <a:t>sma</a:t>
            </a:r>
            <a:r>
              <a:rPr lang="en-US" sz="1800" dirty="0"/>
              <a:t>), energy , Interquartile range(</a:t>
            </a:r>
            <a:r>
              <a:rPr lang="en-US" sz="1800" dirty="0" err="1"/>
              <a:t>iqt</a:t>
            </a:r>
            <a:r>
              <a:rPr lang="en-US" sz="1800" dirty="0"/>
              <a:t>), Correlation between axis(</a:t>
            </a:r>
            <a:r>
              <a:rPr lang="en-US" sz="1800" dirty="0" err="1"/>
              <a:t>Cxy</a:t>
            </a:r>
            <a:r>
              <a:rPr lang="en-US" sz="1800" dirty="0"/>
              <a:t>). </a:t>
            </a:r>
          </a:p>
          <a:p>
            <a:pPr lvl="0"/>
            <a:r>
              <a:rPr lang="en-US" sz="1800" dirty="0"/>
              <a:t>So, here basically we are importing these </a:t>
            </a:r>
            <a:r>
              <a:rPr lang="en-US" sz="1800" dirty="0" err="1"/>
              <a:t>feautures</a:t>
            </a:r>
            <a:r>
              <a:rPr lang="en-US" sz="1800" dirty="0"/>
              <a:t> for both training and testing data also. So for each </a:t>
            </a:r>
            <a:r>
              <a:rPr lang="en-US" sz="1800" dirty="0" err="1"/>
              <a:t>feauture</a:t>
            </a:r>
            <a:r>
              <a:rPr lang="en-US" sz="1800" dirty="0"/>
              <a:t> there is training and testing implementation.</a:t>
            </a:r>
          </a:p>
          <a:p>
            <a:pPr lvl="0"/>
            <a:r>
              <a:rPr lang="en-US" sz="1800" dirty="0"/>
              <a:t>This process is called the feature extraction.</a:t>
            </a:r>
          </a:p>
          <a:p>
            <a:pPr lvl="0"/>
            <a:r>
              <a:rPr lang="en-US" sz="1800" dirty="0"/>
              <a:t>After all the feature extraction is completed, Now we are assigning these features into the training labels and testing labels. </a:t>
            </a:r>
          </a:p>
          <a:p>
            <a:pPr lvl="0"/>
            <a:r>
              <a:rPr lang="en-US" sz="1800" dirty="0"/>
              <a:t> We are using the logistic regression to perform the classification. We are passing all the training data and fitting into a model</a:t>
            </a:r>
            <a:r>
              <a:rPr lang="en-US" sz="1800" dirty="0" smtClean="0"/>
              <a:t>.</a:t>
            </a:r>
            <a:endParaRPr lang="en-US" sz="1800" dirty="0"/>
          </a:p>
        </p:txBody>
      </p:sp>
    </p:spTree>
    <p:extLst>
      <p:ext uri="{BB962C8B-B14F-4D97-AF65-F5344CB8AC3E}">
        <p14:creationId xmlns:p14="http://schemas.microsoft.com/office/powerpoint/2010/main" val="873196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rgbClr val="00169D"/>
                </a:solidFill>
                <a:effectLst>
                  <a:outerShdw blurRad="38100" dist="38100" dir="2700000" algn="tl">
                    <a:srgbClr val="C0C0C0"/>
                  </a:outerShdw>
                </a:effectLst>
                <a:latin typeface="Arial" pitchFamily="34" charset="0"/>
                <a:cs typeface="Arial" pitchFamily="34" charset="0"/>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556792"/>
            <a:ext cx="7859216" cy="45365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8767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1"/>
          <p:cNvSpPr>
            <a:spLocks noChangeArrowheads="1"/>
          </p:cNvSpPr>
          <p:nvPr/>
        </p:nvSpPr>
        <p:spPr bwMode="auto">
          <a:xfrm>
            <a:off x="1936750" y="2286000"/>
            <a:ext cx="4868863" cy="2495550"/>
          </a:xfrm>
          <a:custGeom>
            <a:avLst/>
            <a:gdLst>
              <a:gd name="T0" fmla="*/ 2482682 w 6094413"/>
              <a:gd name="T1" fmla="*/ 1288953 h 2468563"/>
              <a:gd name="T2" fmla="*/ 1241342 w 6094413"/>
              <a:gd name="T3" fmla="*/ 2577903 h 2468563"/>
              <a:gd name="T4" fmla="*/ 0 w 6094413"/>
              <a:gd name="T5" fmla="*/ 1288953 h 2468563"/>
              <a:gd name="T6" fmla="*/ 1241342 w 6094413"/>
              <a:gd name="T7" fmla="*/ 0 h 2468563"/>
              <a:gd name="T8" fmla="*/ 0 60000 65536"/>
              <a:gd name="T9" fmla="*/ 0 60000 65536"/>
              <a:gd name="T10" fmla="*/ 0 60000 65536"/>
              <a:gd name="T11" fmla="*/ 0 60000 65536"/>
              <a:gd name="T12" fmla="*/ 0 w 6094413"/>
              <a:gd name="T13" fmla="*/ 0 h 2468563"/>
              <a:gd name="T14" fmla="*/ 6094413 w 6094413"/>
              <a:gd name="T15" fmla="*/ 2468563 h 2468563"/>
            </a:gdLst>
            <a:ahLst/>
            <a:cxnLst>
              <a:cxn ang="T8">
                <a:pos x="T0" y="T1"/>
              </a:cxn>
              <a:cxn ang="T9">
                <a:pos x="T2" y="T3"/>
              </a:cxn>
              <a:cxn ang="T10">
                <a:pos x="T4" y="T5"/>
              </a:cxn>
              <a:cxn ang="T11">
                <a:pos x="T6" y="T7"/>
              </a:cxn>
            </a:cxnLst>
            <a:rect l="T12" t="T13" r="T14" b="T15"/>
            <a:pathLst>
              <a:path w="6094413" h="2468563">
                <a:moveTo>
                  <a:pt x="0" y="0"/>
                </a:moveTo>
                <a:lnTo>
                  <a:pt x="16925" y="0"/>
                </a:lnTo>
                <a:lnTo>
                  <a:pt x="16925" y="6860"/>
                </a:lnTo>
                <a:lnTo>
                  <a:pt x="0" y="6860"/>
                </a:lnTo>
                <a:lnTo>
                  <a:pt x="0" y="0"/>
                </a:lnTo>
                <a:close/>
              </a:path>
            </a:pathLst>
          </a:custGeom>
          <a:noFill/>
          <a:ln w="9525">
            <a:noFill/>
            <a:round/>
            <a:headEnd/>
            <a:tailEnd/>
          </a:ln>
        </p:spPr>
        <p:txBody>
          <a:bodyPr wrap="none" lIns="90000" tIns="46800" rIns="90000" bIns="46800">
            <a:spAutoFit/>
          </a:bodyPr>
          <a:lstStyle/>
          <a:p>
            <a:pPr algn="ctr" eaLnBrk="1" hangingPunct="1">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9600" b="1">
                <a:solidFill>
                  <a:srgbClr val="BFD3F8"/>
                </a:solidFill>
                <a:latin typeface="Times New Roman" pitchFamily="16" charset="0"/>
                <a:ea typeface="Droid Sans Fallback" charset="0"/>
                <a:cs typeface="Times New Roman" pitchFamily="16" charset="0"/>
              </a:rPr>
              <a:t>Thanks !</a:t>
            </a:r>
          </a:p>
          <a:p>
            <a:pPr algn="ctr" eaLnBrk="1" hangingPunct="1">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6000" b="1">
                <a:solidFill>
                  <a:srgbClr val="BFD3F8"/>
                </a:solidFill>
                <a:latin typeface="Times New Roman" pitchFamily="16" charset="0"/>
                <a:ea typeface="Droid Sans Fallback" charset="0"/>
                <a:cs typeface="Times New Roman" pitchFamily="16" charset="0"/>
              </a:rPr>
              <a:t>Q&amp;A</a:t>
            </a:r>
          </a:p>
        </p:txBody>
      </p:sp>
    </p:spTree>
    <p:extLst>
      <p:ext uri="{BB962C8B-B14F-4D97-AF65-F5344CB8AC3E}">
        <p14:creationId xmlns:p14="http://schemas.microsoft.com/office/powerpoint/2010/main" val="34731165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19856</TotalTime>
  <Words>567</Words>
  <Application>Microsoft Office PowerPoint</Application>
  <PresentationFormat>On-screen Show (4:3)</PresentationFormat>
  <Paragraphs>49</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DejaVu Sans</vt:lpstr>
      <vt:lpstr>Droid Sans Fallback</vt:lpstr>
      <vt:lpstr>Times New Roman</vt:lpstr>
      <vt:lpstr>Wingdings</vt:lpstr>
      <vt:lpstr>Office Theme</vt:lpstr>
      <vt:lpstr>PowerPoint Presentation</vt:lpstr>
      <vt:lpstr>Introduction</vt:lpstr>
      <vt:lpstr>Motivation</vt:lpstr>
      <vt:lpstr>Related Work</vt:lpstr>
      <vt:lpstr>Overview of Data Sets</vt:lpstr>
      <vt:lpstr>Algorithm used</vt:lpstr>
      <vt:lpstr>Implementation Steps</vt:lpstr>
      <vt:lpstr>Results</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Raghu Kishore Neelisetti</dc:creator>
  <cp:lastModifiedBy>Microsoft account</cp:lastModifiedBy>
  <cp:revision>601</cp:revision>
  <dcterms:created xsi:type="dcterms:W3CDTF">2017-07-23T12:09:36Z</dcterms:created>
  <dcterms:modified xsi:type="dcterms:W3CDTF">2023-06-17T13:41:19Z</dcterms:modified>
</cp:coreProperties>
</file>