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2" r:id="rId5"/>
    <p:sldId id="263" r:id="rId6"/>
    <p:sldId id="265" r:id="rId7"/>
    <p:sldId id="266" r:id="rId8"/>
    <p:sldId id="291" r:id="rId9"/>
    <p:sldId id="292" r:id="rId10"/>
    <p:sldId id="267" r:id="rId11"/>
    <p:sldId id="268" r:id="rId12"/>
    <p:sldId id="293" r:id="rId13"/>
    <p:sldId id="294"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56" r:id="rId31"/>
    <p:sldId id="258" r:id="rId32"/>
    <p:sldId id="259" r:id="rId33"/>
    <p:sldId id="260" r:id="rId34"/>
    <p:sldId id="261" r:id="rId35"/>
    <p:sldId id="286" r:id="rId36"/>
    <p:sldId id="290" r:id="rId37"/>
    <p:sldId id="295" r:id="rId38"/>
    <p:sldId id="289" r:id="rId39"/>
  </p:sldIdLst>
  <p:sldSz cx="12192000" cy="6858000"/>
  <p:notesSz cx="6858000" cy="9144000"/>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C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106" d="100"/>
          <a:sy n="106"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7741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7222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9792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0030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0294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83292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46823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5409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5042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5414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3315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5073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66636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7063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7199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6547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4/25/2024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1305753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vizhub.com/Vikramkotlo09/3e4a96b9055a47c6a872c51257676511?edit=files&amp;file=index.html" TargetMode="External"/><Relationship Id="rId2" Type="http://schemas.openxmlformats.org/officeDocument/2006/relationships/hyperlink" Target="https://app.powerbi.com/groups/32943138-8025-48cd-9a85-9df66bd1864a/dashboards/fab773de-71a6-474f-9117-19982ed0492f?ctid=70de1992-07c6-480f-a318-a1afcba03983&amp;pbi_source=linkShare" TargetMode="External"/><Relationship Id="rId1" Type="http://schemas.openxmlformats.org/officeDocument/2006/relationships/slideLayout" Target="../slideLayouts/slideLayout2.xml"/><Relationship Id="rId4" Type="http://schemas.openxmlformats.org/officeDocument/2006/relationships/hyperlink" Target="https://vizhub.com/Vikramkotlo09/3e4a96b9055a47c6a872c51257676511?mode=embed"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3js.org/" TargetMode="External"/><Relationship Id="rId2" Type="http://schemas.openxmlformats.org/officeDocument/2006/relationships/hyperlink" Target="https://www.who.int/emergencies/disease-outbreak-news/item/2020-DON233" TargetMode="External"/><Relationship Id="rId1" Type="http://schemas.openxmlformats.org/officeDocument/2006/relationships/slideLayout" Target="../slideLayouts/slideLayout2.xml"/><Relationship Id="rId5" Type="http://schemas.openxmlformats.org/officeDocument/2006/relationships/hyperlink" Target="https://pandas.pydata.org/docs/" TargetMode="External"/><Relationship Id="rId4" Type="http://schemas.openxmlformats.org/officeDocument/2006/relationships/hyperlink" Target="https://matplotlib.org/stable/contents.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06FE7-23C6-7964-EBA5-DD8FDE0BAE1B}"/>
              </a:ext>
            </a:extLst>
          </p:cNvPr>
          <p:cNvSpPr>
            <a:spLocks noGrp="1"/>
          </p:cNvSpPr>
          <p:nvPr>
            <p:ph type="ctrTitle"/>
          </p:nvPr>
        </p:nvSpPr>
        <p:spPr>
          <a:xfrm>
            <a:off x="1507066" y="999460"/>
            <a:ext cx="5698067" cy="4479852"/>
          </a:xfrm>
        </p:spPr>
        <p:txBody>
          <a:bodyPr anchor="ctr">
            <a:normAutofit/>
          </a:bodyPr>
          <a:lstStyle/>
          <a:p>
            <a:r>
              <a:rPr lang="en-US" b="1" dirty="0">
                <a:latin typeface="Times New Roman" panose="02020603050405020304" pitchFamily="18" charset="0"/>
                <a:cs typeface="Times New Roman" panose="02020603050405020304" pitchFamily="18" charset="0"/>
              </a:rPr>
              <a:t>Exploring the Impact of COVID-19 on Population Demographic </a:t>
            </a:r>
          </a:p>
        </p:txBody>
      </p:sp>
      <p:sp>
        <p:nvSpPr>
          <p:cNvPr id="3" name="Subtitle 2">
            <a:extLst>
              <a:ext uri="{FF2B5EF4-FFF2-40B4-BE49-F238E27FC236}">
                <a16:creationId xmlns:a16="http://schemas.microsoft.com/office/drawing/2014/main" id="{AFFF7520-D5DF-4C73-7E80-F09C8351BB98}"/>
              </a:ext>
            </a:extLst>
          </p:cNvPr>
          <p:cNvSpPr>
            <a:spLocks noGrp="1"/>
          </p:cNvSpPr>
          <p:nvPr>
            <p:ph type="subTitle" idx="1"/>
          </p:nvPr>
        </p:nvSpPr>
        <p:spPr>
          <a:xfrm>
            <a:off x="7871971" y="999460"/>
            <a:ext cx="3123620" cy="4479852"/>
          </a:xfrm>
        </p:spPr>
        <p:txBody>
          <a:bodyPr anchor="ctr">
            <a:normAutofit/>
          </a:bodyPr>
          <a:lstStyle/>
          <a:p>
            <a:pPr algn="l"/>
            <a:r>
              <a:rPr lang="nn-NO" b="1" dirty="0">
                <a:latin typeface="Times New Roman" panose="02020603050405020304" pitchFamily="18" charset="0"/>
                <a:cs typeface="Times New Roman" panose="02020603050405020304" pitchFamily="18" charset="0"/>
              </a:rPr>
              <a:t>GROUP-25 </a:t>
            </a:r>
          </a:p>
          <a:p>
            <a:pPr algn="l"/>
            <a:r>
              <a:rPr lang="nn-NO" b="1" dirty="0">
                <a:latin typeface="Times New Roman" panose="02020603050405020304" pitchFamily="18" charset="0"/>
                <a:cs typeface="Times New Roman" panose="02020603050405020304" pitchFamily="18" charset="0"/>
              </a:rPr>
              <a:t>Vikram Kotlo 11608418 </a:t>
            </a:r>
          </a:p>
          <a:p>
            <a:pPr algn="l"/>
            <a:r>
              <a:rPr lang="nn-NO" b="1" dirty="0">
                <a:latin typeface="Times New Roman" panose="02020603050405020304" pitchFamily="18" charset="0"/>
                <a:cs typeface="Times New Roman" panose="02020603050405020304" pitchFamily="18" charset="0"/>
              </a:rPr>
              <a:t>vikramkotlo@my.unt.edu</a:t>
            </a:r>
            <a:endParaRPr lang="en-US" b="1" dirty="0">
              <a:latin typeface="Times New Roman" panose="02020603050405020304" pitchFamily="18" charset="0"/>
              <a:cs typeface="Times New Roman" panose="02020603050405020304" pitchFamily="18" charset="0"/>
            </a:endParaRPr>
          </a:p>
        </p:txBody>
      </p:sp>
      <p:sp>
        <p:nvSpPr>
          <p:cNvPr id="10"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3995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B552-F271-1FA8-4683-54E446E6F059}"/>
              </a:ext>
            </a:extLst>
          </p:cNvPr>
          <p:cNvSpPr>
            <a:spLocks noGrp="1"/>
          </p:cNvSpPr>
          <p:nvPr>
            <p:ph type="title"/>
          </p:nvPr>
        </p:nvSpPr>
        <p:spPr/>
        <p:txBody>
          <a:bodyPr/>
          <a:lstStyle/>
          <a:p>
            <a:r>
              <a:rPr lang="en-US" dirty="0"/>
              <a:t>Task Abstraction Workflow Diagram</a:t>
            </a:r>
          </a:p>
        </p:txBody>
      </p:sp>
      <p:sp>
        <p:nvSpPr>
          <p:cNvPr id="3" name="Content Placeholder 2">
            <a:extLst>
              <a:ext uri="{FF2B5EF4-FFF2-40B4-BE49-F238E27FC236}">
                <a16:creationId xmlns:a16="http://schemas.microsoft.com/office/drawing/2014/main" id="{7C6D0A68-E500-E0A0-3522-649956428049}"/>
              </a:ext>
            </a:extLst>
          </p:cNvPr>
          <p:cNvSpPr>
            <a:spLocks noGrp="1"/>
          </p:cNvSpPr>
          <p:nvPr>
            <p:ph idx="1"/>
          </p:nvPr>
        </p:nvSpPr>
        <p:spPr/>
        <p:txBody>
          <a:bodyPr>
            <a:normAutofit fontScale="77500" lnSpcReduction="20000"/>
          </a:bodyPr>
          <a:lstStyle/>
          <a:p>
            <a:pPr marL="0" indent="0">
              <a:buNone/>
            </a:pPr>
            <a:r>
              <a:rPr lang="en-US" b="1" dirty="0"/>
              <a:t>Analyze Life Expectancy Trends</a:t>
            </a:r>
          </a:p>
          <a:p>
            <a:r>
              <a:rPr lang="en-US" dirty="0"/>
              <a:t>Explore the relationship between life expectancy and factors like GDP, healthcare expenditure, and vaccination coverage.</a:t>
            </a:r>
          </a:p>
          <a:p>
            <a:pPr marL="0" indent="0">
              <a:buNone/>
            </a:pPr>
            <a:r>
              <a:rPr lang="en-US" b="1" dirty="0"/>
              <a:t>Assess Mortality Rates</a:t>
            </a:r>
          </a:p>
          <a:p>
            <a:r>
              <a:rPr lang="en-US" dirty="0"/>
              <a:t>Investigate adult mortality and infant mortality rates to identify regions with high mortality rates and potential interventions.</a:t>
            </a:r>
          </a:p>
          <a:p>
            <a:pPr marL="0" indent="0">
              <a:buNone/>
            </a:pPr>
            <a:r>
              <a:rPr lang="en-US" b="1" dirty="0"/>
              <a:t>Study Disease Incidence</a:t>
            </a:r>
          </a:p>
          <a:p>
            <a:r>
              <a:rPr lang="en-US" dirty="0"/>
              <a:t>Analyze data on diseases such as measles and hepatitis B to assess disease prevalence and vaccination coverage.</a:t>
            </a:r>
          </a:p>
          <a:p>
            <a:pPr marL="0" indent="0">
              <a:buNone/>
            </a:pPr>
            <a:r>
              <a:rPr lang="en-US" b="1" dirty="0"/>
              <a:t>Investigate COVID-19 Impact</a:t>
            </a:r>
          </a:p>
          <a:p>
            <a:r>
              <a:rPr lang="en-US" dirty="0"/>
              <a:t>Evaluate the spread and impact of COVID-19, including confirmed cases, deaths, and recoveries, to inform public health responses.</a:t>
            </a:r>
          </a:p>
          <a:p>
            <a:pPr marL="0" indent="0">
              <a:buNone/>
            </a:pPr>
            <a:r>
              <a:rPr lang="en-US" b="1" dirty="0"/>
              <a:t>Examine Socioeconomic Factors</a:t>
            </a:r>
          </a:p>
          <a:p>
            <a:r>
              <a:rPr lang="en-US" dirty="0"/>
              <a:t>Investigate the influence of socioeconomic factors like GDP, education, and income composition on health outcomes.</a:t>
            </a:r>
          </a:p>
          <a:p>
            <a:endParaRPr lang="en-US" dirty="0"/>
          </a:p>
        </p:txBody>
      </p:sp>
    </p:spTree>
    <p:extLst>
      <p:ext uri="{BB962C8B-B14F-4D97-AF65-F5344CB8AC3E}">
        <p14:creationId xmlns:p14="http://schemas.microsoft.com/office/powerpoint/2010/main" val="418518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A07C901-CC10-AB09-FCE3-5043C0B6E389}"/>
              </a:ext>
            </a:extLst>
          </p:cNvPr>
          <p:cNvSpPr>
            <a:spLocks noGrp="1"/>
          </p:cNvSpPr>
          <p:nvPr>
            <p:ph type="title"/>
          </p:nvPr>
        </p:nvSpPr>
        <p:spPr>
          <a:xfrm>
            <a:off x="1043950" y="1179151"/>
            <a:ext cx="3300646" cy="4463889"/>
          </a:xfrm>
        </p:spPr>
        <p:txBody>
          <a:bodyPr anchor="ctr">
            <a:normAutofit/>
          </a:bodyPr>
          <a:lstStyle/>
          <a:p>
            <a:r>
              <a:rPr lang="en-US" sz="3300" b="1"/>
              <a:t>Implementation using Tools:</a:t>
            </a:r>
          </a:p>
        </p:txBody>
      </p:sp>
      <p:sp>
        <p:nvSpPr>
          <p:cNvPr id="14" name="Isosceles Triangle 13">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2C9C4B9-8E71-CD2D-C520-16DACAE9D1D7}"/>
              </a:ext>
            </a:extLst>
          </p:cNvPr>
          <p:cNvSpPr>
            <a:spLocks noGrp="1"/>
          </p:cNvSpPr>
          <p:nvPr>
            <p:ph idx="1"/>
          </p:nvPr>
        </p:nvSpPr>
        <p:spPr>
          <a:xfrm>
            <a:off x="4978918" y="1109145"/>
            <a:ext cx="6341016" cy="4603900"/>
          </a:xfrm>
        </p:spPr>
        <p:txBody>
          <a:bodyPr anchor="ctr">
            <a:normAutofit/>
          </a:bodyPr>
          <a:lstStyle/>
          <a:p>
            <a:pPr marL="0" indent="0">
              <a:lnSpc>
                <a:spcPct val="90000"/>
              </a:lnSpc>
              <a:buNone/>
            </a:pPr>
            <a:r>
              <a:rPr lang="en-US" b="1" dirty="0"/>
              <a:t>Tools Used for Visualization:</a:t>
            </a:r>
          </a:p>
          <a:p>
            <a:pPr marL="0" indent="0">
              <a:lnSpc>
                <a:spcPct val="90000"/>
              </a:lnSpc>
              <a:buNone/>
            </a:pPr>
            <a:r>
              <a:rPr lang="en-US" sz="1100" b="1" dirty="0"/>
              <a:t>D3.js:</a:t>
            </a:r>
          </a:p>
          <a:p>
            <a:pPr>
              <a:lnSpc>
                <a:spcPct val="90000"/>
              </a:lnSpc>
            </a:pPr>
            <a:r>
              <a:rPr lang="en-US" sz="1100" dirty="0"/>
              <a:t>Utilized for initial visualization of uncleaned dataset, providing interactive and dynamic visualizations on webpages(</a:t>
            </a:r>
            <a:r>
              <a:rPr lang="en-US" sz="1100" dirty="0" err="1"/>
              <a:t>vizhub</a:t>
            </a:r>
            <a:r>
              <a:rPr lang="en-US" sz="1100" dirty="0"/>
              <a:t>).</a:t>
            </a:r>
          </a:p>
          <a:p>
            <a:pPr marL="0" indent="0">
              <a:lnSpc>
                <a:spcPct val="90000"/>
              </a:lnSpc>
              <a:buNone/>
            </a:pPr>
            <a:r>
              <a:rPr lang="en-US" sz="1100" b="1" dirty="0"/>
              <a:t>Python (Pandas, NumPy, Matplotlib, Seaborn):</a:t>
            </a:r>
          </a:p>
          <a:p>
            <a:pPr>
              <a:lnSpc>
                <a:spcPct val="90000"/>
              </a:lnSpc>
            </a:pPr>
            <a:r>
              <a:rPr lang="en-US" sz="1100" dirty="0"/>
              <a:t>Pandas and NumPy for data manipulation and preprocessing.</a:t>
            </a:r>
          </a:p>
          <a:p>
            <a:pPr>
              <a:lnSpc>
                <a:spcPct val="90000"/>
              </a:lnSpc>
            </a:pPr>
            <a:r>
              <a:rPr lang="en-US" sz="1100" dirty="0"/>
              <a:t>Matplotlib and Seaborn for creating static visualizations such as line plots, bar charts, and histograms.</a:t>
            </a:r>
          </a:p>
          <a:p>
            <a:pPr marL="0" indent="0">
              <a:lnSpc>
                <a:spcPct val="90000"/>
              </a:lnSpc>
              <a:buNone/>
            </a:pPr>
            <a:r>
              <a:rPr lang="en-US" sz="1100" b="1" dirty="0"/>
              <a:t>Microsoft Power BI:</a:t>
            </a:r>
          </a:p>
          <a:p>
            <a:pPr>
              <a:lnSpc>
                <a:spcPct val="90000"/>
              </a:lnSpc>
            </a:pPr>
            <a:r>
              <a:rPr lang="en-US" sz="1100" dirty="0"/>
              <a:t>Used for creating interactive dashboards and reports, integrating refined visualizations to provide a comprehensive view of the analyzed data.</a:t>
            </a:r>
          </a:p>
          <a:p>
            <a:pPr marL="0" indent="0">
              <a:lnSpc>
                <a:spcPct val="90000"/>
              </a:lnSpc>
              <a:buNone/>
            </a:pPr>
            <a:r>
              <a:rPr lang="en-US" b="1" dirty="0"/>
              <a:t>Explanation:</a:t>
            </a:r>
          </a:p>
          <a:p>
            <a:pPr marL="342900" marR="0" lvl="0" indent="-342900" algn="l" defTabSz="457200" rtl="0" eaLnBrk="1" fontAlgn="auto" latinLnBrk="0" hangingPunct="1">
              <a:lnSpc>
                <a:spcPct val="90000"/>
              </a:lnSpc>
              <a:spcBef>
                <a:spcPts val="1000"/>
              </a:spcBef>
              <a:spcAft>
                <a:spcPts val="0"/>
              </a:spcAft>
              <a:buClr>
                <a:srgbClr val="A5300F"/>
              </a:buClr>
              <a:buSzPct val="80000"/>
              <a:buFont typeface="Wingdings 3" charset="2"/>
              <a:buChar char=""/>
              <a:tabLst/>
              <a:defRPr/>
            </a:pPr>
            <a:r>
              <a:rPr kumimoji="0" lang="en-US" sz="1100" b="0" i="0" u="none" strike="noStrike" kern="1200" cap="none" spc="0" normalizeH="0" baseline="0" noProof="0" dirty="0">
                <a:ln>
                  <a:noFill/>
                </a:ln>
                <a:solidFill>
                  <a:prstClr val="black">
                    <a:lumMod val="75000"/>
                    <a:lumOff val="25000"/>
                  </a:prstClr>
                </a:solidFill>
                <a:effectLst/>
                <a:uLnTx/>
                <a:uFillTx/>
                <a:latin typeface="Times New Roman"/>
                <a:ea typeface="+mn-ea"/>
                <a:cs typeface="+mn-cs"/>
              </a:rPr>
              <a:t>D3.js enabled the creation of dynamic and interactive visualizations for exploring the uncleaned dataset, providing an initial overview of the data's structure.</a:t>
            </a:r>
          </a:p>
          <a:p>
            <a:pPr>
              <a:lnSpc>
                <a:spcPct val="90000"/>
              </a:lnSpc>
            </a:pPr>
            <a:r>
              <a:rPr lang="en-US" sz="1100" dirty="0"/>
              <a:t>Python, with libraries like Pandas and NumPy, was primarily used for data cleaning, preprocessing, and generating static visualizations.</a:t>
            </a:r>
          </a:p>
          <a:p>
            <a:pPr>
              <a:lnSpc>
                <a:spcPct val="90000"/>
              </a:lnSpc>
            </a:pPr>
            <a:r>
              <a:rPr lang="en-US" sz="1100" dirty="0"/>
              <a:t>Microsoft Power BI was employed for creating interactive dashboards and reports, allowing for in-depth exploration and analysis of the refined visualizations.</a:t>
            </a:r>
          </a:p>
        </p:txBody>
      </p:sp>
      <p:sp>
        <p:nvSpPr>
          <p:cNvPr id="18" name="Isosceles Triangle 17">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8494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Isosceles Triangle 4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Isosceles Triangle 4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8" name="Rectangle 47">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Freeform: Shape 49">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51" name="Straight Connector 50">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53" name="Isosceles Triangle 52">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itle 9">
            <a:extLst>
              <a:ext uri="{FF2B5EF4-FFF2-40B4-BE49-F238E27FC236}">
                <a16:creationId xmlns:a16="http://schemas.microsoft.com/office/drawing/2014/main" id="{68DEAD0F-F2D3-9121-8707-ADE71144B4A5}"/>
              </a:ext>
            </a:extLst>
          </p:cNvPr>
          <p:cNvSpPr>
            <a:spLocks noGrp="1"/>
          </p:cNvSpPr>
          <p:nvPr>
            <p:ph type="title"/>
          </p:nvPr>
        </p:nvSpPr>
        <p:spPr>
          <a:xfrm>
            <a:off x="829734" y="854529"/>
            <a:ext cx="5799665" cy="5148943"/>
          </a:xfrm>
        </p:spPr>
        <p:txBody>
          <a:bodyPr vert="horz" lIns="91440" tIns="45720" rIns="91440" bIns="45720" rtlCol="0" anchor="ctr">
            <a:normAutofit/>
          </a:bodyPr>
          <a:lstStyle/>
          <a:p>
            <a:pPr algn="r"/>
            <a:r>
              <a:rPr lang="en-US" sz="6000" b="1"/>
              <a:t>Results for Analysis</a:t>
            </a:r>
          </a:p>
        </p:txBody>
      </p:sp>
    </p:spTree>
    <p:extLst>
      <p:ext uri="{BB962C8B-B14F-4D97-AF65-F5344CB8AC3E}">
        <p14:creationId xmlns:p14="http://schemas.microsoft.com/office/powerpoint/2010/main" val="2543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C5F4-74D6-544C-5458-6A8A99A0260C}"/>
              </a:ext>
            </a:extLst>
          </p:cNvPr>
          <p:cNvSpPr>
            <a:spLocks noGrp="1"/>
          </p:cNvSpPr>
          <p:nvPr>
            <p:ph type="title"/>
          </p:nvPr>
        </p:nvSpPr>
        <p:spPr/>
        <p:txBody>
          <a:bodyPr anchor="t">
            <a:normAutofit/>
          </a:bodyPr>
          <a:lstStyle/>
          <a:p>
            <a:r>
              <a:rPr lang="en-US" sz="3300" b="1" i="0">
                <a:effectLst/>
                <a:highlight>
                  <a:srgbClr val="FFFFFF"/>
                </a:highlight>
                <a:latin typeface="Söhne"/>
              </a:rPr>
              <a:t>Initial Visualization </a:t>
            </a:r>
            <a:r>
              <a:rPr lang="en-US" sz="3300" b="1">
                <a:highlight>
                  <a:srgbClr val="FFFFFF"/>
                </a:highlight>
                <a:latin typeface="Söhne"/>
              </a:rPr>
              <a:t>Using D3.js </a:t>
            </a:r>
            <a:r>
              <a:rPr lang="en-US" sz="3300" b="1" i="0">
                <a:effectLst/>
                <a:highlight>
                  <a:srgbClr val="FFFFFF"/>
                </a:highlight>
                <a:latin typeface="Söhne"/>
              </a:rPr>
              <a:t>Pie Chart of COVID-19 Cases by WHO Region(pre-cleaning)</a:t>
            </a:r>
            <a:endParaRPr lang="en-US" sz="3300"/>
          </a:p>
        </p:txBody>
      </p:sp>
      <p:sp>
        <p:nvSpPr>
          <p:cNvPr id="3" name="Content Placeholder 2">
            <a:extLst>
              <a:ext uri="{FF2B5EF4-FFF2-40B4-BE49-F238E27FC236}">
                <a16:creationId xmlns:a16="http://schemas.microsoft.com/office/drawing/2014/main" id="{AA076A1F-7011-6C08-F280-9C75B0D5576E}"/>
              </a:ext>
            </a:extLst>
          </p:cNvPr>
          <p:cNvSpPr>
            <a:spLocks noGrp="1"/>
          </p:cNvSpPr>
          <p:nvPr>
            <p:ph idx="1"/>
          </p:nvPr>
        </p:nvSpPr>
        <p:spPr>
          <a:xfrm>
            <a:off x="677334" y="2160590"/>
            <a:ext cx="5220430" cy="3701270"/>
          </a:xfrm>
        </p:spPr>
        <p:txBody>
          <a:bodyPr>
            <a:normAutofit/>
          </a:bodyPr>
          <a:lstStyle/>
          <a:p>
            <a:pPr marL="0" indent="0">
              <a:lnSpc>
                <a:spcPct val="90000"/>
              </a:lnSpc>
              <a:buNone/>
            </a:pPr>
            <a:r>
              <a:rPr lang="en-US" sz="1100" b="1" i="0" dirty="0">
                <a:effectLst/>
                <a:highlight>
                  <a:srgbClr val="FFFFFF"/>
                </a:highlight>
                <a:latin typeface="Söhne"/>
              </a:rPr>
              <a:t>Explanation:</a:t>
            </a:r>
            <a:endParaRPr lang="en-US" sz="1100" b="0" i="0" dirty="0">
              <a:effectLst/>
              <a:highlight>
                <a:srgbClr val="FFFFFF"/>
              </a:highlight>
              <a:latin typeface="Söhne"/>
            </a:endParaRPr>
          </a:p>
          <a:p>
            <a:pPr>
              <a:lnSpc>
                <a:spcPct val="90000"/>
              </a:lnSpc>
            </a:pPr>
            <a:r>
              <a:rPr lang="en-US" sz="1100" b="0" i="0" dirty="0">
                <a:effectLst/>
                <a:highlight>
                  <a:srgbClr val="FFFFFF"/>
                </a:highlight>
                <a:latin typeface="Söhne"/>
              </a:rPr>
              <a:t>The pie chart provides a clear overview of how COVID-19 cases are distributed among different WHO regions. </a:t>
            </a:r>
          </a:p>
          <a:p>
            <a:pPr>
              <a:lnSpc>
                <a:spcPct val="90000"/>
              </a:lnSpc>
            </a:pPr>
            <a:r>
              <a:rPr lang="en-US" sz="1100" b="0" i="0" dirty="0">
                <a:effectLst/>
                <a:highlight>
                  <a:srgbClr val="FFFFFF"/>
                </a:highlight>
                <a:latin typeface="Söhne"/>
              </a:rPr>
              <a:t>We can see at a glance which regions have the highest number of confirmed cases, enabling policymakers and health organizations to allocate resources effectively. </a:t>
            </a:r>
          </a:p>
          <a:p>
            <a:pPr>
              <a:lnSpc>
                <a:spcPct val="90000"/>
              </a:lnSpc>
            </a:pPr>
            <a:r>
              <a:rPr lang="en-US" sz="1100" dirty="0">
                <a:highlight>
                  <a:srgbClr val="FFFFFF"/>
                </a:highlight>
                <a:latin typeface="Söhne"/>
              </a:rPr>
              <a:t>R</a:t>
            </a:r>
            <a:r>
              <a:rPr lang="en-US" sz="1100" b="0" i="0" dirty="0">
                <a:effectLst/>
                <a:highlight>
                  <a:srgbClr val="FFFFFF"/>
                </a:highlight>
                <a:latin typeface="Söhne"/>
              </a:rPr>
              <a:t>egions with larger segments may require more attention in terms of healthcare infrastructure and preventive measures.</a:t>
            </a:r>
          </a:p>
          <a:p>
            <a:pPr marL="0" indent="0">
              <a:lnSpc>
                <a:spcPct val="90000"/>
              </a:lnSpc>
              <a:buNone/>
            </a:pPr>
            <a:r>
              <a:rPr lang="en-US" sz="1100" b="1" i="0" dirty="0">
                <a:effectLst/>
                <a:highlight>
                  <a:srgbClr val="FFFFFF"/>
                </a:highlight>
                <a:latin typeface="Söhne"/>
              </a:rPr>
              <a:t>Story:</a:t>
            </a:r>
            <a:endParaRPr lang="en-US" sz="1100" b="0" i="0" dirty="0">
              <a:effectLst/>
              <a:highlight>
                <a:srgbClr val="FFFFFF"/>
              </a:highlight>
              <a:latin typeface="Söhne"/>
            </a:endParaRPr>
          </a:p>
          <a:p>
            <a:pPr>
              <a:lnSpc>
                <a:spcPct val="90000"/>
              </a:lnSpc>
            </a:pPr>
            <a:r>
              <a:rPr lang="en-US" sz="1100" b="0" i="0" dirty="0">
                <a:effectLst/>
                <a:highlight>
                  <a:srgbClr val="FFFFFF"/>
                </a:highlight>
                <a:latin typeface="Söhne"/>
              </a:rPr>
              <a:t>Imagine global health officials convening to discuss strategies for combating the spread of COVID-19. As they gather around a screen displaying the pie chart, they immediately notice the significant portion representing the European region, indicating a high number of confirmed cases. </a:t>
            </a:r>
          </a:p>
          <a:p>
            <a:pPr>
              <a:lnSpc>
                <a:spcPct val="90000"/>
              </a:lnSpc>
            </a:pPr>
            <a:r>
              <a:rPr lang="en-US" sz="1100" b="0" i="0" dirty="0">
                <a:effectLst/>
                <a:highlight>
                  <a:srgbClr val="FFFFFF"/>
                </a:highlight>
                <a:latin typeface="Söhne"/>
              </a:rPr>
              <a:t>This prompts discussions on implementing stricter containment measures and increasing healthcare capacity in Europe. </a:t>
            </a:r>
          </a:p>
          <a:p>
            <a:pPr>
              <a:lnSpc>
                <a:spcPct val="90000"/>
              </a:lnSpc>
            </a:pPr>
            <a:r>
              <a:rPr lang="en-US" sz="1100" b="0" i="0" dirty="0">
                <a:effectLst/>
                <a:highlight>
                  <a:srgbClr val="FFFFFF"/>
                </a:highlight>
                <a:latin typeface="Söhne"/>
              </a:rPr>
              <a:t>Similarly, the smaller segments representing regions with fewer cases spark conversations about sharing resources and best practices to prevent further outbreaks.</a:t>
            </a:r>
          </a:p>
          <a:p>
            <a:pPr>
              <a:lnSpc>
                <a:spcPct val="90000"/>
              </a:lnSpc>
            </a:pPr>
            <a:endParaRPr lang="en-US" sz="1100" dirty="0"/>
          </a:p>
        </p:txBody>
      </p:sp>
      <p:pic>
        <p:nvPicPr>
          <p:cNvPr id="5" name="Picture 4">
            <a:extLst>
              <a:ext uri="{FF2B5EF4-FFF2-40B4-BE49-F238E27FC236}">
                <a16:creationId xmlns:a16="http://schemas.microsoft.com/office/drawing/2014/main" id="{379CB140-E2C7-B66A-7FAF-1026DF970C90}"/>
              </a:ext>
            </a:extLst>
          </p:cNvPr>
          <p:cNvPicPr>
            <a:picLocks noChangeAspect="1"/>
          </p:cNvPicPr>
          <p:nvPr/>
        </p:nvPicPr>
        <p:blipFill rotWithShape="1">
          <a:blip r:embed="rId2"/>
          <a:srcRect l="13711" t="18604"/>
          <a:stretch/>
        </p:blipFill>
        <p:spPr>
          <a:xfrm>
            <a:off x="6294238" y="2806873"/>
            <a:ext cx="5500950" cy="2543282"/>
          </a:xfrm>
          <a:prstGeom prst="rect">
            <a:avLst/>
          </a:prstGeom>
        </p:spPr>
      </p:pic>
    </p:spTree>
    <p:extLst>
      <p:ext uri="{BB962C8B-B14F-4D97-AF65-F5344CB8AC3E}">
        <p14:creationId xmlns:p14="http://schemas.microsoft.com/office/powerpoint/2010/main" val="24242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8BDF-8D85-0608-86E3-36DA56322FF9}"/>
              </a:ext>
            </a:extLst>
          </p:cNvPr>
          <p:cNvSpPr>
            <a:spLocks noGrp="1"/>
          </p:cNvSpPr>
          <p:nvPr>
            <p:ph type="title"/>
          </p:nvPr>
        </p:nvSpPr>
        <p:spPr/>
        <p:txBody>
          <a:bodyPr anchor="t">
            <a:normAutofit/>
          </a:bodyPr>
          <a:lstStyle/>
          <a:p>
            <a:r>
              <a:rPr lang="en-US" dirty="0"/>
              <a:t>Stacked Bar Chart of COVID-19 Cases by Country-Using D3.js</a:t>
            </a:r>
          </a:p>
        </p:txBody>
      </p:sp>
      <p:sp>
        <p:nvSpPr>
          <p:cNvPr id="3" name="Content Placeholder 2">
            <a:extLst>
              <a:ext uri="{FF2B5EF4-FFF2-40B4-BE49-F238E27FC236}">
                <a16:creationId xmlns:a16="http://schemas.microsoft.com/office/drawing/2014/main" id="{C7880A60-C5B3-315C-ACA3-C99DDC79A740}"/>
              </a:ext>
            </a:extLst>
          </p:cNvPr>
          <p:cNvSpPr>
            <a:spLocks noGrp="1"/>
          </p:cNvSpPr>
          <p:nvPr>
            <p:ph idx="1"/>
          </p:nvPr>
        </p:nvSpPr>
        <p:spPr>
          <a:xfrm>
            <a:off x="677334" y="2160590"/>
            <a:ext cx="5220430" cy="3701270"/>
          </a:xfrm>
        </p:spPr>
        <p:txBody>
          <a:bodyPr>
            <a:normAutofit/>
          </a:bodyPr>
          <a:lstStyle/>
          <a:p>
            <a:pPr marL="0" indent="0">
              <a:lnSpc>
                <a:spcPct val="90000"/>
              </a:lnSpc>
              <a:buNone/>
            </a:pPr>
            <a:r>
              <a:rPr lang="en-US" sz="1100" dirty="0"/>
              <a:t>Explanation:</a:t>
            </a:r>
          </a:p>
          <a:p>
            <a:pPr>
              <a:lnSpc>
                <a:spcPct val="90000"/>
              </a:lnSpc>
            </a:pPr>
            <a:r>
              <a:rPr lang="en-US" sz="1100" dirty="0"/>
              <a:t>The stacked bar chart allows for a detailed examination of COVID-19 cases within individual countries. By breaking down each bar into segments for confirmed, deaths, and recovered cases, viewers can see not only the total number of cases but also the outcomes of those cases. This provides insights into how countries are managing the pandemic, including their healthcare systems' capacity to treat patients and mitigate fatalities.</a:t>
            </a:r>
          </a:p>
          <a:p>
            <a:pPr marL="0" indent="0">
              <a:lnSpc>
                <a:spcPct val="90000"/>
              </a:lnSpc>
              <a:buNone/>
            </a:pPr>
            <a:r>
              <a:rPr lang="en-US" sz="1100" dirty="0"/>
              <a:t>Story:</a:t>
            </a:r>
          </a:p>
          <a:p>
            <a:pPr>
              <a:lnSpc>
                <a:spcPct val="90000"/>
              </a:lnSpc>
            </a:pPr>
            <a:r>
              <a:rPr lang="en-US" sz="1100" dirty="0"/>
              <a:t>As policymakers analyze the stacked bar chart, they focus on the disparities in outcomes among the top 10 countries with the highest confirmed cases. They notice that while some countries have a high number of confirmed cases, they've also managed to achieve a substantial number of recoveries, indicating effective healthcare interventions. Conversely, countries with a high proportion of deaths prompt discussions on implementing measures to reduce mortality rates, such as improving access to critical care facilities and vaccine distribution.</a:t>
            </a:r>
          </a:p>
        </p:txBody>
      </p:sp>
      <p:pic>
        <p:nvPicPr>
          <p:cNvPr id="5" name="Picture 4">
            <a:extLst>
              <a:ext uri="{FF2B5EF4-FFF2-40B4-BE49-F238E27FC236}">
                <a16:creationId xmlns:a16="http://schemas.microsoft.com/office/drawing/2014/main" id="{9124247D-D057-1FA4-8E5E-FCA359D6E8BC}"/>
              </a:ext>
            </a:extLst>
          </p:cNvPr>
          <p:cNvPicPr>
            <a:picLocks noChangeAspect="1"/>
          </p:cNvPicPr>
          <p:nvPr/>
        </p:nvPicPr>
        <p:blipFill>
          <a:blip r:embed="rId2"/>
          <a:stretch>
            <a:fillRect/>
          </a:stretch>
        </p:blipFill>
        <p:spPr>
          <a:xfrm>
            <a:off x="6096000" y="2160590"/>
            <a:ext cx="5756241" cy="3373471"/>
          </a:xfrm>
          <a:prstGeom prst="rect">
            <a:avLst/>
          </a:prstGeom>
        </p:spPr>
      </p:pic>
    </p:spTree>
    <p:extLst>
      <p:ext uri="{BB962C8B-B14F-4D97-AF65-F5344CB8AC3E}">
        <p14:creationId xmlns:p14="http://schemas.microsoft.com/office/powerpoint/2010/main" val="101402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F34F-FE15-E098-013D-B35E9F8A6F73}"/>
              </a:ext>
            </a:extLst>
          </p:cNvPr>
          <p:cNvSpPr>
            <a:spLocks noGrp="1"/>
          </p:cNvSpPr>
          <p:nvPr>
            <p:ph type="title"/>
          </p:nvPr>
        </p:nvSpPr>
        <p:spPr/>
        <p:txBody>
          <a:bodyPr anchor="t">
            <a:normAutofit fontScale="90000"/>
          </a:bodyPr>
          <a:lstStyle/>
          <a:p>
            <a:r>
              <a:rPr lang="en-US" dirty="0"/>
              <a:t>After Cleaning Datasets Using Python And Visualizing Using Matplotlib: Exploring Global Health Data</a:t>
            </a:r>
          </a:p>
        </p:txBody>
      </p:sp>
      <p:sp>
        <p:nvSpPr>
          <p:cNvPr id="3" name="Content Placeholder 2">
            <a:extLst>
              <a:ext uri="{FF2B5EF4-FFF2-40B4-BE49-F238E27FC236}">
                <a16:creationId xmlns:a16="http://schemas.microsoft.com/office/drawing/2014/main" id="{1EF6B8A1-8E81-4833-B5CC-E0BFB57744DC}"/>
              </a:ext>
            </a:extLst>
          </p:cNvPr>
          <p:cNvSpPr>
            <a:spLocks noGrp="1"/>
          </p:cNvSpPr>
          <p:nvPr>
            <p:ph idx="1"/>
          </p:nvPr>
        </p:nvSpPr>
        <p:spPr>
          <a:xfrm>
            <a:off x="677334" y="2160590"/>
            <a:ext cx="5220430" cy="3701270"/>
          </a:xfrm>
        </p:spPr>
        <p:txBody>
          <a:bodyPr>
            <a:normAutofit/>
          </a:bodyPr>
          <a:lstStyle/>
          <a:p>
            <a:pPr marL="0" indent="0">
              <a:lnSpc>
                <a:spcPct val="90000"/>
              </a:lnSpc>
              <a:buNone/>
            </a:pPr>
            <a:r>
              <a:rPr lang="en-US" sz="1300" b="1" dirty="0"/>
              <a:t>Explanation:</a:t>
            </a:r>
          </a:p>
          <a:p>
            <a:pPr>
              <a:lnSpc>
                <a:spcPct val="90000"/>
              </a:lnSpc>
            </a:pPr>
            <a:r>
              <a:rPr lang="en-US" sz="1300" dirty="0"/>
              <a:t>Data Cleaning: Removes extra spaces from column names for consistency.</a:t>
            </a:r>
          </a:p>
          <a:p>
            <a:pPr>
              <a:lnSpc>
                <a:spcPct val="90000"/>
              </a:lnSpc>
            </a:pPr>
            <a:r>
              <a:rPr lang="en-US" sz="1300" dirty="0"/>
              <a:t>Summary Statistics: Computes key statistics for numeric columns.</a:t>
            </a:r>
          </a:p>
          <a:p>
            <a:pPr>
              <a:lnSpc>
                <a:spcPct val="90000"/>
              </a:lnSpc>
            </a:pPr>
            <a:r>
              <a:rPr lang="en-US" sz="1300" dirty="0"/>
              <a:t>Visualization: Displays the distribution of life expectancy using a histogram.</a:t>
            </a:r>
          </a:p>
          <a:p>
            <a:pPr marL="0" indent="0">
              <a:lnSpc>
                <a:spcPct val="90000"/>
              </a:lnSpc>
              <a:buNone/>
            </a:pPr>
            <a:r>
              <a:rPr lang="en-US" sz="1300" b="1" dirty="0"/>
              <a:t>Story:</a:t>
            </a:r>
          </a:p>
          <a:p>
            <a:pPr>
              <a:lnSpc>
                <a:spcPct val="90000"/>
              </a:lnSpc>
            </a:pPr>
            <a:r>
              <a:rPr lang="en-US" sz="1300" dirty="0"/>
              <a:t>In a health research project, data cleaning ensures consistency in column names, aiding smooth analysis. </a:t>
            </a:r>
          </a:p>
          <a:p>
            <a:pPr>
              <a:lnSpc>
                <a:spcPct val="90000"/>
              </a:lnSpc>
            </a:pPr>
            <a:r>
              <a:rPr lang="en-US" sz="1300" dirty="0"/>
              <a:t>Summary statistics reveal crucial insights into life expectancy trends worldwide. </a:t>
            </a:r>
          </a:p>
          <a:p>
            <a:pPr>
              <a:lnSpc>
                <a:spcPct val="90000"/>
              </a:lnSpc>
            </a:pPr>
            <a:r>
              <a:rPr lang="en-US" sz="1300" dirty="0"/>
              <a:t>Visualizing life expectancy distributions highlights variations, guiding targeted interventions for global health improvement.</a:t>
            </a:r>
          </a:p>
        </p:txBody>
      </p:sp>
      <p:pic>
        <p:nvPicPr>
          <p:cNvPr id="5" name="Picture 4">
            <a:extLst>
              <a:ext uri="{FF2B5EF4-FFF2-40B4-BE49-F238E27FC236}">
                <a16:creationId xmlns:a16="http://schemas.microsoft.com/office/drawing/2014/main" id="{D452BF12-334D-B6DB-2DF9-0AEEE789C2A2}"/>
              </a:ext>
            </a:extLst>
          </p:cNvPr>
          <p:cNvPicPr>
            <a:picLocks noChangeAspect="1"/>
          </p:cNvPicPr>
          <p:nvPr/>
        </p:nvPicPr>
        <p:blipFill>
          <a:blip r:embed="rId2"/>
          <a:stretch>
            <a:fillRect/>
          </a:stretch>
        </p:blipFill>
        <p:spPr>
          <a:xfrm>
            <a:off x="6820425" y="2512624"/>
            <a:ext cx="4907154" cy="2997201"/>
          </a:xfrm>
          <a:prstGeom prst="rect">
            <a:avLst/>
          </a:prstGeom>
        </p:spPr>
      </p:pic>
    </p:spTree>
    <p:extLst>
      <p:ext uri="{BB962C8B-B14F-4D97-AF65-F5344CB8AC3E}">
        <p14:creationId xmlns:p14="http://schemas.microsoft.com/office/powerpoint/2010/main" val="296400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1F62-EE6B-83BC-566E-9C41EF74C41E}"/>
              </a:ext>
            </a:extLst>
          </p:cNvPr>
          <p:cNvSpPr>
            <a:spLocks noGrp="1"/>
          </p:cNvSpPr>
          <p:nvPr>
            <p:ph type="title"/>
          </p:nvPr>
        </p:nvSpPr>
        <p:spPr/>
        <p:txBody>
          <a:bodyPr anchor="t">
            <a:normAutofit/>
          </a:bodyPr>
          <a:lstStyle/>
          <a:p>
            <a:pPr>
              <a:lnSpc>
                <a:spcPct val="90000"/>
              </a:lnSpc>
            </a:pPr>
            <a:r>
              <a:rPr lang="en-US" sz="2800"/>
              <a:t>Understanding Global Population Dynamics: Distribution Analysis</a:t>
            </a:r>
            <a:br>
              <a:rPr lang="en-US" sz="2800"/>
            </a:br>
            <a:endParaRPr lang="en-US" sz="2800"/>
          </a:p>
        </p:txBody>
      </p:sp>
      <p:sp>
        <p:nvSpPr>
          <p:cNvPr id="3" name="Content Placeholder 2">
            <a:extLst>
              <a:ext uri="{FF2B5EF4-FFF2-40B4-BE49-F238E27FC236}">
                <a16:creationId xmlns:a16="http://schemas.microsoft.com/office/drawing/2014/main" id="{A301EFD9-70E9-E49D-DA8C-6B234070504B}"/>
              </a:ext>
            </a:extLst>
          </p:cNvPr>
          <p:cNvSpPr>
            <a:spLocks noGrp="1"/>
          </p:cNvSpPr>
          <p:nvPr>
            <p:ph idx="1"/>
          </p:nvPr>
        </p:nvSpPr>
        <p:spPr>
          <a:xfrm>
            <a:off x="677334" y="2160590"/>
            <a:ext cx="5220430" cy="3701270"/>
          </a:xfrm>
        </p:spPr>
        <p:txBody>
          <a:bodyPr>
            <a:normAutofit/>
          </a:bodyPr>
          <a:lstStyle/>
          <a:p>
            <a:pPr>
              <a:lnSpc>
                <a:spcPct val="90000"/>
              </a:lnSpc>
            </a:pPr>
            <a:endParaRPr lang="en-US" sz="1300"/>
          </a:p>
          <a:p>
            <a:pPr marL="0" indent="0">
              <a:lnSpc>
                <a:spcPct val="90000"/>
              </a:lnSpc>
              <a:buNone/>
            </a:pPr>
            <a:r>
              <a:rPr lang="en-US" sz="1300"/>
              <a:t>Explanation:</a:t>
            </a:r>
          </a:p>
          <a:p>
            <a:pPr>
              <a:lnSpc>
                <a:spcPct val="90000"/>
              </a:lnSpc>
            </a:pPr>
            <a:r>
              <a:rPr lang="en-US" sz="1300"/>
              <a:t>Data Preparation: Ensures consistency in column names for clarity.</a:t>
            </a:r>
          </a:p>
          <a:p>
            <a:pPr>
              <a:lnSpc>
                <a:spcPct val="90000"/>
              </a:lnSpc>
            </a:pPr>
            <a:r>
              <a:rPr lang="en-US" sz="1300"/>
              <a:t>Statistical Insight: Reveals key population statistics for analysis.</a:t>
            </a:r>
          </a:p>
          <a:p>
            <a:pPr>
              <a:lnSpc>
                <a:spcPct val="90000"/>
              </a:lnSpc>
            </a:pPr>
            <a:r>
              <a:rPr lang="en-US" sz="1300"/>
              <a:t>Visual Representation: Depicts population distribution via histogram and KDE.</a:t>
            </a:r>
          </a:p>
          <a:p>
            <a:pPr marL="0" indent="0">
              <a:lnSpc>
                <a:spcPct val="90000"/>
              </a:lnSpc>
              <a:buNone/>
            </a:pPr>
            <a:r>
              <a:rPr lang="en-US" sz="1300"/>
              <a:t>Story:</a:t>
            </a:r>
          </a:p>
          <a:p>
            <a:pPr>
              <a:lnSpc>
                <a:spcPct val="90000"/>
              </a:lnSpc>
            </a:pPr>
            <a:r>
              <a:rPr lang="en-US" sz="1300"/>
              <a:t>In a demographic study, data is prepared by standardizing column names to streamline analysis. Statistical examination unveils crucial population trends, essential for informed decision-making. Visualizing population distributions illuminates demographic disparities, guiding policy interventions for sustainable development.</a:t>
            </a:r>
          </a:p>
        </p:txBody>
      </p:sp>
      <p:pic>
        <p:nvPicPr>
          <p:cNvPr id="5" name="Picture 4">
            <a:extLst>
              <a:ext uri="{FF2B5EF4-FFF2-40B4-BE49-F238E27FC236}">
                <a16:creationId xmlns:a16="http://schemas.microsoft.com/office/drawing/2014/main" id="{FECF7A63-90AE-5EDB-4C68-7C01BF2D69A0}"/>
              </a:ext>
            </a:extLst>
          </p:cNvPr>
          <p:cNvPicPr>
            <a:picLocks noChangeAspect="1"/>
          </p:cNvPicPr>
          <p:nvPr/>
        </p:nvPicPr>
        <p:blipFill>
          <a:blip r:embed="rId2"/>
          <a:stretch>
            <a:fillRect/>
          </a:stretch>
        </p:blipFill>
        <p:spPr>
          <a:xfrm>
            <a:off x="6400800" y="2681514"/>
            <a:ext cx="5113866" cy="2848429"/>
          </a:xfrm>
          <a:prstGeom prst="rect">
            <a:avLst/>
          </a:prstGeom>
        </p:spPr>
      </p:pic>
    </p:spTree>
    <p:extLst>
      <p:ext uri="{BB962C8B-B14F-4D97-AF65-F5344CB8AC3E}">
        <p14:creationId xmlns:p14="http://schemas.microsoft.com/office/powerpoint/2010/main" val="3700243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4444-0A24-F350-5564-DD630515495E}"/>
              </a:ext>
            </a:extLst>
          </p:cNvPr>
          <p:cNvSpPr>
            <a:spLocks noGrp="1"/>
          </p:cNvSpPr>
          <p:nvPr>
            <p:ph type="title"/>
          </p:nvPr>
        </p:nvSpPr>
        <p:spPr/>
        <p:txBody>
          <a:bodyPr anchor="t">
            <a:normAutofit/>
          </a:bodyPr>
          <a:lstStyle/>
          <a:p>
            <a:pPr>
              <a:lnSpc>
                <a:spcPct val="90000"/>
              </a:lnSpc>
            </a:pPr>
            <a:r>
              <a:rPr lang="en-US" sz="2800"/>
              <a:t>Exploring Global Economic Patterns: Distribution of GDP</a:t>
            </a:r>
            <a:br>
              <a:rPr lang="en-US" sz="2800"/>
            </a:br>
            <a:endParaRPr lang="en-US" sz="2800"/>
          </a:p>
        </p:txBody>
      </p:sp>
      <p:sp>
        <p:nvSpPr>
          <p:cNvPr id="3" name="Content Placeholder 2">
            <a:extLst>
              <a:ext uri="{FF2B5EF4-FFF2-40B4-BE49-F238E27FC236}">
                <a16:creationId xmlns:a16="http://schemas.microsoft.com/office/drawing/2014/main" id="{442EA36D-80BC-4DE5-B141-E91301BFDB85}"/>
              </a:ext>
            </a:extLst>
          </p:cNvPr>
          <p:cNvSpPr>
            <a:spLocks noGrp="1"/>
          </p:cNvSpPr>
          <p:nvPr>
            <p:ph idx="1"/>
          </p:nvPr>
        </p:nvSpPr>
        <p:spPr>
          <a:xfrm>
            <a:off x="677334" y="2160590"/>
            <a:ext cx="5220430" cy="3701270"/>
          </a:xfrm>
        </p:spPr>
        <p:txBody>
          <a:bodyPr>
            <a:normAutofit/>
          </a:bodyPr>
          <a:lstStyle/>
          <a:p>
            <a:pPr>
              <a:lnSpc>
                <a:spcPct val="90000"/>
              </a:lnSpc>
            </a:pPr>
            <a:endParaRPr lang="en-US" sz="1400"/>
          </a:p>
          <a:p>
            <a:pPr marL="0" indent="0">
              <a:lnSpc>
                <a:spcPct val="90000"/>
              </a:lnSpc>
              <a:buNone/>
            </a:pPr>
            <a:r>
              <a:rPr lang="en-US" sz="1400"/>
              <a:t>Explanation:</a:t>
            </a:r>
          </a:p>
          <a:p>
            <a:pPr>
              <a:lnSpc>
                <a:spcPct val="90000"/>
              </a:lnSpc>
            </a:pPr>
            <a:r>
              <a:rPr lang="en-US" sz="1400"/>
              <a:t>Data Preparation: Cleans column names, ensuring uniformity.</a:t>
            </a:r>
          </a:p>
          <a:p>
            <a:pPr>
              <a:lnSpc>
                <a:spcPct val="90000"/>
              </a:lnSpc>
            </a:pPr>
            <a:r>
              <a:rPr lang="en-US" sz="1400"/>
              <a:t>Statistical Analysis: Computes summary statistics for GDP.</a:t>
            </a:r>
          </a:p>
          <a:p>
            <a:pPr>
              <a:lnSpc>
                <a:spcPct val="90000"/>
              </a:lnSpc>
            </a:pPr>
            <a:r>
              <a:rPr lang="en-US" sz="1400"/>
              <a:t>Visualization: Displays GDP distribution via a histogram with KDE.</a:t>
            </a:r>
          </a:p>
          <a:p>
            <a:pPr marL="0" indent="0">
              <a:lnSpc>
                <a:spcPct val="90000"/>
              </a:lnSpc>
              <a:buNone/>
            </a:pPr>
            <a:r>
              <a:rPr lang="en-US" sz="1400"/>
              <a:t>Story:</a:t>
            </a:r>
          </a:p>
          <a:p>
            <a:pPr>
              <a:lnSpc>
                <a:spcPct val="90000"/>
              </a:lnSpc>
            </a:pPr>
            <a:r>
              <a:rPr lang="en-US" sz="1400"/>
              <a:t>In an economic analysis endeavor, data is prepped by standardizing column names for clarity. Statistical analysis uncovers insights into global GDP trends, vital for economic policy formulation. Visualizing GDP distributions highlights disparities, informing strategies for balanced economic development.</a:t>
            </a:r>
          </a:p>
        </p:txBody>
      </p:sp>
      <p:pic>
        <p:nvPicPr>
          <p:cNvPr id="5" name="Picture 4">
            <a:extLst>
              <a:ext uri="{FF2B5EF4-FFF2-40B4-BE49-F238E27FC236}">
                <a16:creationId xmlns:a16="http://schemas.microsoft.com/office/drawing/2014/main" id="{D757D541-A77F-C2DF-39C2-A5E7BFE20BCE}"/>
              </a:ext>
            </a:extLst>
          </p:cNvPr>
          <p:cNvPicPr>
            <a:picLocks noChangeAspect="1"/>
          </p:cNvPicPr>
          <p:nvPr/>
        </p:nvPicPr>
        <p:blipFill>
          <a:blip r:embed="rId2"/>
          <a:stretch>
            <a:fillRect/>
          </a:stretch>
        </p:blipFill>
        <p:spPr>
          <a:xfrm>
            <a:off x="6455229" y="2591924"/>
            <a:ext cx="5220430" cy="2838601"/>
          </a:xfrm>
          <a:prstGeom prst="rect">
            <a:avLst/>
          </a:prstGeom>
        </p:spPr>
      </p:pic>
    </p:spTree>
    <p:extLst>
      <p:ext uri="{BB962C8B-B14F-4D97-AF65-F5344CB8AC3E}">
        <p14:creationId xmlns:p14="http://schemas.microsoft.com/office/powerpoint/2010/main" val="406251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9879-0872-B32F-78C7-7F6FEB33D34C}"/>
              </a:ext>
            </a:extLst>
          </p:cNvPr>
          <p:cNvSpPr>
            <a:spLocks noGrp="1"/>
          </p:cNvSpPr>
          <p:nvPr>
            <p:ph type="title"/>
          </p:nvPr>
        </p:nvSpPr>
        <p:spPr/>
        <p:txBody>
          <a:bodyPr anchor="t">
            <a:normAutofit/>
          </a:bodyPr>
          <a:lstStyle/>
          <a:p>
            <a:pPr>
              <a:lnSpc>
                <a:spcPct val="90000"/>
              </a:lnSpc>
            </a:pPr>
            <a:r>
              <a:rPr lang="en-US" sz="2800" dirty="0"/>
              <a:t>Analyzing Numeric Relationships: Correlation Heatmap</a:t>
            </a:r>
            <a:br>
              <a:rPr lang="en-US" sz="2800" dirty="0"/>
            </a:br>
            <a:endParaRPr lang="en-US" sz="2800" dirty="0"/>
          </a:p>
        </p:txBody>
      </p:sp>
      <p:sp>
        <p:nvSpPr>
          <p:cNvPr id="3" name="Content Placeholder 2">
            <a:extLst>
              <a:ext uri="{FF2B5EF4-FFF2-40B4-BE49-F238E27FC236}">
                <a16:creationId xmlns:a16="http://schemas.microsoft.com/office/drawing/2014/main" id="{205FA875-2860-A206-D60D-593E8D466425}"/>
              </a:ext>
            </a:extLst>
          </p:cNvPr>
          <p:cNvSpPr>
            <a:spLocks noGrp="1"/>
          </p:cNvSpPr>
          <p:nvPr>
            <p:ph idx="1"/>
          </p:nvPr>
        </p:nvSpPr>
        <p:spPr>
          <a:xfrm>
            <a:off x="535819" y="2019074"/>
            <a:ext cx="5220430" cy="3880773"/>
          </a:xfrm>
        </p:spPr>
        <p:txBody>
          <a:bodyPr>
            <a:normAutofit/>
          </a:bodyPr>
          <a:lstStyle/>
          <a:p>
            <a:pPr>
              <a:lnSpc>
                <a:spcPct val="90000"/>
              </a:lnSpc>
            </a:pPr>
            <a:endParaRPr lang="en-US" sz="1300" dirty="0"/>
          </a:p>
          <a:p>
            <a:pPr marL="0" indent="0">
              <a:lnSpc>
                <a:spcPct val="90000"/>
              </a:lnSpc>
              <a:buNone/>
            </a:pPr>
            <a:r>
              <a:rPr lang="en-US" sz="1300" dirty="0"/>
              <a:t>Explanation:</a:t>
            </a:r>
          </a:p>
          <a:p>
            <a:pPr>
              <a:lnSpc>
                <a:spcPct val="90000"/>
              </a:lnSpc>
            </a:pPr>
            <a:r>
              <a:rPr lang="en-US" sz="1300" dirty="0"/>
              <a:t>Data Filtering: Retains only numeric columns for correlation analysis.</a:t>
            </a:r>
          </a:p>
          <a:p>
            <a:pPr>
              <a:lnSpc>
                <a:spcPct val="90000"/>
              </a:lnSpc>
            </a:pPr>
            <a:r>
              <a:rPr lang="en-US" sz="1300" dirty="0"/>
              <a:t>Exploratory Analysis: Examines correlations between numeric variables.</a:t>
            </a:r>
          </a:p>
          <a:p>
            <a:pPr>
              <a:lnSpc>
                <a:spcPct val="90000"/>
              </a:lnSpc>
            </a:pPr>
            <a:r>
              <a:rPr lang="en-US" sz="1300" dirty="0"/>
              <a:t>Visual Insight: Presents correlations via heatmap with annotations.</a:t>
            </a:r>
          </a:p>
          <a:p>
            <a:pPr marL="0" indent="0">
              <a:lnSpc>
                <a:spcPct val="90000"/>
              </a:lnSpc>
              <a:buNone/>
            </a:pPr>
            <a:r>
              <a:rPr lang="en-US" sz="1300" dirty="0"/>
              <a:t>Story:</a:t>
            </a:r>
          </a:p>
          <a:p>
            <a:pPr>
              <a:lnSpc>
                <a:spcPct val="90000"/>
              </a:lnSpc>
            </a:pPr>
            <a:r>
              <a:rPr lang="en-US" sz="1300" dirty="0"/>
              <a:t>In a data exploration endeavor, non-numeric columns are filtered out to focus on quantitative relationships. </a:t>
            </a:r>
          </a:p>
          <a:p>
            <a:pPr>
              <a:lnSpc>
                <a:spcPct val="90000"/>
              </a:lnSpc>
            </a:pPr>
            <a:r>
              <a:rPr lang="en-US" sz="1300" dirty="0"/>
              <a:t>Through exploratory analysis, correlations among numeric variables are investigated, offering insights into interdependencies. </a:t>
            </a:r>
          </a:p>
          <a:p>
            <a:pPr>
              <a:lnSpc>
                <a:spcPct val="90000"/>
              </a:lnSpc>
            </a:pPr>
            <a:r>
              <a:rPr lang="en-US" sz="1300" dirty="0"/>
              <a:t>Visualizing correlations via a heatmap aids in identifying patterns and guiding further analysis for informed decision-making.</a:t>
            </a:r>
          </a:p>
        </p:txBody>
      </p:sp>
      <p:pic>
        <p:nvPicPr>
          <p:cNvPr id="1026" name="Picture 2">
            <a:extLst>
              <a:ext uri="{FF2B5EF4-FFF2-40B4-BE49-F238E27FC236}">
                <a16:creationId xmlns:a16="http://schemas.microsoft.com/office/drawing/2014/main" id="{5C71A840-46D3-18A0-F736-F4CA592883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324" r="10857" b="-3"/>
          <a:stretch/>
        </p:blipFill>
        <p:spPr bwMode="auto">
          <a:xfrm>
            <a:off x="6201731" y="1270000"/>
            <a:ext cx="5990269" cy="484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264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98B9-A258-B1CA-17DF-9516D63D5AE5}"/>
              </a:ext>
            </a:extLst>
          </p:cNvPr>
          <p:cNvSpPr>
            <a:spLocks noGrp="1"/>
          </p:cNvSpPr>
          <p:nvPr>
            <p:ph type="title"/>
          </p:nvPr>
        </p:nvSpPr>
        <p:spPr/>
        <p:txBody>
          <a:bodyPr anchor="t">
            <a:normAutofit/>
          </a:bodyPr>
          <a:lstStyle/>
          <a:p>
            <a:pPr>
              <a:lnSpc>
                <a:spcPct val="90000"/>
              </a:lnSpc>
            </a:pPr>
            <a:r>
              <a:rPr lang="en-US" sz="2800" dirty="0"/>
              <a:t>Analyzing COVID-19 Trends: Summary Statistics and Time Series Plot</a:t>
            </a:r>
            <a:br>
              <a:rPr lang="en-US" sz="2800" dirty="0"/>
            </a:br>
            <a:endParaRPr lang="en-US" sz="2800" dirty="0"/>
          </a:p>
        </p:txBody>
      </p:sp>
      <p:sp>
        <p:nvSpPr>
          <p:cNvPr id="3" name="Content Placeholder 2">
            <a:extLst>
              <a:ext uri="{FF2B5EF4-FFF2-40B4-BE49-F238E27FC236}">
                <a16:creationId xmlns:a16="http://schemas.microsoft.com/office/drawing/2014/main" id="{47C50020-F482-5E24-29CD-D01464596018}"/>
              </a:ext>
            </a:extLst>
          </p:cNvPr>
          <p:cNvSpPr>
            <a:spLocks noGrp="1"/>
          </p:cNvSpPr>
          <p:nvPr>
            <p:ph idx="1"/>
          </p:nvPr>
        </p:nvSpPr>
        <p:spPr>
          <a:xfrm>
            <a:off x="677334" y="2160589"/>
            <a:ext cx="4700209" cy="3749323"/>
          </a:xfrm>
        </p:spPr>
        <p:txBody>
          <a:bodyPr>
            <a:normAutofit/>
          </a:bodyPr>
          <a:lstStyle/>
          <a:p>
            <a:pPr>
              <a:lnSpc>
                <a:spcPct val="90000"/>
              </a:lnSpc>
            </a:pPr>
            <a:endParaRPr lang="en-US" sz="1100" dirty="0"/>
          </a:p>
          <a:p>
            <a:pPr marL="0" indent="0">
              <a:lnSpc>
                <a:spcPct val="90000"/>
              </a:lnSpc>
              <a:buNone/>
            </a:pPr>
            <a:r>
              <a:rPr lang="en-US" sz="1100" dirty="0"/>
              <a:t>Explanation:</a:t>
            </a:r>
          </a:p>
          <a:p>
            <a:pPr>
              <a:lnSpc>
                <a:spcPct val="90000"/>
              </a:lnSpc>
            </a:pPr>
            <a:r>
              <a:rPr lang="en-US" sz="1100" dirty="0"/>
              <a:t>Statistical Overview: Generates summary statistics for COVID-19 data.</a:t>
            </a:r>
          </a:p>
          <a:p>
            <a:pPr>
              <a:lnSpc>
                <a:spcPct val="90000"/>
              </a:lnSpc>
            </a:pPr>
            <a:r>
              <a:rPr lang="en-US" sz="1100" dirty="0"/>
              <a:t>Temporal Analysis: Plots trends of confirmed cases, deaths, and recoveries over time.</a:t>
            </a:r>
          </a:p>
          <a:p>
            <a:pPr marL="0" indent="0">
              <a:lnSpc>
                <a:spcPct val="90000"/>
              </a:lnSpc>
              <a:buNone/>
            </a:pPr>
            <a:r>
              <a:rPr lang="en-US" sz="1100" dirty="0"/>
              <a:t>Story:</a:t>
            </a:r>
          </a:p>
          <a:p>
            <a:pPr>
              <a:lnSpc>
                <a:spcPct val="90000"/>
              </a:lnSpc>
            </a:pPr>
            <a:r>
              <a:rPr lang="en-US" sz="1100" dirty="0"/>
              <a:t>In assessing the COVID-19 pandemic, summary statistics offer insights into the overall magnitude and variability of cases. </a:t>
            </a:r>
          </a:p>
          <a:p>
            <a:pPr>
              <a:lnSpc>
                <a:spcPct val="90000"/>
              </a:lnSpc>
            </a:pPr>
            <a:r>
              <a:rPr lang="en-US" sz="1100" dirty="0"/>
              <a:t>Meanwhile, the time series plot depicts the progression of confirmed cases, deaths, and recoveries over time, enabling the observation of trends and fluctuations. </a:t>
            </a:r>
          </a:p>
          <a:p>
            <a:pPr>
              <a:lnSpc>
                <a:spcPct val="90000"/>
              </a:lnSpc>
            </a:pPr>
            <a:r>
              <a:rPr lang="en-US" sz="1100" dirty="0"/>
              <a:t>Through these analyses, policymakers and health authorities can better understand the impact of the pandemic and formulate effective response strategies.</a:t>
            </a:r>
          </a:p>
        </p:txBody>
      </p:sp>
      <p:pic>
        <p:nvPicPr>
          <p:cNvPr id="5" name="Picture 4">
            <a:extLst>
              <a:ext uri="{FF2B5EF4-FFF2-40B4-BE49-F238E27FC236}">
                <a16:creationId xmlns:a16="http://schemas.microsoft.com/office/drawing/2014/main" id="{C7B29F6C-4C5E-1CA0-F412-A0AFCC69787B}"/>
              </a:ext>
            </a:extLst>
          </p:cNvPr>
          <p:cNvPicPr>
            <a:picLocks noChangeAspect="1"/>
          </p:cNvPicPr>
          <p:nvPr/>
        </p:nvPicPr>
        <p:blipFill>
          <a:blip r:embed="rId2"/>
          <a:stretch>
            <a:fillRect/>
          </a:stretch>
        </p:blipFill>
        <p:spPr>
          <a:xfrm>
            <a:off x="6236574" y="2700166"/>
            <a:ext cx="5278092" cy="2670168"/>
          </a:xfrm>
          <a:prstGeom prst="rect">
            <a:avLst/>
          </a:prstGeom>
        </p:spPr>
      </p:pic>
    </p:spTree>
    <p:extLst>
      <p:ext uri="{BB962C8B-B14F-4D97-AF65-F5344CB8AC3E}">
        <p14:creationId xmlns:p14="http://schemas.microsoft.com/office/powerpoint/2010/main" val="373717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A07C901-CC10-AB09-FCE3-5043C0B6E389}"/>
              </a:ext>
            </a:extLst>
          </p:cNvPr>
          <p:cNvSpPr>
            <a:spLocks noGrp="1"/>
          </p:cNvSpPr>
          <p:nvPr>
            <p:ph type="title"/>
          </p:nvPr>
        </p:nvSpPr>
        <p:spPr>
          <a:xfrm>
            <a:off x="1043950" y="1179151"/>
            <a:ext cx="3300646" cy="4463889"/>
          </a:xfrm>
        </p:spPr>
        <p:txBody>
          <a:bodyPr anchor="ctr">
            <a:normAutofit/>
          </a:bodyPr>
          <a:lstStyle/>
          <a:p>
            <a:r>
              <a:rPr lang="en-US" b="1"/>
              <a:t>Introduction</a:t>
            </a:r>
          </a:p>
        </p:txBody>
      </p:sp>
      <p:sp>
        <p:nvSpPr>
          <p:cNvPr id="14" name="Isosceles Triangle 13">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2C9C4B9-8E71-CD2D-C520-16DACAE9D1D7}"/>
              </a:ext>
            </a:extLst>
          </p:cNvPr>
          <p:cNvSpPr>
            <a:spLocks noGrp="1"/>
          </p:cNvSpPr>
          <p:nvPr>
            <p:ph idx="1"/>
          </p:nvPr>
        </p:nvSpPr>
        <p:spPr>
          <a:xfrm>
            <a:off x="4978918" y="1109145"/>
            <a:ext cx="6341016" cy="4603900"/>
          </a:xfrm>
        </p:spPr>
        <p:txBody>
          <a:bodyPr anchor="ctr">
            <a:normAutofit/>
          </a:bodyPr>
          <a:lstStyle/>
          <a:p>
            <a:pPr marL="0" indent="0">
              <a:buNone/>
            </a:pPr>
            <a:r>
              <a:rPr lang="en-US" b="1" dirty="0"/>
              <a:t>Domain: </a:t>
            </a:r>
            <a:r>
              <a:rPr lang="en-US" dirty="0"/>
              <a:t>Health and Demographics Analysis</a:t>
            </a:r>
          </a:p>
          <a:p>
            <a:r>
              <a:rPr lang="en-US" dirty="0"/>
              <a:t>This domain involves analyzing health-related datasets and demographical data to understand patterns, trends, and factors influencing public health outcomes.</a:t>
            </a:r>
          </a:p>
          <a:p>
            <a:r>
              <a:rPr lang="en-US" dirty="0"/>
              <a:t>The objective is to gain insights into various aspects of health, including life expectancy, mortality rates, disease prevalence, and the impact of epidemics such as COVID-19.</a:t>
            </a:r>
          </a:p>
          <a:p>
            <a:r>
              <a:rPr lang="en-US" dirty="0"/>
              <a:t>By looking in to these datasets, we aim to identify correlations, disparities, and potential interventions to improve global health outcomes.</a:t>
            </a:r>
          </a:p>
        </p:txBody>
      </p:sp>
      <p:sp>
        <p:nvSpPr>
          <p:cNvPr id="18" name="Isosceles Triangle 17">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61890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79AA4-1C63-C792-C450-41AFDB0EC344}"/>
              </a:ext>
            </a:extLst>
          </p:cNvPr>
          <p:cNvSpPr>
            <a:spLocks noGrp="1"/>
          </p:cNvSpPr>
          <p:nvPr>
            <p:ph type="title"/>
          </p:nvPr>
        </p:nvSpPr>
        <p:spPr/>
        <p:txBody>
          <a:bodyPr>
            <a:normAutofit fontScale="90000"/>
          </a:bodyPr>
          <a:lstStyle/>
          <a:p>
            <a:r>
              <a:rPr lang="en-US" dirty="0"/>
              <a:t>Visualizing COVID-19 Metrics on a World Map</a:t>
            </a:r>
            <a:br>
              <a:rPr lang="en-US" dirty="0"/>
            </a:br>
            <a:endParaRPr lang="en-US" dirty="0"/>
          </a:p>
        </p:txBody>
      </p:sp>
      <p:sp>
        <p:nvSpPr>
          <p:cNvPr id="3" name="Content Placeholder 2">
            <a:extLst>
              <a:ext uri="{FF2B5EF4-FFF2-40B4-BE49-F238E27FC236}">
                <a16:creationId xmlns:a16="http://schemas.microsoft.com/office/drawing/2014/main" id="{5206C5E8-C7E2-203F-8653-2B9E6DC6E05D}"/>
              </a:ext>
            </a:extLst>
          </p:cNvPr>
          <p:cNvSpPr>
            <a:spLocks noGrp="1"/>
          </p:cNvSpPr>
          <p:nvPr>
            <p:ph idx="1"/>
          </p:nvPr>
        </p:nvSpPr>
        <p:spPr/>
        <p:txBody>
          <a:bodyPr>
            <a:normAutofit fontScale="85000" lnSpcReduction="10000"/>
          </a:bodyPr>
          <a:lstStyle/>
          <a:p>
            <a:endParaRPr lang="en-US" dirty="0"/>
          </a:p>
          <a:p>
            <a:pPr marL="0" indent="0">
              <a:buNone/>
            </a:pPr>
            <a:r>
              <a:rPr lang="en-US" dirty="0"/>
              <a:t>Explanation:</a:t>
            </a:r>
          </a:p>
          <a:p>
            <a:r>
              <a:rPr lang="en-US" dirty="0"/>
              <a:t>Data Loading: Imports the world map shapefile and COVID-19 data.</a:t>
            </a:r>
          </a:p>
          <a:p>
            <a:r>
              <a:rPr lang="en-US" dirty="0"/>
              <a:t>Data Merging: Merges COVID-19 data with world map data based on country names.</a:t>
            </a:r>
          </a:p>
          <a:p>
            <a:r>
              <a:rPr lang="en-US" dirty="0"/>
              <a:t>Map Visualization: Plots COVID-19 metrics (confirmed cases, deaths, recoveries) on the world map.</a:t>
            </a:r>
          </a:p>
          <a:p>
            <a:pPr marL="0" indent="0">
              <a:buNone/>
            </a:pPr>
            <a:r>
              <a:rPr lang="en-US" dirty="0"/>
              <a:t>Story:</a:t>
            </a:r>
          </a:p>
          <a:p>
            <a:r>
              <a:rPr lang="en-US" dirty="0"/>
              <a:t>In mapping the global impact of COVID-19, the world map shapefile is loaded alongside COVID-19 data. </a:t>
            </a:r>
          </a:p>
          <a:p>
            <a:r>
              <a:rPr lang="en-US" dirty="0"/>
              <a:t>By merging these datasets, a comprehensive view of the pandemic's spread is achieved, allowing for spatial analysis. </a:t>
            </a:r>
          </a:p>
          <a:p>
            <a:r>
              <a:rPr lang="en-US" dirty="0"/>
              <a:t>The resulting visualizations depict the distribution of confirmed cases, deaths, and recoveries across countries, aiding in understanding regional variations and informing targeted response efforts.</a:t>
            </a:r>
          </a:p>
        </p:txBody>
      </p:sp>
    </p:spTree>
    <p:extLst>
      <p:ext uri="{BB962C8B-B14F-4D97-AF65-F5344CB8AC3E}">
        <p14:creationId xmlns:p14="http://schemas.microsoft.com/office/powerpoint/2010/main" val="320080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439C58-1E39-F311-CC87-999DB0FBF4E3}"/>
              </a:ext>
            </a:extLst>
          </p:cNvPr>
          <p:cNvPicPr>
            <a:picLocks noGrp="1" noChangeAspect="1"/>
          </p:cNvPicPr>
          <p:nvPr>
            <p:ph idx="1"/>
          </p:nvPr>
        </p:nvPicPr>
        <p:blipFill>
          <a:blip r:embed="rId2"/>
          <a:stretch>
            <a:fillRect/>
          </a:stretch>
        </p:blipFill>
        <p:spPr>
          <a:xfrm>
            <a:off x="1126309" y="1774453"/>
            <a:ext cx="9941259" cy="3305468"/>
          </a:xfrm>
          <a:prstGeom prst="rect">
            <a:avLst/>
          </a:prstGeom>
        </p:spPr>
      </p:pic>
    </p:spTree>
    <p:extLst>
      <p:ext uri="{BB962C8B-B14F-4D97-AF65-F5344CB8AC3E}">
        <p14:creationId xmlns:p14="http://schemas.microsoft.com/office/powerpoint/2010/main" val="3829573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BFDA-76BD-2CB1-87F0-337B3C1F0AA4}"/>
              </a:ext>
            </a:extLst>
          </p:cNvPr>
          <p:cNvSpPr>
            <a:spLocks noGrp="1"/>
          </p:cNvSpPr>
          <p:nvPr>
            <p:ph type="title"/>
          </p:nvPr>
        </p:nvSpPr>
        <p:spPr>
          <a:xfrm>
            <a:off x="676746" y="609600"/>
            <a:ext cx="3729076" cy="1320800"/>
          </a:xfrm>
        </p:spPr>
        <p:txBody>
          <a:bodyPr anchor="ctr">
            <a:normAutofit/>
          </a:bodyPr>
          <a:lstStyle/>
          <a:p>
            <a:pPr>
              <a:lnSpc>
                <a:spcPct val="90000"/>
              </a:lnSpc>
            </a:pPr>
            <a:r>
              <a:rPr lang="en-US" sz="2000"/>
              <a:t>Exploring the Relationship Between Life Expectancy and COVID-19 Cases</a:t>
            </a:r>
            <a:br>
              <a:rPr lang="en-US" sz="2000"/>
            </a:br>
            <a:endParaRPr lang="en-US" sz="2000"/>
          </a:p>
        </p:txBody>
      </p:sp>
      <p:sp>
        <p:nvSpPr>
          <p:cNvPr id="3" name="Content Placeholder 2">
            <a:extLst>
              <a:ext uri="{FF2B5EF4-FFF2-40B4-BE49-F238E27FC236}">
                <a16:creationId xmlns:a16="http://schemas.microsoft.com/office/drawing/2014/main" id="{D6EECF61-550E-3271-50E0-CB95365B2885}"/>
              </a:ext>
            </a:extLst>
          </p:cNvPr>
          <p:cNvSpPr>
            <a:spLocks noGrp="1"/>
          </p:cNvSpPr>
          <p:nvPr>
            <p:ph idx="1"/>
          </p:nvPr>
        </p:nvSpPr>
        <p:spPr>
          <a:xfrm>
            <a:off x="685166" y="2160589"/>
            <a:ext cx="5835377" cy="3560733"/>
          </a:xfrm>
        </p:spPr>
        <p:txBody>
          <a:bodyPr>
            <a:normAutofit/>
          </a:bodyPr>
          <a:lstStyle/>
          <a:p>
            <a:pPr>
              <a:lnSpc>
                <a:spcPct val="90000"/>
              </a:lnSpc>
            </a:pPr>
            <a:endParaRPr lang="en-US" sz="1100" dirty="0"/>
          </a:p>
          <a:p>
            <a:pPr marL="0" indent="0">
              <a:lnSpc>
                <a:spcPct val="90000"/>
              </a:lnSpc>
              <a:buNone/>
            </a:pPr>
            <a:r>
              <a:rPr lang="en-US" sz="1100" dirty="0"/>
              <a:t>Explanation:</a:t>
            </a:r>
          </a:p>
          <a:p>
            <a:pPr>
              <a:lnSpc>
                <a:spcPct val="90000"/>
              </a:lnSpc>
            </a:pPr>
            <a:r>
              <a:rPr lang="en-US" sz="1100" dirty="0"/>
              <a:t>Data Merging: Merges datasets based on the 'Country/Region' column.</a:t>
            </a:r>
          </a:p>
          <a:p>
            <a:pPr>
              <a:lnSpc>
                <a:spcPct val="90000"/>
              </a:lnSpc>
            </a:pPr>
            <a:r>
              <a:rPr lang="en-US" sz="1100" dirty="0"/>
              <a:t>Scatter Plot: Visualizes the relationship between life expectancy and confirmed COVID-19 cases.</a:t>
            </a:r>
          </a:p>
          <a:p>
            <a:pPr marL="0" indent="0">
              <a:lnSpc>
                <a:spcPct val="90000"/>
              </a:lnSpc>
              <a:buNone/>
            </a:pPr>
            <a:r>
              <a:rPr lang="en-US" sz="1100" dirty="0"/>
              <a:t>Story:</a:t>
            </a:r>
          </a:p>
          <a:p>
            <a:pPr>
              <a:lnSpc>
                <a:spcPct val="90000"/>
              </a:lnSpc>
            </a:pPr>
            <a:r>
              <a:rPr lang="en-US" sz="1100" dirty="0"/>
              <a:t>By merging datasets on country/region identifiers, a comprehensive dataset is created for analysis. </a:t>
            </a:r>
          </a:p>
          <a:p>
            <a:pPr>
              <a:lnSpc>
                <a:spcPct val="90000"/>
              </a:lnSpc>
            </a:pPr>
            <a:r>
              <a:rPr lang="en-US" sz="1100" dirty="0"/>
              <a:t>Through a scatter plot, the correlation between life expectancy and confirmed COVID-19 cases is explored, offering insights into potential health disparities and vulnerabilities. </a:t>
            </a:r>
          </a:p>
          <a:p>
            <a:pPr>
              <a:lnSpc>
                <a:spcPct val="90000"/>
              </a:lnSpc>
            </a:pPr>
            <a:r>
              <a:rPr lang="en-US" sz="1100" dirty="0"/>
              <a:t>This analysis contributes to understanding how demographic factors may influence the spread and impact of the pandemic.</a:t>
            </a:r>
          </a:p>
        </p:txBody>
      </p:sp>
      <p:pic>
        <p:nvPicPr>
          <p:cNvPr id="5" name="Picture 4">
            <a:extLst>
              <a:ext uri="{FF2B5EF4-FFF2-40B4-BE49-F238E27FC236}">
                <a16:creationId xmlns:a16="http://schemas.microsoft.com/office/drawing/2014/main" id="{8180EE2B-6BEA-2891-AFC5-FDC087CDDB8D}"/>
              </a:ext>
            </a:extLst>
          </p:cNvPr>
          <p:cNvPicPr>
            <a:picLocks noChangeAspect="1"/>
          </p:cNvPicPr>
          <p:nvPr/>
        </p:nvPicPr>
        <p:blipFill>
          <a:blip r:embed="rId2"/>
          <a:stretch>
            <a:fillRect/>
          </a:stretch>
        </p:blipFill>
        <p:spPr>
          <a:xfrm>
            <a:off x="6929149" y="2193247"/>
            <a:ext cx="5132223" cy="3560732"/>
          </a:xfrm>
          <a:prstGeom prst="rect">
            <a:avLst/>
          </a:prstGeom>
        </p:spPr>
      </p:pic>
    </p:spTree>
    <p:extLst>
      <p:ext uri="{BB962C8B-B14F-4D97-AF65-F5344CB8AC3E}">
        <p14:creationId xmlns:p14="http://schemas.microsoft.com/office/powerpoint/2010/main" val="3840871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164C-7EE2-589F-04A0-36732A166962}"/>
              </a:ext>
            </a:extLst>
          </p:cNvPr>
          <p:cNvSpPr>
            <a:spLocks noGrp="1"/>
          </p:cNvSpPr>
          <p:nvPr>
            <p:ph type="title"/>
          </p:nvPr>
        </p:nvSpPr>
        <p:spPr>
          <a:xfrm>
            <a:off x="676746" y="609600"/>
            <a:ext cx="3729076" cy="1320800"/>
          </a:xfrm>
        </p:spPr>
        <p:txBody>
          <a:bodyPr anchor="ctr">
            <a:normAutofit/>
          </a:bodyPr>
          <a:lstStyle/>
          <a:p>
            <a:pPr>
              <a:lnSpc>
                <a:spcPct val="90000"/>
              </a:lnSpc>
            </a:pPr>
            <a:r>
              <a:rPr lang="en-US" sz="2000"/>
              <a:t>Examining Life Expectancy and COVID-19 Cases Across Development Status</a:t>
            </a:r>
            <a:br>
              <a:rPr lang="en-US" sz="2000"/>
            </a:br>
            <a:endParaRPr lang="en-US" sz="2000"/>
          </a:p>
        </p:txBody>
      </p:sp>
      <p:sp>
        <p:nvSpPr>
          <p:cNvPr id="3" name="Content Placeholder 2">
            <a:extLst>
              <a:ext uri="{FF2B5EF4-FFF2-40B4-BE49-F238E27FC236}">
                <a16:creationId xmlns:a16="http://schemas.microsoft.com/office/drawing/2014/main" id="{0FB85A34-E508-0E3E-3D3C-E7B684851B3F}"/>
              </a:ext>
            </a:extLst>
          </p:cNvPr>
          <p:cNvSpPr>
            <a:spLocks noGrp="1"/>
          </p:cNvSpPr>
          <p:nvPr>
            <p:ph idx="1"/>
          </p:nvPr>
        </p:nvSpPr>
        <p:spPr>
          <a:xfrm>
            <a:off x="685166" y="2160589"/>
            <a:ext cx="5410833" cy="3560733"/>
          </a:xfrm>
        </p:spPr>
        <p:txBody>
          <a:bodyPr>
            <a:normAutofit/>
          </a:bodyPr>
          <a:lstStyle/>
          <a:p>
            <a:pPr>
              <a:lnSpc>
                <a:spcPct val="90000"/>
              </a:lnSpc>
            </a:pPr>
            <a:endParaRPr lang="en-US" sz="1200" dirty="0"/>
          </a:p>
          <a:p>
            <a:pPr marL="0" indent="0">
              <a:lnSpc>
                <a:spcPct val="90000"/>
              </a:lnSpc>
              <a:buNone/>
            </a:pPr>
            <a:r>
              <a:rPr lang="en-US" sz="1200" dirty="0"/>
              <a:t>Explanation:</a:t>
            </a:r>
          </a:p>
          <a:p>
            <a:pPr>
              <a:lnSpc>
                <a:spcPct val="90000"/>
              </a:lnSpc>
            </a:pPr>
            <a:r>
              <a:rPr lang="en-US" sz="1200" dirty="0"/>
              <a:t>Data Visualization: Displays a scatter plot of life expectancy against confirmed COVID-19 cases.</a:t>
            </a:r>
          </a:p>
          <a:p>
            <a:pPr>
              <a:lnSpc>
                <a:spcPct val="90000"/>
              </a:lnSpc>
            </a:pPr>
            <a:r>
              <a:rPr lang="en-US" sz="1200" dirty="0"/>
              <a:t>Color Representation: Categorizes data points by development status, enhancing visual interpretation.</a:t>
            </a:r>
          </a:p>
          <a:p>
            <a:pPr marL="0" indent="0">
              <a:lnSpc>
                <a:spcPct val="90000"/>
              </a:lnSpc>
              <a:buNone/>
            </a:pPr>
            <a:r>
              <a:rPr lang="en-US" sz="1200" dirty="0"/>
              <a:t>Story:</a:t>
            </a:r>
          </a:p>
          <a:p>
            <a:pPr>
              <a:lnSpc>
                <a:spcPct val="90000"/>
              </a:lnSpc>
            </a:pPr>
            <a:r>
              <a:rPr lang="en-US" sz="1200" dirty="0"/>
              <a:t>In this scatter plot analysis, life expectancy is juxtaposed against confirmed COVID-19 cases, with data points color-coded according to development status. </a:t>
            </a:r>
          </a:p>
          <a:p>
            <a:pPr>
              <a:lnSpc>
                <a:spcPct val="90000"/>
              </a:lnSpc>
            </a:pPr>
            <a:r>
              <a:rPr lang="en-US" sz="1200" dirty="0"/>
              <a:t>The visualization facilitates the identification of potential correlations between socioeconomic factors and pandemic outcomes. </a:t>
            </a:r>
          </a:p>
          <a:p>
            <a:pPr>
              <a:lnSpc>
                <a:spcPct val="90000"/>
              </a:lnSpc>
            </a:pPr>
            <a:r>
              <a:rPr lang="en-US" sz="1200" dirty="0"/>
              <a:t>By examining disparities across development statuses, policymakers can tailor interventions to address health inequities and mitigate the impact of the pandemic on vulnerable populations.</a:t>
            </a:r>
          </a:p>
        </p:txBody>
      </p:sp>
      <p:pic>
        <p:nvPicPr>
          <p:cNvPr id="5" name="Picture 4">
            <a:extLst>
              <a:ext uri="{FF2B5EF4-FFF2-40B4-BE49-F238E27FC236}">
                <a16:creationId xmlns:a16="http://schemas.microsoft.com/office/drawing/2014/main" id="{8E2B7AD3-C014-02C2-2813-B787A15D381F}"/>
              </a:ext>
            </a:extLst>
          </p:cNvPr>
          <p:cNvPicPr>
            <a:picLocks noChangeAspect="1"/>
          </p:cNvPicPr>
          <p:nvPr/>
        </p:nvPicPr>
        <p:blipFill>
          <a:blip r:embed="rId2"/>
          <a:stretch>
            <a:fillRect/>
          </a:stretch>
        </p:blipFill>
        <p:spPr>
          <a:xfrm>
            <a:off x="7190407" y="2473829"/>
            <a:ext cx="4602747" cy="2934251"/>
          </a:xfrm>
          <a:prstGeom prst="rect">
            <a:avLst/>
          </a:prstGeom>
        </p:spPr>
      </p:pic>
    </p:spTree>
    <p:extLst>
      <p:ext uri="{BB962C8B-B14F-4D97-AF65-F5344CB8AC3E}">
        <p14:creationId xmlns:p14="http://schemas.microsoft.com/office/powerpoint/2010/main" val="2721066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0DE3-61A8-7ADB-55AD-CE790C3901EF}"/>
              </a:ext>
            </a:extLst>
          </p:cNvPr>
          <p:cNvSpPr>
            <a:spLocks noGrp="1"/>
          </p:cNvSpPr>
          <p:nvPr>
            <p:ph type="title"/>
          </p:nvPr>
        </p:nvSpPr>
        <p:spPr>
          <a:xfrm>
            <a:off x="676746" y="609600"/>
            <a:ext cx="3729076" cy="1320800"/>
          </a:xfrm>
        </p:spPr>
        <p:txBody>
          <a:bodyPr anchor="ctr">
            <a:normAutofit/>
          </a:bodyPr>
          <a:lstStyle/>
          <a:p>
            <a:pPr>
              <a:lnSpc>
                <a:spcPct val="90000"/>
              </a:lnSpc>
            </a:pPr>
            <a:r>
              <a:rPr lang="en-US" sz="2000"/>
              <a:t>Exploring GDP and COVID-19 Cases Across Development Status</a:t>
            </a:r>
            <a:br>
              <a:rPr lang="en-US" sz="2000"/>
            </a:br>
            <a:endParaRPr lang="en-US" sz="2000"/>
          </a:p>
        </p:txBody>
      </p:sp>
      <p:sp>
        <p:nvSpPr>
          <p:cNvPr id="3" name="Content Placeholder 2">
            <a:extLst>
              <a:ext uri="{FF2B5EF4-FFF2-40B4-BE49-F238E27FC236}">
                <a16:creationId xmlns:a16="http://schemas.microsoft.com/office/drawing/2014/main" id="{CB7798D3-D1BF-633D-8784-AB6CD157C0E4}"/>
              </a:ext>
            </a:extLst>
          </p:cNvPr>
          <p:cNvSpPr>
            <a:spLocks noGrp="1"/>
          </p:cNvSpPr>
          <p:nvPr>
            <p:ph idx="1"/>
          </p:nvPr>
        </p:nvSpPr>
        <p:spPr>
          <a:xfrm>
            <a:off x="685167" y="2160589"/>
            <a:ext cx="6194604" cy="3560733"/>
          </a:xfrm>
        </p:spPr>
        <p:txBody>
          <a:bodyPr>
            <a:noAutofit/>
          </a:bodyPr>
          <a:lstStyle/>
          <a:p>
            <a:pPr>
              <a:lnSpc>
                <a:spcPct val="90000"/>
              </a:lnSpc>
            </a:pPr>
            <a:endParaRPr lang="en-US" sz="1400" dirty="0"/>
          </a:p>
          <a:p>
            <a:pPr marL="0" indent="0">
              <a:lnSpc>
                <a:spcPct val="90000"/>
              </a:lnSpc>
              <a:buNone/>
            </a:pPr>
            <a:r>
              <a:rPr lang="en-US" sz="1400" dirty="0"/>
              <a:t>Explanation:</a:t>
            </a:r>
          </a:p>
          <a:p>
            <a:pPr>
              <a:lnSpc>
                <a:spcPct val="90000"/>
              </a:lnSpc>
            </a:pPr>
            <a:r>
              <a:rPr lang="en-US" sz="1400" dirty="0"/>
              <a:t>Visualization: Presents a scatter plot of GDP against confirmed COVID-19 cases.</a:t>
            </a:r>
          </a:p>
          <a:p>
            <a:pPr>
              <a:lnSpc>
                <a:spcPct val="90000"/>
              </a:lnSpc>
            </a:pPr>
            <a:r>
              <a:rPr lang="en-US" sz="1400" dirty="0"/>
              <a:t>Color Coding: Categorizes data points by development status for enhanced insight.</a:t>
            </a:r>
          </a:p>
          <a:p>
            <a:pPr marL="0" indent="0">
              <a:lnSpc>
                <a:spcPct val="90000"/>
              </a:lnSpc>
              <a:buNone/>
            </a:pPr>
            <a:r>
              <a:rPr lang="en-US" sz="1400" dirty="0"/>
              <a:t>Story:</a:t>
            </a:r>
          </a:p>
          <a:p>
            <a:pPr>
              <a:lnSpc>
                <a:spcPct val="90000"/>
              </a:lnSpc>
            </a:pPr>
            <a:r>
              <a:rPr lang="en-US" sz="1400" dirty="0"/>
              <a:t>This scatter plot delves into the relationship between GDP and confirmed COVID-19 cases, with data points color-coded based on development status. </a:t>
            </a:r>
          </a:p>
          <a:p>
            <a:pPr>
              <a:lnSpc>
                <a:spcPct val="90000"/>
              </a:lnSpc>
            </a:pPr>
            <a:r>
              <a:rPr lang="en-US" sz="1400" dirty="0"/>
              <a:t>By examining how economic factors intersect with pandemic outcomes, stakeholders can better understand the socioeconomic dimensions of the crisis. </a:t>
            </a:r>
          </a:p>
          <a:p>
            <a:pPr>
              <a:lnSpc>
                <a:spcPct val="90000"/>
              </a:lnSpc>
            </a:pPr>
            <a:r>
              <a:rPr lang="en-US" sz="1400" dirty="0"/>
              <a:t>This analysis aids in identifying disparities in vulnerability and resilience across different economic strata, guiding targeted interventions for pandemic response and recovery.</a:t>
            </a:r>
          </a:p>
        </p:txBody>
      </p:sp>
      <p:pic>
        <p:nvPicPr>
          <p:cNvPr id="5" name="Picture 4">
            <a:extLst>
              <a:ext uri="{FF2B5EF4-FFF2-40B4-BE49-F238E27FC236}">
                <a16:creationId xmlns:a16="http://schemas.microsoft.com/office/drawing/2014/main" id="{98B512A3-67A2-E729-DDBA-466FD5BB5C15}"/>
              </a:ext>
            </a:extLst>
          </p:cNvPr>
          <p:cNvPicPr>
            <a:picLocks noChangeAspect="1"/>
          </p:cNvPicPr>
          <p:nvPr/>
        </p:nvPicPr>
        <p:blipFill>
          <a:blip r:embed="rId2"/>
          <a:stretch>
            <a:fillRect/>
          </a:stretch>
        </p:blipFill>
        <p:spPr>
          <a:xfrm>
            <a:off x="7157749" y="2738618"/>
            <a:ext cx="5034251" cy="3145989"/>
          </a:xfrm>
          <a:prstGeom prst="rect">
            <a:avLst/>
          </a:prstGeom>
        </p:spPr>
      </p:pic>
    </p:spTree>
    <p:extLst>
      <p:ext uri="{BB962C8B-B14F-4D97-AF65-F5344CB8AC3E}">
        <p14:creationId xmlns:p14="http://schemas.microsoft.com/office/powerpoint/2010/main" val="1194703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88EB-2BA4-1C67-480F-FD6FBE93AE70}"/>
              </a:ext>
            </a:extLst>
          </p:cNvPr>
          <p:cNvSpPr>
            <a:spLocks noGrp="1"/>
          </p:cNvSpPr>
          <p:nvPr>
            <p:ph type="title"/>
          </p:nvPr>
        </p:nvSpPr>
        <p:spPr>
          <a:xfrm>
            <a:off x="676746" y="609600"/>
            <a:ext cx="3729076" cy="1320800"/>
          </a:xfrm>
        </p:spPr>
        <p:txBody>
          <a:bodyPr anchor="ctr">
            <a:normAutofit/>
          </a:bodyPr>
          <a:lstStyle/>
          <a:p>
            <a:pPr>
              <a:lnSpc>
                <a:spcPct val="90000"/>
              </a:lnSpc>
            </a:pPr>
            <a:r>
              <a:rPr lang="en-US" sz="2500"/>
              <a:t>Comparing Average GDP Across WHO Regions</a:t>
            </a:r>
            <a:br>
              <a:rPr lang="en-US" sz="2500"/>
            </a:br>
            <a:endParaRPr lang="en-US" sz="2500"/>
          </a:p>
        </p:txBody>
      </p:sp>
      <p:sp>
        <p:nvSpPr>
          <p:cNvPr id="3" name="Content Placeholder 2">
            <a:extLst>
              <a:ext uri="{FF2B5EF4-FFF2-40B4-BE49-F238E27FC236}">
                <a16:creationId xmlns:a16="http://schemas.microsoft.com/office/drawing/2014/main" id="{99AEE3DE-F413-8663-5E71-F7DEC9274082}"/>
              </a:ext>
            </a:extLst>
          </p:cNvPr>
          <p:cNvSpPr>
            <a:spLocks noGrp="1"/>
          </p:cNvSpPr>
          <p:nvPr>
            <p:ph idx="1"/>
          </p:nvPr>
        </p:nvSpPr>
        <p:spPr>
          <a:xfrm>
            <a:off x="685167" y="2160589"/>
            <a:ext cx="5998662" cy="3560733"/>
          </a:xfrm>
        </p:spPr>
        <p:txBody>
          <a:bodyPr>
            <a:normAutofit/>
          </a:bodyPr>
          <a:lstStyle/>
          <a:p>
            <a:pPr>
              <a:lnSpc>
                <a:spcPct val="90000"/>
              </a:lnSpc>
            </a:pPr>
            <a:endParaRPr lang="en-US" sz="1400" dirty="0"/>
          </a:p>
          <a:p>
            <a:pPr marL="0" indent="0">
              <a:lnSpc>
                <a:spcPct val="90000"/>
              </a:lnSpc>
              <a:buNone/>
            </a:pPr>
            <a:r>
              <a:rPr lang="en-US" sz="1400" dirty="0"/>
              <a:t>Explanation:</a:t>
            </a:r>
          </a:p>
          <a:p>
            <a:pPr>
              <a:lnSpc>
                <a:spcPct val="90000"/>
              </a:lnSpc>
            </a:pPr>
            <a:r>
              <a:rPr lang="en-US" sz="1400" dirty="0"/>
              <a:t>Visualization: Presents a bar plot of average GDP by WHO region.</a:t>
            </a:r>
          </a:p>
          <a:p>
            <a:pPr>
              <a:lnSpc>
                <a:spcPct val="90000"/>
              </a:lnSpc>
            </a:pPr>
            <a:r>
              <a:rPr lang="en-US" sz="1400" dirty="0"/>
              <a:t>Data Aggregation: Computes the mean GDP for each WHO region for comparison.</a:t>
            </a:r>
          </a:p>
          <a:p>
            <a:pPr marL="0" indent="0">
              <a:lnSpc>
                <a:spcPct val="90000"/>
              </a:lnSpc>
              <a:buNone/>
            </a:pPr>
            <a:r>
              <a:rPr lang="en-US" sz="1400" dirty="0"/>
              <a:t>Story:</a:t>
            </a:r>
          </a:p>
          <a:p>
            <a:pPr>
              <a:lnSpc>
                <a:spcPct val="90000"/>
              </a:lnSpc>
            </a:pPr>
            <a:r>
              <a:rPr lang="en-US" sz="1400" dirty="0"/>
              <a:t>This bar plot showcases the average GDP across different WHO regions, providing insights into regional economic disparities. </a:t>
            </a:r>
          </a:p>
          <a:p>
            <a:pPr>
              <a:lnSpc>
                <a:spcPct val="90000"/>
              </a:lnSpc>
            </a:pPr>
            <a:r>
              <a:rPr lang="en-US" sz="1400" dirty="0"/>
              <a:t>By aggregating GDP data, the plot highlights variations in economic development among WHO regions. </a:t>
            </a:r>
          </a:p>
          <a:p>
            <a:pPr>
              <a:lnSpc>
                <a:spcPct val="90000"/>
              </a:lnSpc>
            </a:pPr>
            <a:r>
              <a:rPr lang="en-US" sz="1400" dirty="0"/>
              <a:t>Stakeholders can use this analysis to prioritize resource allocation and development initiatives, aiming to address economic inequalities and promote sustainable growth globally.</a:t>
            </a:r>
          </a:p>
        </p:txBody>
      </p:sp>
      <p:pic>
        <p:nvPicPr>
          <p:cNvPr id="5" name="Picture 4">
            <a:extLst>
              <a:ext uri="{FF2B5EF4-FFF2-40B4-BE49-F238E27FC236}">
                <a16:creationId xmlns:a16="http://schemas.microsoft.com/office/drawing/2014/main" id="{67A64C9F-8B0B-0DD9-349F-D953845DEA0E}"/>
              </a:ext>
            </a:extLst>
          </p:cNvPr>
          <p:cNvPicPr>
            <a:picLocks noChangeAspect="1"/>
          </p:cNvPicPr>
          <p:nvPr/>
        </p:nvPicPr>
        <p:blipFill>
          <a:blip r:embed="rId2"/>
          <a:stretch>
            <a:fillRect/>
          </a:stretch>
        </p:blipFill>
        <p:spPr>
          <a:xfrm>
            <a:off x="6904086" y="2688864"/>
            <a:ext cx="4602747" cy="3152881"/>
          </a:xfrm>
          <a:prstGeom prst="rect">
            <a:avLst/>
          </a:prstGeom>
        </p:spPr>
      </p:pic>
    </p:spTree>
    <p:extLst>
      <p:ext uri="{BB962C8B-B14F-4D97-AF65-F5344CB8AC3E}">
        <p14:creationId xmlns:p14="http://schemas.microsoft.com/office/powerpoint/2010/main" val="1275816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A368-AE77-A8FC-5E25-18C7F09DE325}"/>
              </a:ext>
            </a:extLst>
          </p:cNvPr>
          <p:cNvSpPr>
            <a:spLocks noGrp="1"/>
          </p:cNvSpPr>
          <p:nvPr>
            <p:ph type="title"/>
          </p:nvPr>
        </p:nvSpPr>
        <p:spPr>
          <a:xfrm>
            <a:off x="676746" y="609600"/>
            <a:ext cx="3729076" cy="1320800"/>
          </a:xfrm>
        </p:spPr>
        <p:txBody>
          <a:bodyPr anchor="ctr">
            <a:normAutofit/>
          </a:bodyPr>
          <a:lstStyle/>
          <a:p>
            <a:pPr>
              <a:lnSpc>
                <a:spcPct val="90000"/>
              </a:lnSpc>
            </a:pPr>
            <a:r>
              <a:rPr lang="en-US" sz="2000" dirty="0"/>
              <a:t>Comparing Average Life Expectancy Across WHO Regions</a:t>
            </a:r>
            <a:br>
              <a:rPr lang="en-US" sz="2000" dirty="0"/>
            </a:br>
            <a:endParaRPr lang="en-US" sz="2000" dirty="0"/>
          </a:p>
        </p:txBody>
      </p:sp>
      <p:sp>
        <p:nvSpPr>
          <p:cNvPr id="3" name="Content Placeholder 2">
            <a:extLst>
              <a:ext uri="{FF2B5EF4-FFF2-40B4-BE49-F238E27FC236}">
                <a16:creationId xmlns:a16="http://schemas.microsoft.com/office/drawing/2014/main" id="{77233DA8-D5B4-D099-6770-570F3868F8F6}"/>
              </a:ext>
            </a:extLst>
          </p:cNvPr>
          <p:cNvSpPr>
            <a:spLocks noGrp="1"/>
          </p:cNvSpPr>
          <p:nvPr>
            <p:ph idx="1"/>
          </p:nvPr>
        </p:nvSpPr>
        <p:spPr>
          <a:xfrm>
            <a:off x="685166" y="2160589"/>
            <a:ext cx="5726519" cy="3560733"/>
          </a:xfrm>
        </p:spPr>
        <p:txBody>
          <a:bodyPr>
            <a:normAutofit/>
          </a:bodyPr>
          <a:lstStyle/>
          <a:p>
            <a:pPr>
              <a:lnSpc>
                <a:spcPct val="90000"/>
              </a:lnSpc>
            </a:pPr>
            <a:endParaRPr lang="en-US" sz="1100" dirty="0"/>
          </a:p>
          <a:p>
            <a:pPr marL="0" indent="0">
              <a:lnSpc>
                <a:spcPct val="90000"/>
              </a:lnSpc>
              <a:buNone/>
            </a:pPr>
            <a:r>
              <a:rPr lang="en-US" sz="1100" dirty="0"/>
              <a:t>Explanation:</a:t>
            </a:r>
          </a:p>
          <a:p>
            <a:pPr>
              <a:lnSpc>
                <a:spcPct val="90000"/>
              </a:lnSpc>
            </a:pPr>
            <a:r>
              <a:rPr lang="en-US" sz="1100" dirty="0"/>
              <a:t>Visualization: Displays a bar plot of average life expectancy by WHO region.</a:t>
            </a:r>
          </a:p>
          <a:p>
            <a:pPr>
              <a:lnSpc>
                <a:spcPct val="90000"/>
              </a:lnSpc>
            </a:pPr>
            <a:r>
              <a:rPr lang="en-US" sz="1100" dirty="0"/>
              <a:t>Statistical Summary: Calculates the mean life expectancy for each WHO region for comparison.</a:t>
            </a:r>
          </a:p>
          <a:p>
            <a:pPr marL="0" indent="0">
              <a:lnSpc>
                <a:spcPct val="90000"/>
              </a:lnSpc>
              <a:buNone/>
            </a:pPr>
            <a:r>
              <a:rPr lang="en-US" sz="1100" dirty="0"/>
              <a:t>Story:</a:t>
            </a:r>
          </a:p>
          <a:p>
            <a:pPr>
              <a:lnSpc>
                <a:spcPct val="90000"/>
              </a:lnSpc>
            </a:pPr>
            <a:r>
              <a:rPr lang="en-US" sz="1100" dirty="0"/>
              <a:t>This bar plot illustrates the average life expectancy across various WHO regions, shedding light on regional health disparities. </a:t>
            </a:r>
          </a:p>
          <a:p>
            <a:pPr>
              <a:lnSpc>
                <a:spcPct val="90000"/>
              </a:lnSpc>
            </a:pPr>
            <a:r>
              <a:rPr lang="en-US" sz="1100" dirty="0"/>
              <a:t>By analyzing average life expectancy data, stakeholders can identify regions with lower life expectancies and prioritize health interventions accordingly. </a:t>
            </a:r>
          </a:p>
          <a:p>
            <a:pPr>
              <a:lnSpc>
                <a:spcPct val="90000"/>
              </a:lnSpc>
            </a:pPr>
            <a:r>
              <a:rPr lang="en-US" sz="1100" dirty="0"/>
              <a:t>This analysis aids in understanding global health outcomes and guiding efforts to improve population health and well-being across different regions.</a:t>
            </a:r>
          </a:p>
        </p:txBody>
      </p:sp>
      <p:pic>
        <p:nvPicPr>
          <p:cNvPr id="5" name="Picture 4">
            <a:extLst>
              <a:ext uri="{FF2B5EF4-FFF2-40B4-BE49-F238E27FC236}">
                <a16:creationId xmlns:a16="http://schemas.microsoft.com/office/drawing/2014/main" id="{4B9C0AF3-B244-4155-81BC-D34226B8DDDA}"/>
              </a:ext>
            </a:extLst>
          </p:cNvPr>
          <p:cNvPicPr>
            <a:picLocks noChangeAspect="1"/>
          </p:cNvPicPr>
          <p:nvPr/>
        </p:nvPicPr>
        <p:blipFill>
          <a:blip r:embed="rId2"/>
          <a:stretch>
            <a:fillRect/>
          </a:stretch>
        </p:blipFill>
        <p:spPr>
          <a:xfrm>
            <a:off x="6705601" y="2460938"/>
            <a:ext cx="5359696" cy="3560733"/>
          </a:xfrm>
          <a:prstGeom prst="rect">
            <a:avLst/>
          </a:prstGeom>
        </p:spPr>
      </p:pic>
    </p:spTree>
    <p:extLst>
      <p:ext uri="{BB962C8B-B14F-4D97-AF65-F5344CB8AC3E}">
        <p14:creationId xmlns:p14="http://schemas.microsoft.com/office/powerpoint/2010/main" val="42899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636380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263340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A07C901-CC10-AB09-FCE3-5043C0B6E389}"/>
              </a:ext>
            </a:extLst>
          </p:cNvPr>
          <p:cNvSpPr>
            <a:spLocks noGrp="1"/>
          </p:cNvSpPr>
          <p:nvPr>
            <p:ph type="title"/>
          </p:nvPr>
        </p:nvSpPr>
        <p:spPr>
          <a:xfrm>
            <a:off x="1043950" y="1179151"/>
            <a:ext cx="3300646" cy="4463889"/>
          </a:xfrm>
        </p:spPr>
        <p:txBody>
          <a:bodyPr anchor="ctr">
            <a:normAutofit/>
          </a:bodyPr>
          <a:lstStyle/>
          <a:p>
            <a:r>
              <a:rPr lang="en-US" b="1" dirty="0"/>
              <a:t>Below Workflow </a:t>
            </a:r>
            <a:r>
              <a:rPr lang="en-US" b="1" dirty="0" err="1"/>
              <a:t>Explaination</a:t>
            </a:r>
            <a:endParaRPr lang="en-US" b="1" dirty="0"/>
          </a:p>
        </p:txBody>
      </p:sp>
      <p:sp>
        <p:nvSpPr>
          <p:cNvPr id="14" name="Isosceles Triangle 13">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2C9C4B9-8E71-CD2D-C520-16DACAE9D1D7}"/>
              </a:ext>
            </a:extLst>
          </p:cNvPr>
          <p:cNvSpPr>
            <a:spLocks noGrp="1"/>
          </p:cNvSpPr>
          <p:nvPr>
            <p:ph idx="1"/>
          </p:nvPr>
        </p:nvSpPr>
        <p:spPr>
          <a:xfrm>
            <a:off x="4978918" y="1109145"/>
            <a:ext cx="6341016" cy="4603900"/>
          </a:xfrm>
        </p:spPr>
        <p:txBody>
          <a:bodyPr anchor="ctr">
            <a:normAutofit/>
          </a:bodyPr>
          <a:lstStyle/>
          <a:p>
            <a:pPr marL="0" indent="0">
              <a:lnSpc>
                <a:spcPct val="90000"/>
              </a:lnSpc>
              <a:buNone/>
            </a:pPr>
            <a:r>
              <a:rPr lang="en-US" sz="1100" b="1" dirty="0"/>
              <a:t>Step 1: Data Collection (Data Gathering):</a:t>
            </a:r>
          </a:p>
          <a:p>
            <a:pPr marL="0" indent="0">
              <a:lnSpc>
                <a:spcPct val="90000"/>
              </a:lnSpc>
              <a:buNone/>
            </a:pPr>
            <a:r>
              <a:rPr lang="en-US" sz="1100" dirty="0"/>
              <a:t>Obtain relevant datasets from sources like Kaggle, which provide comprehensive health and epidemiological data.</a:t>
            </a:r>
          </a:p>
          <a:p>
            <a:pPr marL="0" indent="0">
              <a:lnSpc>
                <a:spcPct val="90000"/>
              </a:lnSpc>
              <a:buNone/>
            </a:pPr>
            <a:r>
              <a:rPr lang="en-US" sz="1100" b="1" dirty="0"/>
              <a:t>Step 2: Initial Visualization (Exploratory Data Analysis):</a:t>
            </a:r>
          </a:p>
          <a:p>
            <a:pPr marL="0" indent="0">
              <a:lnSpc>
                <a:spcPct val="90000"/>
              </a:lnSpc>
              <a:buNone/>
            </a:pPr>
            <a:r>
              <a:rPr lang="en-US" sz="1100" dirty="0"/>
              <a:t>Use tools like D3.js to create initial visualizations, providing an overview of data structure and potential insights.</a:t>
            </a:r>
          </a:p>
          <a:p>
            <a:pPr marL="0" indent="0">
              <a:lnSpc>
                <a:spcPct val="90000"/>
              </a:lnSpc>
              <a:buNone/>
            </a:pPr>
            <a:r>
              <a:rPr lang="en-US" sz="1100" b="1" dirty="0"/>
              <a:t>Step 3: Data Cleaning (Data Preprocessing):</a:t>
            </a:r>
          </a:p>
          <a:p>
            <a:pPr marL="0" indent="0">
              <a:lnSpc>
                <a:spcPct val="90000"/>
              </a:lnSpc>
              <a:buNone/>
            </a:pPr>
            <a:r>
              <a:rPr lang="en-US" sz="1100" dirty="0"/>
              <a:t>Employ Python libraries like Pandas and NumPy to clean the datasets, handling missing values, outliers, and inconsistencies.</a:t>
            </a:r>
          </a:p>
          <a:p>
            <a:pPr marL="0" indent="0">
              <a:lnSpc>
                <a:spcPct val="90000"/>
              </a:lnSpc>
              <a:buNone/>
            </a:pPr>
            <a:r>
              <a:rPr lang="en-US" sz="1100" b="1" dirty="0"/>
              <a:t>Step 4: Refined Visualization (Advanced Visualizations):</a:t>
            </a:r>
          </a:p>
          <a:p>
            <a:pPr marL="0" indent="0">
              <a:lnSpc>
                <a:spcPct val="90000"/>
              </a:lnSpc>
              <a:buNone/>
            </a:pPr>
            <a:r>
              <a:rPr lang="en-US" sz="1100" dirty="0"/>
              <a:t>Utilize Python libraries such as Matplotlib and Seaborn to create refined visualizations, focusing on specific variables of interest and uncovering deeper insights.</a:t>
            </a:r>
          </a:p>
          <a:p>
            <a:pPr marL="0" indent="0">
              <a:lnSpc>
                <a:spcPct val="90000"/>
              </a:lnSpc>
              <a:buNone/>
            </a:pPr>
            <a:r>
              <a:rPr lang="en-US" sz="1100" b="1" dirty="0"/>
              <a:t>Step 5: Dashboard Creation (Interactive Reporting):</a:t>
            </a:r>
          </a:p>
          <a:p>
            <a:pPr marL="0" indent="0">
              <a:lnSpc>
                <a:spcPct val="90000"/>
              </a:lnSpc>
              <a:buNone/>
            </a:pPr>
            <a:r>
              <a:rPr lang="en-US" sz="1100" dirty="0"/>
              <a:t>Utilize platforms like Microsoft Power BI to design interactive dashboards and reports, integrating the refined visualizations to provide a comprehensive view of the analyzed data.</a:t>
            </a:r>
          </a:p>
          <a:p>
            <a:pPr marL="0" indent="0">
              <a:lnSpc>
                <a:spcPct val="90000"/>
              </a:lnSpc>
              <a:buNone/>
            </a:pPr>
            <a:r>
              <a:rPr lang="en-US" sz="1100" b="1" dirty="0"/>
              <a:t>Step 6: Report Generation (Insights and Conclusions):</a:t>
            </a:r>
          </a:p>
          <a:p>
            <a:pPr marL="0" indent="0">
              <a:lnSpc>
                <a:spcPct val="90000"/>
              </a:lnSpc>
              <a:buNone/>
            </a:pPr>
            <a:r>
              <a:rPr lang="en-US" sz="1100" dirty="0"/>
              <a:t>Create detailed reports summarizing the analysis findings, insights, and conclusions drawn from the visualizations and data analysis process, facilitating informed decision-making in public health policy and interventions.</a:t>
            </a:r>
          </a:p>
        </p:txBody>
      </p:sp>
      <p:sp>
        <p:nvSpPr>
          <p:cNvPr id="18" name="Isosceles Triangle 17">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40743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1296367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2501439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3AE4-3D97-C2D8-A11B-5E0651C98AD1}"/>
              </a:ext>
            </a:extLst>
          </p:cNvPr>
          <p:cNvSpPr>
            <a:spLocks noGrp="1"/>
          </p:cNvSpPr>
          <p:nvPr>
            <p:ph type="title"/>
          </p:nvPr>
        </p:nvSpPr>
        <p:spPr>
          <a:xfrm>
            <a:off x="550585" y="555279"/>
            <a:ext cx="8596668" cy="1320800"/>
          </a:xfrm>
        </p:spPr>
        <p:txBody>
          <a:bodyPr/>
          <a:lstStyle/>
          <a:p>
            <a:r>
              <a:rPr lang="en-US" dirty="0"/>
              <a:t>Work Management</a:t>
            </a:r>
            <a:br>
              <a:rPr lang="en-US" dirty="0"/>
            </a:br>
            <a:endParaRPr lang="en-US" dirty="0"/>
          </a:p>
        </p:txBody>
      </p:sp>
      <p:sp>
        <p:nvSpPr>
          <p:cNvPr id="3" name="Content Placeholder 2">
            <a:extLst>
              <a:ext uri="{FF2B5EF4-FFF2-40B4-BE49-F238E27FC236}">
                <a16:creationId xmlns:a16="http://schemas.microsoft.com/office/drawing/2014/main" id="{F5F34065-2E8E-C6D2-1767-3CFF67954941}"/>
              </a:ext>
            </a:extLst>
          </p:cNvPr>
          <p:cNvSpPr>
            <a:spLocks noGrp="1"/>
          </p:cNvSpPr>
          <p:nvPr>
            <p:ph idx="1"/>
          </p:nvPr>
        </p:nvSpPr>
        <p:spPr>
          <a:xfrm>
            <a:off x="749761" y="1251893"/>
            <a:ext cx="8596668" cy="5280036"/>
          </a:xfrm>
        </p:spPr>
        <p:txBody>
          <a:bodyPr>
            <a:noAutofit/>
          </a:bodyPr>
          <a:lstStyle/>
          <a:p>
            <a:pPr marL="0" indent="0">
              <a:buNone/>
            </a:pPr>
            <a:r>
              <a:rPr lang="en-US" sz="1400" dirty="0"/>
              <a:t>Work Completed:</a:t>
            </a:r>
          </a:p>
          <a:p>
            <a:pPr marL="0" indent="0">
              <a:buNone/>
            </a:pPr>
            <a:r>
              <a:rPr lang="en-US" sz="1400" dirty="0"/>
              <a:t>Data Acquisition and Cleaning:</a:t>
            </a:r>
          </a:p>
          <a:p>
            <a:r>
              <a:rPr lang="en-US" sz="1400" dirty="0"/>
              <a:t>Obtained COVID-19, global population, and economic datasets. Cleaned data to ensure consistency and accuracy.</a:t>
            </a:r>
          </a:p>
          <a:p>
            <a:pPr marL="0" indent="0">
              <a:buNone/>
            </a:pPr>
            <a:r>
              <a:rPr lang="en-US" sz="1400" dirty="0"/>
              <a:t>Initial Visualization Using D3.js:</a:t>
            </a:r>
          </a:p>
          <a:p>
            <a:r>
              <a:rPr lang="en-US" sz="1400" dirty="0"/>
              <a:t>Created a pie chart of COVID-19 cases by WHO region using D3.js.</a:t>
            </a:r>
          </a:p>
          <a:p>
            <a:pPr marL="0" indent="0">
              <a:buNone/>
            </a:pPr>
            <a:r>
              <a:rPr lang="en-US" sz="1400" dirty="0"/>
              <a:t>Stacked Bar Chart of COVID-19 Cases:</a:t>
            </a:r>
          </a:p>
          <a:p>
            <a:r>
              <a:rPr lang="en-US" sz="1400" dirty="0"/>
              <a:t>Developed a stacked bar chart showing COVID-19 cases by country using D3.js.</a:t>
            </a:r>
          </a:p>
          <a:p>
            <a:pPr marL="0" indent="0">
              <a:buNone/>
            </a:pPr>
            <a:r>
              <a:rPr lang="en-US" sz="1400" dirty="0"/>
              <a:t>Cleaning Datasets Using Python and Visualization with Matplotlib:</a:t>
            </a:r>
          </a:p>
          <a:p>
            <a:r>
              <a:rPr lang="en-US" sz="1400" dirty="0"/>
              <a:t>Cleaned datasets using Python. Visualized global health data with Matplotlib.</a:t>
            </a:r>
          </a:p>
          <a:p>
            <a:pPr marL="0" indent="0">
              <a:buNone/>
            </a:pPr>
            <a:r>
              <a:rPr lang="en-US" sz="1400" dirty="0"/>
              <a:t>Exploring Global Population Dynamics:</a:t>
            </a:r>
          </a:p>
          <a:p>
            <a:r>
              <a:rPr lang="en-US" sz="1400" dirty="0"/>
              <a:t>Analyzed population distributions and trends.</a:t>
            </a:r>
          </a:p>
          <a:p>
            <a:pPr marL="0" indent="0">
              <a:buNone/>
            </a:pPr>
            <a:r>
              <a:rPr lang="en-US" sz="1400" dirty="0"/>
              <a:t>Exploring Global Economic Patterns:</a:t>
            </a:r>
          </a:p>
          <a:p>
            <a:r>
              <a:rPr lang="en-US" sz="1400" dirty="0"/>
              <a:t>Examined GDP distributions and correlations with COVID-19 cases.</a:t>
            </a:r>
          </a:p>
          <a:p>
            <a:pPr marL="0" indent="0">
              <a:buNone/>
            </a:pPr>
            <a:r>
              <a:rPr lang="en-US" sz="1400" dirty="0"/>
              <a:t>Understanding Numeric Relationships:</a:t>
            </a:r>
          </a:p>
          <a:p>
            <a:r>
              <a:rPr lang="en-US" sz="1400" dirty="0"/>
              <a:t>Investigated correlations between variables using a heatmap.</a:t>
            </a:r>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117250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3001-469D-CCBD-696B-AA653921E0B7}"/>
              </a:ext>
            </a:extLst>
          </p:cNvPr>
          <p:cNvSpPr>
            <a:spLocks noGrp="1"/>
          </p:cNvSpPr>
          <p:nvPr>
            <p:ph type="title"/>
          </p:nvPr>
        </p:nvSpPr>
        <p:spPr/>
        <p:txBody>
          <a:bodyPr/>
          <a:lstStyle/>
          <a:p>
            <a:r>
              <a:rPr lang="en-US" dirty="0"/>
              <a:t>Work Management(Cont.)</a:t>
            </a:r>
            <a:br>
              <a:rPr lang="en-US" dirty="0"/>
            </a:br>
            <a:endParaRPr lang="en-US" dirty="0"/>
          </a:p>
        </p:txBody>
      </p:sp>
      <p:sp>
        <p:nvSpPr>
          <p:cNvPr id="3" name="Content Placeholder 2">
            <a:extLst>
              <a:ext uri="{FF2B5EF4-FFF2-40B4-BE49-F238E27FC236}">
                <a16:creationId xmlns:a16="http://schemas.microsoft.com/office/drawing/2014/main" id="{EBF20F0C-DFB6-2E33-4F07-ADB837C5A326}"/>
              </a:ext>
            </a:extLst>
          </p:cNvPr>
          <p:cNvSpPr>
            <a:spLocks noGrp="1"/>
          </p:cNvSpPr>
          <p:nvPr>
            <p:ph idx="1"/>
          </p:nvPr>
        </p:nvSpPr>
        <p:spPr/>
        <p:txBody>
          <a:bodyPr>
            <a:normAutofit/>
          </a:bodyPr>
          <a:lstStyle/>
          <a:p>
            <a:pPr marL="0" indent="0">
              <a:buNone/>
            </a:pPr>
            <a:r>
              <a:rPr lang="en-US" dirty="0"/>
              <a:t>Analyzing COVID-19 Trends:</a:t>
            </a:r>
          </a:p>
          <a:p>
            <a:r>
              <a:rPr lang="en-US" dirty="0"/>
              <a:t>Generated summary statistics and time series plots for COVID-19 data.</a:t>
            </a:r>
          </a:p>
          <a:p>
            <a:pPr marL="0" indent="0">
              <a:buNone/>
            </a:pPr>
            <a:r>
              <a:rPr lang="en-US" dirty="0"/>
              <a:t>Visualizing COVID-19 Metrics on a World Map:</a:t>
            </a:r>
          </a:p>
          <a:p>
            <a:r>
              <a:rPr lang="en-US" dirty="0"/>
              <a:t>Plotted COVID-19 metrics on a world map.</a:t>
            </a:r>
          </a:p>
          <a:p>
            <a:pPr marL="0" indent="0">
              <a:buNone/>
            </a:pPr>
            <a:r>
              <a:rPr lang="en-US" dirty="0"/>
              <a:t>Exploring Relationships Between Life Expectancy and COVID-19:</a:t>
            </a:r>
          </a:p>
          <a:p>
            <a:r>
              <a:rPr lang="en-US" dirty="0"/>
              <a:t>Investigated the relationship between life expectancy and COVID-19 cases.</a:t>
            </a:r>
          </a:p>
          <a:p>
            <a:endParaRPr lang="en-US" dirty="0"/>
          </a:p>
        </p:txBody>
      </p:sp>
    </p:spTree>
    <p:extLst>
      <p:ext uri="{BB962C8B-B14F-4D97-AF65-F5344CB8AC3E}">
        <p14:creationId xmlns:p14="http://schemas.microsoft.com/office/powerpoint/2010/main" val="2630765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B8A3-4B21-48D8-A9EA-5FFDC461A71B}"/>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65DD7CED-9911-875B-31D8-D4DA4C80AD53}"/>
              </a:ext>
            </a:extLst>
          </p:cNvPr>
          <p:cNvSpPr>
            <a:spLocks noGrp="1"/>
          </p:cNvSpPr>
          <p:nvPr>
            <p:ph idx="1"/>
          </p:nvPr>
        </p:nvSpPr>
        <p:spPr/>
        <p:txBody>
          <a:bodyPr/>
          <a:lstStyle/>
          <a:p>
            <a:pPr marL="0" indent="0">
              <a:buNone/>
            </a:pPr>
            <a:r>
              <a:rPr lang="en-US" dirty="0">
                <a:hlinkClick r:id="rId2"/>
              </a:rPr>
              <a:t>Dashboard Link </a:t>
            </a:r>
            <a:r>
              <a:rPr lang="en-US" dirty="0">
                <a:sym typeface="Wingdings" panose="05000000000000000000" pitchFamily="2" charset="2"/>
                <a:hlinkClick r:id="rId2"/>
              </a:rPr>
              <a:t>: </a:t>
            </a:r>
            <a:endParaRPr lang="en-US" dirty="0">
              <a:hlinkClick r:id="rId2"/>
            </a:endParaRPr>
          </a:p>
          <a:p>
            <a:r>
              <a:rPr lang="en-US" dirty="0">
                <a:hlinkClick r:id="rId2"/>
              </a:rPr>
              <a:t>https://app.powerbi.com/groups/32943138-8025-48cd-9a85-9df66bd1864a/dashboards/fab773de-71a6-474f-9117-19982ed0492f?ctid=70de1992-07c6-480f-a318-a1afcba03983&amp;pbi_source=linkShare</a:t>
            </a:r>
            <a:endParaRPr lang="en-US" dirty="0"/>
          </a:p>
          <a:p>
            <a:pPr marL="0" indent="0">
              <a:buNone/>
            </a:pPr>
            <a:r>
              <a:rPr lang="en-US" u="sng" dirty="0" err="1">
                <a:solidFill>
                  <a:srgbClr val="70AC2E"/>
                </a:solidFill>
              </a:rPr>
              <a:t>Vizhub</a:t>
            </a:r>
            <a:r>
              <a:rPr lang="en-US" u="sng" dirty="0">
                <a:solidFill>
                  <a:srgbClr val="70AC2E"/>
                </a:solidFill>
              </a:rPr>
              <a:t> code:</a:t>
            </a:r>
          </a:p>
          <a:p>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https://vizhub.com/Vikramkotlo09/3e4a96b9055a47c6a872c51257676511?edit=files&amp;file=index.html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u="sng" dirty="0">
                <a:solidFill>
                  <a:srgbClr val="70AC2E"/>
                </a:solidFill>
              </a:rPr>
              <a:t>Viz hub Visualization:</a:t>
            </a:r>
          </a:p>
          <a:p>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https://vizhub.com/Vikramkotlo09/3e4a96b9055a47c6a872c51257676511?mode=embed</a:t>
            </a:r>
            <a:endParaRPr lang="en-US"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2534002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0501-4D94-6316-D39B-6837970C532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89D0FD3-D784-F7B3-8ED1-88195D978F08}"/>
              </a:ext>
            </a:extLst>
          </p:cNvPr>
          <p:cNvSpPr>
            <a:spLocks noGrp="1"/>
          </p:cNvSpPr>
          <p:nvPr>
            <p:ph idx="1"/>
          </p:nvPr>
        </p:nvSpPr>
        <p:spPr/>
        <p:txBody>
          <a:bodyPr/>
          <a:lstStyle/>
          <a:p>
            <a:pPr>
              <a:buFont typeface="+mj-lt"/>
              <a:buAutoNum type="arabicPeriod"/>
            </a:pPr>
            <a:r>
              <a:rPr lang="en-US" dirty="0"/>
              <a:t>World Health Organization. (2022). COVID-19 Dashboard. [Online]. Available: </a:t>
            </a:r>
            <a:r>
              <a:rPr lang="en-US" dirty="0">
                <a:hlinkClick r:id="rId2"/>
              </a:rPr>
              <a:t>https://www.who.int/emergencies/disease-outbreak-news/item/2020-DON233</a:t>
            </a:r>
            <a:r>
              <a:rPr lang="en-US" dirty="0"/>
              <a:t> [Accessed: April 16, 2024].</a:t>
            </a:r>
          </a:p>
          <a:p>
            <a:pPr>
              <a:buFont typeface="+mj-lt"/>
              <a:buAutoNum type="arabicPeriod"/>
            </a:pPr>
            <a:r>
              <a:rPr lang="en-US" dirty="0"/>
              <a:t>In-Class activities gave good knowledge and reference to complete this project.</a:t>
            </a:r>
          </a:p>
          <a:p>
            <a:pPr>
              <a:buFont typeface="+mj-lt"/>
              <a:buAutoNum type="arabicPeriod"/>
            </a:pPr>
            <a:r>
              <a:rPr lang="fr-FR" dirty="0"/>
              <a:t>D3.js Documentation: </a:t>
            </a:r>
            <a:r>
              <a:rPr lang="fr-FR" dirty="0">
                <a:hlinkClick r:id="rId3"/>
              </a:rPr>
              <a:t>https://d3js.org/</a:t>
            </a:r>
            <a:endParaRPr lang="fr-FR" dirty="0"/>
          </a:p>
          <a:p>
            <a:pPr>
              <a:buFont typeface="+mj-lt"/>
              <a:buAutoNum type="arabicPeriod"/>
            </a:pPr>
            <a:r>
              <a:rPr lang="fr-FR" dirty="0" err="1"/>
              <a:t>Matplotlib</a:t>
            </a:r>
            <a:r>
              <a:rPr lang="fr-FR" dirty="0"/>
              <a:t> Documentation: </a:t>
            </a:r>
            <a:r>
              <a:rPr lang="fr-FR" dirty="0">
                <a:hlinkClick r:id="rId4"/>
              </a:rPr>
              <a:t>https://matplotlib.org/stable/contents.html</a:t>
            </a:r>
            <a:endParaRPr lang="fr-FR" dirty="0"/>
          </a:p>
          <a:p>
            <a:pPr>
              <a:buFont typeface="+mj-lt"/>
              <a:buAutoNum type="arabicPeriod"/>
            </a:pPr>
            <a:r>
              <a:rPr lang="fr-FR" dirty="0"/>
              <a:t>Pandas Documentation: </a:t>
            </a:r>
            <a:r>
              <a:rPr lang="fr-FR" dirty="0">
                <a:hlinkClick r:id="rId5"/>
              </a:rPr>
              <a:t>https://pandas.pydata.org/docs/</a:t>
            </a:r>
            <a:endParaRPr lang="fr-FR" dirty="0"/>
          </a:p>
          <a:p>
            <a:pPr>
              <a:buFont typeface="+mj-lt"/>
              <a:buAutoNum type="arabicPeriod"/>
            </a:pPr>
            <a:endParaRPr lang="en-US" dirty="0"/>
          </a:p>
        </p:txBody>
      </p:sp>
    </p:spTree>
    <p:extLst>
      <p:ext uri="{BB962C8B-B14F-4D97-AF65-F5344CB8AC3E}">
        <p14:creationId xmlns:p14="http://schemas.microsoft.com/office/powerpoint/2010/main" val="1967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7" name="Group 1036">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8" name="Straight Connector 1037">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9" name="Straight Connector 1038">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0"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1"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2" name="Isosceles Triangle 1041">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3"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4"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5"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6" name="Isosceles Triangle 1045">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7" name="Isosceles Triangle 1046">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1049" name="Rectangle 104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1" name="Group 105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52" name="Straight Connector 105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5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5" name="Isosceles Triangle 105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9" name="Isosceles Triangle 105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0" name="Isosceles Triangle 105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1062" name="Rectangle 106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9486BF1B-64C9-4937-6F10-5436B64D10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21345" y="475826"/>
            <a:ext cx="4528148" cy="589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87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5528-719A-B933-1B22-75D4E0CD98A7}"/>
              </a:ext>
            </a:extLst>
          </p:cNvPr>
          <p:cNvSpPr>
            <a:spLocks noGrp="1"/>
          </p:cNvSpPr>
          <p:nvPr>
            <p:ph type="title"/>
          </p:nvPr>
        </p:nvSpPr>
        <p:spPr/>
        <p:txBody>
          <a:bodyPr/>
          <a:lstStyle/>
          <a:p>
            <a:r>
              <a:rPr lang="en-US" b="1" dirty="0"/>
              <a:t>Data Abstraction-Dataset (Type and Attributes) </a:t>
            </a:r>
            <a:endParaRPr lang="en-US" dirty="0"/>
          </a:p>
        </p:txBody>
      </p:sp>
      <p:sp>
        <p:nvSpPr>
          <p:cNvPr id="3" name="Content Placeholder 2">
            <a:extLst>
              <a:ext uri="{FF2B5EF4-FFF2-40B4-BE49-F238E27FC236}">
                <a16:creationId xmlns:a16="http://schemas.microsoft.com/office/drawing/2014/main" id="{B4DF9A20-A079-5F82-3CEC-CD129A5811F4}"/>
              </a:ext>
            </a:extLst>
          </p:cNvPr>
          <p:cNvSpPr>
            <a:spLocks noGrp="1"/>
          </p:cNvSpPr>
          <p:nvPr>
            <p:ph sz="half" idx="1"/>
          </p:nvPr>
        </p:nvSpPr>
        <p:spPr/>
        <p:txBody>
          <a:bodyPr>
            <a:normAutofit fontScale="47500" lnSpcReduction="20000"/>
          </a:bodyPr>
          <a:lstStyle/>
          <a:p>
            <a:pPr marL="0" indent="0">
              <a:buNone/>
            </a:pPr>
            <a:r>
              <a:rPr lang="en-US" sz="2500" b="1" dirty="0"/>
              <a:t>World Data:</a:t>
            </a:r>
          </a:p>
          <a:p>
            <a:pPr marL="0" indent="0">
              <a:buNone/>
            </a:pPr>
            <a:r>
              <a:rPr lang="en-US" b="1" dirty="0"/>
              <a:t>Type: </a:t>
            </a:r>
            <a:r>
              <a:rPr lang="en-US" dirty="0"/>
              <a:t>CSV</a:t>
            </a:r>
          </a:p>
          <a:p>
            <a:pPr marL="0" indent="0">
              <a:buNone/>
            </a:pPr>
            <a:r>
              <a:rPr lang="en-US" b="1" dirty="0"/>
              <a:t>Attributes:</a:t>
            </a:r>
          </a:p>
          <a:p>
            <a:r>
              <a:rPr lang="en-US" dirty="0"/>
              <a:t>Country (object): Name of the country.</a:t>
            </a:r>
          </a:p>
          <a:p>
            <a:r>
              <a:rPr lang="en-US" dirty="0"/>
              <a:t>Year (int64): Year of observation.</a:t>
            </a:r>
          </a:p>
          <a:p>
            <a:r>
              <a:rPr lang="en-US" dirty="0"/>
              <a:t>Status (object): Health status classification.</a:t>
            </a:r>
          </a:p>
          <a:p>
            <a:r>
              <a:rPr lang="en-US" dirty="0"/>
              <a:t>Life expectancy (float64): Average life expectancy in years.</a:t>
            </a:r>
          </a:p>
          <a:p>
            <a:r>
              <a:rPr lang="en-US" dirty="0"/>
              <a:t>Adult Mortality (int64): Mortality rate of adults per 1000 population.</a:t>
            </a:r>
          </a:p>
          <a:p>
            <a:r>
              <a:rPr lang="en-US" dirty="0"/>
              <a:t>Infant deaths (int64): Number of infant deaths per 1000 live births.</a:t>
            </a:r>
          </a:p>
          <a:p>
            <a:r>
              <a:rPr lang="en-US" dirty="0"/>
              <a:t>Alcohol (float64): Alcohol consumption in liters per capita.</a:t>
            </a:r>
          </a:p>
          <a:p>
            <a:r>
              <a:rPr lang="en-US" dirty="0"/>
              <a:t>Percentage expenditure (float64): Health expenditure as a percentage of GDP.</a:t>
            </a:r>
          </a:p>
          <a:p>
            <a:r>
              <a:rPr lang="en-US" dirty="0"/>
              <a:t>Hepatitis B (int64): Percentage of population vaccinated for Hepatitis B.</a:t>
            </a:r>
          </a:p>
          <a:p>
            <a:r>
              <a:rPr lang="en-US" dirty="0"/>
              <a:t>Measles (int64): Number of reported measles cases per 1000 population.</a:t>
            </a:r>
          </a:p>
          <a:p>
            <a:r>
              <a:rPr lang="en-US" dirty="0"/>
              <a:t>BMI (float64): Average Body Mass Index.</a:t>
            </a:r>
          </a:p>
          <a:p>
            <a:r>
              <a:rPr lang="en-US" dirty="0"/>
              <a:t>Population (float64): Population of the country.</a:t>
            </a:r>
          </a:p>
        </p:txBody>
      </p:sp>
      <p:sp>
        <p:nvSpPr>
          <p:cNvPr id="4" name="Content Placeholder 3">
            <a:extLst>
              <a:ext uri="{FF2B5EF4-FFF2-40B4-BE49-F238E27FC236}">
                <a16:creationId xmlns:a16="http://schemas.microsoft.com/office/drawing/2014/main" id="{DC303CE8-05A0-DCAB-75B6-E5855EFA8830}"/>
              </a:ext>
            </a:extLst>
          </p:cNvPr>
          <p:cNvSpPr>
            <a:spLocks noGrp="1"/>
          </p:cNvSpPr>
          <p:nvPr>
            <p:ph sz="half" idx="2"/>
          </p:nvPr>
        </p:nvSpPr>
        <p:spPr/>
        <p:txBody>
          <a:bodyPr>
            <a:normAutofit fontScale="47500" lnSpcReduction="20000"/>
          </a:bodyPr>
          <a:lstStyle/>
          <a:p>
            <a:pPr marL="0" indent="0">
              <a:buNone/>
            </a:pPr>
            <a:r>
              <a:rPr lang="en-US" sz="2500" b="1" dirty="0"/>
              <a:t>COVID-19 Data:</a:t>
            </a:r>
          </a:p>
          <a:p>
            <a:pPr marL="0" indent="0">
              <a:buNone/>
            </a:pPr>
            <a:r>
              <a:rPr lang="en-US" b="1" dirty="0"/>
              <a:t>Type: .</a:t>
            </a:r>
            <a:r>
              <a:rPr lang="en-US" dirty="0"/>
              <a:t>CSV</a:t>
            </a:r>
          </a:p>
          <a:p>
            <a:pPr marL="0" indent="0">
              <a:buNone/>
            </a:pPr>
            <a:r>
              <a:rPr lang="en-US" b="1" dirty="0"/>
              <a:t>Attributes:</a:t>
            </a:r>
          </a:p>
          <a:p>
            <a:r>
              <a:rPr lang="en-US" dirty="0"/>
              <a:t>Country/Region (object): Name of the country or region.</a:t>
            </a:r>
          </a:p>
          <a:p>
            <a:r>
              <a:rPr lang="en-US" dirty="0"/>
              <a:t>Confirmed (int64): Total confirmed COVID-19 cases.</a:t>
            </a:r>
          </a:p>
          <a:p>
            <a:r>
              <a:rPr lang="en-US" dirty="0"/>
              <a:t>Deaths (int64): Total deaths due to COVID-19.</a:t>
            </a:r>
          </a:p>
          <a:p>
            <a:r>
              <a:rPr lang="en-US" dirty="0"/>
              <a:t>Recovered (int64): Total recoveries from COVID-19.</a:t>
            </a:r>
          </a:p>
          <a:p>
            <a:r>
              <a:rPr lang="en-US" dirty="0"/>
              <a:t>Active (int64): Active cases of COVID-19.</a:t>
            </a:r>
          </a:p>
          <a:p>
            <a:r>
              <a:rPr lang="en-US" dirty="0"/>
              <a:t>New cases (int64): New confirmed cases reported.</a:t>
            </a:r>
          </a:p>
          <a:p>
            <a:r>
              <a:rPr lang="en-US" dirty="0"/>
              <a:t>New deaths (int64): New deaths reported.</a:t>
            </a:r>
          </a:p>
          <a:p>
            <a:r>
              <a:rPr lang="en-US" dirty="0"/>
              <a:t>New recovered (int64): New recoveries reported.</a:t>
            </a:r>
          </a:p>
          <a:p>
            <a:r>
              <a:rPr lang="en-US" dirty="0"/>
              <a:t>Deaths / 100 Cases (float64): Percentage of deaths among confirmed cases.</a:t>
            </a:r>
          </a:p>
          <a:p>
            <a:r>
              <a:rPr lang="en-US" dirty="0"/>
              <a:t>Recovered / 100 Cases (float64): Percentage of recoveries among confirmed cases.</a:t>
            </a:r>
          </a:p>
          <a:p>
            <a:endParaRPr lang="en-US" dirty="0"/>
          </a:p>
        </p:txBody>
      </p:sp>
    </p:spTree>
    <p:extLst>
      <p:ext uri="{BB962C8B-B14F-4D97-AF65-F5344CB8AC3E}">
        <p14:creationId xmlns:p14="http://schemas.microsoft.com/office/powerpoint/2010/main" val="57635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F2A9-5344-3CB4-77D3-1C3121899A59}"/>
              </a:ext>
            </a:extLst>
          </p:cNvPr>
          <p:cNvSpPr>
            <a:spLocks noGrp="1"/>
          </p:cNvSpPr>
          <p:nvPr>
            <p:ph type="title"/>
          </p:nvPr>
        </p:nvSpPr>
        <p:spPr/>
        <p:txBody>
          <a:bodyPr/>
          <a:lstStyle/>
          <a:p>
            <a:r>
              <a:rPr lang="en-US" dirty="0"/>
              <a:t>Data Transformation</a:t>
            </a:r>
            <a:br>
              <a:rPr lang="en-US" dirty="0"/>
            </a:br>
            <a:endParaRPr lang="en-US" dirty="0"/>
          </a:p>
        </p:txBody>
      </p:sp>
      <p:sp>
        <p:nvSpPr>
          <p:cNvPr id="3" name="Content Placeholder 2">
            <a:extLst>
              <a:ext uri="{FF2B5EF4-FFF2-40B4-BE49-F238E27FC236}">
                <a16:creationId xmlns:a16="http://schemas.microsoft.com/office/drawing/2014/main" id="{AA8A187E-AC84-6495-8756-4D7D27BB3114}"/>
              </a:ext>
            </a:extLst>
          </p:cNvPr>
          <p:cNvSpPr>
            <a:spLocks noGrp="1"/>
          </p:cNvSpPr>
          <p:nvPr>
            <p:ph idx="1"/>
          </p:nvPr>
        </p:nvSpPr>
        <p:spPr>
          <a:xfrm>
            <a:off x="677334" y="1566251"/>
            <a:ext cx="8596668" cy="4475112"/>
          </a:xfrm>
        </p:spPr>
        <p:txBody>
          <a:bodyPr>
            <a:normAutofit fontScale="92500" lnSpcReduction="10000"/>
          </a:bodyPr>
          <a:lstStyle/>
          <a:p>
            <a:endParaRPr lang="en-US" dirty="0"/>
          </a:p>
          <a:p>
            <a:pPr marL="0" indent="0">
              <a:buNone/>
            </a:pPr>
            <a:r>
              <a:rPr lang="en-US" sz="2100" b="1" dirty="0"/>
              <a:t>Data Transformation Techniques:</a:t>
            </a:r>
          </a:p>
          <a:p>
            <a:pPr marL="0" indent="0">
              <a:buNone/>
            </a:pPr>
            <a:r>
              <a:rPr lang="en-US" dirty="0"/>
              <a:t>Handling missing values, scaling numerical features, encoding categorical features, and normalizing data.</a:t>
            </a:r>
          </a:p>
          <a:p>
            <a:pPr marL="0" indent="0">
              <a:buNone/>
            </a:pPr>
            <a:r>
              <a:rPr lang="en-US" b="1" dirty="0"/>
              <a:t>Handling Missing Values:</a:t>
            </a:r>
          </a:p>
          <a:p>
            <a:r>
              <a:rPr lang="en-US" dirty="0"/>
              <a:t>Use techniques like </a:t>
            </a:r>
            <a:r>
              <a:rPr lang="en-US" dirty="0" err="1"/>
              <a:t>isnull</a:t>
            </a:r>
            <a:r>
              <a:rPr lang="en-US" dirty="0"/>
              <a:t>().sum() to address missing values in both datasets.</a:t>
            </a:r>
          </a:p>
          <a:p>
            <a:pPr marL="0" indent="0">
              <a:buNone/>
            </a:pPr>
            <a:r>
              <a:rPr lang="en-US" b="1" dirty="0"/>
              <a:t>Scaling Numerical Features:</a:t>
            </a:r>
          </a:p>
          <a:p>
            <a:r>
              <a:rPr lang="en-US" dirty="0"/>
              <a:t>Scale numerical features to a similar range to prevent biases in models.</a:t>
            </a:r>
          </a:p>
          <a:p>
            <a:pPr marL="0" indent="0">
              <a:buNone/>
            </a:pPr>
            <a:r>
              <a:rPr lang="en-US" b="1" dirty="0"/>
              <a:t>Encoding Categorical Features:</a:t>
            </a:r>
          </a:p>
          <a:p>
            <a:r>
              <a:rPr lang="en-US" dirty="0"/>
              <a:t>Encode categorical features into numerical values using techniques like label encoding.</a:t>
            </a:r>
          </a:p>
          <a:p>
            <a:pPr marL="0" indent="0">
              <a:buNone/>
            </a:pPr>
            <a:r>
              <a:rPr lang="en-US" b="1" dirty="0"/>
              <a:t>Normalizing Data:</a:t>
            </a:r>
          </a:p>
          <a:p>
            <a:r>
              <a:rPr lang="en-US" dirty="0"/>
              <a:t>Normalize numerical features to have a mean of 0 and a standard deviation of 1 to improve model convergence and performance.</a:t>
            </a:r>
          </a:p>
        </p:txBody>
      </p:sp>
    </p:spTree>
    <p:extLst>
      <p:ext uri="{BB962C8B-B14F-4D97-AF65-F5344CB8AC3E}">
        <p14:creationId xmlns:p14="http://schemas.microsoft.com/office/powerpoint/2010/main" val="3611261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87" name="Group 2086">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88" name="Straight Connector 2087">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89" name="Straight Connector 2088">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90"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91"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92" name="Isosceles Triangle 2091">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93"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94"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95"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96" name="Isosceles Triangle 2095">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97" name="Isosceles Triangle 2096">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099" name="Rectangle 209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01" name="Group 210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02" name="Straight Connector 210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0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0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05" name="Isosceles Triangle 210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0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0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0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09" name="Isosceles Triangle 210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10" name="Isosceles Triangle 210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112" name="Rectangle 211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a:extLst>
              <a:ext uri="{FF2B5EF4-FFF2-40B4-BE49-F238E27FC236}">
                <a16:creationId xmlns:a16="http://schemas.microsoft.com/office/drawing/2014/main" id="{B087F95A-6521-CF6B-9BF7-CA890A0768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01389" y="563900"/>
            <a:ext cx="5669623" cy="562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16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A07C901-CC10-AB09-FCE3-5043C0B6E389}"/>
              </a:ext>
            </a:extLst>
          </p:cNvPr>
          <p:cNvSpPr>
            <a:spLocks noGrp="1"/>
          </p:cNvSpPr>
          <p:nvPr>
            <p:ph type="title"/>
          </p:nvPr>
        </p:nvSpPr>
        <p:spPr>
          <a:xfrm>
            <a:off x="1043950" y="1179151"/>
            <a:ext cx="3300646" cy="4463889"/>
          </a:xfrm>
        </p:spPr>
        <p:txBody>
          <a:bodyPr anchor="ctr">
            <a:normAutofit/>
          </a:bodyPr>
          <a:lstStyle/>
          <a:p>
            <a:r>
              <a:rPr lang="en-US" b="1" dirty="0"/>
              <a:t>Task Abstraction</a:t>
            </a:r>
          </a:p>
        </p:txBody>
      </p:sp>
      <p:sp>
        <p:nvSpPr>
          <p:cNvPr id="9" name="Isosceles Triangle 8">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2C9C4B9-8E71-CD2D-C520-16DACAE9D1D7}"/>
              </a:ext>
            </a:extLst>
          </p:cNvPr>
          <p:cNvSpPr>
            <a:spLocks noGrp="1"/>
          </p:cNvSpPr>
          <p:nvPr>
            <p:ph idx="1"/>
          </p:nvPr>
        </p:nvSpPr>
        <p:spPr>
          <a:xfrm>
            <a:off x="4978918" y="1109145"/>
            <a:ext cx="6341016" cy="4603900"/>
          </a:xfrm>
        </p:spPr>
        <p:txBody>
          <a:bodyPr anchor="ctr">
            <a:normAutofit/>
          </a:bodyPr>
          <a:lstStyle/>
          <a:p>
            <a:pPr marL="0" indent="0">
              <a:lnSpc>
                <a:spcPct val="90000"/>
              </a:lnSpc>
              <a:buNone/>
            </a:pPr>
            <a:r>
              <a:rPr lang="en-US" sz="1500" b="1" dirty="0"/>
              <a:t>Task: </a:t>
            </a:r>
            <a:r>
              <a:rPr lang="en-US" sz="1500" dirty="0"/>
              <a:t>Analyzing Health and </a:t>
            </a:r>
            <a:r>
              <a:rPr lang="en-US" sz="1500" dirty="0" err="1"/>
              <a:t>Demogrphical</a:t>
            </a:r>
            <a:r>
              <a:rPr lang="en-US" sz="1500" dirty="0"/>
              <a:t> Data</a:t>
            </a:r>
          </a:p>
          <a:p>
            <a:pPr marL="0" indent="0">
              <a:lnSpc>
                <a:spcPct val="90000"/>
              </a:lnSpc>
              <a:buNone/>
            </a:pPr>
            <a:r>
              <a:rPr lang="en-US" sz="1500" b="1" dirty="0"/>
              <a:t>Target: </a:t>
            </a:r>
          </a:p>
          <a:p>
            <a:pPr>
              <a:lnSpc>
                <a:spcPct val="90000"/>
              </a:lnSpc>
            </a:pPr>
            <a:r>
              <a:rPr lang="en-US" sz="1500" dirty="0"/>
              <a:t>Gain insights into global health trends, identify factors influencing health outcomes, and assess the impact of epidemics like COVID-19.</a:t>
            </a:r>
          </a:p>
          <a:p>
            <a:pPr marL="0" indent="0">
              <a:lnSpc>
                <a:spcPct val="90000"/>
              </a:lnSpc>
              <a:buNone/>
            </a:pPr>
            <a:r>
              <a:rPr lang="en-US" sz="1500" b="1" dirty="0"/>
              <a:t>Actions:</a:t>
            </a:r>
          </a:p>
          <a:p>
            <a:pPr>
              <a:lnSpc>
                <a:spcPct val="90000"/>
              </a:lnSpc>
            </a:pPr>
            <a:r>
              <a:rPr lang="en-US" sz="1500" dirty="0"/>
              <a:t>Investigate the relationship between various factors (e.g., GDP, healthcare expenditure) and life expectancy to understand health outcomes.</a:t>
            </a:r>
          </a:p>
          <a:p>
            <a:pPr>
              <a:lnSpc>
                <a:spcPct val="90000"/>
              </a:lnSpc>
            </a:pPr>
            <a:r>
              <a:rPr lang="en-US" sz="1500" dirty="0"/>
              <a:t>Explore adult mortality and infant mortality rates to identify regions with high mortality rates and potential interventions.</a:t>
            </a:r>
          </a:p>
          <a:p>
            <a:pPr>
              <a:lnSpc>
                <a:spcPct val="90000"/>
              </a:lnSpc>
            </a:pPr>
            <a:r>
              <a:rPr lang="en-US" sz="1500" dirty="0"/>
              <a:t>Analyze data on diseases such as measles and hepatitis B to assess disease prevalence and vaccination coverage.</a:t>
            </a:r>
          </a:p>
          <a:p>
            <a:pPr>
              <a:lnSpc>
                <a:spcPct val="90000"/>
              </a:lnSpc>
            </a:pPr>
            <a:r>
              <a:rPr lang="en-US" sz="1500" dirty="0"/>
              <a:t>Evaluate the spread and impact of COVID-19, including confirmed cases, deaths, and recoveries, to inform public health responses.</a:t>
            </a:r>
          </a:p>
          <a:p>
            <a:pPr>
              <a:lnSpc>
                <a:spcPct val="90000"/>
              </a:lnSpc>
            </a:pPr>
            <a:r>
              <a:rPr lang="en-US" sz="1500" dirty="0"/>
              <a:t>Investigate the influence of socioeconomic factors like GDP, education, and income composition on health outcomes.</a:t>
            </a:r>
          </a:p>
        </p:txBody>
      </p:sp>
      <p:sp>
        <p:nvSpPr>
          <p:cNvPr id="18" name="Isosceles Triangle 17">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9654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4" name="Isosceles Triangle 308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8" name="Isosceles Triangle 308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9" name="Isosceles Triangle 308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091" name="Rectangle 309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94" name="Straight Connector 309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9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9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97" name="Isosceles Triangle 309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9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9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0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01" name="Isosceles Triangle 310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02" name="Isosceles Triangle 310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104" name="Rectangle 310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285A591A-1006-28FF-260F-B566A5040E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6309" y="1774453"/>
            <a:ext cx="9941259" cy="330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2963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ustom 1">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21.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22.png"/></Relationships>
</file>

<file path=ppt/webextensions/webextension1.xml><?xml version="1.0" encoding="utf-8"?>
<we:webextension xmlns:we="http://schemas.microsoft.com/office/webextensions/webextension/2010/11" id="{7c3ad7f3-8612-4717-a2af-5f2532f8ed5c}">
  <we:reference id="WA200003233" version="2.0.0.3" store="en-US" storeType="OMEX"/>
  <we:alternateReferences/>
  <we:properties>
    <we:property name="Microsoft.Office.CampaignId" value="&quot;none&quot;"/>
    <we:property name="reportUrl" value="&quot;/groups/32943138-8025-48cd-9a85-9df66bd1864a/reports/4fc7d30e-70cb-4b8a-a3a3-9db611708a05/ReportSectione562b2c0b59c56a33007?bookmarkGuid=70c4533f-91c5-4358-aed5-b0992d897c16&amp;bookmarkUsage=1&amp;ctid=70de1992-07c6-480f-a318-a1afcba03983&amp;fromEntryPoint=export&quot;"/>
    <we:property name="reportState" value="&quot;CONNECTED&quot;"/>
    <we:property name="artifactViewState" value="&quot;live&quot;"/>
    <we:property name="reportEmbeddedTime" value="&quot;2024-04-25T06:54:10.962Z&quot;"/>
    <we:property name="creatorSessionId" value="&quot;2430af0e-78c9-4021-b063-467e64d64ddd&quot;"/>
    <we:property name="creatorUserId" value="&quot;10032001F6868B81&quot;"/>
    <we:property name="creatorTenantId" value="&quot;70de1992-07c6-480f-a318-a1afcba03983&quot;"/>
    <we:property name="pageDisplayName" value="&quot;Covid Data Overview&quot;"/>
    <we:property name="pageName" value="&quot;ReportSectione562b2c0b59c56a33007&quot;"/>
    <we:property name="reportName" value="&quot;Vikram Final-5320-Group 25&quot;"/>
    <we:property name="isVisualContainerHeaderHidden" value="false"/>
    <we:property name="isFiltersActionButtonVisible" value="true"/>
    <we:property name="initialStateBookmark" value="&quot;H4sIAAAAAAAAA+VX30/bQAz+V9A9V9Ndkksb3kopmrTxQ2ViDxNCvosJgTSJLpdCV/V/n+8StFENOk1CK+Opd7Zr+/NnO8mKpXlTF7A8gTmyfXZQVXdzMHd7gg1Y2ctOTz8dj2efrk7Gx1MSV7XNq7Jh+ytmwWRoL/KmhcJ5IOG3ywGDojiDzN2uoWhwwGo0TVVCkX/HzphU1rS4HjB8qIvKgHN5bsGic7sgc7pTbPEhpIigbb7Ac9S2k86wrozt7yjjQAWaK5loGUMYcj6k/zSd1qe53Z6MrvPCUlx3VMvpQ20Iy+qxBkdeqbhKRlIEPALJJdfDyIeyy9rZTCj7rDK5hoJ5XAabDsaKTaqinfvT9In8vGqNxhlee1Vpc7skT7pqS2uWV/d5g1cFuW0sW1OtzkxFlfQmXz+e7s0wc26c5qa6nxgky5Tty/UlSRa+zpOqtJCXPS7NIUgx0mLEBeXPUXF8HnoPa5wuoNTkeBPTOMsMZmD76/R1AR8SupvGS4/asu8EvomdrwerXePjn+XUm/wmIdcgTV5mRT+Ofuj86UuXJ3VEgekx1G7e1S1NjuuO9eMoUpDbX+arR7X0bfOKMC7XThVHYZIGAhOpw2SEIeqE/29dvJUgDSbd5KYyKZqDjoXD3Dyuy2Cwkf1uQHZsDpiESBOZkgeg1UgFoebRWyHzBO/30vdH6EuwO1JVNOSRkiIcSqHlKBSBFC7KiwUA7+WgtZZ8PSmEcxlwLWQS08OaK82F4kOVbO2T3XkCbKXfgipw+vC3HfC6aPpRHaVDIC5jHQgRJ1wE4ZvZu2P/2HpXY/oc5I7MIUYyimMFGHDQWsRSbJ+nHSHTLSANDb6/tfsMav9i5KQ/YbA50qeZO1StbWrQeAYlekh15zNHb0dEQpm6avmzcb+fc+qBrlgXULR+P9HXGvMxqHw57ao/tO9z+wHa5Ws2aA4AAA==&quot;"/>
    <we:property name="bookmark" value="&quot;H4sIAAAAAAAAA+VXUU/bMBD+K8jP1WQncdrwBqVoDxtDMLGHCaGzcw2BNI4cB+iq/vednaCNalBpEloZT7HvLnf33XdnJyuWl21TwfIEFsj22aExtwuwt3uCjVj9VBaneaKTeRJDknEtQad5RFamcaWpW7a/Yg5sge6ibDuovEMSfr8cMaiqUyj8bg5ViyPWoG1NDVX5A3tjUjnb4XrE8KGpjAXv8tyBQ+/2jsxpT6mIDzFFBO3KOzxH7XrpGTbGumGPMo1UpLmSmZYpxDHnY3qn7bUhze32ZDQvK0dx/VItZw+NJSyrx5IcB6XiKptIEfEEJJdcj5MQyi0bbzOl7AtjSw0VC7gstj2MFZuaqluE1eyJ/Nx0VuMZzoOqdqVbkidtutrZ5dV92eJVRW5bx9ZUq1NrqJLB5NvHL3tnWHg3XnNt7qcWyTJn+3J9SZK7UOepqR2U9YBLc4hyTLSYcEH5c1Qcn4c+wDrI76DW5HgT00FRWCzADdvZ6wI+InTXbZAed/XQCXwTO1+PVrvGxz/LaTD5Q0K+QdqyLqphHMPQhdXXPk/qiArzz9D4eVc3NDm+O9aPo0hBbn6brwHVMrTNK8K4XHtVmsRZHgnMpI6zCcaoM/6/dfFWgjTYfJMbY3O0hz0LR6V9PC6j0Ub2uwHZszliEhJNZEoegVYTFcWaJ2+FzBO838vfH6Evwe5JVcmYJ0qKeCyFlpNYRFL4KC8WAIKXw8458vWkEN5lxLWQWUqXNVeaC8XHKtvaJ7tzA2yl34GqcPbwtx3wumiGUZ3kYyAuUx0JkWZcRPGbOXcPwrX1rsb0Ocg9mWNMZJKmCjDioLVIpdg+TztCpj+ANLT4/o7dZ1CHDyMv/QWDLZB+zfzCdK5tQOMp1BggNb3PEoMdEQl17qsV1tY/P5XUA32xLqDqwvlEf2ssRAmxfgKu2wBjRw4AAA==&quot;"/>
    <we:property name="datasetId" value="&quot;784c5984-bc2b-431b-a5be-2011f1b872c4&quot;"/>
    <we:property name="embedUrl" value="&quot;/reportEmbed?reportId=4fc7d30e-70cb-4b8a-a3a3-9db611708a05&amp;groupId=32943138-8025-48cd-9a85-9df66bd1864a&amp;w=2&amp;config=eyJjbHVzdGVyVXJsIjoiaHR0cHM6Ly9XQUJJLVVTLU5PUlRILUNFTlRSQUwtSC1QUklNQVJZLXJlZGlyZWN0LmFuYWx5c2lzLndpbmRvd3MubmV0IiwiZW1iZWRGZWF0dXJlcyI6eyJ1c2FnZU1ldHJpY3NWTmV4dCI6dHJ1ZX19&amp;disableSensitivityBanner=true&quot;"/>
    <we:property name="backgroundColor" value="&quot;#FFFFFF&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f2843ef9-6584-487f-a10a-6b61ed15f693}">
  <we:reference id="WA200003233" version="2.0.0.3" store="en-US" storeType="OMEX"/>
  <we:alternateReferences/>
  <we:properties>
    <we:property name="Microsoft.Office.CampaignId" value="&quot;none&quot;"/>
    <we:property name="artifactViewState" value="&quot;live&quot;"/>
    <we:property name="creatorSessionId" value="&quot;109e3ceb-d6df-4a8d-b37f-3349de1372e8&quot;"/>
    <we:property name="creatorTenantId" value="&quot;70de1992-07c6-480f-a318-a1afcba03983&quot;"/>
    <we:property name="creatorUserId" value="&quot;10032001F6868B81&quot;"/>
    <we:property name="reportEmbeddedTime" value="&quot;2024-04-25T06:54:28.145Z&quot;"/>
    <we:property name="reportState" value="&quot;CONNECTED&quot;"/>
    <we:property name="reportUrl" value="&quot;/groups/32943138-8025-48cd-9a85-9df66bd1864a/reports/4fc7d30e-70cb-4b8a-a3a3-9db611708a05/ReportSection?bookmarkGuid=70d1ecf9-49e9-426c-bc31-a5505ef0ab3f&amp;bookmarkUsage=1&amp;ctid=70de1992-07c6-480f-a318-a1afcba03983&amp;fromEntryPoint=export&quot;"/>
    <we:property name="pageDisplayName" value="&quot;Life Epectancy Data Overview&quot;"/>
    <we:property name="pageName" value="&quot;ReportSection&quot;"/>
    <we:property name="reportName" value="&quot;Vikram Final-5320-Group 25&quot;"/>
    <we:property name="isVisualContainerHeaderHidden" value="false"/>
    <we:property name="isFiltersActionButtonVisible" value="true"/>
    <we:property name="initialStateBookmark" value="&quot;H4sIAAAAAAAAA+1YbW/bNhD+K4Y+GwNf9EL1m+Nm2NCmCZyi+zAExpE8O2ppUaCo1F6R/76T7KBL0jadsQw2kE8ij+Rzx+dedNKXxFZt42DzDlaYvEpOvP+0gvBpxJNxUu9k5+dvziazN/N3k7NTEvsmVr5uk1dfkghhifFD1XbgegQS/nk1TsC5C1j2swW4FsdJg6H1NbjqL9xupqUYOrwdJ7hunA/QQ15GiNjD3tB2mpNu/oskjWBidYOXaOJWOsPGh3g3HyftdjSYdH+tBxsUTn0doaoJuJchFsJyrpQogTGpjCjzXt5W9dLtTPx69v2m6Xlor4GedH/9kdB7nNtbuoDiJk1RLDIpM5YzkSLy/uyicnGnTm9O100gboixLdbE3kBt0CYDAQHbdmftZLkMuIQ740/vLU6961bfkF/6Lhic4WJYqmMVN6TjbbXAOW0kY0nXZv4aIiS9xRfBk0OGPaOTs99Hg/DXrt5Rxvrptf88DUj+sL3giiQ/5GbVuVjN6AwE+5iiLGXacJ4XDFPDM8bzXB4NRWcIrcP2+VkSVkiVMZkbxVSRFsxgejQsvfcR3IhMwNpWsQv47HRpbgVqlQnBKZ2B9YQdDV0TZ/y1d89OUpHlWufI0pJhDshYqviThS7iOmq/foxmNBOIpU4N1TnJrGaF2B+tBC1zwXgqlWWKBlm6dxEWoHSptFFaZlqXHKgU74tl8hLokjlTVqamFJoZtS9WkQuZKXrTSAsmMzlh2/0Zy7hCToEuc6kZ2EJkRu9rmYVMZVyn3BD5qVGl4U9XmymF5dKHypCehxn075LE+K6OYTP/XLU4dwTbxoc58sdv56MZLnuYx3kxPriU/q9epcZ1LXkA7QmE6TWEeN93NAkWw8lm8MvrKtx1OmL84CqHcf/bq7v+jfZ+/Eejtoul7T2eN3iuhojnUotFAYuSag1DUSgln27UXiL+f+mMjjXov0/B4cS9LdOyRG0EZFJxlokc8SXuD6zXPdYE+AkuDicTGDAtZImSFWDLrCylZC+ZcBCfMcca/99l4FCifgj8r0wmKwzLofz7LrYNGLyAGgdbmi1KhdtfZOsGaot2Nw79821FLto67wO4bvhWCV2f8qSD3Flphz+5f2fc35F1PJGAFAAA&quot;"/>
    <we:property name="bookmark" value="&quot;H4sIAAAAAAAAA+1YbW/bNhD+K4Y+GwPfJJH9lrgtOqDdgqToPgxBcCTPjlpZFCgqtVf4v/ckO+iSrMtmNIUN5JPII/nc8bkXnfQl81XX1rD+DZaYvchOQ/i0hPhpwrNp1tyVzSUKCwa8QlUo5guuFO0KbapC02UvvmQJ4gLTh6rroR4ASfjn5TSDuj6DxTCbQ93hNGsxdqGBuvoLt5tpKcUeN9MMV20dIgyQFwkSDrA3tJ3mZAr/RZJGcKm6wQt0aSs9xzbEdDufZt12NJp0d20AGxXOQpOgagh4kCGWwnOutTDAmNROmGKQd1WzqHcmfjv7ft0OtHTXQE+6v/1I6APOZkMX0NwphWKeS5mzggmFyIez86pOO3V2/WrVRuKGGNtinfgbaBz6bCQgYtftrD1ZLCIu4Nb4V3cWZ6Hul/8gvwh9dHiO83GpSVVak4631RyvaCMZS7rWVy8hQTZYfBYDOWTcMzl99+tkFL7umx1lbJheh8+ziOQPPwguSfKv3Cz7OlXndAaif0hRrph1nBclQ+V4znhRyKOh6B1CV2P39CwJL6TOmSycZrpUJXOojoal9yFBPSETsPFV6iM+OV2We4FW50JwSmdgA2FHQ9dJ7cJ1qJ+cpDIvrC2QKcOwAGRMaf5ooUu4SjasHqI5ywSiscpRnZPMW1aK/dEMWFkIxpXUnmka5GrvIixAW6Ot01bm1hoOVIr3xXKFAbpkwbSXyhlhmdP7YpWFkLmmN4304HJXELbfn7Gca+QU6LKQloEvRe7svpZ5yHXOreKOyFdOG8cfrzYzCstFiJUjPfcz6P8liQt9k+L66nPV4VVNsF26nyN/vPl9co6LAeZhXkwPLqV/1KvU1X1HHkB/CnF2DTHd9R1Nosd4uh798rKKt52OmN67ymHcf3N527/R3o9/a9R2sbS9x9MGz+UY8VxaMS9hbqjWMBSl1vLxRu054n9KZ3SsQf99Cg4n7r1RxqB1AnKpOctFgfgc9wfW6x5rAvwHLg4nExgwK6RByUrwJjdGSvacCQfxGXOs8f9dBg4l6sfA/8ZktsS4GMt/6FPXgsMzaHC0pd2iVLj9RbZqofHod+M4PN9W5KKt8z5A3Y/fKrEfUn6zU/YVohbGUF8UAAA=&quot;"/>
    <we:property name="datasetId" value="&quot;784c5984-bc2b-431b-a5be-2011f1b872c4&quot;"/>
    <we:property name="embedUrl" value="&quot;/reportEmbed?reportId=4fc7d30e-70cb-4b8a-a3a3-9db611708a05&amp;groupId=32943138-8025-48cd-9a85-9df66bd1864a&amp;w=2&amp;config=eyJjbHVzdGVyVXJsIjoiaHR0cHM6Ly9XQUJJLVVTLU5PUlRILUNFTlRSQUwtSC1QUklNQVJZLXJlZGlyZWN0LmFuYWx5c2lzLndpbmRvd3MubmV0IiwiZW1iZWRGZWF0dXJlcyI6eyJ1c2FnZU1ldHJpY3NWTmV4dCI6dHJ1ZX19&amp;disableSensitivityBanner=true&quot;"/>
    <we:property name="backgroundColor" value="&quot;#FFFFFF&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6a65e069-bdae-4c78-a037-ed7d4ffc1c04}">
  <we:reference id="WA200003233" version="2.0.0.3" store="en-US" storeType="OMEX"/>
  <we:alternateReferences/>
  <we:properties>
    <we:property name="Microsoft.Office.CampaignId" value="&quot;none&quot;"/>
    <we:property name="reportUrl" value="&quot;/groups/32943138-8025-48cd-9a85-9df66bd1864a/reports/4fc7d30e-70cb-4b8a-a3a3-9db611708a05/ReportSection90aa7d0a003ecb000656?bookmarkGuid=17382dc4-4369-44ae-a6f5-0b971be73ca8&amp;bookmarkUsage=1&amp;ctid=70de1992-07c6-480f-a318-a1afcba03983&amp;fromEntryPoint=export&quot;"/>
    <we:property name="reportState" value="&quot;CONNECTED&quot;"/>
    <we:property name="artifactViewState" value="&quot;live&quot;"/>
    <we:property name="reportEmbeddedTime" value="&quot;2024-04-25T06:54:43.570Z&quot;"/>
    <we:property name="creatorSessionId" value="&quot;79d39b8d-63bc-4074-8197-a11933f4c250&quot;"/>
    <we:property name="creatorUserId" value="&quot;10032001F6868B81&quot;"/>
    <we:property name="creatorTenantId" value="&quot;70de1992-07c6-480f-a318-a1afcba03983&quot;"/>
    <we:property name="pageDisplayName" value="&quot;Deaths By Region&quot;"/>
    <we:property name="pageName" value="&quot;ReportSection90aa7d0a003ecb000656&quot;"/>
    <we:property name="reportName" value="&quot;Vikram Final-5320-Group 25&quot;"/>
    <we:property name="isVisualContainerHeaderHidden" value="false"/>
    <we:property name="isFiltersActionButtonVisible" value="true"/>
    <we:property name="initialStateBookmark" value="&quot;H4sIAAAAAAAAA+VW3U/bMBD/V5Cfo8n9SlreSmGaxGirdmIPE0Jn+xoMbhw5TktX9X/fOQmCsTHYtAmqPSW+u/ju95HEW6Z0kRvYjGGJ7JAdWXuzBHdz0GIRy5rYZHJ6NpydXo6HZycUtrnXNivY4ZZ5cCn6c12UYMIOFPxyETEwZgppWC3AFBixHF1hMzD6K9bFlPKuxF3E8DY31kHYcu7BY9h2ReW0pt6tdx3qCNLrFc5R+jo6w9w636wHHCBRHDjvoBSc87gX0zNFna3GfL4+NK0GG9nMg85ogBDrL4RoxwMQ/U4r6SO2Y94K8YU2vikRm5Pb3BFuYmOTB76GagWZRMUqcA6LGsuWDdPUYQq+WZ58lxxZUy5/Ep/b0kmc4aJKZV77DfWQtsy821yudYGXhmgrPNsRm1NnieuqZIbSEpE0R0i8L7OGPR6WV3Y9ckjPqRC4oEihs9Q06tzT8amGJMEFOFZcE4cBNj1gnUJ3tKmQH2t3J047egTgzaAmmBRK5GABSb8rkk4SD3pCQUvti6THpNhV8V/p+RTkWkwcCIwHKulJ3ul3VZJw0X1WzBE1Sq3Tkoh5rOdfn//zh8nBDNOwzY86RW/NYE3JI7rbf+AwAW50Bc7vh8uexL27uPv7UPX1g19KY6IayL91DTmdsrILYiF6vXY/5qLHeTvu8n35bo1xfaBe+O2KXuc9feiA37S6oePCHnn9V2K8kt3vyQ9er+x+TyRbIh0yw40tfZGDxClkWA2S11torOrIIZApVM29C9ePml6OWrNzMGWQK5w7WdWDVNTC4Avrm+G+AbtHf7YyCwAA&quot;"/>
    <we:property name="bookmark" value="&quot;H4sIAAAAAAAAA+VW3U/bMBD/V5Cfo8n9SlreSmGaxGirdmIPE0Jn+xoMbhw5TktX9X/fOQmCsTHYtAmqPSW+u/ju95HEW6Z0kRvYjGGJ7JAdWXuzBHdz0GIRy5rYZHJ6NpydXo6HZycUtrnXNivY4ZZ5cCn6c12UYMIOFPxyETEwZgppWC3AFBixHF1hMzD6K9bFlPKuxF3E8DY31kHYcu7BY9h2ReW0pt6tdx3qCNLrFc5R+jo6w9w636wHHCBRHDjvoBSc87gX0zNFna3GfL4+NK0GG9nMg85ogBDrL4RoxwMQ/U4r6SO2Y94K8YU2vikRm5Pb3BFuYmOTB76GagWZRMUqcA6LGsuWDdPUYQq+WZ58lxxZUy5/Ep/b0kmc4aJKZV77DfWQtsy821yudYGXhmgrPNsRm1NnieuqZIbSEpE0R0i8L7OGPR6WV3Y9ckjPqRC4oEihs9Q06tzT8amGJMEFOFZcE4cBNj1gnUJ3tKmQH2t3J047egTgzaAmmBRK5GABSb8rkk4SD3pCQUvti6THpNhV8V/p+RTkWkwcCIwHKulJ3ul3VZJw0X1WzBE1Sq3Tkoh5rOdfn//zh8nBDNOwzY86RW/NYE3JI7rbf+AwAW50Bc7vh8uexL27uPv7UPX1g19KY6IayL91DTmdsrILYiF6vXY/5qLHeTvu8n35bo1xfaBe+O2KXuc9feiA37S6oePCHnn9V2K8kt3vyQ9er+x+TyRbIh0yw40tfZGDxClkWA2S11torOrIIZApVM29C9ePml6OWrNzMGWQK5w7WdWDVNTC4Avrm+G+AbtHf7YyCwAA&quot;"/>
    <we:property name="datasetId" value="&quot;784c5984-bc2b-431b-a5be-2011f1b872c4&quot;"/>
    <we:property name="embedUrl" value="&quot;/reportEmbed?reportId=4fc7d30e-70cb-4b8a-a3a3-9db611708a05&amp;groupId=32943138-8025-48cd-9a85-9df66bd1864a&amp;w=2&amp;config=eyJjbHVzdGVyVXJsIjoiaHR0cHM6Ly9XQUJJLVVTLU5PUlRILUNFTlRSQUwtSC1QUklNQVJZLXJlZGlyZWN0LmFuYWx5c2lzLndpbmRvd3MubmV0IiwiZW1iZWRGZWF0dXJlcyI6eyJ1c2FnZU1ldHJpY3NWTmV4dCI6dHJ1ZX19&amp;disableSensitivityBanner=true&quot;"/>
    <we:property name="backgroundColor" value="&quot;#FFFFFF&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884857e9-ea2f-4967-9241-a56a91827c24}">
  <we:reference id="WA200003233" version="2.0.0.3" store="en-US" storeType="OMEX"/>
  <we:alternateReferences/>
  <we:properties>
    <we:property name="Microsoft.Office.CampaignId" value="&quot;none&quot;"/>
    <we:property name="artifactViewState" value="&quot;live&quot;"/>
    <we:property name="creatorSessionId" value="&quot;2b6e9667-761f-4163-bf91-844fac5f70a4&quot;"/>
    <we:property name="creatorTenantId" value="&quot;70de1992-07c6-480f-a318-a1afcba03983&quot;"/>
    <we:property name="creatorUserId" value="&quot;10032001F6868B81&quot;"/>
    <we:property name="reportEmbeddedTime" value="&quot;2024-04-25T06:55:04.151Z&quot;"/>
    <we:property name="reportState" value="&quot;CONNECTED&quot;"/>
    <we:property name="reportUrl" value="&quot;/groups/32943138-8025-48cd-9a85-9df66bd1864a/reports/4fc7d30e-70cb-4b8a-a3a3-9db611708a05/ReportSectionf457b9a8d89ee455b8a9?bookmarkGuid=aedecbdc-5ca9-4b45-abbd-7653253e0cb6&amp;bookmarkUsage=1&amp;ctid=70de1992-07c6-480f-a318-a1afcba03983&amp;fromEntryPoint=export&quot;"/>
    <we:property name="pageDisplayName" value="&quot;World GDP By Country and Region&quot;"/>
    <we:property name="pageName" value="&quot;ReportSectionf457b9a8d89ee455b8a9&quot;"/>
    <we:property name="reportName" value="&quot;Vikram Final-5320-Group 25&quot;"/>
    <we:property name="isVisualContainerHeaderHidden" value="false"/>
    <we:property name="isFiltersActionButtonVisible" value="true"/>
    <we:property name="initialStateBookmark" value="&quot;H4sIAAAAAAAAA+1W227bMAz9lULPweC7nb6laboBvQXp0GEYgoC2aVetYhmynCYL8u+jZBdbM2wtsHXY7SkkxZA8hyeKtiznTS1gcwFLZIfsSMq7Jai7A5cNWNXHLi9Pz0ez08XF6HxCYVlrLquGHW6ZBlWivuZNC8JUoOCH+YCBEFMojVeAaHDAalSNrEDwj9gl05FWLe4GDNe1kApMySsNGk3ZFaWTT73dVz51hEzzFV5hprvoDGupdO8XQRinQ0jyZIgYhGGawJC+03Sndsyn8ymp4EJTX2Omm8m6VoRl+8DBiT100EXHwzjyXWfoObmHw4Ba6U1tcsY0fSkVz0Awi0th08HYsrEU7dJak0fxK9mqDGdY2KNKc72hSme8wAUl0sBQZZvFMWhgOyJrqiRRaXPeIygbu5H3Y4XUO2eH7m5OkZWleCwrDbzqIWWQ+mkUxoGb+0nqBamTuCbe8KoU/VIs9dZ62yHSuNapXJudp7c0jKm0Mz29HKJhETkQghPGbpwkrv9tDnt+RvmK0NCY++SMylJhCbp3Jy/M3OvjqQ2dtFUvKGefR8fy+F1uMlD5Y2LIUTmqo40FfczVg169wd7svwNgQkihLPWj0PWiwHfixPMhTSJ4cpE/T+iZbCutNot73uBCUNlG7w//7s3lwQxLU+brLQ3+UnGloMY3oPSfLbCHi5syb7+4jXv5dCheVi9ze1tFCEVR5JkfYBxGpPIoCX+hyJ/D4LgD9g9JXNBf03+N/7BcjMKtyD9zyJZIrzJjyFY3NWQ4hQrtJHVXgqPNIxVBlZt9WVuZzzNOP4luXdcgWvsKoIcasz1ogTwV+Mz8frhPltjv6WMKAAA=&quot;"/>
    <we:property name="bookmark" value="&quot;H4sIAAAAAAAAA+1W227bMAz9lULPweC7nb61abs9FFvQDh2GIQhomXbVKpYhy2m8IP9eSnaxNcPWAVuH3Z5CUgzJc3iiaMsK0TYS+tewQnbIjpW6XYG+PfDZhNWPYx5wH3ycRmmaIMZRybOAslRjhKpbdrhlBnSF5kq0HUhbkIIfFhMGUs6hsl4JssUJa1C3qgYpPuKQTEdGd7ibMNw0UmmwJS8NGLRl15ROPo3ivwipI3Aj1niJ3AzRC2yUNqNfRnGaTyErsiliFMd5BlP6TjucujGfzqekUkhDfa2Z96ebRhOW7QMlZ+7QQx+9ANMk9L1p4BUBcUOtTN/YnBlNXyktOEjmcGlsBxhbNlOyWznr9FH8UnWa4wWW7qg2wvRU6VyUuKREGhhq3i9PwADbEVlzrYhKl/MeQbvYtbqbaaTeBTv0dwuKrB3FM1UbEPUIiUMe5kmcRn4RZnkQ5V7m23gr6kqOS3HUO+vtgMjgxuRqY3ee39AwttLO9gwKSKZl4kEMXpz6aZb54dc5HPk5KtaEhsbcJ+eoqjRWYEb39JmZe3kyd6Gzrh4F5e3z6Dkev8kNB108JoYcXaA+7h3oE6Ef9BpM9mb/HQATQgrxPExiP0ii0EuzIIQ8S+DJRf48oXPV1Ub3yzvR4lJS2dbsD//u1ZuDC6xsmS+3NPlLxZWDnl2DNn+2wB4ubsq8+ew2HuUzoHhevSzcbZUglGVZ8DDCNE5I5UkW/0KRfw+DswHYPyRxSX9N/zX+w3KxCnci/8QhWyG9yqyhOtM2wHEONbpJmqGEQJdHKoK6sPtytraf54J+EsO6rkB27hVADzXmurhm94D/tRFCCgAA&quot;"/>
    <we:property name="datasetId" value="&quot;784c5984-bc2b-431b-a5be-2011f1b872c4&quot;"/>
    <we:property name="embedUrl" value="&quot;/reportEmbed?reportId=4fc7d30e-70cb-4b8a-a3a3-9db611708a05&amp;groupId=32943138-8025-48cd-9a85-9df66bd1864a&amp;w=2&amp;config=eyJjbHVzdGVyVXJsIjoiaHR0cHM6Ly9XQUJJLVVTLU5PUlRILUNFTlRSQUwtSC1QUklNQVJZLXJlZGlyZWN0LmFuYWx5c2lzLndpbmRvd3MubmV0IiwiZW1iZWRGZWF0dXJlcyI6eyJ1c2FnZU1ldHJpY3NWTmV4dCI6dHJ1ZX19&amp;disableSensitivityBanner=true&quot;"/>
    <we:property name="backgroundColor" value="&quot;#FFFFFF&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23195649-79c7-4369-9aec-6ca065b397e3}">
  <we:reference id="WA200003233" version="2.0.0.3" store="en-US" storeType="OMEX"/>
  <we:alternateReferences/>
  <we:properties>
    <we:property name="Microsoft.Office.CampaignId" value="&quot;none&quot;"/>
    <we:property name="artifactViewState" value="&quot;live&quot;"/>
    <we:property name="creatorSessionId" value="&quot;e9f6fbd0-62c1-4fb7-a688-b45114a080aa&quot;"/>
    <we:property name="creatorTenantId" value="&quot;70de1992-07c6-480f-a318-a1afcba03983&quot;"/>
    <we:property name="creatorUserId" value="&quot;10032001F6868B81&quot;"/>
    <we:property name="reportEmbeddedTime" value="&quot;2024-04-25T06:55:18.334Z&quot;"/>
    <we:property name="reportState" value="&quot;CONNECTED&quot;"/>
    <we:property name="reportUrl" value="&quot;/groups/32943138-8025-48cd-9a85-9df66bd1864a/reports/4fc7d30e-70cb-4b8a-a3a3-9db611708a05/ReportSection4a6829d2988d581a0701?bookmarkGuid=ee163b7c-ae13-4c87-897a-c79d6f9a043a&amp;bookmarkUsage=1&amp;ctid=70de1992-07c6-480f-a318-a1afcba03983&amp;fromEntryPoint=export&quot;"/>
    <we:property name="pageDisplayName" value="&quot;New Records&quot;"/>
    <we:property name="pageName" value="&quot;ReportSection4a6829d2988d581a0701&quot;"/>
    <we:property name="reportName" value="&quot;Vikram Final-5320-Group 25&quot;"/>
    <we:property name="isVisualContainerHeaderHidden" value="false"/>
    <we:property name="isFiltersActionButtonVisible" value="true"/>
    <we:property name="initialStateBookmark" value="&quot;H4sIAAAAAAAAA+1X30/bMBD+Vyo/V5OTpm3CW+k6TWL8UJnYw4TQxbkGgxtHtkPpEP/7zk4YG9oAobG1Ek+J7y72fd/d59g3rJC2VrA+gCWyHbar9eUSzGUvYn1WdbbDw739yXzv7GCyPyOzrp3UlWU7N8yBKdGdSNuA8jOQ8etpn4FSR1D60QKUxT6r0VhdgZLfsA0mlzMN3vYZXtdKG/BTHjtw6Ke9onAa09rRuwGtCMLJKzxG4VrrHGttXDdOYJTGWRFnaVoM0wj4mPvkbesNaT4d7xcNiU115UBWlIC3ZVmaxWmMwwTHnPNkRJ95+0Iq14Xk69l1bQg3sbGuPV+T4goqgQUL4AzaFssNm5SlwRJcN5z94pxq1Sx/Yz/WjRE4x0VwVU66Na0hdFM5sz5bSYtnimizjt0Sm0dGE9ch5ABXvQLBndvg+dBUHX3cD8/1amrIS2mS4ZQsVlal6spzz8fnFpMA4/Ho/IJI9LjpA20KNLvrAP29NHfVifsPEGwObMJJpjyJxxkC5MMRT1LIEw7jJ4s6pcVKbaQgch7W9a9j+PLxsDfH0k/zglo5yBXOrp9ZruhhuV4XTVsCIUaLYRQlGHHgw5jzSIht0hWxp2mTolyelFZ/0/KfvyT3f9r+XchLel/R1j09B+O2Z7N6pJduT+/+ffTNxU8/tK4cLZxX5J/ESq5sIECMxikOBmmWY5LFOWyLWieBvi2UKR1EFtIssegpsK63Qrx8E+x/F+yf2mlDlFrAiE4zQ+DteTUeRDzfFqX+aPg3sW6qWKmNFBb7UG+HWB/pqI3Qa5DsPY9siXSb9i+6cbYGgUdQYUikbqeQGOKoQaAqfM3Cu/HPT5IE3pbsBFQT7gF0wWZhDSqipDvBM+O75L4D24L2HRsQAAA=&quot;"/>
    <we:property name="bookmark" value="&quot;H4sIAAAAAAAAA+1XUU/bMBD+K5Wfq8lJkybhDbpOe9gYKhN7mBC6OJdgcOPIcSgd4r/v7IQx0EYnNLZW4inx3cW+77v7HPuGFbJtFKwPYYlsjx1ofbkEczkK2JjVD21lUSRRlsWTJBKZmAQ8iUqK0o2Vum7Z3g2zYCq0J7LtQLkJyfj1dMxAqSOo3KgE1eKYNWhaXYOS37APJpc1Hd6OGV43ShtwUx5bsOimvaJwGlMqwZsJrQjCyis8RmF76wIbbewwjmCahlkRZmlaxGkAPOEOS9t7fZqb492iPrGZri3ImhJwtixLszANMY4w4ZxHU/rM2Uup7BCSr+fXjSHcxMa6cfTtF1dQCyyYB2ew7bHcsP2qMliBHYbzB86ZVt3yF/Zj3RmBCyy9q7bSrmkNobvamvXZSrZ4poi21rJbYvPIaOLahxzialQg2PPWe9519UAfd8NzvZoZ8lKaZDglSyvrSg3luefjc49JgHF4dH5BJDrc9IE2BZqDtYf+Vpq76oTjRwi2BzbhJFMehUmGAHk85VEKecQh2VjUGS1WaSMFkfO4rn8dw5f3n0YLrNw0z6iVhVzh/PoPyxU8LtfLoulLIMS0jIMgwoADj0POAyF2SVfEnqZNinLZKK3xtuW/eE7u/7T9h5Dn9L6irXt2Dsbuzmb1RC/dnt79++ibi59+aEM5ejgvyD+JlVzZRICYJilOJmmWY5SFOeyKWvc9fTsoUzqIlNIssRgpaO1ohXj5Ktj/LtjftdOWKLWAKZ1mYuD9eTWkM3u+K0r90fCvYt1WsVIbKSw+QrMbYn2io7ZCr16y9zyyJdJt2r3ozrYNCDyCGn0iTT+FRB9HDQJ14Wrm3417fpAk8L5kJ6A6fw+gCzbzq/jFvgOA8dBR+g8AAA==&quot;"/>
    <we:property name="datasetId" value="&quot;784c5984-bc2b-431b-a5be-2011f1b872c4&quot;"/>
    <we:property name="embedUrl" value="&quot;/reportEmbed?reportId=4fc7d30e-70cb-4b8a-a3a3-9db611708a05&amp;groupId=32943138-8025-48cd-9a85-9df66bd1864a&amp;w=2&amp;config=eyJjbHVzdGVyVXJsIjoiaHR0cHM6Ly9XQUJJLVVTLU5PUlRILUNFTlRSQUwtSC1QUklNQVJZLXJlZGlyZWN0LmFuYWx5c2lzLndpbmRvd3MubmV0IiwiZW1iZWRGZWF0dXJlcyI6eyJ1c2FnZU1ldHJpY3NWTmV4dCI6dHJ1ZX19&amp;disableSensitivityBanner=true&quot;"/>
    <we:property name="backgroundColor" value="&quot;#FFFFFF&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1702</TotalTime>
  <Words>2892</Words>
  <Application>Microsoft Office PowerPoint</Application>
  <PresentationFormat>Widescreen</PresentationFormat>
  <Paragraphs>252</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Aptos</vt:lpstr>
      <vt:lpstr>Arial</vt:lpstr>
      <vt:lpstr>Segoe UI Light</vt:lpstr>
      <vt:lpstr>Söhne</vt:lpstr>
      <vt:lpstr>Times New Roman</vt:lpstr>
      <vt:lpstr>Wingdings</vt:lpstr>
      <vt:lpstr>Wingdings 3</vt:lpstr>
      <vt:lpstr>Facet</vt:lpstr>
      <vt:lpstr>Exploring the Impact of COVID-19 on Population Demographic </vt:lpstr>
      <vt:lpstr>Introduction</vt:lpstr>
      <vt:lpstr>Below Workflow Explaination</vt:lpstr>
      <vt:lpstr>PowerPoint Presentation</vt:lpstr>
      <vt:lpstr>Data Abstraction-Dataset (Type and Attributes) </vt:lpstr>
      <vt:lpstr>Data Transformation </vt:lpstr>
      <vt:lpstr>PowerPoint Presentation</vt:lpstr>
      <vt:lpstr>Task Abstraction</vt:lpstr>
      <vt:lpstr>PowerPoint Presentation</vt:lpstr>
      <vt:lpstr>Task Abstraction Workflow Diagram</vt:lpstr>
      <vt:lpstr>Implementation using Tools:</vt:lpstr>
      <vt:lpstr>Results for Analysis</vt:lpstr>
      <vt:lpstr>Initial Visualization Using D3.js Pie Chart of COVID-19 Cases by WHO Region(pre-cleaning)</vt:lpstr>
      <vt:lpstr>Stacked Bar Chart of COVID-19 Cases by Country-Using D3.js</vt:lpstr>
      <vt:lpstr>After Cleaning Datasets Using Python And Visualizing Using Matplotlib: Exploring Global Health Data</vt:lpstr>
      <vt:lpstr>Understanding Global Population Dynamics: Distribution Analysis </vt:lpstr>
      <vt:lpstr>Exploring Global Economic Patterns: Distribution of GDP </vt:lpstr>
      <vt:lpstr>Analyzing Numeric Relationships: Correlation Heatmap </vt:lpstr>
      <vt:lpstr>Analyzing COVID-19 Trends: Summary Statistics and Time Series Plot </vt:lpstr>
      <vt:lpstr>Visualizing COVID-19 Metrics on a World Map </vt:lpstr>
      <vt:lpstr>PowerPoint Presentation</vt:lpstr>
      <vt:lpstr>Exploring the Relationship Between Life Expectancy and COVID-19 Cases </vt:lpstr>
      <vt:lpstr>Examining Life Expectancy and COVID-19 Cases Across Development Status </vt:lpstr>
      <vt:lpstr>Exploring GDP and COVID-19 Cases Across Development Status </vt:lpstr>
      <vt:lpstr>Comparing Average GDP Across WHO Regions </vt:lpstr>
      <vt:lpstr>Comparing Average Life Expectancy Across WHO Regions </vt:lpstr>
      <vt:lpstr>Microsoft Power BI</vt:lpstr>
      <vt:lpstr>Microsoft Power BI</vt:lpstr>
      <vt:lpstr>Microsoft Power BI</vt:lpstr>
      <vt:lpstr>Microsoft Power BI</vt:lpstr>
      <vt:lpstr>Microsoft Power BI</vt:lpstr>
      <vt:lpstr>Work Management </vt:lpstr>
      <vt:lpstr>Work Management(Cont.) </vt:lpstr>
      <vt:lpstr>Links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Kotlo, Vikram</cp:lastModifiedBy>
  <cp:revision>4</cp:revision>
  <dcterms:created xsi:type="dcterms:W3CDTF">2018-06-07T21:39:02Z</dcterms:created>
  <dcterms:modified xsi:type="dcterms:W3CDTF">2024-04-25T10:14:47Z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