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77" r:id="rId3"/>
    <p:sldId id="259" r:id="rId4"/>
    <p:sldId id="268" r:id="rId5"/>
    <p:sldId id="269" r:id="rId6"/>
    <p:sldId id="287" r:id="rId7"/>
    <p:sldId id="288" r:id="rId8"/>
    <p:sldId id="289" r:id="rId9"/>
    <p:sldId id="270" r:id="rId10"/>
    <p:sldId id="271" r:id="rId11"/>
    <p:sldId id="281" r:id="rId12"/>
    <p:sldId id="283" r:id="rId13"/>
    <p:sldId id="284" r:id="rId14"/>
    <p:sldId id="285" r:id="rId15"/>
    <p:sldId id="274" r:id="rId16"/>
    <p:sldId id="279" r:id="rId17"/>
    <p:sldId id="286" r:id="rId18"/>
    <p:sldId id="275" r:id="rId19"/>
    <p:sldId id="276" r:id="rId20"/>
    <p:sldId id="278"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122" d="100"/>
          <a:sy n="122" d="100"/>
        </p:scale>
        <p:origin x="96" y="18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223832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200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57352"/>
            <a:ext cx="8512500" cy="458251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a:t>
            </a:r>
            <a:r>
              <a:rPr lang="en-GB" sz="4200" b="1" dirty="0" smtClean="0">
                <a:solidFill>
                  <a:srgbClr val="CC0000"/>
                </a:solidFill>
                <a:latin typeface="Montserrat"/>
                <a:ea typeface="Montserrat"/>
                <a:cs typeface="Montserrat"/>
                <a:sym typeface="Montserrat"/>
              </a:rPr>
              <a:t>Project - 2</a:t>
            </a:r>
            <a:endParaRPr sz="4200" b="1" dirty="0">
              <a:solidFill>
                <a:srgbClr val="CC0000"/>
              </a:solidFill>
              <a:latin typeface="Montserrat"/>
              <a:ea typeface="Montserrat"/>
              <a:cs typeface="Montserrat"/>
              <a:sym typeface="Montserrat"/>
            </a:endParaRPr>
          </a:p>
          <a:p>
            <a:pPr lvl="0"/>
            <a:r>
              <a:rPr lang="en-GB" sz="3600" b="1" dirty="0" smtClean="0">
                <a:solidFill>
                  <a:schemeClr val="lt1"/>
                </a:solidFill>
                <a:latin typeface="Montserrat"/>
                <a:ea typeface="Montserrat"/>
                <a:cs typeface="Montserrat"/>
                <a:sym typeface="Montserrat"/>
              </a:rPr>
              <a:t>Cardiovascular Risk Prediction</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
            </a:r>
            <a:br>
              <a:rPr lang="en-GB" sz="3600" b="1" dirty="0" smtClean="0">
                <a:solidFill>
                  <a:schemeClr val="lt1"/>
                </a:solidFill>
                <a:latin typeface="Montserrat"/>
                <a:ea typeface="Montserrat"/>
                <a:cs typeface="Montserrat"/>
                <a:sym typeface="Montserrat"/>
              </a:rPr>
            </a:br>
            <a:r>
              <a:rPr lang="en-GB" sz="1600" b="1" u="sng" dirty="0" smtClean="0">
                <a:solidFill>
                  <a:schemeClr val="lt1"/>
                </a:solidFill>
                <a:latin typeface="Montserrat"/>
                <a:ea typeface="Montserrat"/>
                <a:cs typeface="Montserrat"/>
                <a:sym typeface="Montserrat"/>
              </a:rPr>
              <a:t>Team Members</a:t>
            </a:r>
            <a:br>
              <a:rPr lang="en-GB" sz="1600" b="1" u="sng" dirty="0" smtClean="0">
                <a:solidFill>
                  <a:schemeClr val="lt1"/>
                </a:solidFill>
                <a:latin typeface="Montserrat"/>
                <a:ea typeface="Montserrat"/>
                <a:cs typeface="Montserrat"/>
                <a:sym typeface="Montserrat"/>
              </a:rPr>
            </a:br>
            <a:r>
              <a:rPr lang="en-GB" sz="1200" b="1" dirty="0" smtClean="0">
                <a:solidFill>
                  <a:schemeClr val="lt1"/>
                </a:solidFill>
                <a:latin typeface="Montserrat"/>
                <a:ea typeface="Montserrat"/>
                <a:cs typeface="Montserrat"/>
                <a:sym typeface="Montserrat"/>
              </a:rPr>
              <a:t>Amrutha B S</a:t>
            </a:r>
            <a:r>
              <a:rPr lang="en-GB" sz="1200" b="1" u="sng" dirty="0" smtClean="0">
                <a:solidFill>
                  <a:schemeClr val="lt1"/>
                </a:solidFill>
                <a:latin typeface="Montserrat"/>
                <a:ea typeface="Montserrat"/>
                <a:cs typeface="Montserrat"/>
                <a:sym typeface="Montserrat"/>
              </a:rPr>
              <a:t/>
            </a:r>
            <a:br>
              <a:rPr lang="en-GB" sz="1200" b="1" u="sng" dirty="0" smtClean="0">
                <a:solidFill>
                  <a:schemeClr val="lt1"/>
                </a:solidFill>
                <a:latin typeface="Montserrat"/>
                <a:ea typeface="Montserrat"/>
                <a:cs typeface="Montserrat"/>
                <a:sym typeface="Montserrat"/>
              </a:rPr>
            </a:br>
            <a:r>
              <a:rPr lang="en-GB" sz="1200" b="1" dirty="0" smtClean="0">
                <a:solidFill>
                  <a:schemeClr val="lt1"/>
                </a:solidFill>
                <a:latin typeface="Montserrat"/>
                <a:ea typeface="Montserrat"/>
                <a:cs typeface="Montserrat"/>
                <a:sym typeface="Montserrat"/>
              </a:rPr>
              <a:t>Mahima Shree</a:t>
            </a:r>
            <a:br>
              <a:rPr lang="en-GB" sz="1200" b="1" dirty="0" smtClean="0">
                <a:solidFill>
                  <a:schemeClr val="lt1"/>
                </a:solidFill>
                <a:latin typeface="Montserrat"/>
                <a:ea typeface="Montserrat"/>
                <a:cs typeface="Montserrat"/>
                <a:sym typeface="Montserrat"/>
              </a:rPr>
            </a:br>
            <a:r>
              <a:rPr lang="en-GB" sz="1200" b="1" dirty="0">
                <a:solidFill>
                  <a:schemeClr val="lt1"/>
                </a:solidFill>
                <a:latin typeface="Montserrat"/>
                <a:ea typeface="Montserrat"/>
                <a:cs typeface="Montserrat"/>
                <a:sym typeface="Montserrat"/>
              </a:rPr>
              <a:t>Purnima Rai</a:t>
            </a:r>
            <a:br>
              <a:rPr lang="en-GB" sz="1200" b="1" dirty="0">
                <a:solidFill>
                  <a:schemeClr val="lt1"/>
                </a:solidFill>
                <a:latin typeface="Montserrat"/>
                <a:ea typeface="Montserrat"/>
                <a:cs typeface="Montserrat"/>
                <a:sym typeface="Montserrat"/>
              </a:rPr>
            </a:br>
            <a:r>
              <a:rPr lang="en-GB" sz="1200" b="1" dirty="0">
                <a:solidFill>
                  <a:schemeClr val="lt1"/>
                </a:solidFill>
                <a:latin typeface="Montserrat"/>
                <a:ea typeface="Montserrat"/>
                <a:cs typeface="Montserrat"/>
                <a:sym typeface="Montserrat"/>
              </a:rPr>
              <a:t>Pooja </a:t>
            </a:r>
            <a:r>
              <a:rPr lang="en-GB" sz="1200" b="1" dirty="0" smtClean="0">
                <a:solidFill>
                  <a:schemeClr val="lt1"/>
                </a:solidFill>
                <a:latin typeface="Montserrat"/>
                <a:ea typeface="Montserrat"/>
                <a:cs typeface="Montserrat"/>
                <a:sym typeface="Montserrat"/>
              </a:rPr>
              <a:t>Rana</a:t>
            </a:r>
            <a:br>
              <a:rPr lang="en-GB" sz="1200" b="1" dirty="0" smtClean="0">
                <a:solidFill>
                  <a:schemeClr val="lt1"/>
                </a:solidFill>
                <a:latin typeface="Montserrat"/>
                <a:ea typeface="Montserrat"/>
                <a:cs typeface="Montserrat"/>
                <a:sym typeface="Montserrat"/>
              </a:rPr>
            </a:br>
            <a:r>
              <a:rPr lang="en-GB" sz="1200" b="1" dirty="0" smtClean="0">
                <a:solidFill>
                  <a:schemeClr val="lt1"/>
                </a:solidFill>
                <a:latin typeface="Montserrat"/>
                <a:ea typeface="Montserrat"/>
                <a:cs typeface="Montserrat"/>
                <a:sym typeface="Montserrat"/>
              </a:rPr>
              <a:t>Tanmay Bohra</a:t>
            </a:r>
            <a:br>
              <a:rPr lang="en-GB" sz="1200" b="1" dirty="0" smtClean="0">
                <a:solidFill>
                  <a:schemeClr val="lt1"/>
                </a:solidFill>
                <a:latin typeface="Montserrat"/>
                <a:ea typeface="Montserrat"/>
                <a:cs typeface="Montserrat"/>
                <a:sym typeface="Montserrat"/>
              </a:rPr>
            </a:br>
            <a:r>
              <a:rPr lang="en-GB" sz="1200" b="1" dirty="0" smtClean="0">
                <a:solidFill>
                  <a:schemeClr val="lt1"/>
                </a:solidFill>
                <a:latin typeface="Montserrat"/>
                <a:ea typeface="Montserrat"/>
                <a:cs typeface="Montserrat"/>
                <a:sym typeface="Montserrat"/>
              </a:rPr>
              <a:t>Vikram Pratap</a:t>
            </a:r>
            <a:endParaRPr sz="1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33580" y="625839"/>
            <a:ext cx="3040521" cy="2255550"/>
          </a:xfrm>
          <a:prstGeom prst="rect">
            <a:avLst/>
          </a:prstGeom>
        </p:spPr>
      </p:pic>
      <p:sp>
        <p:nvSpPr>
          <p:cNvPr id="2" name="Title 1"/>
          <p:cNvSpPr>
            <a:spLocks noGrp="1"/>
          </p:cNvSpPr>
          <p:nvPr>
            <p:ph type="title"/>
          </p:nvPr>
        </p:nvSpPr>
        <p:spPr>
          <a:xfrm>
            <a:off x="311956" y="53139"/>
            <a:ext cx="8520600" cy="572700"/>
          </a:xfrm>
        </p:spPr>
        <p:txBody>
          <a:bodyPr/>
          <a:lstStyle/>
          <a:p>
            <a:r>
              <a:rPr lang="en-US" sz="4200" b="1" dirty="0" smtClean="0">
                <a:latin typeface="Montserrat" charset="0"/>
              </a:rPr>
              <a:t>Feature Engineering</a:t>
            </a:r>
            <a:endParaRPr lang="en-US" sz="4200" b="1" dirty="0">
              <a:latin typeface="Montserrat" charset="0"/>
            </a:endParaRPr>
          </a:p>
        </p:txBody>
      </p:sp>
      <p:sp>
        <p:nvSpPr>
          <p:cNvPr id="3" name="Text Placeholder 2"/>
          <p:cNvSpPr>
            <a:spLocks noGrp="1"/>
          </p:cNvSpPr>
          <p:nvPr>
            <p:ph type="body" idx="1"/>
          </p:nvPr>
        </p:nvSpPr>
        <p:spPr>
          <a:xfrm>
            <a:off x="135855" y="734464"/>
            <a:ext cx="4838482" cy="3416400"/>
          </a:xfrm>
        </p:spPr>
        <p:txBody>
          <a:bodyPr/>
          <a:lstStyle/>
          <a:p>
            <a:pPr algn="just">
              <a:buClr>
                <a:schemeClr val="bg1"/>
              </a:buClr>
              <a:buFont typeface="Arial" panose="020B0604020202020204" pitchFamily="34" charset="0"/>
              <a:buChar char="•"/>
            </a:pPr>
            <a:r>
              <a:rPr lang="en-IN" dirty="0" smtClean="0">
                <a:solidFill>
                  <a:schemeClr val="bg2">
                    <a:lumMod val="25000"/>
                  </a:schemeClr>
                </a:solidFill>
              </a:rPr>
              <a:t>Binary Encoding / One-Hot Encoding</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sex &amp; </a:t>
            </a:r>
            <a:r>
              <a:rPr lang="en-IN" dirty="0" err="1" smtClean="0">
                <a:solidFill>
                  <a:schemeClr val="bg2">
                    <a:lumMod val="25000"/>
                  </a:schemeClr>
                </a:solidFill>
              </a:rPr>
              <a:t>is_smoking</a:t>
            </a:r>
            <a:r>
              <a:rPr lang="en-IN" dirty="0" smtClean="0">
                <a:solidFill>
                  <a:schemeClr val="bg2">
                    <a:lumMod val="25000"/>
                  </a:schemeClr>
                </a:solidFill>
              </a:rPr>
              <a:t> has (Male/Female) and (Yes/No) data respectively.</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Since only two features are to be treated, we simply did binary encoding to represent (Male = 1, Female = 0) &amp; (Yes = 1 &amp; No = 0)</a:t>
            </a:r>
          </a:p>
          <a:p>
            <a:pPr lvl="1" algn="just">
              <a:spcBef>
                <a:spcPts val="0"/>
              </a:spcBef>
              <a:buClr>
                <a:schemeClr val="bg1"/>
              </a:buClr>
              <a:buFont typeface="Arial" panose="020B0604020202020204" pitchFamily="34" charset="0"/>
              <a:buChar char="•"/>
            </a:pPr>
            <a:endParaRPr lang="en-IN" dirty="0" smtClean="0">
              <a:solidFill>
                <a:schemeClr val="bg2">
                  <a:lumMod val="25000"/>
                </a:schemeClr>
              </a:solidFill>
            </a:endParaRPr>
          </a:p>
          <a:p>
            <a:pPr algn="just">
              <a:buClr>
                <a:schemeClr val="bg1"/>
              </a:buClr>
              <a:buFont typeface="Arial" panose="020B0604020202020204" pitchFamily="34" charset="0"/>
              <a:buChar char="•"/>
            </a:pPr>
            <a:r>
              <a:rPr lang="en-IN" dirty="0" smtClean="0">
                <a:solidFill>
                  <a:schemeClr val="bg2">
                    <a:lumMod val="25000"/>
                  </a:schemeClr>
                </a:solidFill>
              </a:rPr>
              <a:t>New Feature – </a:t>
            </a:r>
            <a:r>
              <a:rPr lang="en-IN" dirty="0" err="1" smtClean="0">
                <a:solidFill>
                  <a:schemeClr val="bg2">
                    <a:lumMod val="25000"/>
                  </a:schemeClr>
                </a:solidFill>
              </a:rPr>
              <a:t>avgBP</a:t>
            </a:r>
            <a:endParaRPr lang="en-IN" dirty="0" smtClean="0">
              <a:solidFill>
                <a:schemeClr val="bg2">
                  <a:lumMod val="25000"/>
                </a:schemeClr>
              </a:solidFill>
            </a:endParaRP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We have </a:t>
            </a:r>
            <a:r>
              <a:rPr lang="en-IN" dirty="0" err="1" smtClean="0">
                <a:solidFill>
                  <a:schemeClr val="bg2">
                    <a:lumMod val="25000"/>
                  </a:schemeClr>
                </a:solidFill>
              </a:rPr>
              <a:t>diaBP</a:t>
            </a:r>
            <a:r>
              <a:rPr lang="en-IN" dirty="0">
                <a:solidFill>
                  <a:schemeClr val="bg2">
                    <a:lumMod val="25000"/>
                  </a:schemeClr>
                </a:solidFill>
              </a:rPr>
              <a:t> &amp; </a:t>
            </a:r>
            <a:r>
              <a:rPr lang="en-IN" dirty="0" err="1" smtClean="0">
                <a:solidFill>
                  <a:schemeClr val="bg2">
                    <a:lumMod val="25000"/>
                  </a:schemeClr>
                </a:solidFill>
              </a:rPr>
              <a:t>sysBP</a:t>
            </a:r>
            <a:r>
              <a:rPr lang="en-IN" dirty="0" smtClean="0">
                <a:solidFill>
                  <a:schemeClr val="bg2">
                    <a:lumMod val="25000"/>
                  </a:schemeClr>
                </a:solidFill>
              </a:rPr>
              <a:t> in our dataset, which represents diastolic and systolic BP.</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For a healthy person BP measure is 120/80.</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Both these are co-related with each other (78%).</a:t>
            </a:r>
          </a:p>
          <a:p>
            <a:pPr lvl="1" algn="just">
              <a:spcBef>
                <a:spcPts val="0"/>
              </a:spcBef>
              <a:buClr>
                <a:schemeClr val="bg1"/>
              </a:buClr>
              <a:buFont typeface="Arial" panose="020B0604020202020204" pitchFamily="34" charset="0"/>
              <a:buChar char="•"/>
            </a:pPr>
            <a:r>
              <a:rPr lang="en-IN" dirty="0" err="1" smtClean="0">
                <a:solidFill>
                  <a:schemeClr val="bg2">
                    <a:lumMod val="25000"/>
                  </a:schemeClr>
                </a:solidFill>
              </a:rPr>
              <a:t>avgBP</a:t>
            </a:r>
            <a:r>
              <a:rPr lang="en-IN" dirty="0" smtClean="0">
                <a:solidFill>
                  <a:schemeClr val="bg2">
                    <a:lumMod val="25000"/>
                  </a:schemeClr>
                </a:solidFill>
              </a:rPr>
              <a:t> </a:t>
            </a:r>
            <a:r>
              <a:rPr lang="en-IN" dirty="0">
                <a:solidFill>
                  <a:schemeClr val="bg2">
                    <a:lumMod val="25000"/>
                  </a:schemeClr>
                </a:solidFill>
              </a:rPr>
              <a:t>= </a:t>
            </a:r>
            <a:r>
              <a:rPr lang="en-IN" dirty="0" smtClean="0">
                <a:solidFill>
                  <a:schemeClr val="bg2">
                    <a:lumMod val="25000"/>
                  </a:schemeClr>
                </a:solidFill>
              </a:rPr>
              <a:t>(</a:t>
            </a:r>
            <a:r>
              <a:rPr lang="en-IN" dirty="0" err="1" smtClean="0">
                <a:solidFill>
                  <a:schemeClr val="bg2">
                    <a:lumMod val="25000"/>
                  </a:schemeClr>
                </a:solidFill>
              </a:rPr>
              <a:t>sysBP+diaBP</a:t>
            </a:r>
            <a:r>
              <a:rPr lang="en-IN" dirty="0" smtClean="0">
                <a:solidFill>
                  <a:schemeClr val="bg2">
                    <a:lumMod val="25000"/>
                  </a:schemeClr>
                </a:solidFill>
              </a:rPr>
              <a:t>)/2</a:t>
            </a:r>
          </a:p>
        </p:txBody>
      </p:sp>
      <p:pic>
        <p:nvPicPr>
          <p:cNvPr id="5" name="Picture 4"/>
          <p:cNvPicPr>
            <a:picLocks noChangeAspect="1"/>
          </p:cNvPicPr>
          <p:nvPr/>
        </p:nvPicPr>
        <p:blipFill>
          <a:blip r:embed="rId3"/>
          <a:stretch>
            <a:fillRect/>
          </a:stretch>
        </p:blipFill>
        <p:spPr>
          <a:xfrm>
            <a:off x="5832976" y="2881389"/>
            <a:ext cx="2967500" cy="2262111"/>
          </a:xfrm>
          <a:prstGeom prst="rect">
            <a:avLst/>
          </a:prstGeom>
        </p:spPr>
      </p:pic>
    </p:spTree>
    <p:extLst>
      <p:ext uri="{BB962C8B-B14F-4D97-AF65-F5344CB8AC3E}">
        <p14:creationId xmlns:p14="http://schemas.microsoft.com/office/powerpoint/2010/main" val="2376652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56" y="53139"/>
            <a:ext cx="8520600" cy="572700"/>
          </a:xfrm>
        </p:spPr>
        <p:txBody>
          <a:bodyPr/>
          <a:lstStyle/>
          <a:p>
            <a:r>
              <a:rPr lang="en-US" sz="3600" b="1" dirty="0" smtClean="0">
                <a:latin typeface="Montserrat" charset="0"/>
              </a:rPr>
              <a:t>EDA on Features – Age &amp; Sex</a:t>
            </a:r>
            <a:endParaRPr lang="en-US" sz="3600" b="1" dirty="0">
              <a:latin typeface="Montserrat" charset="0"/>
            </a:endParaRPr>
          </a:p>
        </p:txBody>
      </p:sp>
      <p:sp>
        <p:nvSpPr>
          <p:cNvPr id="6" name="Text Placeholder 5"/>
          <p:cNvSpPr>
            <a:spLocks noGrp="1"/>
          </p:cNvSpPr>
          <p:nvPr>
            <p:ph type="body" idx="1"/>
          </p:nvPr>
        </p:nvSpPr>
        <p:spPr>
          <a:xfrm>
            <a:off x="595667" y="3616279"/>
            <a:ext cx="8236889" cy="689718"/>
          </a:xfrm>
        </p:spPr>
        <p:txBody>
          <a:bodyPr/>
          <a:lstStyle/>
          <a:p>
            <a:pPr algn="just">
              <a:buClr>
                <a:schemeClr val="bg1"/>
              </a:buClr>
              <a:buFont typeface="Arial" panose="020B0604020202020204" pitchFamily="34" charset="0"/>
              <a:buChar char="•"/>
            </a:pPr>
            <a:r>
              <a:rPr lang="en-IN" dirty="0">
                <a:solidFill>
                  <a:schemeClr val="bg2">
                    <a:lumMod val="25000"/>
                  </a:schemeClr>
                </a:solidFill>
              </a:rPr>
              <a:t>Both Women and Men lying in Age group of 50-52 have high risk of heart disease</a:t>
            </a:r>
            <a:r>
              <a:rPr lang="en-IN" dirty="0" smtClean="0">
                <a:solidFill>
                  <a:schemeClr val="bg2">
                    <a:lumMod val="25000"/>
                  </a:schemeClr>
                </a:solidFill>
              </a:rPr>
              <a:t>.</a:t>
            </a:r>
            <a:endParaRPr lang="en-IN" dirty="0">
              <a:solidFill>
                <a:schemeClr val="bg2">
                  <a:lumMod val="25000"/>
                </a:schemeClr>
              </a:solidFill>
            </a:endParaRPr>
          </a:p>
          <a:p>
            <a:pPr algn="just">
              <a:buClr>
                <a:schemeClr val="bg1"/>
              </a:buClr>
              <a:buFont typeface="Arial" panose="020B0604020202020204" pitchFamily="34" charset="0"/>
              <a:buChar char="•"/>
            </a:pPr>
            <a:r>
              <a:rPr lang="en-IN" dirty="0">
                <a:solidFill>
                  <a:schemeClr val="bg2">
                    <a:lumMod val="25000"/>
                  </a:schemeClr>
                </a:solidFill>
              </a:rPr>
              <a:t>Men lying in age group 40-42 are at risk.</a:t>
            </a:r>
          </a:p>
          <a:p>
            <a:pPr algn="just">
              <a:buClr>
                <a:schemeClr val="bg1"/>
              </a:buClr>
              <a:buFont typeface="Arial" panose="020B0604020202020204" pitchFamily="34" charset="0"/>
              <a:buChar char="•"/>
            </a:pPr>
            <a:r>
              <a:rPr lang="en-IN" dirty="0" smtClean="0">
                <a:solidFill>
                  <a:schemeClr val="bg2">
                    <a:lumMod val="25000"/>
                  </a:schemeClr>
                </a:solidFill>
              </a:rPr>
              <a:t>Men </a:t>
            </a:r>
            <a:r>
              <a:rPr lang="en-IN" dirty="0">
                <a:solidFill>
                  <a:schemeClr val="bg2">
                    <a:lumMod val="25000"/>
                  </a:schemeClr>
                </a:solidFill>
              </a:rPr>
              <a:t>having age more than 65 are also at risk</a:t>
            </a:r>
            <a:r>
              <a:rPr lang="en-IN" dirty="0" smtClean="0">
                <a:solidFill>
                  <a:schemeClr val="bg2">
                    <a:lumMod val="25000"/>
                  </a:schemeClr>
                </a:solidFill>
              </a:rPr>
              <a:t>.</a:t>
            </a:r>
          </a:p>
        </p:txBody>
      </p:sp>
      <p:pic>
        <p:nvPicPr>
          <p:cNvPr id="3" name="Picture 2"/>
          <p:cNvPicPr>
            <a:picLocks noChangeAspect="1"/>
          </p:cNvPicPr>
          <p:nvPr/>
        </p:nvPicPr>
        <p:blipFill>
          <a:blip r:embed="rId2"/>
          <a:stretch>
            <a:fillRect/>
          </a:stretch>
        </p:blipFill>
        <p:spPr>
          <a:xfrm>
            <a:off x="1081604" y="860528"/>
            <a:ext cx="6442601" cy="2661698"/>
          </a:xfrm>
          <a:prstGeom prst="rect">
            <a:avLst/>
          </a:prstGeom>
        </p:spPr>
      </p:pic>
    </p:spTree>
    <p:extLst>
      <p:ext uri="{BB962C8B-B14F-4D97-AF65-F5344CB8AC3E}">
        <p14:creationId xmlns:p14="http://schemas.microsoft.com/office/powerpoint/2010/main" val="3228372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56" y="53139"/>
            <a:ext cx="8520600" cy="572700"/>
          </a:xfrm>
        </p:spPr>
        <p:txBody>
          <a:bodyPr/>
          <a:lstStyle/>
          <a:p>
            <a:r>
              <a:rPr lang="en-US" sz="3600" b="1" dirty="0" smtClean="0">
                <a:latin typeface="Montserrat" charset="0"/>
              </a:rPr>
              <a:t>EDA on Features – Age &amp; Smoking</a:t>
            </a:r>
            <a:endParaRPr lang="en-US" sz="3600" b="1" dirty="0">
              <a:latin typeface="Montserrat" charset="0"/>
            </a:endParaRPr>
          </a:p>
        </p:txBody>
      </p:sp>
      <p:sp>
        <p:nvSpPr>
          <p:cNvPr id="6" name="Text Placeholder 5"/>
          <p:cNvSpPr>
            <a:spLocks noGrp="1"/>
          </p:cNvSpPr>
          <p:nvPr>
            <p:ph type="body" idx="1"/>
          </p:nvPr>
        </p:nvSpPr>
        <p:spPr>
          <a:xfrm>
            <a:off x="595667" y="3995009"/>
            <a:ext cx="8236889" cy="689718"/>
          </a:xfrm>
        </p:spPr>
        <p:txBody>
          <a:bodyPr/>
          <a:lstStyle/>
          <a:p>
            <a:pPr algn="just">
              <a:buClr>
                <a:schemeClr val="bg1"/>
              </a:buClr>
              <a:buFont typeface="Arial" panose="020B0604020202020204" pitchFamily="34" charset="0"/>
              <a:buChar char="•"/>
            </a:pPr>
            <a:r>
              <a:rPr lang="en-IN" dirty="0">
                <a:solidFill>
                  <a:schemeClr val="bg2">
                    <a:lumMod val="25000"/>
                  </a:schemeClr>
                </a:solidFill>
              </a:rPr>
              <a:t>Risk is High in age group of (42 to 45),(</a:t>
            </a:r>
            <a:r>
              <a:rPr lang="en-IN" dirty="0" smtClean="0">
                <a:solidFill>
                  <a:schemeClr val="bg2">
                    <a:lumMod val="25000"/>
                  </a:schemeClr>
                </a:solidFill>
              </a:rPr>
              <a:t>56 to 58</a:t>
            </a:r>
            <a:r>
              <a:rPr lang="en-IN" dirty="0">
                <a:solidFill>
                  <a:schemeClr val="bg2">
                    <a:lumMod val="25000"/>
                  </a:schemeClr>
                </a:solidFill>
              </a:rPr>
              <a:t>) and </a:t>
            </a:r>
            <a:r>
              <a:rPr lang="en-IN" dirty="0" smtClean="0">
                <a:solidFill>
                  <a:schemeClr val="bg2">
                    <a:lumMod val="25000"/>
                  </a:schemeClr>
                </a:solidFill>
              </a:rPr>
              <a:t>age above 62 </a:t>
            </a:r>
            <a:r>
              <a:rPr lang="en-IN" dirty="0">
                <a:solidFill>
                  <a:schemeClr val="bg2">
                    <a:lumMod val="25000"/>
                  </a:schemeClr>
                </a:solidFill>
              </a:rPr>
              <a:t>despite they are </a:t>
            </a:r>
            <a:r>
              <a:rPr lang="en-IN" dirty="0" smtClean="0">
                <a:solidFill>
                  <a:schemeClr val="bg2">
                    <a:lumMod val="25000"/>
                  </a:schemeClr>
                </a:solidFill>
              </a:rPr>
              <a:t>smoking </a:t>
            </a:r>
            <a:r>
              <a:rPr lang="en-IN" dirty="0">
                <a:solidFill>
                  <a:schemeClr val="bg2">
                    <a:lumMod val="25000"/>
                  </a:schemeClr>
                </a:solidFill>
              </a:rPr>
              <a:t>or not.</a:t>
            </a:r>
            <a:endParaRPr lang="en-IN" dirty="0" smtClean="0">
              <a:solidFill>
                <a:schemeClr val="bg2">
                  <a:lumMod val="25000"/>
                </a:schemeClr>
              </a:solidFill>
            </a:endParaRPr>
          </a:p>
        </p:txBody>
      </p:sp>
      <p:pic>
        <p:nvPicPr>
          <p:cNvPr id="4" name="Picture 3"/>
          <p:cNvPicPr>
            <a:picLocks noChangeAspect="1"/>
          </p:cNvPicPr>
          <p:nvPr/>
        </p:nvPicPr>
        <p:blipFill>
          <a:blip r:embed="rId2"/>
          <a:stretch>
            <a:fillRect/>
          </a:stretch>
        </p:blipFill>
        <p:spPr>
          <a:xfrm>
            <a:off x="993033" y="821974"/>
            <a:ext cx="7158446" cy="2976900"/>
          </a:xfrm>
          <a:prstGeom prst="rect">
            <a:avLst/>
          </a:prstGeom>
        </p:spPr>
      </p:pic>
    </p:spTree>
    <p:extLst>
      <p:ext uri="{BB962C8B-B14F-4D97-AF65-F5344CB8AC3E}">
        <p14:creationId xmlns:p14="http://schemas.microsoft.com/office/powerpoint/2010/main" val="137482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56" y="53139"/>
            <a:ext cx="8520600" cy="572700"/>
          </a:xfrm>
        </p:spPr>
        <p:txBody>
          <a:bodyPr/>
          <a:lstStyle/>
          <a:p>
            <a:r>
              <a:rPr lang="en-US" sz="2400" b="1" dirty="0" smtClean="0">
                <a:latin typeface="Montserrat" charset="0"/>
              </a:rPr>
              <a:t>EDA on Features – </a:t>
            </a:r>
            <a:r>
              <a:rPr lang="en-US" sz="2400" b="1" dirty="0" err="1" smtClean="0">
                <a:latin typeface="Montserrat" charset="0"/>
              </a:rPr>
              <a:t>CigsperDay</a:t>
            </a:r>
            <a:r>
              <a:rPr lang="en-US" sz="2400" b="1" dirty="0" smtClean="0">
                <a:latin typeface="Montserrat" charset="0"/>
              </a:rPr>
              <a:t>, Sex &amp; Risk</a:t>
            </a:r>
            <a:endParaRPr lang="en-US" sz="2400" b="1" dirty="0">
              <a:latin typeface="Montserrat" charset="0"/>
            </a:endParaRPr>
          </a:p>
        </p:txBody>
      </p:sp>
      <p:sp>
        <p:nvSpPr>
          <p:cNvPr id="6" name="Text Placeholder 5"/>
          <p:cNvSpPr>
            <a:spLocks noGrp="1"/>
          </p:cNvSpPr>
          <p:nvPr>
            <p:ph type="body" idx="1"/>
          </p:nvPr>
        </p:nvSpPr>
        <p:spPr>
          <a:xfrm>
            <a:off x="595667" y="3338072"/>
            <a:ext cx="8236889" cy="1194332"/>
          </a:xfrm>
        </p:spPr>
        <p:txBody>
          <a:bodyPr/>
          <a:lstStyle/>
          <a:p>
            <a:pPr algn="just">
              <a:buClr>
                <a:schemeClr val="bg1"/>
              </a:buClr>
              <a:buFont typeface="Arial" panose="020B0604020202020204" pitchFamily="34" charset="0"/>
              <a:buChar char="•"/>
            </a:pPr>
            <a:r>
              <a:rPr lang="en-IN" dirty="0">
                <a:solidFill>
                  <a:schemeClr val="bg2">
                    <a:lumMod val="25000"/>
                  </a:schemeClr>
                </a:solidFill>
              </a:rPr>
              <a:t>There is no Exact Inference to say that - less the </a:t>
            </a:r>
            <a:r>
              <a:rPr lang="en-IN" dirty="0" smtClean="0">
                <a:solidFill>
                  <a:schemeClr val="bg2">
                    <a:lumMod val="25000"/>
                  </a:schemeClr>
                </a:solidFill>
              </a:rPr>
              <a:t>cigarettes </a:t>
            </a:r>
            <a:r>
              <a:rPr lang="en-IN" dirty="0">
                <a:solidFill>
                  <a:schemeClr val="bg2">
                    <a:lumMod val="25000"/>
                  </a:schemeClr>
                </a:solidFill>
              </a:rPr>
              <a:t>consumption means less heart disease and vice versa</a:t>
            </a:r>
            <a:r>
              <a:rPr lang="en-IN" dirty="0" smtClean="0">
                <a:solidFill>
                  <a:schemeClr val="bg2">
                    <a:lumMod val="25000"/>
                  </a:schemeClr>
                </a:solidFill>
              </a:rPr>
              <a:t>.</a:t>
            </a:r>
          </a:p>
          <a:p>
            <a:pPr algn="just">
              <a:buClr>
                <a:schemeClr val="bg1"/>
              </a:buClr>
              <a:buFont typeface="Arial" panose="020B0604020202020204" pitchFamily="34" charset="0"/>
              <a:buChar char="•"/>
            </a:pPr>
            <a:r>
              <a:rPr lang="en-IN" dirty="0">
                <a:solidFill>
                  <a:schemeClr val="bg2">
                    <a:lumMod val="25000"/>
                  </a:schemeClr>
                </a:solidFill>
              </a:rPr>
              <a:t>But Male, more than Female are in the high risk of Heart disease, since the proportion of male smokers v/s female are high and on a reality smokers will be having high risk of getting heart disease.</a:t>
            </a:r>
            <a:endParaRPr lang="en-IN" dirty="0" smtClean="0">
              <a:solidFill>
                <a:schemeClr val="bg2">
                  <a:lumMod val="25000"/>
                </a:schemeClr>
              </a:solidFill>
            </a:endParaRPr>
          </a:p>
          <a:p>
            <a:pPr algn="just">
              <a:buClr>
                <a:schemeClr val="bg1"/>
              </a:buClr>
              <a:buFont typeface="Arial" panose="020B0604020202020204" pitchFamily="34" charset="0"/>
              <a:buChar char="•"/>
            </a:pPr>
            <a:endParaRPr lang="en-IN" dirty="0" smtClean="0">
              <a:solidFill>
                <a:schemeClr val="bg2">
                  <a:lumMod val="25000"/>
                </a:schemeClr>
              </a:solidFill>
            </a:endParaRPr>
          </a:p>
        </p:txBody>
      </p:sp>
      <p:pic>
        <p:nvPicPr>
          <p:cNvPr id="3" name="Picture 2"/>
          <p:cNvPicPr>
            <a:picLocks noChangeAspect="1"/>
          </p:cNvPicPr>
          <p:nvPr/>
        </p:nvPicPr>
        <p:blipFill>
          <a:blip r:embed="rId2"/>
          <a:stretch>
            <a:fillRect/>
          </a:stretch>
        </p:blipFill>
        <p:spPr>
          <a:xfrm>
            <a:off x="538189" y="827454"/>
            <a:ext cx="8051945" cy="2510618"/>
          </a:xfrm>
          <a:prstGeom prst="rect">
            <a:avLst/>
          </a:prstGeom>
        </p:spPr>
      </p:pic>
    </p:spTree>
    <p:extLst>
      <p:ext uri="{BB962C8B-B14F-4D97-AF65-F5344CB8AC3E}">
        <p14:creationId xmlns:p14="http://schemas.microsoft.com/office/powerpoint/2010/main" val="198510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56" y="53139"/>
            <a:ext cx="8520600" cy="572700"/>
          </a:xfrm>
        </p:spPr>
        <p:txBody>
          <a:bodyPr/>
          <a:lstStyle/>
          <a:p>
            <a:r>
              <a:rPr lang="en-US" sz="2400" b="1" dirty="0" smtClean="0">
                <a:latin typeface="Montserrat" charset="0"/>
              </a:rPr>
              <a:t>EDA on Features – Diabetes, Age</a:t>
            </a:r>
            <a:r>
              <a:rPr lang="en-US" sz="2400" b="1" smtClean="0">
                <a:latin typeface="Montserrat" charset="0"/>
              </a:rPr>
              <a:t>, Risk</a:t>
            </a:r>
            <a:endParaRPr lang="en-US" sz="2400" b="1" dirty="0">
              <a:latin typeface="Montserrat" charset="0"/>
            </a:endParaRPr>
          </a:p>
        </p:txBody>
      </p:sp>
      <p:sp>
        <p:nvSpPr>
          <p:cNvPr id="6" name="Text Placeholder 5"/>
          <p:cNvSpPr>
            <a:spLocks noGrp="1"/>
          </p:cNvSpPr>
          <p:nvPr>
            <p:ph type="body" idx="1"/>
          </p:nvPr>
        </p:nvSpPr>
        <p:spPr>
          <a:xfrm>
            <a:off x="4268943" y="747195"/>
            <a:ext cx="4563614" cy="1243584"/>
          </a:xfrm>
        </p:spPr>
        <p:txBody>
          <a:bodyPr/>
          <a:lstStyle/>
          <a:p>
            <a:pPr algn="just">
              <a:buClr>
                <a:schemeClr val="bg1"/>
              </a:buClr>
              <a:buFont typeface="Arial" panose="020B0604020202020204" pitchFamily="34" charset="0"/>
              <a:buChar char="•"/>
            </a:pPr>
            <a:r>
              <a:rPr lang="en-IN" dirty="0">
                <a:solidFill>
                  <a:schemeClr val="bg2">
                    <a:lumMod val="25000"/>
                  </a:schemeClr>
                </a:solidFill>
              </a:rPr>
              <a:t>Non </a:t>
            </a:r>
            <a:r>
              <a:rPr lang="en-IN" dirty="0" smtClean="0">
                <a:solidFill>
                  <a:schemeClr val="bg2">
                    <a:lumMod val="25000"/>
                  </a:schemeClr>
                </a:solidFill>
              </a:rPr>
              <a:t>Diabetic – Less </a:t>
            </a:r>
            <a:r>
              <a:rPr lang="en-IN" dirty="0">
                <a:solidFill>
                  <a:schemeClr val="bg2">
                    <a:lumMod val="25000"/>
                  </a:schemeClr>
                </a:solidFill>
              </a:rPr>
              <a:t>risk of heart disease</a:t>
            </a:r>
            <a:r>
              <a:rPr lang="en-IN" dirty="0" smtClean="0">
                <a:solidFill>
                  <a:schemeClr val="bg2">
                    <a:lumMod val="25000"/>
                  </a:schemeClr>
                </a:solidFill>
              </a:rPr>
              <a:t>.</a:t>
            </a:r>
          </a:p>
          <a:p>
            <a:pPr algn="just">
              <a:buClr>
                <a:schemeClr val="bg1"/>
              </a:buClr>
              <a:buFont typeface="Arial" panose="020B0604020202020204" pitchFamily="34" charset="0"/>
              <a:buChar char="•"/>
            </a:pPr>
            <a:r>
              <a:rPr lang="en-IN" dirty="0" smtClean="0">
                <a:solidFill>
                  <a:schemeClr val="bg2">
                    <a:lumMod val="25000"/>
                  </a:schemeClr>
                </a:solidFill>
              </a:rPr>
              <a:t>Diabetic – High </a:t>
            </a:r>
            <a:r>
              <a:rPr lang="en-IN" dirty="0">
                <a:solidFill>
                  <a:schemeClr val="bg2">
                    <a:lumMod val="25000"/>
                  </a:schemeClr>
                </a:solidFill>
              </a:rPr>
              <a:t>risk of heart disease</a:t>
            </a:r>
            <a:endParaRPr lang="en-IN" dirty="0" smtClean="0">
              <a:solidFill>
                <a:schemeClr val="bg2">
                  <a:lumMod val="25000"/>
                </a:schemeClr>
              </a:solidFill>
            </a:endParaRPr>
          </a:p>
          <a:p>
            <a:pPr algn="just">
              <a:buClr>
                <a:schemeClr val="bg1"/>
              </a:buClr>
              <a:buFont typeface="Arial" panose="020B0604020202020204" pitchFamily="34" charset="0"/>
              <a:buChar char="•"/>
            </a:pPr>
            <a:endParaRPr lang="en-IN" dirty="0" smtClean="0">
              <a:solidFill>
                <a:schemeClr val="bg2">
                  <a:lumMod val="25000"/>
                </a:schemeClr>
              </a:solidFill>
            </a:endParaRPr>
          </a:p>
        </p:txBody>
      </p:sp>
      <p:pic>
        <p:nvPicPr>
          <p:cNvPr id="4" name="Picture 3"/>
          <p:cNvPicPr>
            <a:picLocks noChangeAspect="1"/>
          </p:cNvPicPr>
          <p:nvPr/>
        </p:nvPicPr>
        <p:blipFill>
          <a:blip r:embed="rId2"/>
          <a:stretch>
            <a:fillRect/>
          </a:stretch>
        </p:blipFill>
        <p:spPr>
          <a:xfrm>
            <a:off x="130631" y="681674"/>
            <a:ext cx="4035363" cy="3276578"/>
          </a:xfrm>
          <a:prstGeom prst="rect">
            <a:avLst/>
          </a:prstGeom>
        </p:spPr>
      </p:pic>
      <p:pic>
        <p:nvPicPr>
          <p:cNvPr id="5" name="Picture 4"/>
          <p:cNvPicPr>
            <a:picLocks noChangeAspect="1"/>
          </p:cNvPicPr>
          <p:nvPr/>
        </p:nvPicPr>
        <p:blipFill>
          <a:blip r:embed="rId3"/>
          <a:stretch>
            <a:fillRect/>
          </a:stretch>
        </p:blipFill>
        <p:spPr>
          <a:xfrm>
            <a:off x="4364550" y="2412902"/>
            <a:ext cx="4644254" cy="962539"/>
          </a:xfrm>
          <a:prstGeom prst="rect">
            <a:avLst/>
          </a:prstGeom>
        </p:spPr>
      </p:pic>
    </p:spTree>
    <p:extLst>
      <p:ext uri="{BB962C8B-B14F-4D97-AF65-F5344CB8AC3E}">
        <p14:creationId xmlns:p14="http://schemas.microsoft.com/office/powerpoint/2010/main" val="59178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56" y="53139"/>
            <a:ext cx="8520600" cy="572700"/>
          </a:xfrm>
        </p:spPr>
        <p:txBody>
          <a:bodyPr/>
          <a:lstStyle/>
          <a:p>
            <a:r>
              <a:rPr lang="en-US" sz="4200" b="1" dirty="0" smtClean="0">
                <a:latin typeface="Montserrat" charset="0"/>
              </a:rPr>
              <a:t>Handling Imbalance Data</a:t>
            </a:r>
            <a:endParaRPr lang="en-US" sz="4200" b="1" dirty="0">
              <a:latin typeface="Montserrat" charset="0"/>
            </a:endParaRPr>
          </a:p>
        </p:txBody>
      </p:sp>
      <p:pic>
        <p:nvPicPr>
          <p:cNvPr id="8" name="Picture 7"/>
          <p:cNvPicPr>
            <a:picLocks noChangeAspect="1"/>
          </p:cNvPicPr>
          <p:nvPr/>
        </p:nvPicPr>
        <p:blipFill>
          <a:blip r:embed="rId2"/>
          <a:stretch>
            <a:fillRect/>
          </a:stretch>
        </p:blipFill>
        <p:spPr>
          <a:xfrm>
            <a:off x="713795" y="1726814"/>
            <a:ext cx="1846525" cy="1470805"/>
          </a:xfrm>
          <a:prstGeom prst="rect">
            <a:avLst/>
          </a:prstGeom>
        </p:spPr>
      </p:pic>
      <p:sp>
        <p:nvSpPr>
          <p:cNvPr id="6" name="Text Placeholder 5"/>
          <p:cNvSpPr>
            <a:spLocks noGrp="1"/>
          </p:cNvSpPr>
          <p:nvPr>
            <p:ph type="body" idx="1"/>
          </p:nvPr>
        </p:nvSpPr>
        <p:spPr>
          <a:xfrm>
            <a:off x="311957" y="713562"/>
            <a:ext cx="7170448" cy="4213748"/>
          </a:xfrm>
        </p:spPr>
        <p:txBody>
          <a:bodyPr/>
          <a:lstStyle/>
          <a:p>
            <a:pPr algn="just">
              <a:buClr>
                <a:schemeClr val="bg1"/>
              </a:buClr>
              <a:buFont typeface="Arial" panose="020B0604020202020204" pitchFamily="34" charset="0"/>
              <a:buChar char="•"/>
            </a:pPr>
            <a:r>
              <a:rPr lang="en-IN" dirty="0" smtClean="0">
                <a:solidFill>
                  <a:schemeClr val="bg2">
                    <a:lumMod val="25000"/>
                  </a:schemeClr>
                </a:solidFill>
              </a:rPr>
              <a:t>Common Methods to Handle Imbalance Data</a:t>
            </a:r>
            <a:endParaRPr lang="en-IN" dirty="0">
              <a:solidFill>
                <a:schemeClr val="bg2">
                  <a:lumMod val="25000"/>
                </a:schemeClr>
              </a:solidFill>
            </a:endParaRP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Under sampling the majority class</a:t>
            </a:r>
            <a:endParaRPr lang="en-IN" dirty="0">
              <a:solidFill>
                <a:schemeClr val="bg2">
                  <a:lumMod val="25000"/>
                </a:schemeClr>
              </a:solidFill>
            </a:endParaRP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Over </a:t>
            </a:r>
            <a:r>
              <a:rPr lang="en-IN" dirty="0">
                <a:solidFill>
                  <a:schemeClr val="bg2">
                    <a:lumMod val="25000"/>
                  </a:schemeClr>
                </a:solidFill>
              </a:rPr>
              <a:t>sampling the </a:t>
            </a:r>
            <a:r>
              <a:rPr lang="en-IN" dirty="0" smtClean="0">
                <a:solidFill>
                  <a:schemeClr val="bg2">
                    <a:lumMod val="25000"/>
                  </a:schemeClr>
                </a:solidFill>
              </a:rPr>
              <a:t>minority class</a:t>
            </a:r>
          </a:p>
          <a:p>
            <a:pPr lvl="1" algn="just">
              <a:spcBef>
                <a:spcPts val="0"/>
              </a:spcBef>
              <a:buClr>
                <a:schemeClr val="bg1"/>
              </a:buClr>
              <a:buFont typeface="Arial" panose="020B0604020202020204" pitchFamily="34" charset="0"/>
              <a:buChar char="•"/>
            </a:pPr>
            <a:endParaRPr lang="en-IN" dirty="0">
              <a:solidFill>
                <a:schemeClr val="bg2">
                  <a:lumMod val="25000"/>
                </a:schemeClr>
              </a:solidFill>
            </a:endParaRPr>
          </a:p>
          <a:p>
            <a:pPr lvl="1" algn="just">
              <a:spcBef>
                <a:spcPts val="0"/>
              </a:spcBef>
              <a:buClr>
                <a:schemeClr val="bg1"/>
              </a:buClr>
              <a:buFont typeface="Arial" panose="020B0604020202020204" pitchFamily="34" charset="0"/>
              <a:buChar char="•"/>
            </a:pPr>
            <a:endParaRPr lang="en-IN" dirty="0" smtClean="0">
              <a:solidFill>
                <a:schemeClr val="bg2">
                  <a:lumMod val="25000"/>
                </a:schemeClr>
              </a:solidFill>
            </a:endParaRPr>
          </a:p>
          <a:p>
            <a:pPr lvl="1" algn="just">
              <a:spcBef>
                <a:spcPts val="0"/>
              </a:spcBef>
              <a:buClr>
                <a:schemeClr val="bg1"/>
              </a:buClr>
              <a:buFont typeface="Arial" panose="020B0604020202020204" pitchFamily="34" charset="0"/>
              <a:buChar char="•"/>
            </a:pPr>
            <a:endParaRPr lang="en-IN" dirty="0">
              <a:solidFill>
                <a:schemeClr val="bg2">
                  <a:lumMod val="25000"/>
                </a:schemeClr>
              </a:solidFill>
            </a:endParaRPr>
          </a:p>
          <a:p>
            <a:pPr lvl="1" algn="just">
              <a:spcBef>
                <a:spcPts val="0"/>
              </a:spcBef>
              <a:buClr>
                <a:schemeClr val="bg1"/>
              </a:buClr>
              <a:buFont typeface="Arial" panose="020B0604020202020204" pitchFamily="34" charset="0"/>
              <a:buChar char="•"/>
            </a:pPr>
            <a:endParaRPr lang="en-IN" dirty="0" smtClean="0">
              <a:solidFill>
                <a:schemeClr val="bg2">
                  <a:lumMod val="25000"/>
                </a:schemeClr>
              </a:solidFill>
            </a:endParaRPr>
          </a:p>
          <a:p>
            <a:pPr lvl="1" algn="just">
              <a:spcBef>
                <a:spcPts val="0"/>
              </a:spcBef>
              <a:buClr>
                <a:schemeClr val="bg1"/>
              </a:buClr>
              <a:buFont typeface="Arial" panose="020B0604020202020204" pitchFamily="34" charset="0"/>
              <a:buChar char="•"/>
            </a:pPr>
            <a:endParaRPr lang="en-IN" dirty="0">
              <a:solidFill>
                <a:schemeClr val="bg2">
                  <a:lumMod val="25000"/>
                </a:schemeClr>
              </a:solidFill>
            </a:endParaRPr>
          </a:p>
          <a:p>
            <a:pPr lvl="1" algn="just">
              <a:spcBef>
                <a:spcPts val="0"/>
              </a:spcBef>
              <a:buClr>
                <a:schemeClr val="bg1"/>
              </a:buClr>
              <a:buFont typeface="Arial" panose="020B0604020202020204" pitchFamily="34" charset="0"/>
              <a:buChar char="•"/>
            </a:pPr>
            <a:endParaRPr lang="en-IN" dirty="0" smtClean="0">
              <a:solidFill>
                <a:schemeClr val="bg2">
                  <a:lumMod val="25000"/>
                </a:schemeClr>
              </a:solidFill>
            </a:endParaRPr>
          </a:p>
          <a:p>
            <a:pPr lvl="1" algn="just">
              <a:spcBef>
                <a:spcPts val="0"/>
              </a:spcBef>
              <a:buClr>
                <a:schemeClr val="bg1"/>
              </a:buClr>
              <a:buFont typeface="Arial" panose="020B0604020202020204" pitchFamily="34" charset="0"/>
              <a:buChar char="•"/>
            </a:pPr>
            <a:endParaRPr lang="en-IN" dirty="0">
              <a:solidFill>
                <a:schemeClr val="bg2">
                  <a:lumMod val="25000"/>
                </a:schemeClr>
              </a:solidFill>
            </a:endParaRPr>
          </a:p>
          <a:p>
            <a:pPr lvl="1" algn="just">
              <a:spcBef>
                <a:spcPts val="0"/>
              </a:spcBef>
              <a:buClr>
                <a:schemeClr val="bg1"/>
              </a:buClr>
              <a:buFont typeface="Arial" panose="020B0604020202020204" pitchFamily="34" charset="0"/>
              <a:buChar char="•"/>
            </a:pPr>
            <a:endParaRPr lang="en-IN" dirty="0" smtClean="0">
              <a:solidFill>
                <a:schemeClr val="bg2">
                  <a:lumMod val="25000"/>
                </a:schemeClr>
              </a:solidFill>
            </a:endParaRPr>
          </a:p>
          <a:p>
            <a:pPr algn="just">
              <a:buClr>
                <a:schemeClr val="bg1"/>
              </a:buClr>
              <a:buFont typeface="Arial" panose="020B0604020202020204" pitchFamily="34" charset="0"/>
              <a:buChar char="•"/>
            </a:pPr>
            <a:r>
              <a:rPr lang="en-IN" dirty="0" smtClean="0">
                <a:solidFill>
                  <a:schemeClr val="bg2">
                    <a:lumMod val="25000"/>
                  </a:schemeClr>
                </a:solidFill>
              </a:rPr>
              <a:t>SMOTE</a:t>
            </a:r>
          </a:p>
          <a:p>
            <a:pPr lvl="1" algn="just">
              <a:spcBef>
                <a:spcPts val="0"/>
              </a:spcBef>
              <a:buClr>
                <a:schemeClr val="bg1"/>
              </a:buClr>
              <a:buFont typeface="Arial" panose="020B0604020202020204" pitchFamily="34" charset="0"/>
              <a:buChar char="•"/>
            </a:pPr>
            <a:r>
              <a:rPr lang="en-IN" dirty="0">
                <a:solidFill>
                  <a:schemeClr val="bg2">
                    <a:lumMod val="25000"/>
                  </a:schemeClr>
                </a:solidFill>
              </a:rPr>
              <a:t>Synthetic Minority Over Sampling </a:t>
            </a:r>
            <a:r>
              <a:rPr lang="en-IN" dirty="0" smtClean="0">
                <a:solidFill>
                  <a:schemeClr val="bg2">
                    <a:lumMod val="25000"/>
                  </a:schemeClr>
                </a:solidFill>
              </a:rPr>
              <a:t>Technique</a:t>
            </a:r>
            <a:endParaRPr lang="en-IN" dirty="0">
              <a:solidFill>
                <a:schemeClr val="bg2">
                  <a:lumMod val="25000"/>
                </a:schemeClr>
              </a:solidFill>
            </a:endParaRP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Reduces overfitting during oversampling</a:t>
            </a:r>
            <a:endParaRPr lang="en-IN" dirty="0">
              <a:solidFill>
                <a:schemeClr val="bg2">
                  <a:lumMod val="25000"/>
                </a:schemeClr>
              </a:solidFill>
            </a:endParaRP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Synthetic Sampling is used</a:t>
            </a:r>
            <a:endParaRPr lang="en-IN" dirty="0">
              <a:solidFill>
                <a:schemeClr val="bg2">
                  <a:lumMod val="25000"/>
                </a:schemeClr>
              </a:solidFill>
            </a:endParaRPr>
          </a:p>
        </p:txBody>
      </p:sp>
      <p:pic>
        <p:nvPicPr>
          <p:cNvPr id="9" name="Picture 8"/>
          <p:cNvPicPr>
            <a:picLocks noChangeAspect="1"/>
          </p:cNvPicPr>
          <p:nvPr/>
        </p:nvPicPr>
        <p:blipFill>
          <a:blip r:embed="rId3"/>
          <a:stretch>
            <a:fillRect/>
          </a:stretch>
        </p:blipFill>
        <p:spPr>
          <a:xfrm>
            <a:off x="5909465" y="899498"/>
            <a:ext cx="2407510" cy="2679725"/>
          </a:xfrm>
          <a:prstGeom prst="rect">
            <a:avLst/>
          </a:prstGeom>
        </p:spPr>
      </p:pic>
      <p:pic>
        <p:nvPicPr>
          <p:cNvPr id="11" name="Picture 10"/>
          <p:cNvPicPr>
            <a:picLocks noChangeAspect="1"/>
          </p:cNvPicPr>
          <p:nvPr/>
        </p:nvPicPr>
        <p:blipFill>
          <a:blip r:embed="rId4"/>
          <a:stretch>
            <a:fillRect/>
          </a:stretch>
        </p:blipFill>
        <p:spPr>
          <a:xfrm>
            <a:off x="5909465" y="3666946"/>
            <a:ext cx="1845982" cy="1171651"/>
          </a:xfrm>
          <a:prstGeom prst="rect">
            <a:avLst/>
          </a:prstGeom>
        </p:spPr>
      </p:pic>
    </p:spTree>
    <p:extLst>
      <p:ext uri="{BB962C8B-B14F-4D97-AF65-F5344CB8AC3E}">
        <p14:creationId xmlns:p14="http://schemas.microsoft.com/office/powerpoint/2010/main" val="586309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Montserrat" charset="0"/>
              </a:rPr>
              <a:t>Evaluation Metric</a:t>
            </a:r>
            <a:endParaRPr lang="en-US" sz="3200" b="1" dirty="0">
              <a:latin typeface="Montserrat" charset="0"/>
            </a:endParaRPr>
          </a:p>
        </p:txBody>
      </p:sp>
      <p:sp>
        <p:nvSpPr>
          <p:cNvPr id="7" name="Text Placeholder 6"/>
          <p:cNvSpPr>
            <a:spLocks noGrp="1"/>
          </p:cNvSpPr>
          <p:nvPr>
            <p:ph type="body" idx="1"/>
          </p:nvPr>
        </p:nvSpPr>
        <p:spPr>
          <a:xfrm>
            <a:off x="311700" y="1152475"/>
            <a:ext cx="5247852" cy="3416400"/>
          </a:xfrm>
        </p:spPr>
        <p:txBody>
          <a:bodyPr/>
          <a:lstStyle/>
          <a:p>
            <a:pPr algn="just">
              <a:buClr>
                <a:schemeClr val="bg1"/>
              </a:buClr>
              <a:buFont typeface="Arial" panose="020B0604020202020204" pitchFamily="34" charset="0"/>
              <a:buChar char="•"/>
            </a:pPr>
            <a:r>
              <a:rPr lang="en-IN" dirty="0" smtClean="0">
                <a:solidFill>
                  <a:schemeClr val="bg2">
                    <a:lumMod val="25000"/>
                  </a:schemeClr>
                </a:solidFill>
              </a:rPr>
              <a:t>Evaluation Metric</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Recall</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F1 Score</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ROC Curve</a:t>
            </a:r>
          </a:p>
          <a:p>
            <a:pPr lvl="1" algn="just">
              <a:spcBef>
                <a:spcPts val="0"/>
              </a:spcBef>
              <a:buClr>
                <a:schemeClr val="bg1"/>
              </a:buClr>
              <a:buFont typeface="Arial" panose="020B0604020202020204" pitchFamily="34" charset="0"/>
              <a:buChar char="•"/>
            </a:pPr>
            <a:endParaRPr lang="en-IN" dirty="0" smtClean="0">
              <a:solidFill>
                <a:schemeClr val="bg2">
                  <a:lumMod val="25000"/>
                </a:schemeClr>
              </a:solidFill>
            </a:endParaRPr>
          </a:p>
        </p:txBody>
      </p:sp>
      <p:pic>
        <p:nvPicPr>
          <p:cNvPr id="5" name="Picture 4"/>
          <p:cNvPicPr>
            <a:picLocks noChangeAspect="1"/>
          </p:cNvPicPr>
          <p:nvPr/>
        </p:nvPicPr>
        <p:blipFill>
          <a:blip r:embed="rId2"/>
          <a:stretch>
            <a:fillRect/>
          </a:stretch>
        </p:blipFill>
        <p:spPr>
          <a:xfrm>
            <a:off x="3072088" y="1207008"/>
            <a:ext cx="5915157" cy="3064794"/>
          </a:xfrm>
          <a:prstGeom prst="rect">
            <a:avLst/>
          </a:prstGeom>
        </p:spPr>
      </p:pic>
    </p:spTree>
    <p:extLst>
      <p:ext uri="{BB962C8B-B14F-4D97-AF65-F5344CB8AC3E}">
        <p14:creationId xmlns:p14="http://schemas.microsoft.com/office/powerpoint/2010/main" val="3713171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Montserrat" charset="0"/>
              </a:rPr>
              <a:t>Data Splitting &amp; Standardizing</a:t>
            </a:r>
            <a:endParaRPr lang="en-US" sz="3200" b="1" dirty="0">
              <a:latin typeface="Montserrat" charset="0"/>
            </a:endParaRPr>
          </a:p>
        </p:txBody>
      </p:sp>
      <p:sp>
        <p:nvSpPr>
          <p:cNvPr id="3" name="Text Placeholder 2"/>
          <p:cNvSpPr>
            <a:spLocks noGrp="1"/>
          </p:cNvSpPr>
          <p:nvPr>
            <p:ph type="body"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836023" y="2972003"/>
            <a:ext cx="7137545" cy="1682597"/>
          </a:xfrm>
          <a:prstGeom prst="rect">
            <a:avLst/>
          </a:prstGeom>
        </p:spPr>
      </p:pic>
      <p:pic>
        <p:nvPicPr>
          <p:cNvPr id="4" name="Picture 3"/>
          <p:cNvPicPr>
            <a:picLocks noChangeAspect="1"/>
          </p:cNvPicPr>
          <p:nvPr/>
        </p:nvPicPr>
        <p:blipFill>
          <a:blip r:embed="rId3"/>
          <a:stretch>
            <a:fillRect/>
          </a:stretch>
        </p:blipFill>
        <p:spPr>
          <a:xfrm>
            <a:off x="836023" y="1279721"/>
            <a:ext cx="4770174" cy="913851"/>
          </a:xfrm>
          <a:prstGeom prst="rect">
            <a:avLst/>
          </a:prstGeom>
        </p:spPr>
      </p:pic>
    </p:spTree>
    <p:extLst>
      <p:ext uri="{BB962C8B-B14F-4D97-AF65-F5344CB8AC3E}">
        <p14:creationId xmlns:p14="http://schemas.microsoft.com/office/powerpoint/2010/main" val="986056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881732" y="3016874"/>
            <a:ext cx="2653370" cy="1859960"/>
          </a:xfrm>
          <a:prstGeom prst="rect">
            <a:avLst/>
          </a:prstGeom>
        </p:spPr>
      </p:pic>
      <p:sp>
        <p:nvSpPr>
          <p:cNvPr id="2" name="Title 1"/>
          <p:cNvSpPr>
            <a:spLocks noGrp="1"/>
          </p:cNvSpPr>
          <p:nvPr>
            <p:ph type="title"/>
          </p:nvPr>
        </p:nvSpPr>
        <p:spPr>
          <a:xfrm>
            <a:off x="311700" y="48136"/>
            <a:ext cx="8520600" cy="572700"/>
          </a:xfrm>
        </p:spPr>
        <p:txBody>
          <a:bodyPr/>
          <a:lstStyle/>
          <a:p>
            <a:r>
              <a:rPr lang="en-US" sz="1800" b="1" dirty="0" smtClean="0">
                <a:latin typeface="Montserrat" charset="0"/>
              </a:rPr>
              <a:t>Model Training, Testing &amp; Hyper-Parameter Tuning</a:t>
            </a:r>
            <a:endParaRPr lang="en-US" sz="1800" b="1" dirty="0">
              <a:latin typeface="Montserrat" charset="0"/>
            </a:endParaRPr>
          </a:p>
        </p:txBody>
      </p:sp>
      <p:sp>
        <p:nvSpPr>
          <p:cNvPr id="6" name="Text Placeholder 5"/>
          <p:cNvSpPr>
            <a:spLocks noGrp="1"/>
          </p:cNvSpPr>
          <p:nvPr>
            <p:ph type="body" idx="1"/>
          </p:nvPr>
        </p:nvSpPr>
        <p:spPr>
          <a:xfrm>
            <a:off x="311700" y="449362"/>
            <a:ext cx="3999900" cy="4519749"/>
          </a:xfrm>
        </p:spPr>
        <p:txBody>
          <a:bodyPr/>
          <a:lstStyle/>
          <a:p>
            <a:pPr algn="just">
              <a:buClr>
                <a:schemeClr val="bg1"/>
              </a:buClr>
              <a:buFont typeface="Arial" panose="020B0604020202020204" pitchFamily="34" charset="0"/>
              <a:buChar char="•"/>
            </a:pPr>
            <a:r>
              <a:rPr lang="en-IN" dirty="0">
                <a:solidFill>
                  <a:schemeClr val="bg2">
                    <a:lumMod val="25000"/>
                  </a:schemeClr>
                </a:solidFill>
              </a:rPr>
              <a:t>Logistic </a:t>
            </a:r>
            <a:r>
              <a:rPr lang="en-IN" dirty="0" smtClean="0">
                <a:solidFill>
                  <a:schemeClr val="bg2">
                    <a:lumMod val="25000"/>
                  </a:schemeClr>
                </a:solidFill>
              </a:rPr>
              <a:t>Regression</a:t>
            </a:r>
          </a:p>
          <a:p>
            <a:pPr algn="just">
              <a:buClr>
                <a:schemeClr val="bg1"/>
              </a:buClr>
              <a:buFont typeface="Arial" panose="020B0604020202020204" pitchFamily="34" charset="0"/>
              <a:buChar char="•"/>
            </a:pPr>
            <a:endParaRPr lang="en-IN" dirty="0">
              <a:solidFill>
                <a:schemeClr val="bg2">
                  <a:lumMod val="25000"/>
                </a:schemeClr>
              </a:solidFill>
            </a:endParaRPr>
          </a:p>
          <a:p>
            <a:pPr algn="just">
              <a:buClr>
                <a:schemeClr val="bg1"/>
              </a:buClr>
              <a:buFont typeface="Arial" panose="020B0604020202020204" pitchFamily="34" charset="0"/>
              <a:buChar char="•"/>
            </a:pPr>
            <a:endParaRPr lang="en-IN" dirty="0" smtClean="0">
              <a:solidFill>
                <a:schemeClr val="bg2">
                  <a:lumMod val="25000"/>
                </a:schemeClr>
              </a:solidFill>
            </a:endParaRPr>
          </a:p>
          <a:p>
            <a:pPr algn="just">
              <a:buClr>
                <a:schemeClr val="bg1"/>
              </a:buClr>
              <a:buFont typeface="Arial" panose="020B0604020202020204" pitchFamily="34" charset="0"/>
              <a:buChar char="•"/>
            </a:pPr>
            <a:endParaRPr lang="en-IN" dirty="0" smtClean="0">
              <a:solidFill>
                <a:schemeClr val="bg2">
                  <a:lumMod val="25000"/>
                </a:schemeClr>
              </a:solidFill>
            </a:endParaRPr>
          </a:p>
          <a:p>
            <a:pPr algn="just">
              <a:buClr>
                <a:schemeClr val="bg1"/>
              </a:buClr>
              <a:buFont typeface="Arial" panose="020B0604020202020204" pitchFamily="34" charset="0"/>
              <a:buChar char="•"/>
            </a:pPr>
            <a:endParaRPr lang="en-IN" dirty="0">
              <a:solidFill>
                <a:schemeClr val="bg2">
                  <a:lumMod val="25000"/>
                </a:schemeClr>
              </a:solidFill>
            </a:endParaRPr>
          </a:p>
          <a:p>
            <a:pPr algn="just">
              <a:buClr>
                <a:schemeClr val="bg1"/>
              </a:buClr>
              <a:buFont typeface="Arial" panose="020B0604020202020204" pitchFamily="34" charset="0"/>
              <a:buChar char="•"/>
            </a:pPr>
            <a:endParaRPr lang="en-IN" dirty="0" smtClean="0">
              <a:solidFill>
                <a:schemeClr val="bg2">
                  <a:lumMod val="25000"/>
                </a:schemeClr>
              </a:solidFill>
            </a:endParaRPr>
          </a:p>
          <a:p>
            <a:pPr algn="just">
              <a:buClr>
                <a:schemeClr val="bg1"/>
              </a:buClr>
              <a:buFont typeface="Arial" panose="020B0604020202020204" pitchFamily="34" charset="0"/>
              <a:buChar char="•"/>
            </a:pPr>
            <a:endParaRPr lang="en-IN" dirty="0">
              <a:solidFill>
                <a:schemeClr val="bg2">
                  <a:lumMod val="25000"/>
                </a:schemeClr>
              </a:solidFill>
            </a:endParaRPr>
          </a:p>
          <a:p>
            <a:pPr algn="just">
              <a:buClr>
                <a:schemeClr val="bg1"/>
              </a:buClr>
              <a:buFont typeface="Arial" panose="020B0604020202020204" pitchFamily="34" charset="0"/>
              <a:buChar char="•"/>
            </a:pPr>
            <a:endParaRPr lang="en-IN" dirty="0" smtClean="0">
              <a:solidFill>
                <a:schemeClr val="bg2">
                  <a:lumMod val="25000"/>
                </a:schemeClr>
              </a:solidFill>
            </a:endParaRPr>
          </a:p>
          <a:p>
            <a:pPr algn="just">
              <a:buClr>
                <a:schemeClr val="bg1"/>
              </a:buClr>
              <a:buFont typeface="Arial" panose="020B0604020202020204" pitchFamily="34" charset="0"/>
              <a:buChar char="•"/>
            </a:pPr>
            <a:endParaRPr lang="en-IN" dirty="0">
              <a:solidFill>
                <a:schemeClr val="bg2">
                  <a:lumMod val="25000"/>
                </a:schemeClr>
              </a:solidFill>
            </a:endParaRPr>
          </a:p>
          <a:p>
            <a:pPr algn="just">
              <a:buClr>
                <a:schemeClr val="bg1"/>
              </a:buClr>
              <a:buFont typeface="Arial" panose="020B0604020202020204" pitchFamily="34" charset="0"/>
              <a:buChar char="•"/>
            </a:pPr>
            <a:r>
              <a:rPr lang="en-IN" dirty="0" smtClean="0">
                <a:solidFill>
                  <a:schemeClr val="bg2">
                    <a:lumMod val="25000"/>
                  </a:schemeClr>
                </a:solidFill>
              </a:rPr>
              <a:t>K </a:t>
            </a:r>
            <a:r>
              <a:rPr lang="en-IN" dirty="0">
                <a:solidFill>
                  <a:schemeClr val="bg2">
                    <a:lumMod val="25000"/>
                  </a:schemeClr>
                </a:solidFill>
              </a:rPr>
              <a:t>Nearest </a:t>
            </a:r>
            <a:r>
              <a:rPr lang="en-IN" dirty="0" smtClean="0">
                <a:solidFill>
                  <a:schemeClr val="bg2">
                    <a:lumMod val="25000"/>
                  </a:schemeClr>
                </a:solidFill>
              </a:rPr>
              <a:t>Neighbour</a:t>
            </a:r>
          </a:p>
          <a:p>
            <a:pPr algn="just">
              <a:buClr>
                <a:schemeClr val="bg1"/>
              </a:buClr>
              <a:buFont typeface="Arial" panose="020B0604020202020204" pitchFamily="34" charset="0"/>
              <a:buChar char="•"/>
            </a:pPr>
            <a:endParaRPr lang="en-IN" dirty="0">
              <a:solidFill>
                <a:schemeClr val="bg2">
                  <a:lumMod val="25000"/>
                </a:schemeClr>
              </a:solidFill>
            </a:endParaRPr>
          </a:p>
        </p:txBody>
      </p:sp>
      <p:pic>
        <p:nvPicPr>
          <p:cNvPr id="7" name="Picture 6"/>
          <p:cNvPicPr>
            <a:picLocks noChangeAspect="1"/>
          </p:cNvPicPr>
          <p:nvPr/>
        </p:nvPicPr>
        <p:blipFill>
          <a:blip r:embed="rId3"/>
          <a:stretch>
            <a:fillRect/>
          </a:stretch>
        </p:blipFill>
        <p:spPr>
          <a:xfrm>
            <a:off x="838585" y="822003"/>
            <a:ext cx="2739665" cy="1933615"/>
          </a:xfrm>
          <a:prstGeom prst="rect">
            <a:avLst/>
          </a:prstGeom>
        </p:spPr>
      </p:pic>
      <p:sp>
        <p:nvSpPr>
          <p:cNvPr id="13" name="Rectangle 12"/>
          <p:cNvSpPr/>
          <p:nvPr/>
        </p:nvSpPr>
        <p:spPr>
          <a:xfrm>
            <a:off x="4444180" y="514226"/>
            <a:ext cx="4041452" cy="2462213"/>
          </a:xfrm>
          <a:prstGeom prst="rect">
            <a:avLst/>
          </a:prstGeom>
        </p:spPr>
        <p:txBody>
          <a:bodyPr wrap="square">
            <a:spAutoFit/>
          </a:bodyPr>
          <a:lstStyle/>
          <a:p>
            <a:pPr marL="285750" lvl="1" indent="-285750" algn="just">
              <a:buClr>
                <a:schemeClr val="bg1"/>
              </a:buClr>
              <a:buFont typeface="Arial" panose="020B0604020202020204" pitchFamily="34" charset="0"/>
              <a:buChar char="•"/>
            </a:pPr>
            <a:r>
              <a:rPr lang="en-IN" dirty="0" smtClean="0">
                <a:solidFill>
                  <a:schemeClr val="bg2">
                    <a:lumMod val="25000"/>
                  </a:schemeClr>
                </a:solidFill>
              </a:rPr>
              <a:t>Decision Trees</a:t>
            </a:r>
          </a:p>
          <a:p>
            <a:pPr marL="285750" lvl="1" indent="-285750" algn="just">
              <a:buClr>
                <a:schemeClr val="bg1"/>
              </a:buClr>
              <a:buFont typeface="Arial" panose="020B0604020202020204" pitchFamily="34" charset="0"/>
              <a:buChar char="•"/>
            </a:pPr>
            <a:endParaRPr lang="en-IN" dirty="0">
              <a:solidFill>
                <a:schemeClr val="bg2">
                  <a:lumMod val="25000"/>
                </a:schemeClr>
              </a:solidFill>
            </a:endParaRPr>
          </a:p>
          <a:p>
            <a:pPr marL="285750" lvl="1" indent="-285750" algn="just">
              <a:buClr>
                <a:schemeClr val="bg1"/>
              </a:buClr>
              <a:buFont typeface="Arial" panose="020B0604020202020204" pitchFamily="34" charset="0"/>
              <a:buChar char="•"/>
            </a:pPr>
            <a:endParaRPr lang="en-IN" dirty="0" smtClean="0">
              <a:solidFill>
                <a:schemeClr val="bg2">
                  <a:lumMod val="25000"/>
                </a:schemeClr>
              </a:solidFill>
            </a:endParaRPr>
          </a:p>
          <a:p>
            <a:pPr marL="285750" lvl="1" indent="-285750" algn="just">
              <a:buClr>
                <a:schemeClr val="bg1"/>
              </a:buClr>
              <a:buFont typeface="Arial" panose="020B0604020202020204" pitchFamily="34" charset="0"/>
              <a:buChar char="•"/>
            </a:pPr>
            <a:endParaRPr lang="en-IN" dirty="0">
              <a:solidFill>
                <a:schemeClr val="bg2">
                  <a:lumMod val="25000"/>
                </a:schemeClr>
              </a:solidFill>
            </a:endParaRPr>
          </a:p>
          <a:p>
            <a:pPr marL="285750" lvl="1" indent="-285750" algn="just">
              <a:buClr>
                <a:schemeClr val="bg1"/>
              </a:buClr>
              <a:buFont typeface="Arial" panose="020B0604020202020204" pitchFamily="34" charset="0"/>
              <a:buChar char="•"/>
            </a:pPr>
            <a:endParaRPr lang="en-IN" dirty="0" smtClean="0">
              <a:solidFill>
                <a:schemeClr val="bg2">
                  <a:lumMod val="25000"/>
                </a:schemeClr>
              </a:solidFill>
            </a:endParaRPr>
          </a:p>
          <a:p>
            <a:pPr marL="285750" lvl="1" indent="-285750" algn="just">
              <a:buClr>
                <a:schemeClr val="bg1"/>
              </a:buClr>
              <a:buFont typeface="Arial" panose="020B0604020202020204" pitchFamily="34" charset="0"/>
              <a:buChar char="•"/>
            </a:pPr>
            <a:endParaRPr lang="en-IN" dirty="0">
              <a:solidFill>
                <a:schemeClr val="bg2">
                  <a:lumMod val="25000"/>
                </a:schemeClr>
              </a:solidFill>
            </a:endParaRPr>
          </a:p>
          <a:p>
            <a:pPr marL="285750" lvl="1" indent="-285750" algn="just">
              <a:buClr>
                <a:schemeClr val="bg1"/>
              </a:buClr>
              <a:buFont typeface="Arial" panose="020B0604020202020204" pitchFamily="34" charset="0"/>
              <a:buChar char="•"/>
            </a:pPr>
            <a:endParaRPr lang="en-IN" dirty="0" smtClean="0">
              <a:solidFill>
                <a:schemeClr val="bg2">
                  <a:lumMod val="25000"/>
                </a:schemeClr>
              </a:solidFill>
            </a:endParaRPr>
          </a:p>
          <a:p>
            <a:pPr marL="285750" lvl="1" indent="-285750" algn="just">
              <a:buClr>
                <a:schemeClr val="bg1"/>
              </a:buClr>
              <a:buFont typeface="Arial" panose="020B0604020202020204" pitchFamily="34" charset="0"/>
              <a:buChar char="•"/>
            </a:pPr>
            <a:endParaRPr lang="en-IN" dirty="0">
              <a:solidFill>
                <a:schemeClr val="bg2">
                  <a:lumMod val="25000"/>
                </a:schemeClr>
              </a:solidFill>
            </a:endParaRPr>
          </a:p>
          <a:p>
            <a:pPr marL="285750" lvl="1" indent="-285750" algn="just">
              <a:buClr>
                <a:schemeClr val="bg1"/>
              </a:buClr>
              <a:buFont typeface="Arial" panose="020B0604020202020204" pitchFamily="34" charset="0"/>
              <a:buChar char="•"/>
            </a:pPr>
            <a:endParaRPr lang="en-IN" dirty="0" smtClean="0">
              <a:solidFill>
                <a:schemeClr val="bg2">
                  <a:lumMod val="25000"/>
                </a:schemeClr>
              </a:solidFill>
            </a:endParaRPr>
          </a:p>
          <a:p>
            <a:pPr marL="285750" lvl="1" indent="-285750" algn="just">
              <a:buClr>
                <a:schemeClr val="bg1"/>
              </a:buClr>
              <a:buFont typeface="Arial" panose="020B0604020202020204" pitchFamily="34" charset="0"/>
              <a:buChar char="•"/>
            </a:pPr>
            <a:endParaRPr lang="en-IN" dirty="0">
              <a:solidFill>
                <a:schemeClr val="bg2">
                  <a:lumMod val="25000"/>
                </a:schemeClr>
              </a:solidFill>
            </a:endParaRPr>
          </a:p>
          <a:p>
            <a:pPr marL="285750" lvl="1" indent="-285750" algn="just">
              <a:buClr>
                <a:schemeClr val="bg1"/>
              </a:buClr>
              <a:buFont typeface="Arial" panose="020B0604020202020204" pitchFamily="34" charset="0"/>
              <a:buChar char="•"/>
            </a:pPr>
            <a:r>
              <a:rPr lang="en-IN" dirty="0" smtClean="0">
                <a:solidFill>
                  <a:schemeClr val="bg2">
                    <a:lumMod val="25000"/>
                  </a:schemeClr>
                </a:solidFill>
              </a:rPr>
              <a:t>Support Vector Machine</a:t>
            </a:r>
          </a:p>
        </p:txBody>
      </p:sp>
      <p:pic>
        <p:nvPicPr>
          <p:cNvPr id="14" name="Picture 13"/>
          <p:cNvPicPr>
            <a:picLocks noChangeAspect="1"/>
          </p:cNvPicPr>
          <p:nvPr/>
        </p:nvPicPr>
        <p:blipFill>
          <a:blip r:embed="rId4"/>
          <a:stretch>
            <a:fillRect/>
          </a:stretch>
        </p:blipFill>
        <p:spPr>
          <a:xfrm>
            <a:off x="4838485" y="844635"/>
            <a:ext cx="2645131" cy="1864601"/>
          </a:xfrm>
          <a:prstGeom prst="rect">
            <a:avLst/>
          </a:prstGeom>
        </p:spPr>
      </p:pic>
      <p:pic>
        <p:nvPicPr>
          <p:cNvPr id="15" name="Picture 14"/>
          <p:cNvPicPr>
            <a:picLocks noChangeAspect="1"/>
          </p:cNvPicPr>
          <p:nvPr/>
        </p:nvPicPr>
        <p:blipFill>
          <a:blip r:embed="rId5"/>
          <a:stretch>
            <a:fillRect/>
          </a:stretch>
        </p:blipFill>
        <p:spPr>
          <a:xfrm>
            <a:off x="4881632" y="3016874"/>
            <a:ext cx="2605703" cy="1832202"/>
          </a:xfrm>
          <a:prstGeom prst="rect">
            <a:avLst/>
          </a:prstGeom>
        </p:spPr>
      </p:pic>
    </p:spTree>
    <p:extLst>
      <p:ext uri="{BB962C8B-B14F-4D97-AF65-F5344CB8AC3E}">
        <p14:creationId xmlns:p14="http://schemas.microsoft.com/office/powerpoint/2010/main" val="243671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56" y="53139"/>
            <a:ext cx="8520600" cy="572700"/>
          </a:xfrm>
        </p:spPr>
        <p:txBody>
          <a:bodyPr/>
          <a:lstStyle/>
          <a:p>
            <a:r>
              <a:rPr lang="en-US" sz="4200" b="1" dirty="0" smtClean="0">
                <a:latin typeface="Montserrat" charset="0"/>
              </a:rPr>
              <a:t>Performance Comparison</a:t>
            </a:r>
            <a:endParaRPr lang="en-US" sz="4200" b="1" dirty="0">
              <a:latin typeface="Montserrat" charset="0"/>
            </a:endParaRPr>
          </a:p>
        </p:txBody>
      </p:sp>
      <p:sp>
        <p:nvSpPr>
          <p:cNvPr id="6" name="Text Placeholder 5"/>
          <p:cNvSpPr>
            <a:spLocks noGrp="1"/>
          </p:cNvSpPr>
          <p:nvPr>
            <p:ph type="body" idx="1"/>
          </p:nvPr>
        </p:nvSpPr>
        <p:spPr>
          <a:xfrm>
            <a:off x="367467" y="3697118"/>
            <a:ext cx="8158258" cy="1350369"/>
          </a:xfrm>
        </p:spPr>
        <p:txBody>
          <a:bodyPr/>
          <a:lstStyle/>
          <a:p>
            <a:pPr algn="just">
              <a:buClr>
                <a:schemeClr val="bg1"/>
              </a:buClr>
              <a:buFont typeface="Arial" panose="020B0604020202020204" pitchFamily="34" charset="0"/>
              <a:buChar char="•"/>
            </a:pPr>
            <a:r>
              <a:rPr lang="en-IN" dirty="0">
                <a:solidFill>
                  <a:schemeClr val="bg2">
                    <a:lumMod val="25000"/>
                  </a:schemeClr>
                </a:solidFill>
              </a:rPr>
              <a:t>Among all the Classifiers used </a:t>
            </a:r>
            <a:r>
              <a:rPr lang="en-IN" dirty="0" smtClean="0">
                <a:solidFill>
                  <a:schemeClr val="bg2">
                    <a:lumMod val="25000"/>
                  </a:schemeClr>
                </a:solidFill>
              </a:rPr>
              <a:t>here, </a:t>
            </a:r>
            <a:r>
              <a:rPr lang="en-IN" dirty="0">
                <a:solidFill>
                  <a:schemeClr val="bg2">
                    <a:lumMod val="25000"/>
                  </a:schemeClr>
                </a:solidFill>
              </a:rPr>
              <a:t>K Nearest </a:t>
            </a:r>
            <a:r>
              <a:rPr lang="en-IN" dirty="0" smtClean="0">
                <a:solidFill>
                  <a:schemeClr val="bg2">
                    <a:lumMod val="25000"/>
                  </a:schemeClr>
                </a:solidFill>
              </a:rPr>
              <a:t>Neighbour </a:t>
            </a:r>
            <a:r>
              <a:rPr lang="en-IN" dirty="0">
                <a:solidFill>
                  <a:schemeClr val="bg2">
                    <a:lumMod val="25000"/>
                  </a:schemeClr>
                </a:solidFill>
              </a:rPr>
              <a:t>classifier has the best performance with highest RECALL and F1 SCORE of 89%.</a:t>
            </a:r>
            <a:endParaRPr lang="en-IN" dirty="0" smtClean="0">
              <a:solidFill>
                <a:schemeClr val="bg2">
                  <a:lumMod val="25000"/>
                </a:schemeClr>
              </a:solidFill>
            </a:endParaRPr>
          </a:p>
        </p:txBody>
      </p:sp>
      <p:pic>
        <p:nvPicPr>
          <p:cNvPr id="4" name="Picture 3"/>
          <p:cNvPicPr>
            <a:picLocks noChangeAspect="1"/>
          </p:cNvPicPr>
          <p:nvPr/>
        </p:nvPicPr>
        <p:blipFill>
          <a:blip r:embed="rId2"/>
          <a:stretch>
            <a:fillRect/>
          </a:stretch>
        </p:blipFill>
        <p:spPr>
          <a:xfrm>
            <a:off x="917091" y="786724"/>
            <a:ext cx="7059010" cy="2305372"/>
          </a:xfrm>
          <a:prstGeom prst="rect">
            <a:avLst/>
          </a:prstGeom>
        </p:spPr>
      </p:pic>
      <p:sp>
        <p:nvSpPr>
          <p:cNvPr id="7" name="Title 1"/>
          <p:cNvSpPr txBox="1">
            <a:spLocks/>
          </p:cNvSpPr>
          <p:nvPr/>
        </p:nvSpPr>
        <p:spPr>
          <a:xfrm>
            <a:off x="311956" y="296663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4200" b="1" dirty="0" smtClean="0">
                <a:latin typeface="Montserrat" charset="0"/>
              </a:rPr>
              <a:t>Conclusion</a:t>
            </a:r>
            <a:endParaRPr lang="en-US" sz="4200" b="1" dirty="0">
              <a:latin typeface="Montserrat" charset="0"/>
            </a:endParaRPr>
          </a:p>
        </p:txBody>
      </p:sp>
    </p:spTree>
    <p:extLst>
      <p:ext uri="{BB962C8B-B14F-4D97-AF65-F5344CB8AC3E}">
        <p14:creationId xmlns:p14="http://schemas.microsoft.com/office/powerpoint/2010/main" val="1540136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8815"/>
            <a:ext cx="8520600" cy="572700"/>
          </a:xfrm>
        </p:spPr>
        <p:txBody>
          <a:bodyPr/>
          <a:lstStyle/>
          <a:p>
            <a:r>
              <a:rPr lang="en-US" sz="4200" b="1" dirty="0" smtClean="0">
                <a:latin typeface="Montserrat" charset="0"/>
              </a:rPr>
              <a:t>Index</a:t>
            </a:r>
            <a:endParaRPr lang="en-US" sz="4200" b="1" dirty="0">
              <a:latin typeface="Montserrat" charset="0"/>
            </a:endParaRPr>
          </a:p>
        </p:txBody>
      </p:sp>
      <p:sp>
        <p:nvSpPr>
          <p:cNvPr id="3" name="Text Placeholder 2"/>
          <p:cNvSpPr>
            <a:spLocks noGrp="1"/>
          </p:cNvSpPr>
          <p:nvPr>
            <p:ph type="body" idx="1"/>
          </p:nvPr>
        </p:nvSpPr>
        <p:spPr>
          <a:xfrm>
            <a:off x="311700" y="838966"/>
            <a:ext cx="8520600" cy="3416400"/>
          </a:xfrm>
        </p:spPr>
        <p:txBody>
          <a:bodyPr/>
          <a:lstStyle/>
          <a:p>
            <a:pPr algn="just">
              <a:buClr>
                <a:schemeClr val="bg1"/>
              </a:buClr>
              <a:buFont typeface="Arial" panose="020B0604020202020204" pitchFamily="34" charset="0"/>
              <a:buChar char="•"/>
            </a:pPr>
            <a:r>
              <a:rPr lang="en-US" dirty="0" smtClean="0">
                <a:solidFill>
                  <a:schemeClr val="bg2">
                    <a:lumMod val="25000"/>
                  </a:schemeClr>
                </a:solidFill>
              </a:rPr>
              <a:t>Problem Statement</a:t>
            </a:r>
          </a:p>
          <a:p>
            <a:pPr algn="just">
              <a:buClr>
                <a:schemeClr val="bg1"/>
              </a:buClr>
              <a:buFont typeface="Arial" panose="020B0604020202020204" pitchFamily="34" charset="0"/>
              <a:buChar char="•"/>
            </a:pPr>
            <a:r>
              <a:rPr lang="en-US" dirty="0" smtClean="0">
                <a:solidFill>
                  <a:schemeClr val="bg2">
                    <a:lumMod val="25000"/>
                  </a:schemeClr>
                </a:solidFill>
              </a:rPr>
              <a:t>Data Description</a:t>
            </a:r>
          </a:p>
          <a:p>
            <a:pPr algn="just">
              <a:buClr>
                <a:schemeClr val="bg1"/>
              </a:buClr>
              <a:buFont typeface="Arial" panose="020B0604020202020204" pitchFamily="34" charset="0"/>
              <a:buChar char="•"/>
            </a:pPr>
            <a:r>
              <a:rPr lang="en-US" dirty="0" smtClean="0">
                <a:solidFill>
                  <a:schemeClr val="bg2">
                    <a:lumMod val="25000"/>
                  </a:schemeClr>
                </a:solidFill>
              </a:rPr>
              <a:t>Project </a:t>
            </a:r>
            <a:r>
              <a:rPr lang="en-US" dirty="0" smtClean="0">
                <a:solidFill>
                  <a:schemeClr val="bg2">
                    <a:lumMod val="25000"/>
                  </a:schemeClr>
                </a:solidFill>
              </a:rPr>
              <a:t>Workflow</a:t>
            </a:r>
          </a:p>
          <a:p>
            <a:pPr algn="just">
              <a:buClr>
                <a:schemeClr val="bg1"/>
              </a:buClr>
              <a:buFont typeface="Arial" panose="020B0604020202020204" pitchFamily="34" charset="0"/>
              <a:buChar char="•"/>
            </a:pPr>
            <a:r>
              <a:rPr lang="en-US" dirty="0">
                <a:solidFill>
                  <a:schemeClr val="bg2">
                    <a:lumMod val="25000"/>
                  </a:schemeClr>
                </a:solidFill>
              </a:rPr>
              <a:t>EDA – Feature </a:t>
            </a:r>
            <a:r>
              <a:rPr lang="en-US" dirty="0" smtClean="0">
                <a:solidFill>
                  <a:schemeClr val="bg2">
                    <a:lumMod val="25000"/>
                  </a:schemeClr>
                </a:solidFill>
              </a:rPr>
              <a:t>Analysis</a:t>
            </a:r>
            <a:endParaRPr lang="en-US" dirty="0" smtClean="0">
              <a:solidFill>
                <a:schemeClr val="bg2">
                  <a:lumMod val="25000"/>
                </a:schemeClr>
              </a:solidFill>
            </a:endParaRPr>
          </a:p>
          <a:p>
            <a:pPr algn="just">
              <a:buClr>
                <a:schemeClr val="bg1"/>
              </a:buClr>
              <a:buFont typeface="Arial" panose="020B0604020202020204" pitchFamily="34" charset="0"/>
              <a:buChar char="•"/>
            </a:pPr>
            <a:r>
              <a:rPr lang="en-US" dirty="0" smtClean="0">
                <a:solidFill>
                  <a:schemeClr val="bg2">
                    <a:lumMod val="25000"/>
                  </a:schemeClr>
                </a:solidFill>
              </a:rPr>
              <a:t>Data Cleaning</a:t>
            </a:r>
          </a:p>
          <a:p>
            <a:pPr algn="just">
              <a:buClr>
                <a:schemeClr val="bg1"/>
              </a:buClr>
              <a:buFont typeface="Arial" panose="020B0604020202020204" pitchFamily="34" charset="0"/>
              <a:buChar char="•"/>
            </a:pPr>
            <a:r>
              <a:rPr lang="en-US" dirty="0" smtClean="0">
                <a:solidFill>
                  <a:schemeClr val="bg2">
                    <a:lumMod val="25000"/>
                  </a:schemeClr>
                </a:solidFill>
              </a:rPr>
              <a:t>Feature </a:t>
            </a:r>
            <a:r>
              <a:rPr lang="en-US" dirty="0" smtClean="0">
                <a:solidFill>
                  <a:schemeClr val="bg2">
                    <a:lumMod val="25000"/>
                  </a:schemeClr>
                </a:solidFill>
              </a:rPr>
              <a:t>Engineering</a:t>
            </a:r>
          </a:p>
          <a:p>
            <a:pPr algn="just">
              <a:buClr>
                <a:schemeClr val="bg1"/>
              </a:buClr>
              <a:buFont typeface="Arial" panose="020B0604020202020204" pitchFamily="34" charset="0"/>
              <a:buChar char="•"/>
            </a:pPr>
            <a:r>
              <a:rPr lang="en-US" dirty="0" smtClean="0">
                <a:solidFill>
                  <a:schemeClr val="bg2">
                    <a:lumMod val="25000"/>
                  </a:schemeClr>
                </a:solidFill>
              </a:rPr>
              <a:t>EDA on Features</a:t>
            </a:r>
            <a:endParaRPr lang="en-US" dirty="0" smtClean="0">
              <a:solidFill>
                <a:schemeClr val="bg2">
                  <a:lumMod val="25000"/>
                </a:schemeClr>
              </a:solidFill>
            </a:endParaRPr>
          </a:p>
          <a:p>
            <a:pPr algn="just">
              <a:buClr>
                <a:schemeClr val="bg1"/>
              </a:buClr>
              <a:buFont typeface="Arial" panose="020B0604020202020204" pitchFamily="34" charset="0"/>
              <a:buChar char="•"/>
            </a:pPr>
            <a:r>
              <a:rPr lang="en-US" dirty="0" smtClean="0">
                <a:solidFill>
                  <a:schemeClr val="bg2">
                    <a:lumMod val="25000"/>
                  </a:schemeClr>
                </a:solidFill>
              </a:rPr>
              <a:t>Handling </a:t>
            </a:r>
            <a:r>
              <a:rPr lang="en-US" dirty="0" smtClean="0">
                <a:solidFill>
                  <a:schemeClr val="bg2">
                    <a:lumMod val="25000"/>
                  </a:schemeClr>
                </a:solidFill>
              </a:rPr>
              <a:t>Imbalance Data</a:t>
            </a:r>
          </a:p>
          <a:p>
            <a:pPr algn="just">
              <a:buClr>
                <a:schemeClr val="bg1"/>
              </a:buClr>
              <a:buFont typeface="Arial" panose="020B0604020202020204" pitchFamily="34" charset="0"/>
              <a:buChar char="•"/>
            </a:pPr>
            <a:r>
              <a:rPr lang="en-US" dirty="0">
                <a:solidFill>
                  <a:schemeClr val="bg2">
                    <a:lumMod val="25000"/>
                  </a:schemeClr>
                </a:solidFill>
              </a:rPr>
              <a:t>Evaluation </a:t>
            </a:r>
            <a:r>
              <a:rPr lang="en-US" dirty="0" smtClean="0">
                <a:solidFill>
                  <a:schemeClr val="bg2">
                    <a:lumMod val="25000"/>
                  </a:schemeClr>
                </a:solidFill>
              </a:rPr>
              <a:t>Metric</a:t>
            </a:r>
          </a:p>
          <a:p>
            <a:pPr algn="just">
              <a:buClr>
                <a:schemeClr val="bg1"/>
              </a:buClr>
              <a:buFont typeface="Arial" panose="020B0604020202020204" pitchFamily="34" charset="0"/>
              <a:buChar char="•"/>
            </a:pPr>
            <a:r>
              <a:rPr lang="en-US" dirty="0" smtClean="0">
                <a:solidFill>
                  <a:schemeClr val="bg2">
                    <a:lumMod val="25000"/>
                  </a:schemeClr>
                </a:solidFill>
              </a:rPr>
              <a:t>Data Splitting &amp; Standardizing</a:t>
            </a:r>
          </a:p>
          <a:p>
            <a:pPr algn="just">
              <a:buClr>
                <a:schemeClr val="bg1"/>
              </a:buClr>
              <a:buFont typeface="Arial" panose="020B0604020202020204" pitchFamily="34" charset="0"/>
              <a:buChar char="•"/>
            </a:pPr>
            <a:r>
              <a:rPr lang="en-US" dirty="0" smtClean="0">
                <a:solidFill>
                  <a:schemeClr val="bg2">
                    <a:lumMod val="25000"/>
                  </a:schemeClr>
                </a:solidFill>
              </a:rPr>
              <a:t>Model Training, Testing &amp; Hyper-Parameter Tuning</a:t>
            </a:r>
          </a:p>
          <a:p>
            <a:pPr algn="just">
              <a:buClr>
                <a:schemeClr val="bg1"/>
              </a:buClr>
              <a:buFont typeface="Arial" panose="020B0604020202020204" pitchFamily="34" charset="0"/>
              <a:buChar char="•"/>
            </a:pPr>
            <a:r>
              <a:rPr lang="en-US" dirty="0" smtClean="0">
                <a:solidFill>
                  <a:schemeClr val="bg2">
                    <a:lumMod val="25000"/>
                  </a:schemeClr>
                </a:solidFill>
              </a:rPr>
              <a:t>Model Performance Comparison &amp; Conclusion</a:t>
            </a:r>
          </a:p>
          <a:p>
            <a:pPr algn="just">
              <a:buClr>
                <a:schemeClr val="bg1"/>
              </a:buClr>
              <a:buFont typeface="Arial" panose="020B0604020202020204" pitchFamily="34" charset="0"/>
              <a:buChar char="•"/>
            </a:pPr>
            <a:r>
              <a:rPr lang="en-US" dirty="0" smtClean="0">
                <a:solidFill>
                  <a:schemeClr val="bg2">
                    <a:lumMod val="25000"/>
                  </a:schemeClr>
                </a:solidFill>
              </a:rPr>
              <a:t>Scope of Improvement</a:t>
            </a:r>
          </a:p>
          <a:p>
            <a:pPr algn="just">
              <a:buClr>
                <a:schemeClr val="bg1"/>
              </a:buClr>
              <a:buFont typeface="Arial" panose="020B0604020202020204" pitchFamily="34" charset="0"/>
              <a:buChar char="•"/>
            </a:pPr>
            <a:endParaRPr lang="en-US" dirty="0" smtClean="0">
              <a:solidFill>
                <a:schemeClr val="bg2">
                  <a:lumMod val="25000"/>
                </a:schemeClr>
              </a:solidFill>
            </a:endParaRPr>
          </a:p>
          <a:p>
            <a:pPr algn="just">
              <a:buClr>
                <a:schemeClr val="bg1"/>
              </a:buClr>
              <a:buFont typeface="Arial" panose="020B0604020202020204" pitchFamily="34" charset="0"/>
              <a:buChar char="•"/>
            </a:pPr>
            <a:endParaRPr lang="en-US" dirty="0">
              <a:solidFill>
                <a:schemeClr val="bg2">
                  <a:lumMod val="25000"/>
                </a:schemeClr>
              </a:solidFill>
            </a:endParaRPr>
          </a:p>
        </p:txBody>
      </p:sp>
    </p:spTree>
    <p:extLst>
      <p:ext uri="{BB962C8B-B14F-4D97-AF65-F5344CB8AC3E}">
        <p14:creationId xmlns:p14="http://schemas.microsoft.com/office/powerpoint/2010/main" val="960398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56" y="53139"/>
            <a:ext cx="8520600" cy="572700"/>
          </a:xfrm>
        </p:spPr>
        <p:txBody>
          <a:bodyPr/>
          <a:lstStyle/>
          <a:p>
            <a:r>
              <a:rPr lang="en-US" b="1" dirty="0" smtClean="0">
                <a:latin typeface="Montserrat" charset="0"/>
              </a:rPr>
              <a:t>Scope of Improvement</a:t>
            </a:r>
            <a:endParaRPr lang="en-US" b="1" dirty="0">
              <a:latin typeface="Montserrat" charset="0"/>
            </a:endParaRPr>
          </a:p>
        </p:txBody>
      </p:sp>
      <p:sp>
        <p:nvSpPr>
          <p:cNvPr id="6" name="Text Placeholder 5"/>
          <p:cNvSpPr>
            <a:spLocks noGrp="1"/>
          </p:cNvSpPr>
          <p:nvPr>
            <p:ph type="body" idx="1"/>
          </p:nvPr>
        </p:nvSpPr>
        <p:spPr>
          <a:xfrm>
            <a:off x="493127" y="625839"/>
            <a:ext cx="8158258" cy="3977511"/>
          </a:xfrm>
        </p:spPr>
        <p:txBody>
          <a:bodyPr/>
          <a:lstStyle/>
          <a:p>
            <a:pPr algn="just">
              <a:buClr>
                <a:schemeClr val="bg1"/>
              </a:buClr>
              <a:buFont typeface="Arial" panose="020B0604020202020204" pitchFamily="34" charset="0"/>
              <a:buChar char="•"/>
            </a:pPr>
            <a:r>
              <a:rPr lang="en-IN" dirty="0">
                <a:solidFill>
                  <a:schemeClr val="bg2">
                    <a:lumMod val="25000"/>
                  </a:schemeClr>
                </a:solidFill>
              </a:rPr>
              <a:t>With the Interest of time we kept certain things for the future work which is as follows</a:t>
            </a:r>
            <a:r>
              <a:rPr lang="en-IN" dirty="0" smtClean="0">
                <a:solidFill>
                  <a:schemeClr val="bg2">
                    <a:lumMod val="25000"/>
                  </a:schemeClr>
                </a:solidFill>
              </a:rPr>
              <a:t>:</a:t>
            </a:r>
          </a:p>
          <a:p>
            <a:pPr lvl="1" algn="just">
              <a:buClr>
                <a:schemeClr val="bg1"/>
              </a:buClr>
              <a:buFont typeface="Arial" panose="020B0604020202020204" pitchFamily="34" charset="0"/>
              <a:buChar char="•"/>
            </a:pPr>
            <a:r>
              <a:rPr lang="en-IN" dirty="0">
                <a:solidFill>
                  <a:schemeClr val="bg2">
                    <a:lumMod val="25000"/>
                  </a:schemeClr>
                </a:solidFill>
              </a:rPr>
              <a:t>Since the data given to us has less </a:t>
            </a:r>
            <a:r>
              <a:rPr lang="en-IN" dirty="0" smtClean="0">
                <a:solidFill>
                  <a:schemeClr val="bg2">
                    <a:lumMod val="25000"/>
                  </a:schemeClr>
                </a:solidFill>
              </a:rPr>
              <a:t>records </a:t>
            </a:r>
            <a:r>
              <a:rPr lang="en-IN" dirty="0">
                <a:solidFill>
                  <a:schemeClr val="bg2">
                    <a:lumMod val="25000"/>
                  </a:schemeClr>
                </a:solidFill>
              </a:rPr>
              <a:t>we used oversampling technique. But In a reality Health data will be imbalanced and will be huge so we can try work on cost sensitive learning which instead of altering the data records will just give more weightage to minority and focuses on the heart risky </a:t>
            </a:r>
            <a:r>
              <a:rPr lang="en-IN" dirty="0" smtClean="0">
                <a:solidFill>
                  <a:schemeClr val="bg2">
                    <a:lumMod val="25000"/>
                  </a:schemeClr>
                </a:solidFill>
              </a:rPr>
              <a:t>patients.</a:t>
            </a:r>
          </a:p>
          <a:p>
            <a:pPr lvl="1" algn="just">
              <a:buClr>
                <a:schemeClr val="bg1"/>
              </a:buClr>
              <a:buFont typeface="Arial" panose="020B0604020202020204" pitchFamily="34" charset="0"/>
              <a:buChar char="•"/>
            </a:pPr>
            <a:r>
              <a:rPr lang="en-IN" dirty="0">
                <a:solidFill>
                  <a:schemeClr val="bg2">
                    <a:lumMod val="25000"/>
                  </a:schemeClr>
                </a:solidFill>
              </a:rPr>
              <a:t>Feature Importance with respect to each </a:t>
            </a:r>
            <a:r>
              <a:rPr lang="en-IN" dirty="0" smtClean="0">
                <a:solidFill>
                  <a:schemeClr val="bg2">
                    <a:lumMod val="25000"/>
                  </a:schemeClr>
                </a:solidFill>
              </a:rPr>
              <a:t>classifiers.</a:t>
            </a:r>
            <a:endParaRPr lang="en-IN" dirty="0">
              <a:solidFill>
                <a:schemeClr val="bg2">
                  <a:lumMod val="25000"/>
                </a:schemeClr>
              </a:solidFill>
            </a:endParaRPr>
          </a:p>
          <a:p>
            <a:pPr marL="114300" indent="0" algn="just">
              <a:buClr>
                <a:schemeClr val="bg1"/>
              </a:buClr>
              <a:buNone/>
            </a:pPr>
            <a:endParaRPr lang="en-IN" dirty="0">
              <a:solidFill>
                <a:schemeClr val="bg2">
                  <a:lumMod val="25000"/>
                </a:schemeClr>
              </a:solidFill>
            </a:endParaRPr>
          </a:p>
        </p:txBody>
      </p:sp>
    </p:spTree>
    <p:extLst>
      <p:ext uri="{BB962C8B-B14F-4D97-AF65-F5344CB8AC3E}">
        <p14:creationId xmlns:p14="http://schemas.microsoft.com/office/powerpoint/2010/main" val="2351634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b="1" dirty="0" smtClean="0">
                <a:latin typeface="Montserrat" charset="0"/>
              </a:rPr>
              <a:t>Problem Statement</a:t>
            </a:r>
            <a:endParaRPr lang="en-US" sz="4200" b="1" dirty="0">
              <a:latin typeface="Montserrat" charset="0"/>
            </a:endParaRPr>
          </a:p>
        </p:txBody>
      </p:sp>
      <p:sp>
        <p:nvSpPr>
          <p:cNvPr id="3" name="Text Placeholder 2"/>
          <p:cNvSpPr>
            <a:spLocks noGrp="1"/>
          </p:cNvSpPr>
          <p:nvPr>
            <p:ph type="body" idx="1"/>
          </p:nvPr>
        </p:nvSpPr>
        <p:spPr/>
        <p:txBody>
          <a:bodyPr/>
          <a:lstStyle/>
          <a:p>
            <a:pPr algn="just">
              <a:buClr>
                <a:schemeClr val="bg1"/>
              </a:buClr>
              <a:buFont typeface="Arial" panose="020B0604020202020204" pitchFamily="34" charset="0"/>
              <a:buChar char="•"/>
            </a:pPr>
            <a:r>
              <a:rPr lang="en-IN" dirty="0">
                <a:solidFill>
                  <a:schemeClr val="bg2">
                    <a:lumMod val="25000"/>
                  </a:schemeClr>
                </a:solidFill>
              </a:rPr>
              <a:t>Heart disease is the leading cause of morbidity and mortality worldwide, killing more people each year than any other cause</a:t>
            </a:r>
            <a:r>
              <a:rPr lang="en-IN" dirty="0" smtClean="0">
                <a:solidFill>
                  <a:schemeClr val="bg2">
                    <a:lumMod val="25000"/>
                  </a:schemeClr>
                </a:solidFill>
              </a:rPr>
              <a:t>.</a:t>
            </a:r>
          </a:p>
          <a:p>
            <a:pPr algn="just">
              <a:buClr>
                <a:schemeClr val="bg1"/>
              </a:buClr>
              <a:buFont typeface="Arial" panose="020B0604020202020204" pitchFamily="34" charset="0"/>
              <a:buChar char="•"/>
            </a:pPr>
            <a:r>
              <a:rPr lang="en-IN" dirty="0" smtClean="0">
                <a:solidFill>
                  <a:schemeClr val="bg2">
                    <a:lumMod val="25000"/>
                  </a:schemeClr>
                </a:solidFill>
              </a:rPr>
              <a:t>In this project, </a:t>
            </a:r>
            <a:r>
              <a:rPr lang="en-IN" dirty="0">
                <a:solidFill>
                  <a:schemeClr val="bg2">
                    <a:lumMod val="25000"/>
                  </a:schemeClr>
                </a:solidFill>
              </a:rPr>
              <a:t>we shall be giving you a walk through on the development of a screening tool for predicting whether a patient has a 10-year risk of developing coronary heart </a:t>
            </a:r>
            <a:r>
              <a:rPr lang="en-IN" dirty="0" smtClean="0">
                <a:solidFill>
                  <a:schemeClr val="bg2">
                    <a:lumMod val="25000"/>
                  </a:schemeClr>
                </a:solidFill>
              </a:rPr>
              <a:t>disease (</a:t>
            </a:r>
            <a:r>
              <a:rPr lang="en-IN" dirty="0">
                <a:solidFill>
                  <a:schemeClr val="bg2">
                    <a:lumMod val="25000"/>
                  </a:schemeClr>
                </a:solidFill>
              </a:rPr>
              <a:t>CHD) using different Machine Learning </a:t>
            </a:r>
            <a:r>
              <a:rPr lang="en-IN" dirty="0" smtClean="0">
                <a:solidFill>
                  <a:schemeClr val="bg2">
                    <a:lumMod val="25000"/>
                  </a:schemeClr>
                </a:solidFill>
              </a:rPr>
              <a:t>techniques</a:t>
            </a:r>
            <a:r>
              <a:rPr lang="en-US" dirty="0" smtClean="0">
                <a:solidFill>
                  <a:schemeClr val="bg2">
                    <a:lumMod val="25000"/>
                  </a:schemeClr>
                </a:solidFill>
              </a:rPr>
              <a:t>.</a:t>
            </a:r>
            <a:endParaRPr lang="en-US" dirty="0"/>
          </a:p>
          <a:p>
            <a:pPr algn="just">
              <a:buClr>
                <a:schemeClr val="bg1"/>
              </a:buClr>
              <a:buFont typeface="Arial" panose="020B0604020202020204" pitchFamily="34" charset="0"/>
              <a:buChar char="•"/>
            </a:pPr>
            <a:r>
              <a:rPr lang="en-IN" dirty="0">
                <a:solidFill>
                  <a:schemeClr val="bg2">
                    <a:lumMod val="25000"/>
                  </a:schemeClr>
                </a:solidFill>
              </a:rPr>
              <a:t>The </a:t>
            </a:r>
            <a:r>
              <a:rPr lang="en-IN" dirty="0" smtClean="0">
                <a:solidFill>
                  <a:schemeClr val="bg2">
                    <a:lumMod val="25000"/>
                  </a:schemeClr>
                </a:solidFill>
              </a:rPr>
              <a:t>given dataset </a:t>
            </a:r>
            <a:r>
              <a:rPr lang="en-IN" dirty="0">
                <a:solidFill>
                  <a:schemeClr val="bg2">
                    <a:lumMod val="25000"/>
                  </a:schemeClr>
                </a:solidFill>
              </a:rPr>
              <a:t>provides the patients’ information. It includes over </a:t>
            </a:r>
            <a:r>
              <a:rPr lang="en-IN" dirty="0" smtClean="0">
                <a:solidFill>
                  <a:schemeClr val="bg2">
                    <a:lumMod val="25000"/>
                  </a:schemeClr>
                </a:solidFill>
              </a:rPr>
              <a:t>3,390 </a:t>
            </a:r>
            <a:r>
              <a:rPr lang="en-IN" dirty="0">
                <a:solidFill>
                  <a:schemeClr val="bg2">
                    <a:lumMod val="25000"/>
                  </a:schemeClr>
                </a:solidFill>
              </a:rPr>
              <a:t>records and </a:t>
            </a:r>
            <a:r>
              <a:rPr lang="en-IN" dirty="0" smtClean="0">
                <a:solidFill>
                  <a:schemeClr val="bg2">
                    <a:lumMod val="25000"/>
                  </a:schemeClr>
                </a:solidFill>
              </a:rPr>
              <a:t>17 </a:t>
            </a:r>
            <a:r>
              <a:rPr lang="en-IN" dirty="0">
                <a:solidFill>
                  <a:schemeClr val="bg2">
                    <a:lumMod val="25000"/>
                  </a:schemeClr>
                </a:solidFill>
              </a:rPr>
              <a:t>attributes</a:t>
            </a:r>
            <a:r>
              <a:rPr lang="en-IN" dirty="0" smtClean="0">
                <a:solidFill>
                  <a:schemeClr val="bg2">
                    <a:lumMod val="25000"/>
                  </a:schemeClr>
                </a:solidFill>
              </a:rPr>
              <a:t>. Each </a:t>
            </a:r>
            <a:r>
              <a:rPr lang="en-IN" dirty="0">
                <a:solidFill>
                  <a:schemeClr val="bg2">
                    <a:lumMod val="25000"/>
                  </a:schemeClr>
                </a:solidFill>
              </a:rPr>
              <a:t>attribute is a potential risk factor. There are both demographic, </a:t>
            </a:r>
            <a:r>
              <a:rPr lang="en-IN" dirty="0" smtClean="0">
                <a:solidFill>
                  <a:schemeClr val="bg2">
                    <a:lumMod val="25000"/>
                  </a:schemeClr>
                </a:solidFill>
              </a:rPr>
              <a:t>behavioural, </a:t>
            </a:r>
            <a:r>
              <a:rPr lang="en-IN" dirty="0">
                <a:solidFill>
                  <a:schemeClr val="bg2">
                    <a:lumMod val="25000"/>
                  </a:schemeClr>
                </a:solidFill>
              </a:rPr>
              <a:t>and medical risk </a:t>
            </a:r>
            <a:r>
              <a:rPr lang="en-IN" dirty="0" smtClean="0">
                <a:solidFill>
                  <a:schemeClr val="bg2">
                    <a:lumMod val="25000"/>
                  </a:schemeClr>
                </a:solidFill>
              </a:rPr>
              <a:t>factors given for the analysis.</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Montserrat" charset="0"/>
              </a:rPr>
              <a:t>Data Description</a:t>
            </a:r>
            <a:endParaRPr lang="en-US" sz="3200" b="1" dirty="0">
              <a:latin typeface="Montserrat" charset="0"/>
            </a:endParaRPr>
          </a:p>
        </p:txBody>
      </p:sp>
      <p:sp>
        <p:nvSpPr>
          <p:cNvPr id="3" name="Text Placeholder 2"/>
          <p:cNvSpPr>
            <a:spLocks noGrp="1"/>
          </p:cNvSpPr>
          <p:nvPr>
            <p:ph type="body" idx="1"/>
          </p:nvPr>
        </p:nvSpPr>
        <p:spPr/>
        <p:txBody>
          <a:bodyPr/>
          <a:lstStyle/>
          <a:p>
            <a:pPr algn="just">
              <a:buClr>
                <a:schemeClr val="bg1"/>
              </a:buClr>
              <a:buFont typeface="Arial" panose="020B0604020202020204" pitchFamily="34" charset="0"/>
              <a:buChar char="•"/>
            </a:pPr>
            <a:r>
              <a:rPr lang="en-IN" dirty="0" smtClean="0">
                <a:solidFill>
                  <a:schemeClr val="bg2">
                    <a:lumMod val="25000"/>
                  </a:schemeClr>
                </a:solidFill>
              </a:rPr>
              <a:t>Data Description</a:t>
            </a:r>
          </a:p>
          <a:p>
            <a:pPr algn="just">
              <a:buClr>
                <a:schemeClr val="bg1"/>
              </a:buClr>
              <a:buFont typeface="Arial" panose="020B0604020202020204" pitchFamily="34" charset="0"/>
              <a:buChar char="•"/>
            </a:pPr>
            <a:endParaRPr lang="en-IN" dirty="0" smtClean="0">
              <a:solidFill>
                <a:schemeClr val="bg2">
                  <a:lumMod val="25000"/>
                </a:schemeClr>
              </a:solidFill>
            </a:endParaRPr>
          </a:p>
        </p:txBody>
      </p:sp>
      <p:pic>
        <p:nvPicPr>
          <p:cNvPr id="6" name="Picture 5"/>
          <p:cNvPicPr>
            <a:picLocks noChangeAspect="1"/>
          </p:cNvPicPr>
          <p:nvPr/>
        </p:nvPicPr>
        <p:blipFill>
          <a:blip r:embed="rId2"/>
          <a:stretch>
            <a:fillRect/>
          </a:stretch>
        </p:blipFill>
        <p:spPr>
          <a:xfrm>
            <a:off x="311700" y="1552864"/>
            <a:ext cx="4382056" cy="3416248"/>
          </a:xfrm>
          <a:prstGeom prst="rect">
            <a:avLst/>
          </a:prstGeom>
        </p:spPr>
      </p:pic>
      <p:sp>
        <p:nvSpPr>
          <p:cNvPr id="10" name="Rectangle 9"/>
          <p:cNvSpPr/>
          <p:nvPr/>
        </p:nvSpPr>
        <p:spPr>
          <a:xfrm>
            <a:off x="350085" y="4749655"/>
            <a:ext cx="4221915" cy="1567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426874" y="1152475"/>
            <a:ext cx="2917679" cy="2324007"/>
          </a:xfrm>
          <a:prstGeom prst="rect">
            <a:avLst/>
          </a:prstGeom>
        </p:spPr>
      </p:pic>
      <p:sp>
        <p:nvSpPr>
          <p:cNvPr id="9" name="Text Placeholder 2"/>
          <p:cNvSpPr txBox="1">
            <a:spLocks/>
          </p:cNvSpPr>
          <p:nvPr/>
        </p:nvSpPr>
        <p:spPr>
          <a:xfrm>
            <a:off x="5037038" y="3396343"/>
            <a:ext cx="4201014" cy="715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buClr>
                <a:schemeClr val="bg1"/>
              </a:buClr>
              <a:buFont typeface="Arial" panose="020B0604020202020204" pitchFamily="34" charset="0"/>
              <a:buChar char="•"/>
            </a:pPr>
            <a:r>
              <a:rPr lang="en-US" dirty="0" smtClean="0">
                <a:solidFill>
                  <a:schemeClr val="bg2">
                    <a:lumMod val="25000"/>
                  </a:schemeClr>
                </a:solidFill>
              </a:rPr>
              <a:t>85% Majority Set – No CHD Risk</a:t>
            </a:r>
          </a:p>
          <a:p>
            <a:pPr algn="just">
              <a:buClr>
                <a:schemeClr val="bg1"/>
              </a:buClr>
              <a:buFont typeface="Arial" panose="020B0604020202020204" pitchFamily="34" charset="0"/>
              <a:buChar char="•"/>
            </a:pPr>
            <a:r>
              <a:rPr lang="en-US" dirty="0" smtClean="0">
                <a:solidFill>
                  <a:schemeClr val="bg2">
                    <a:lumMod val="25000"/>
                  </a:schemeClr>
                </a:solidFill>
              </a:rPr>
              <a:t>15% Minority Set – CHD Risk</a:t>
            </a:r>
            <a:endParaRPr lang="en-US" dirty="0">
              <a:solidFill>
                <a:schemeClr val="bg2">
                  <a:lumMod val="25000"/>
                </a:schemeClr>
              </a:solidFill>
            </a:endParaRPr>
          </a:p>
        </p:txBody>
      </p:sp>
    </p:spTree>
    <p:extLst>
      <p:ext uri="{BB962C8B-B14F-4D97-AF65-F5344CB8AC3E}">
        <p14:creationId xmlns:p14="http://schemas.microsoft.com/office/powerpoint/2010/main" val="338665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7039"/>
            <a:ext cx="8520600" cy="572700"/>
          </a:xfrm>
        </p:spPr>
        <p:txBody>
          <a:bodyPr/>
          <a:lstStyle/>
          <a:p>
            <a:r>
              <a:rPr lang="en-US" sz="4200" b="1" dirty="0" smtClean="0">
                <a:latin typeface="Montserrat" charset="0"/>
              </a:rPr>
              <a:t>Project Workflow</a:t>
            </a:r>
            <a:endParaRPr lang="en-US" sz="4200" b="1" dirty="0">
              <a:latin typeface="Montserrat" charset="0"/>
            </a:endParaRPr>
          </a:p>
        </p:txBody>
      </p:sp>
      <p:sp>
        <p:nvSpPr>
          <p:cNvPr id="3" name="Text Placeholder 2"/>
          <p:cNvSpPr>
            <a:spLocks noGrp="1"/>
          </p:cNvSpPr>
          <p:nvPr>
            <p:ph type="body" idx="1"/>
          </p:nvPr>
        </p:nvSpPr>
        <p:spPr>
          <a:xfrm>
            <a:off x="311700" y="676986"/>
            <a:ext cx="8520600" cy="3416400"/>
          </a:xfrm>
        </p:spPr>
        <p:txBody>
          <a:bodyPr/>
          <a:lstStyle/>
          <a:p>
            <a:pPr algn="just">
              <a:buClr>
                <a:schemeClr val="bg1"/>
              </a:buClr>
              <a:buFont typeface="Arial" panose="020B0604020202020204" pitchFamily="34" charset="0"/>
              <a:buChar char="•"/>
            </a:pPr>
            <a:r>
              <a:rPr lang="en-IN" dirty="0" smtClean="0">
                <a:solidFill>
                  <a:schemeClr val="bg2">
                    <a:lumMod val="25000"/>
                  </a:schemeClr>
                </a:solidFill>
              </a:rPr>
              <a:t>Data Wrangling</a:t>
            </a:r>
          </a:p>
          <a:p>
            <a:pPr lvl="1" algn="just">
              <a:spcBef>
                <a:spcPts val="0"/>
              </a:spcBef>
              <a:buClr>
                <a:schemeClr val="bg1"/>
              </a:buClr>
              <a:buFont typeface="Arial" panose="020B0604020202020204" pitchFamily="34" charset="0"/>
              <a:buChar char="•"/>
            </a:pPr>
            <a:r>
              <a:rPr lang="en-IN" dirty="0">
                <a:solidFill>
                  <a:schemeClr val="bg2">
                    <a:lumMod val="25000"/>
                  </a:schemeClr>
                </a:solidFill>
              </a:rPr>
              <a:t>Checking for Duplicates – None found</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Checking for garbage data – None found</a:t>
            </a:r>
          </a:p>
          <a:p>
            <a:pPr algn="just">
              <a:buClr>
                <a:schemeClr val="bg1"/>
              </a:buClr>
              <a:buFont typeface="Arial" panose="020B0604020202020204" pitchFamily="34" charset="0"/>
              <a:buChar char="•"/>
            </a:pPr>
            <a:r>
              <a:rPr lang="en-IN" dirty="0">
                <a:solidFill>
                  <a:schemeClr val="bg2">
                    <a:lumMod val="25000"/>
                  </a:schemeClr>
                </a:solidFill>
              </a:rPr>
              <a:t>EDA – Feature </a:t>
            </a:r>
            <a:r>
              <a:rPr lang="en-IN" dirty="0" smtClean="0">
                <a:solidFill>
                  <a:schemeClr val="bg2">
                    <a:lumMod val="25000"/>
                  </a:schemeClr>
                </a:solidFill>
              </a:rPr>
              <a:t>Analysis</a:t>
            </a:r>
          </a:p>
          <a:p>
            <a:pPr algn="just">
              <a:buClr>
                <a:schemeClr val="bg1"/>
              </a:buClr>
              <a:buFont typeface="Arial" panose="020B0604020202020204" pitchFamily="34" charset="0"/>
              <a:buChar char="•"/>
            </a:pPr>
            <a:r>
              <a:rPr lang="en-IN" dirty="0">
                <a:solidFill>
                  <a:schemeClr val="bg2">
                    <a:lumMod val="25000"/>
                  </a:schemeClr>
                </a:solidFill>
              </a:rPr>
              <a:t>Heat </a:t>
            </a:r>
            <a:r>
              <a:rPr lang="en-IN" dirty="0" smtClean="0">
                <a:solidFill>
                  <a:schemeClr val="bg2">
                    <a:lumMod val="25000"/>
                  </a:schemeClr>
                </a:solidFill>
              </a:rPr>
              <a:t>Map</a:t>
            </a:r>
          </a:p>
          <a:p>
            <a:pPr algn="just">
              <a:buClr>
                <a:schemeClr val="bg1"/>
              </a:buClr>
              <a:buFont typeface="Arial" panose="020B0604020202020204" pitchFamily="34" charset="0"/>
              <a:buChar char="•"/>
            </a:pPr>
            <a:r>
              <a:rPr lang="en-IN" dirty="0" smtClean="0">
                <a:solidFill>
                  <a:schemeClr val="bg2">
                    <a:lumMod val="25000"/>
                  </a:schemeClr>
                </a:solidFill>
              </a:rPr>
              <a:t>Data </a:t>
            </a:r>
            <a:r>
              <a:rPr lang="en-IN" dirty="0">
                <a:solidFill>
                  <a:schemeClr val="bg2">
                    <a:lumMod val="25000"/>
                  </a:schemeClr>
                </a:solidFill>
              </a:rPr>
              <a:t>Cleaning</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Handling </a:t>
            </a:r>
            <a:r>
              <a:rPr lang="en-IN" dirty="0" err="1">
                <a:solidFill>
                  <a:schemeClr val="bg2">
                    <a:lumMod val="25000"/>
                  </a:schemeClr>
                </a:solidFill>
              </a:rPr>
              <a:t>NaN</a:t>
            </a:r>
            <a:r>
              <a:rPr lang="en-IN" dirty="0">
                <a:solidFill>
                  <a:schemeClr val="bg2">
                    <a:lumMod val="25000"/>
                  </a:schemeClr>
                </a:solidFill>
              </a:rPr>
              <a:t> </a:t>
            </a:r>
            <a:r>
              <a:rPr lang="en-IN" dirty="0" smtClean="0">
                <a:solidFill>
                  <a:schemeClr val="bg2">
                    <a:lumMod val="25000"/>
                  </a:schemeClr>
                </a:solidFill>
              </a:rPr>
              <a:t>values – 510 </a:t>
            </a:r>
            <a:r>
              <a:rPr lang="en-IN" dirty="0" err="1" smtClean="0">
                <a:solidFill>
                  <a:schemeClr val="bg2">
                    <a:lumMod val="25000"/>
                  </a:schemeClr>
                </a:solidFill>
              </a:rPr>
              <a:t>NaN</a:t>
            </a:r>
            <a:r>
              <a:rPr lang="en-IN" dirty="0" smtClean="0">
                <a:solidFill>
                  <a:schemeClr val="bg2">
                    <a:lumMod val="25000"/>
                  </a:schemeClr>
                </a:solidFill>
              </a:rPr>
              <a:t> values which is 0.01% of the entire dataset</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Outlier Treatment</a:t>
            </a:r>
          </a:p>
          <a:p>
            <a:pPr algn="just">
              <a:buClr>
                <a:schemeClr val="bg1"/>
              </a:buClr>
              <a:buFont typeface="Arial" panose="020B0604020202020204" pitchFamily="34" charset="0"/>
              <a:buChar char="•"/>
            </a:pPr>
            <a:r>
              <a:rPr lang="en-IN" dirty="0" smtClean="0">
                <a:solidFill>
                  <a:schemeClr val="bg2">
                    <a:lumMod val="25000"/>
                  </a:schemeClr>
                </a:solidFill>
              </a:rPr>
              <a:t>Feature Engineering</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Binary Encoding / One-Hot Encoding</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Deriving of a new feature i.e., </a:t>
            </a:r>
            <a:r>
              <a:rPr lang="en-IN" dirty="0" err="1" smtClean="0">
                <a:solidFill>
                  <a:schemeClr val="bg2">
                    <a:lumMod val="25000"/>
                  </a:schemeClr>
                </a:solidFill>
              </a:rPr>
              <a:t>avgBP</a:t>
            </a:r>
            <a:r>
              <a:rPr lang="en-IN" dirty="0" smtClean="0">
                <a:solidFill>
                  <a:schemeClr val="bg2">
                    <a:lumMod val="25000"/>
                  </a:schemeClr>
                </a:solidFill>
              </a:rPr>
              <a:t> (</a:t>
            </a:r>
            <a:r>
              <a:rPr lang="en-IN" dirty="0">
                <a:solidFill>
                  <a:schemeClr val="bg2">
                    <a:lumMod val="25000"/>
                  </a:schemeClr>
                </a:solidFill>
              </a:rPr>
              <a:t>replacing </a:t>
            </a:r>
            <a:r>
              <a:rPr lang="en-IN" dirty="0" err="1" smtClean="0">
                <a:solidFill>
                  <a:schemeClr val="bg2">
                    <a:lumMod val="25000"/>
                  </a:schemeClr>
                </a:solidFill>
              </a:rPr>
              <a:t>diaBP</a:t>
            </a:r>
            <a:r>
              <a:rPr lang="en-IN" dirty="0">
                <a:solidFill>
                  <a:schemeClr val="bg2">
                    <a:lumMod val="25000"/>
                  </a:schemeClr>
                </a:solidFill>
              </a:rPr>
              <a:t> &amp; </a:t>
            </a:r>
            <a:r>
              <a:rPr lang="en-IN" dirty="0" err="1" smtClean="0">
                <a:solidFill>
                  <a:schemeClr val="bg2">
                    <a:lumMod val="25000"/>
                  </a:schemeClr>
                </a:solidFill>
              </a:rPr>
              <a:t>sysBP</a:t>
            </a:r>
            <a:r>
              <a:rPr lang="en-IN" dirty="0" smtClean="0">
                <a:solidFill>
                  <a:schemeClr val="bg2">
                    <a:lumMod val="25000"/>
                  </a:schemeClr>
                </a:solidFill>
              </a:rPr>
              <a:t>)</a:t>
            </a:r>
          </a:p>
          <a:p>
            <a:pPr algn="just">
              <a:buClr>
                <a:schemeClr val="bg1"/>
              </a:buClr>
              <a:buFont typeface="Arial" panose="020B0604020202020204" pitchFamily="34" charset="0"/>
              <a:buChar char="•"/>
            </a:pPr>
            <a:r>
              <a:rPr lang="en-IN" dirty="0" smtClean="0">
                <a:solidFill>
                  <a:schemeClr val="bg2">
                    <a:lumMod val="25000"/>
                  </a:schemeClr>
                </a:solidFill>
              </a:rPr>
              <a:t>EDA </a:t>
            </a:r>
            <a:r>
              <a:rPr lang="en-IN" dirty="0" smtClean="0">
                <a:solidFill>
                  <a:schemeClr val="bg2">
                    <a:lumMod val="25000"/>
                  </a:schemeClr>
                </a:solidFill>
              </a:rPr>
              <a:t>on Features</a:t>
            </a:r>
          </a:p>
          <a:p>
            <a:pPr algn="just">
              <a:buClr>
                <a:schemeClr val="bg1"/>
              </a:buClr>
              <a:buFont typeface="Arial" panose="020B0604020202020204" pitchFamily="34" charset="0"/>
              <a:buChar char="•"/>
            </a:pPr>
            <a:r>
              <a:rPr lang="en-IN" dirty="0" smtClean="0">
                <a:solidFill>
                  <a:schemeClr val="bg2">
                    <a:lumMod val="25000"/>
                  </a:schemeClr>
                </a:solidFill>
              </a:rPr>
              <a:t>Handling Imbalance Data</a:t>
            </a:r>
          </a:p>
          <a:p>
            <a:pPr algn="just">
              <a:buClr>
                <a:schemeClr val="bg1"/>
              </a:buClr>
              <a:buFont typeface="Arial" panose="020B0604020202020204" pitchFamily="34" charset="0"/>
              <a:buChar char="•"/>
            </a:pPr>
            <a:r>
              <a:rPr lang="en-US" dirty="0">
                <a:solidFill>
                  <a:schemeClr val="bg2">
                    <a:lumMod val="25000"/>
                  </a:schemeClr>
                </a:solidFill>
              </a:rPr>
              <a:t>Model Training, Testing &amp; Hyper-Parameter </a:t>
            </a:r>
            <a:r>
              <a:rPr lang="en-US" dirty="0" smtClean="0">
                <a:solidFill>
                  <a:schemeClr val="bg2">
                    <a:lumMod val="25000"/>
                  </a:schemeClr>
                </a:solidFill>
              </a:rPr>
              <a:t>Tuning</a:t>
            </a:r>
          </a:p>
          <a:p>
            <a:pPr algn="just">
              <a:buClr>
                <a:schemeClr val="bg1"/>
              </a:buClr>
              <a:buFont typeface="Arial" panose="020B0604020202020204" pitchFamily="34" charset="0"/>
              <a:buChar char="•"/>
            </a:pPr>
            <a:r>
              <a:rPr lang="en-US" dirty="0" smtClean="0">
                <a:solidFill>
                  <a:schemeClr val="bg2">
                    <a:lumMod val="25000"/>
                  </a:schemeClr>
                </a:solidFill>
              </a:rPr>
              <a:t>Performance Comparison</a:t>
            </a:r>
            <a:endParaRPr lang="en-US" dirty="0">
              <a:solidFill>
                <a:schemeClr val="bg2">
                  <a:lumMod val="25000"/>
                </a:schemeClr>
              </a:solidFill>
            </a:endParaRPr>
          </a:p>
        </p:txBody>
      </p:sp>
    </p:spTree>
    <p:extLst>
      <p:ext uri="{BB962C8B-B14F-4D97-AF65-F5344CB8AC3E}">
        <p14:creationId xmlns:p14="http://schemas.microsoft.com/office/powerpoint/2010/main" val="581222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92" y="39827"/>
            <a:ext cx="8520600" cy="572700"/>
          </a:xfrm>
        </p:spPr>
        <p:txBody>
          <a:bodyPr/>
          <a:lstStyle/>
          <a:p>
            <a:r>
              <a:rPr lang="en-US" sz="2000" b="1" dirty="0" smtClean="0">
                <a:latin typeface="Montserrat" charset="0"/>
              </a:rPr>
              <a:t>EDA – Feature Analysis on Continuous Features</a:t>
            </a:r>
            <a:endParaRPr lang="en-US" sz="2000" b="1" dirty="0">
              <a:latin typeface="Montserrat" charset="0"/>
            </a:endParaRPr>
          </a:p>
        </p:txBody>
      </p:sp>
      <p:pic>
        <p:nvPicPr>
          <p:cNvPr id="5" name="Picture 4"/>
          <p:cNvPicPr>
            <a:picLocks noChangeAspect="1"/>
          </p:cNvPicPr>
          <p:nvPr/>
        </p:nvPicPr>
        <p:blipFill>
          <a:blip r:embed="rId2"/>
          <a:stretch>
            <a:fillRect/>
          </a:stretch>
        </p:blipFill>
        <p:spPr>
          <a:xfrm>
            <a:off x="185492" y="1403373"/>
            <a:ext cx="2228079" cy="1876460"/>
          </a:xfrm>
          <a:prstGeom prst="rect">
            <a:avLst/>
          </a:prstGeom>
        </p:spPr>
      </p:pic>
      <p:pic>
        <p:nvPicPr>
          <p:cNvPr id="6" name="Picture 5"/>
          <p:cNvPicPr>
            <a:picLocks noChangeAspect="1"/>
          </p:cNvPicPr>
          <p:nvPr/>
        </p:nvPicPr>
        <p:blipFill>
          <a:blip r:embed="rId3"/>
          <a:stretch>
            <a:fillRect/>
          </a:stretch>
        </p:blipFill>
        <p:spPr>
          <a:xfrm>
            <a:off x="2487527" y="1403373"/>
            <a:ext cx="2267241" cy="1876460"/>
          </a:xfrm>
          <a:prstGeom prst="rect">
            <a:avLst/>
          </a:prstGeom>
        </p:spPr>
      </p:pic>
      <p:pic>
        <p:nvPicPr>
          <p:cNvPr id="7" name="Picture 6"/>
          <p:cNvPicPr>
            <a:picLocks noChangeAspect="1"/>
          </p:cNvPicPr>
          <p:nvPr/>
        </p:nvPicPr>
        <p:blipFill>
          <a:blip r:embed="rId4"/>
          <a:stretch>
            <a:fillRect/>
          </a:stretch>
        </p:blipFill>
        <p:spPr>
          <a:xfrm>
            <a:off x="4740368" y="1403373"/>
            <a:ext cx="2210671" cy="1876460"/>
          </a:xfrm>
          <a:prstGeom prst="rect">
            <a:avLst/>
          </a:prstGeom>
        </p:spPr>
      </p:pic>
      <p:pic>
        <p:nvPicPr>
          <p:cNvPr id="8" name="Picture 7"/>
          <p:cNvPicPr>
            <a:picLocks noChangeAspect="1"/>
          </p:cNvPicPr>
          <p:nvPr/>
        </p:nvPicPr>
        <p:blipFill>
          <a:blip r:embed="rId5"/>
          <a:stretch>
            <a:fillRect/>
          </a:stretch>
        </p:blipFill>
        <p:spPr>
          <a:xfrm>
            <a:off x="7003050" y="1403373"/>
            <a:ext cx="2200830" cy="1876460"/>
          </a:xfrm>
          <a:prstGeom prst="rect">
            <a:avLst/>
          </a:prstGeom>
        </p:spPr>
      </p:pic>
      <p:pic>
        <p:nvPicPr>
          <p:cNvPr id="9" name="Picture 8"/>
          <p:cNvPicPr>
            <a:picLocks noChangeAspect="1"/>
          </p:cNvPicPr>
          <p:nvPr/>
        </p:nvPicPr>
        <p:blipFill>
          <a:blip r:embed="rId6"/>
          <a:stretch>
            <a:fillRect/>
          </a:stretch>
        </p:blipFill>
        <p:spPr>
          <a:xfrm>
            <a:off x="1239394" y="3279833"/>
            <a:ext cx="2137780" cy="1786999"/>
          </a:xfrm>
          <a:prstGeom prst="rect">
            <a:avLst/>
          </a:prstGeom>
        </p:spPr>
      </p:pic>
      <p:pic>
        <p:nvPicPr>
          <p:cNvPr id="10" name="Picture 9"/>
          <p:cNvPicPr>
            <a:picLocks noChangeAspect="1"/>
          </p:cNvPicPr>
          <p:nvPr/>
        </p:nvPicPr>
        <p:blipFill>
          <a:blip r:embed="rId7"/>
          <a:stretch>
            <a:fillRect/>
          </a:stretch>
        </p:blipFill>
        <p:spPr>
          <a:xfrm>
            <a:off x="3704233" y="3283214"/>
            <a:ext cx="2101070" cy="1783618"/>
          </a:xfrm>
          <a:prstGeom prst="rect">
            <a:avLst/>
          </a:prstGeom>
        </p:spPr>
      </p:pic>
      <p:pic>
        <p:nvPicPr>
          <p:cNvPr id="11" name="Picture 10"/>
          <p:cNvPicPr>
            <a:picLocks noChangeAspect="1"/>
          </p:cNvPicPr>
          <p:nvPr/>
        </p:nvPicPr>
        <p:blipFill>
          <a:blip r:embed="rId8"/>
          <a:stretch>
            <a:fillRect/>
          </a:stretch>
        </p:blipFill>
        <p:spPr>
          <a:xfrm>
            <a:off x="6044427" y="3279833"/>
            <a:ext cx="2059770" cy="1791385"/>
          </a:xfrm>
          <a:prstGeom prst="rect">
            <a:avLst/>
          </a:prstGeom>
        </p:spPr>
      </p:pic>
      <p:pic>
        <p:nvPicPr>
          <p:cNvPr id="12" name="Picture 11"/>
          <p:cNvPicPr>
            <a:picLocks noChangeAspect="1"/>
          </p:cNvPicPr>
          <p:nvPr/>
        </p:nvPicPr>
        <p:blipFill>
          <a:blip r:embed="rId9"/>
          <a:stretch>
            <a:fillRect/>
          </a:stretch>
        </p:blipFill>
        <p:spPr>
          <a:xfrm>
            <a:off x="185492" y="727391"/>
            <a:ext cx="8605810" cy="255495"/>
          </a:xfrm>
          <a:prstGeom prst="rect">
            <a:avLst/>
          </a:prstGeom>
        </p:spPr>
      </p:pic>
    </p:spTree>
    <p:extLst>
      <p:ext uri="{BB962C8B-B14F-4D97-AF65-F5344CB8AC3E}">
        <p14:creationId xmlns:p14="http://schemas.microsoft.com/office/powerpoint/2010/main" val="622167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92" y="39827"/>
            <a:ext cx="8520600" cy="572700"/>
          </a:xfrm>
        </p:spPr>
        <p:txBody>
          <a:bodyPr/>
          <a:lstStyle/>
          <a:p>
            <a:r>
              <a:rPr lang="en-US" sz="2000" b="1" dirty="0">
                <a:latin typeface="Montserrat" charset="0"/>
              </a:rPr>
              <a:t>EDA – Feature Analysis</a:t>
            </a:r>
            <a:r>
              <a:rPr lang="en-US" sz="2000" b="1" dirty="0" smtClean="0">
                <a:latin typeface="Montserrat" charset="0"/>
              </a:rPr>
              <a:t> </a:t>
            </a:r>
            <a:r>
              <a:rPr lang="en-US" sz="2000" b="1" dirty="0">
                <a:latin typeface="Montserrat" charset="0"/>
              </a:rPr>
              <a:t>on </a:t>
            </a:r>
            <a:r>
              <a:rPr lang="en-US" sz="2000" b="1" dirty="0" smtClean="0">
                <a:latin typeface="Montserrat" charset="0"/>
              </a:rPr>
              <a:t>Discrete </a:t>
            </a:r>
            <a:r>
              <a:rPr lang="en-US" sz="2000" b="1" dirty="0">
                <a:latin typeface="Montserrat" charset="0"/>
              </a:rPr>
              <a:t>Features</a:t>
            </a:r>
          </a:p>
        </p:txBody>
      </p:sp>
      <p:pic>
        <p:nvPicPr>
          <p:cNvPr id="3" name="Picture 2"/>
          <p:cNvPicPr>
            <a:picLocks noChangeAspect="1"/>
          </p:cNvPicPr>
          <p:nvPr/>
        </p:nvPicPr>
        <p:blipFill>
          <a:blip r:embed="rId2"/>
          <a:stretch>
            <a:fillRect/>
          </a:stretch>
        </p:blipFill>
        <p:spPr>
          <a:xfrm>
            <a:off x="0" y="1401238"/>
            <a:ext cx="2271871" cy="1878595"/>
          </a:xfrm>
          <a:prstGeom prst="rect">
            <a:avLst/>
          </a:prstGeom>
        </p:spPr>
      </p:pic>
      <p:pic>
        <p:nvPicPr>
          <p:cNvPr id="12" name="Picture 11"/>
          <p:cNvPicPr>
            <a:picLocks noChangeAspect="1"/>
          </p:cNvPicPr>
          <p:nvPr/>
        </p:nvPicPr>
        <p:blipFill>
          <a:blip r:embed="rId3"/>
          <a:stretch>
            <a:fillRect/>
          </a:stretch>
        </p:blipFill>
        <p:spPr>
          <a:xfrm>
            <a:off x="2321329" y="1401238"/>
            <a:ext cx="2245446" cy="1876332"/>
          </a:xfrm>
          <a:prstGeom prst="rect">
            <a:avLst/>
          </a:prstGeom>
        </p:spPr>
      </p:pic>
      <p:pic>
        <p:nvPicPr>
          <p:cNvPr id="13" name="Picture 12"/>
          <p:cNvPicPr>
            <a:picLocks noChangeAspect="1"/>
          </p:cNvPicPr>
          <p:nvPr/>
        </p:nvPicPr>
        <p:blipFill>
          <a:blip r:embed="rId4"/>
          <a:stretch>
            <a:fillRect/>
          </a:stretch>
        </p:blipFill>
        <p:spPr>
          <a:xfrm>
            <a:off x="4566775" y="1395594"/>
            <a:ext cx="2225911" cy="1883729"/>
          </a:xfrm>
          <a:prstGeom prst="rect">
            <a:avLst/>
          </a:prstGeom>
        </p:spPr>
      </p:pic>
      <p:pic>
        <p:nvPicPr>
          <p:cNvPr id="14" name="Picture 13"/>
          <p:cNvPicPr>
            <a:picLocks noChangeAspect="1"/>
          </p:cNvPicPr>
          <p:nvPr/>
        </p:nvPicPr>
        <p:blipFill>
          <a:blip r:embed="rId5"/>
          <a:stretch>
            <a:fillRect/>
          </a:stretch>
        </p:blipFill>
        <p:spPr>
          <a:xfrm>
            <a:off x="6812221" y="1395594"/>
            <a:ext cx="2242573" cy="1881976"/>
          </a:xfrm>
          <a:prstGeom prst="rect">
            <a:avLst/>
          </a:prstGeom>
        </p:spPr>
      </p:pic>
      <p:pic>
        <p:nvPicPr>
          <p:cNvPr id="15" name="Picture 14"/>
          <p:cNvPicPr>
            <a:picLocks noChangeAspect="1"/>
          </p:cNvPicPr>
          <p:nvPr/>
        </p:nvPicPr>
        <p:blipFill>
          <a:blip r:embed="rId6"/>
          <a:stretch>
            <a:fillRect/>
          </a:stretch>
        </p:blipFill>
        <p:spPr>
          <a:xfrm>
            <a:off x="1042427" y="3285477"/>
            <a:ext cx="2076983" cy="1763476"/>
          </a:xfrm>
          <a:prstGeom prst="rect">
            <a:avLst/>
          </a:prstGeom>
        </p:spPr>
      </p:pic>
      <p:pic>
        <p:nvPicPr>
          <p:cNvPr id="16" name="Picture 15"/>
          <p:cNvPicPr>
            <a:picLocks noChangeAspect="1"/>
          </p:cNvPicPr>
          <p:nvPr/>
        </p:nvPicPr>
        <p:blipFill>
          <a:blip r:embed="rId7"/>
          <a:stretch>
            <a:fillRect/>
          </a:stretch>
        </p:blipFill>
        <p:spPr>
          <a:xfrm>
            <a:off x="3297855" y="3284967"/>
            <a:ext cx="2062804" cy="1763986"/>
          </a:xfrm>
          <a:prstGeom prst="rect">
            <a:avLst/>
          </a:prstGeom>
        </p:spPr>
      </p:pic>
      <p:pic>
        <p:nvPicPr>
          <p:cNvPr id="17" name="Picture 16"/>
          <p:cNvPicPr>
            <a:picLocks noChangeAspect="1"/>
          </p:cNvPicPr>
          <p:nvPr/>
        </p:nvPicPr>
        <p:blipFill>
          <a:blip r:embed="rId8"/>
          <a:stretch>
            <a:fillRect/>
          </a:stretch>
        </p:blipFill>
        <p:spPr>
          <a:xfrm>
            <a:off x="5470724" y="3277570"/>
            <a:ext cx="2037806" cy="1765677"/>
          </a:xfrm>
          <a:prstGeom prst="rect">
            <a:avLst/>
          </a:prstGeom>
        </p:spPr>
      </p:pic>
      <p:pic>
        <p:nvPicPr>
          <p:cNvPr id="18" name="Picture 17"/>
          <p:cNvPicPr>
            <a:picLocks noChangeAspect="1"/>
          </p:cNvPicPr>
          <p:nvPr/>
        </p:nvPicPr>
        <p:blipFill>
          <a:blip r:embed="rId9"/>
          <a:stretch>
            <a:fillRect/>
          </a:stretch>
        </p:blipFill>
        <p:spPr>
          <a:xfrm>
            <a:off x="517515" y="895624"/>
            <a:ext cx="7623483" cy="211230"/>
          </a:xfrm>
          <a:prstGeom prst="rect">
            <a:avLst/>
          </a:prstGeom>
        </p:spPr>
      </p:pic>
    </p:spTree>
    <p:extLst>
      <p:ext uri="{BB962C8B-B14F-4D97-AF65-F5344CB8AC3E}">
        <p14:creationId xmlns:p14="http://schemas.microsoft.com/office/powerpoint/2010/main" val="161111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1517"/>
            <a:ext cx="8520600" cy="572700"/>
          </a:xfrm>
        </p:spPr>
        <p:txBody>
          <a:bodyPr/>
          <a:lstStyle/>
          <a:p>
            <a:r>
              <a:rPr lang="en-US" b="1" dirty="0" smtClean="0">
                <a:latin typeface="Montserrat" charset="0"/>
              </a:rPr>
              <a:t>Heat Map</a:t>
            </a:r>
            <a:endParaRPr lang="en-US" dirty="0"/>
          </a:p>
        </p:txBody>
      </p:sp>
      <p:sp>
        <p:nvSpPr>
          <p:cNvPr id="3" name="Text Placeholder 2"/>
          <p:cNvSpPr>
            <a:spLocks noGrp="1"/>
          </p:cNvSpPr>
          <p:nvPr>
            <p:ph type="body" idx="1"/>
          </p:nvPr>
        </p:nvSpPr>
        <p:spPr>
          <a:xfrm>
            <a:off x="391887" y="4154266"/>
            <a:ext cx="8611036" cy="872599"/>
          </a:xfrm>
        </p:spPr>
        <p:txBody>
          <a:bodyPr/>
          <a:lstStyle/>
          <a:p>
            <a:pPr algn="just">
              <a:buClr>
                <a:schemeClr val="bg1"/>
              </a:buClr>
              <a:buFont typeface="Arial" panose="020B0604020202020204" pitchFamily="34" charset="0"/>
              <a:buChar char="•"/>
            </a:pPr>
            <a:r>
              <a:rPr lang="en-IN" sz="1600" dirty="0">
                <a:solidFill>
                  <a:schemeClr val="bg2">
                    <a:lumMod val="25000"/>
                  </a:schemeClr>
                </a:solidFill>
              </a:rPr>
              <a:t>As we can see from the correlation graph above- the </a:t>
            </a:r>
            <a:r>
              <a:rPr lang="en-IN" sz="1600" dirty="0" smtClean="0">
                <a:solidFill>
                  <a:schemeClr val="bg2">
                    <a:lumMod val="25000"/>
                  </a:schemeClr>
                </a:solidFill>
              </a:rPr>
              <a:t>features </a:t>
            </a:r>
            <a:r>
              <a:rPr lang="en-IN" sz="1600" dirty="0">
                <a:solidFill>
                  <a:schemeClr val="bg2">
                    <a:lumMod val="25000"/>
                  </a:schemeClr>
                </a:solidFill>
              </a:rPr>
              <a:t>of low variance- </a:t>
            </a:r>
            <a:r>
              <a:rPr lang="en-IN" sz="1600" dirty="0" err="1">
                <a:solidFill>
                  <a:schemeClr val="bg2">
                    <a:lumMod val="25000"/>
                  </a:schemeClr>
                </a:solidFill>
              </a:rPr>
              <a:t>i.e</a:t>
            </a:r>
            <a:r>
              <a:rPr lang="en-IN" sz="1600" dirty="0">
                <a:solidFill>
                  <a:schemeClr val="bg2">
                    <a:lumMod val="25000"/>
                  </a:schemeClr>
                </a:solidFill>
              </a:rPr>
              <a:t>, </a:t>
            </a:r>
            <a:r>
              <a:rPr lang="en-IN" sz="1600" dirty="0" err="1">
                <a:solidFill>
                  <a:schemeClr val="bg2">
                    <a:lumMod val="25000"/>
                  </a:schemeClr>
                </a:solidFill>
              </a:rPr>
              <a:t>BPMeds</a:t>
            </a:r>
            <a:r>
              <a:rPr lang="en-IN" sz="1600" dirty="0" smtClean="0">
                <a:solidFill>
                  <a:schemeClr val="bg2">
                    <a:lumMod val="25000"/>
                  </a:schemeClr>
                </a:solidFill>
              </a:rPr>
              <a:t>, </a:t>
            </a:r>
            <a:r>
              <a:rPr lang="en-IN" sz="1600" dirty="0" err="1">
                <a:solidFill>
                  <a:schemeClr val="bg2">
                    <a:lumMod val="25000"/>
                  </a:schemeClr>
                </a:solidFill>
              </a:rPr>
              <a:t>p</a:t>
            </a:r>
            <a:r>
              <a:rPr lang="en-IN" sz="1600" dirty="0" err="1" smtClean="0">
                <a:solidFill>
                  <a:schemeClr val="bg2">
                    <a:lumMod val="25000"/>
                  </a:schemeClr>
                </a:solidFill>
              </a:rPr>
              <a:t>revalentstroke</a:t>
            </a:r>
            <a:r>
              <a:rPr lang="en-IN" sz="1600" dirty="0" smtClean="0">
                <a:solidFill>
                  <a:schemeClr val="bg2">
                    <a:lumMod val="25000"/>
                  </a:schemeClr>
                </a:solidFill>
              </a:rPr>
              <a:t>, diabetes </a:t>
            </a:r>
            <a:r>
              <a:rPr lang="en-IN" sz="1600" dirty="0">
                <a:solidFill>
                  <a:schemeClr val="bg2">
                    <a:lumMod val="25000"/>
                  </a:schemeClr>
                </a:solidFill>
              </a:rPr>
              <a:t>has no direct or good linear relationship with the target </a:t>
            </a:r>
            <a:r>
              <a:rPr lang="en-IN" sz="1600" dirty="0" smtClean="0">
                <a:solidFill>
                  <a:schemeClr val="bg2">
                    <a:lumMod val="25000"/>
                  </a:schemeClr>
                </a:solidFill>
              </a:rPr>
              <a:t>variable (</a:t>
            </a:r>
            <a:r>
              <a:rPr lang="en-IN" sz="1600" dirty="0" err="1">
                <a:solidFill>
                  <a:schemeClr val="bg2">
                    <a:lumMod val="25000"/>
                  </a:schemeClr>
                </a:solidFill>
              </a:rPr>
              <a:t>TenYearCHD</a:t>
            </a:r>
            <a:r>
              <a:rPr lang="en-IN" sz="1600" dirty="0">
                <a:solidFill>
                  <a:schemeClr val="bg2">
                    <a:lumMod val="25000"/>
                  </a:schemeClr>
                </a:solidFill>
              </a:rPr>
              <a:t>).</a:t>
            </a:r>
          </a:p>
        </p:txBody>
      </p:sp>
      <p:pic>
        <p:nvPicPr>
          <p:cNvPr id="4" name="Picture 3"/>
          <p:cNvPicPr>
            <a:picLocks noChangeAspect="1"/>
          </p:cNvPicPr>
          <p:nvPr/>
        </p:nvPicPr>
        <p:blipFill>
          <a:blip r:embed="rId2"/>
          <a:stretch>
            <a:fillRect/>
          </a:stretch>
        </p:blipFill>
        <p:spPr>
          <a:xfrm>
            <a:off x="1554108" y="704217"/>
            <a:ext cx="6035784" cy="3450049"/>
          </a:xfrm>
          <a:prstGeom prst="rect">
            <a:avLst/>
          </a:prstGeom>
        </p:spPr>
      </p:pic>
    </p:spTree>
    <p:extLst>
      <p:ext uri="{BB962C8B-B14F-4D97-AF65-F5344CB8AC3E}">
        <p14:creationId xmlns:p14="http://schemas.microsoft.com/office/powerpoint/2010/main" val="320658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b="1" dirty="0" smtClean="0">
                <a:latin typeface="Montserrat" charset="0"/>
              </a:rPr>
              <a:t>Data Cleaning</a:t>
            </a:r>
            <a:endParaRPr lang="en-US" sz="4200" b="1" dirty="0">
              <a:latin typeface="Montserrat" charset="0"/>
            </a:endParaRPr>
          </a:p>
        </p:txBody>
      </p:sp>
      <p:sp>
        <p:nvSpPr>
          <p:cNvPr id="3" name="Text Placeholder 2"/>
          <p:cNvSpPr>
            <a:spLocks noGrp="1"/>
          </p:cNvSpPr>
          <p:nvPr>
            <p:ph type="body" idx="1"/>
          </p:nvPr>
        </p:nvSpPr>
        <p:spPr/>
        <p:txBody>
          <a:bodyPr/>
          <a:lstStyle/>
          <a:p>
            <a:pPr algn="just">
              <a:buClr>
                <a:schemeClr val="bg1"/>
              </a:buClr>
              <a:buFont typeface="Arial" panose="020B0604020202020204" pitchFamily="34" charset="0"/>
              <a:buChar char="•"/>
            </a:pPr>
            <a:r>
              <a:rPr lang="en-IN" dirty="0" smtClean="0">
                <a:solidFill>
                  <a:schemeClr val="bg2">
                    <a:lumMod val="25000"/>
                  </a:schemeClr>
                </a:solidFill>
              </a:rPr>
              <a:t>Handling </a:t>
            </a:r>
            <a:r>
              <a:rPr lang="en-IN" dirty="0" err="1" smtClean="0">
                <a:solidFill>
                  <a:schemeClr val="bg2">
                    <a:lumMod val="25000"/>
                  </a:schemeClr>
                </a:solidFill>
              </a:rPr>
              <a:t>NaN</a:t>
            </a:r>
            <a:r>
              <a:rPr lang="en-IN" dirty="0" smtClean="0">
                <a:solidFill>
                  <a:schemeClr val="bg2">
                    <a:lumMod val="25000"/>
                  </a:schemeClr>
                </a:solidFill>
              </a:rPr>
              <a:t> Values</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KNN Imputer – For continuous</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Simple Imputer – For categorical</a:t>
            </a:r>
          </a:p>
          <a:p>
            <a:pPr lvl="1" algn="just">
              <a:spcBef>
                <a:spcPts val="0"/>
              </a:spcBef>
              <a:buClr>
                <a:schemeClr val="bg1"/>
              </a:buClr>
              <a:buFont typeface="Arial" panose="020B0604020202020204" pitchFamily="34" charset="0"/>
              <a:buChar char="•"/>
            </a:pPr>
            <a:endParaRPr lang="en-IN" dirty="0" smtClean="0">
              <a:solidFill>
                <a:schemeClr val="bg2">
                  <a:lumMod val="25000"/>
                </a:schemeClr>
              </a:solidFill>
            </a:endParaRPr>
          </a:p>
          <a:p>
            <a:pPr algn="just">
              <a:buClr>
                <a:schemeClr val="bg1"/>
              </a:buClr>
              <a:buFont typeface="Arial" panose="020B0604020202020204" pitchFamily="34" charset="0"/>
              <a:buChar char="•"/>
            </a:pPr>
            <a:r>
              <a:rPr lang="en-IN" dirty="0" smtClean="0">
                <a:solidFill>
                  <a:schemeClr val="bg2">
                    <a:lumMod val="25000"/>
                  </a:schemeClr>
                </a:solidFill>
              </a:rPr>
              <a:t>Outlier Treatment</a:t>
            </a:r>
          </a:p>
          <a:p>
            <a:pPr lvl="1" algn="just">
              <a:spcBef>
                <a:spcPts val="0"/>
              </a:spcBef>
              <a:buClr>
                <a:schemeClr val="bg1"/>
              </a:buClr>
              <a:buFont typeface="Arial" panose="020B0604020202020204" pitchFamily="34" charset="0"/>
              <a:buChar char="•"/>
            </a:pPr>
            <a:r>
              <a:rPr lang="en-IN" dirty="0" err="1" smtClean="0">
                <a:solidFill>
                  <a:schemeClr val="bg2">
                    <a:lumMod val="25000"/>
                  </a:schemeClr>
                </a:solidFill>
              </a:rPr>
              <a:t>totChol</a:t>
            </a:r>
            <a:r>
              <a:rPr lang="en-IN" dirty="0" smtClean="0">
                <a:solidFill>
                  <a:schemeClr val="bg2">
                    <a:lumMod val="25000"/>
                  </a:schemeClr>
                </a:solidFill>
              </a:rPr>
              <a:t> has values &gt; 600</a:t>
            </a:r>
          </a:p>
          <a:p>
            <a:pPr lvl="1" algn="just">
              <a:spcBef>
                <a:spcPts val="0"/>
              </a:spcBef>
              <a:buClr>
                <a:schemeClr val="bg1"/>
              </a:buClr>
              <a:buFont typeface="Arial" panose="020B0604020202020204" pitchFamily="34" charset="0"/>
              <a:buChar char="•"/>
            </a:pPr>
            <a:r>
              <a:rPr lang="en-IN" dirty="0" smtClean="0">
                <a:solidFill>
                  <a:schemeClr val="bg2">
                    <a:lumMod val="25000"/>
                  </a:schemeClr>
                </a:solidFill>
              </a:rPr>
              <a:t>Replacing that with 500</a:t>
            </a:r>
          </a:p>
        </p:txBody>
      </p:sp>
      <p:pic>
        <p:nvPicPr>
          <p:cNvPr id="5" name="Picture 4"/>
          <p:cNvPicPr>
            <a:picLocks noChangeAspect="1"/>
          </p:cNvPicPr>
          <p:nvPr/>
        </p:nvPicPr>
        <p:blipFill>
          <a:blip r:embed="rId2"/>
          <a:stretch>
            <a:fillRect/>
          </a:stretch>
        </p:blipFill>
        <p:spPr>
          <a:xfrm>
            <a:off x="5089105" y="102221"/>
            <a:ext cx="3286799" cy="2207799"/>
          </a:xfrm>
          <a:prstGeom prst="rect">
            <a:avLst/>
          </a:prstGeom>
        </p:spPr>
      </p:pic>
      <p:pic>
        <p:nvPicPr>
          <p:cNvPr id="6" name="Picture 5"/>
          <p:cNvPicPr>
            <a:picLocks noChangeAspect="1"/>
          </p:cNvPicPr>
          <p:nvPr/>
        </p:nvPicPr>
        <p:blipFill>
          <a:blip r:embed="rId3"/>
          <a:stretch>
            <a:fillRect/>
          </a:stretch>
        </p:blipFill>
        <p:spPr>
          <a:xfrm>
            <a:off x="712427" y="4464257"/>
            <a:ext cx="7968343" cy="480689"/>
          </a:xfrm>
          <a:prstGeom prst="rect">
            <a:avLst/>
          </a:prstGeom>
        </p:spPr>
      </p:pic>
      <p:pic>
        <p:nvPicPr>
          <p:cNvPr id="9" name="Picture 8"/>
          <p:cNvPicPr>
            <a:picLocks noChangeAspect="1"/>
          </p:cNvPicPr>
          <p:nvPr/>
        </p:nvPicPr>
        <p:blipFill>
          <a:blip r:embed="rId4"/>
          <a:stretch>
            <a:fillRect/>
          </a:stretch>
        </p:blipFill>
        <p:spPr>
          <a:xfrm>
            <a:off x="5089105" y="2389545"/>
            <a:ext cx="3818960" cy="1899643"/>
          </a:xfrm>
          <a:prstGeom prst="rect">
            <a:avLst/>
          </a:prstGeom>
        </p:spPr>
      </p:pic>
    </p:spTree>
    <p:extLst>
      <p:ext uri="{BB962C8B-B14F-4D97-AF65-F5344CB8AC3E}">
        <p14:creationId xmlns:p14="http://schemas.microsoft.com/office/powerpoint/2010/main" val="3389295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784</Words>
  <Application>Microsoft Office PowerPoint</Application>
  <PresentationFormat>On-screen Show (16:9)</PresentationFormat>
  <Paragraphs>126</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Montserrat</vt:lpstr>
      <vt:lpstr>Simple Light</vt:lpstr>
      <vt:lpstr>           Capstone Project - 2 Cardiovascular Risk Prediction  Team Members Amrutha B S Mahima Shree Purnima Rai Pooja Rana Tanmay Bohra Vikram Pratap   </vt:lpstr>
      <vt:lpstr>Index</vt:lpstr>
      <vt:lpstr>Problem Statement</vt:lpstr>
      <vt:lpstr>Data Description</vt:lpstr>
      <vt:lpstr>Project Workflow</vt:lpstr>
      <vt:lpstr>EDA – Feature Analysis on Continuous Features</vt:lpstr>
      <vt:lpstr>EDA – Feature Analysis on Discrete Features</vt:lpstr>
      <vt:lpstr>Heat Map</vt:lpstr>
      <vt:lpstr>Data Cleaning</vt:lpstr>
      <vt:lpstr>Feature Engineering</vt:lpstr>
      <vt:lpstr>EDA on Features – Age &amp; Sex</vt:lpstr>
      <vt:lpstr>EDA on Features – Age &amp; Smoking</vt:lpstr>
      <vt:lpstr>EDA on Features – CigsperDay, Sex &amp; Risk</vt:lpstr>
      <vt:lpstr>EDA on Features – Diabetes, Age, Risk</vt:lpstr>
      <vt:lpstr>Handling Imbalance Data</vt:lpstr>
      <vt:lpstr>Evaluation Metric</vt:lpstr>
      <vt:lpstr>Data Splitting &amp; Standardizing</vt:lpstr>
      <vt:lpstr>Model Training, Testing &amp; Hyper-Parameter Tuning</vt:lpstr>
      <vt:lpstr>Performance Comparison</vt:lpstr>
      <vt:lpstr>Scope of Improvement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MY DELL</dc:creator>
  <cp:lastModifiedBy>Pritesh Parekh</cp:lastModifiedBy>
  <cp:revision>105</cp:revision>
  <dcterms:modified xsi:type="dcterms:W3CDTF">2021-11-14T12:52:16Z</dcterms:modified>
</cp:coreProperties>
</file>