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2" r:id="rId6"/>
    <p:sldId id="263" r:id="rId7"/>
    <p:sldId id="264" r:id="rId8"/>
    <p:sldId id="265" r:id="rId9"/>
    <p:sldId id="266" r:id="rId10"/>
    <p:sldId id="280" r:id="rId11"/>
    <p:sldId id="283" r:id="rId12"/>
    <p:sldId id="284" r:id="rId13"/>
    <p:sldId id="285" r:id="rId14"/>
    <p:sldId id="286" r:id="rId15"/>
    <p:sldId id="267" r:id="rId16"/>
    <p:sldId id="268" r:id="rId17"/>
    <p:sldId id="269" r:id="rId18"/>
    <p:sldId id="270" r:id="rId19"/>
    <p:sldId id="271" r:id="rId20"/>
    <p:sldId id="272" r:id="rId21"/>
    <p:sldId id="273" r:id="rId22"/>
    <p:sldId id="274" r:id="rId23"/>
    <p:sldId id="275" r:id="rId24"/>
    <p:sldId id="261"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euromatchAcademy/course-content" TargetMode="External"/><Relationship Id="rId2" Type="http://schemas.openxmlformats.org/officeDocument/2006/relationships/hyperlink" Target="http://neuromatch.io/" TargetMode="External"/><Relationship Id="rId1" Type="http://schemas.openxmlformats.org/officeDocument/2006/relationships/slideLayout" Target="../slideLayouts/slideLayout2.xml"/><Relationship Id="rId4" Type="http://schemas.openxmlformats.org/officeDocument/2006/relationships/hyperlink" Target="https://colab.research.google.com/github/NeuromatchAcademy/course-content/blob/master/tutorials/W0D1_PythonWorkshop1/student/W0D1_Tutorial1.ipyn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7B9C-CD7C-42B6-A80B-5255199E9C7D}"/>
              </a:ext>
            </a:extLst>
          </p:cNvPr>
          <p:cNvSpPr>
            <a:spLocks noGrp="1"/>
          </p:cNvSpPr>
          <p:nvPr>
            <p:ph type="title"/>
          </p:nvPr>
        </p:nvSpPr>
        <p:spPr>
          <a:xfrm>
            <a:off x="646111" y="423221"/>
            <a:ext cx="9404723" cy="1400530"/>
          </a:xfrm>
        </p:spPr>
        <p:txBody>
          <a:bodyPr/>
          <a:lstStyle/>
          <a:p>
            <a:r>
              <a:rPr lang="en-IN" dirty="0"/>
              <a:t>   INDEX</a:t>
            </a:r>
          </a:p>
        </p:txBody>
      </p:sp>
      <p:sp>
        <p:nvSpPr>
          <p:cNvPr id="3" name="Content Placeholder 2">
            <a:extLst>
              <a:ext uri="{FF2B5EF4-FFF2-40B4-BE49-F238E27FC236}">
                <a16:creationId xmlns:a16="http://schemas.microsoft.com/office/drawing/2014/main" id="{FBAE806A-9BC0-4ED5-8E92-4D00BC77EE84}"/>
              </a:ext>
            </a:extLst>
          </p:cNvPr>
          <p:cNvSpPr>
            <a:spLocks noGrp="1"/>
          </p:cNvSpPr>
          <p:nvPr>
            <p:ph idx="1"/>
          </p:nvPr>
        </p:nvSpPr>
        <p:spPr/>
        <p:txBody>
          <a:bodyPr/>
          <a:lstStyle/>
          <a:p>
            <a:pPr>
              <a:buFont typeface="Wingdings" panose="05000000000000000000" pitchFamily="2" charset="2"/>
              <a:buChar char="v"/>
            </a:pPr>
            <a:r>
              <a:rPr lang="en-IN" dirty="0"/>
              <a:t>INTRODUCTION TO PROJECT </a:t>
            </a:r>
          </a:p>
          <a:p>
            <a:pPr>
              <a:buFont typeface="Wingdings" panose="05000000000000000000" pitchFamily="2" charset="2"/>
              <a:buChar char="v"/>
            </a:pPr>
            <a:r>
              <a:rPr lang="en-IN" dirty="0"/>
              <a:t>REASON BEHIND CHOOSING THIS PROJECT</a:t>
            </a:r>
          </a:p>
          <a:p>
            <a:pPr>
              <a:buFont typeface="Wingdings" panose="05000000000000000000" pitchFamily="2" charset="2"/>
              <a:buChar char="v"/>
            </a:pPr>
            <a:r>
              <a:rPr lang="en-IN" dirty="0"/>
              <a:t>ALGORITHM</a:t>
            </a:r>
          </a:p>
          <a:p>
            <a:pPr>
              <a:buFont typeface="Wingdings" panose="05000000000000000000" pitchFamily="2" charset="2"/>
              <a:buChar char="v"/>
            </a:pPr>
            <a:r>
              <a:rPr lang="en-IN" dirty="0"/>
              <a:t>FLOWCHART</a:t>
            </a:r>
          </a:p>
          <a:p>
            <a:pPr>
              <a:buFont typeface="Wingdings" panose="05000000000000000000" pitchFamily="2" charset="2"/>
              <a:buChar char="v"/>
            </a:pPr>
            <a:r>
              <a:rPr lang="en-IN" dirty="0"/>
              <a:t>SOURCE CODE</a:t>
            </a:r>
          </a:p>
          <a:p>
            <a:pPr>
              <a:buFont typeface="Wingdings" panose="05000000000000000000" pitchFamily="2" charset="2"/>
              <a:buChar char="v"/>
            </a:pPr>
            <a:r>
              <a:rPr lang="en-IN" dirty="0"/>
              <a:t>OUTPUT AND RESULTS</a:t>
            </a:r>
          </a:p>
          <a:p>
            <a:pPr>
              <a:buFont typeface="Wingdings" panose="05000000000000000000" pitchFamily="2" charset="2"/>
              <a:buChar char="v"/>
            </a:pPr>
            <a:r>
              <a:rPr lang="en-IN" dirty="0"/>
              <a:t>APPLICATION</a:t>
            </a:r>
          </a:p>
          <a:p>
            <a:pPr>
              <a:buFont typeface="Wingdings" panose="05000000000000000000" pitchFamily="2" charset="2"/>
              <a:buChar char="v"/>
            </a:pPr>
            <a:r>
              <a:rPr lang="en-IN" dirty="0"/>
              <a:t>CONCLUSION</a:t>
            </a:r>
          </a:p>
          <a:p>
            <a:pPr>
              <a:buFont typeface="Wingdings" panose="05000000000000000000" pitchFamily="2" charset="2"/>
              <a:buChar char="v"/>
            </a:pPr>
            <a:r>
              <a:rPr lang="en-IN" dirty="0"/>
              <a:t>REFRENCE</a:t>
            </a:r>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915852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0757-CD8E-4829-9B07-D5D6B40F5934}"/>
              </a:ext>
            </a:extLst>
          </p:cNvPr>
          <p:cNvSpPr>
            <a:spLocks noGrp="1"/>
          </p:cNvSpPr>
          <p:nvPr>
            <p:ph type="title"/>
          </p:nvPr>
        </p:nvSpPr>
        <p:spPr>
          <a:xfrm>
            <a:off x="646111" y="2631233"/>
            <a:ext cx="9404723" cy="2845835"/>
          </a:xfrm>
        </p:spPr>
        <p:txBody>
          <a:bodyPr/>
          <a:lstStyle/>
          <a:p>
            <a:r>
              <a:rPr lang="en-IN" u="sng" dirty="0"/>
              <a:t>FLOWCHART:-</a:t>
            </a:r>
          </a:p>
        </p:txBody>
      </p:sp>
    </p:spTree>
    <p:extLst>
      <p:ext uri="{BB962C8B-B14F-4D97-AF65-F5344CB8AC3E}">
        <p14:creationId xmlns:p14="http://schemas.microsoft.com/office/powerpoint/2010/main" val="427045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79C9-2F69-4A19-ABD6-3D5ADE235EE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EE48AB9-B2C0-4E3C-A03A-427CC902082B}"/>
              </a:ext>
            </a:extLst>
          </p:cNvPr>
          <p:cNvPicPr>
            <a:picLocks noGrp="1" noChangeAspect="1"/>
          </p:cNvPicPr>
          <p:nvPr>
            <p:ph idx="1"/>
          </p:nvPr>
        </p:nvPicPr>
        <p:blipFill>
          <a:blip r:embed="rId2"/>
          <a:stretch>
            <a:fillRect/>
          </a:stretch>
        </p:blipFill>
        <p:spPr>
          <a:xfrm>
            <a:off x="0" y="0"/>
            <a:ext cx="10273003" cy="6858000"/>
          </a:xfrm>
        </p:spPr>
      </p:pic>
    </p:spTree>
    <p:extLst>
      <p:ext uri="{BB962C8B-B14F-4D97-AF65-F5344CB8AC3E}">
        <p14:creationId xmlns:p14="http://schemas.microsoft.com/office/powerpoint/2010/main" val="54290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2EFF-4B89-4257-9DD9-A9CE5BB37B7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9AEAA00-C0C9-45D7-B678-623C741787B6}"/>
              </a:ext>
            </a:extLst>
          </p:cNvPr>
          <p:cNvPicPr>
            <a:picLocks noGrp="1" noChangeAspect="1"/>
          </p:cNvPicPr>
          <p:nvPr>
            <p:ph idx="1"/>
          </p:nvPr>
        </p:nvPicPr>
        <p:blipFill>
          <a:blip r:embed="rId2"/>
          <a:stretch>
            <a:fillRect/>
          </a:stretch>
        </p:blipFill>
        <p:spPr>
          <a:xfrm>
            <a:off x="1" y="0"/>
            <a:ext cx="10291664" cy="6858000"/>
          </a:xfrm>
        </p:spPr>
      </p:pic>
    </p:spTree>
    <p:extLst>
      <p:ext uri="{BB962C8B-B14F-4D97-AF65-F5344CB8AC3E}">
        <p14:creationId xmlns:p14="http://schemas.microsoft.com/office/powerpoint/2010/main" val="3669390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6DC2-1000-454D-909B-332D53CDBC8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6CD78E7-A1C6-456F-AA44-786441BD4E23}"/>
              </a:ext>
            </a:extLst>
          </p:cNvPr>
          <p:cNvPicPr>
            <a:picLocks noGrp="1" noChangeAspect="1"/>
          </p:cNvPicPr>
          <p:nvPr>
            <p:ph idx="1"/>
          </p:nvPr>
        </p:nvPicPr>
        <p:blipFill>
          <a:blip r:embed="rId2"/>
          <a:stretch>
            <a:fillRect/>
          </a:stretch>
        </p:blipFill>
        <p:spPr>
          <a:xfrm>
            <a:off x="-1" y="0"/>
            <a:ext cx="10263673" cy="6858000"/>
          </a:xfrm>
        </p:spPr>
      </p:pic>
    </p:spTree>
    <p:extLst>
      <p:ext uri="{BB962C8B-B14F-4D97-AF65-F5344CB8AC3E}">
        <p14:creationId xmlns:p14="http://schemas.microsoft.com/office/powerpoint/2010/main" val="1059018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B538-019C-4287-8FC9-8BA17E16195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67EC636-33BF-44CE-A300-96C0C95FE51A}"/>
              </a:ext>
            </a:extLst>
          </p:cNvPr>
          <p:cNvPicPr>
            <a:picLocks noGrp="1" noChangeAspect="1"/>
          </p:cNvPicPr>
          <p:nvPr>
            <p:ph idx="1"/>
          </p:nvPr>
        </p:nvPicPr>
        <p:blipFill>
          <a:blip r:embed="rId2"/>
          <a:stretch>
            <a:fillRect/>
          </a:stretch>
        </p:blipFill>
        <p:spPr>
          <a:xfrm>
            <a:off x="1" y="0"/>
            <a:ext cx="10235682" cy="6858000"/>
          </a:xfrm>
        </p:spPr>
      </p:pic>
    </p:spTree>
    <p:extLst>
      <p:ext uri="{BB962C8B-B14F-4D97-AF65-F5344CB8AC3E}">
        <p14:creationId xmlns:p14="http://schemas.microsoft.com/office/powerpoint/2010/main" val="1763609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BC8E-B17D-4C95-A075-FA4C679E307B}"/>
              </a:ext>
            </a:extLst>
          </p:cNvPr>
          <p:cNvSpPr>
            <a:spLocks noGrp="1"/>
          </p:cNvSpPr>
          <p:nvPr>
            <p:ph type="title"/>
          </p:nvPr>
        </p:nvSpPr>
        <p:spPr>
          <a:xfrm>
            <a:off x="646111" y="158620"/>
            <a:ext cx="9404723" cy="1250302"/>
          </a:xfrm>
        </p:spPr>
        <p:txBody>
          <a:bodyPr/>
          <a:lstStyle/>
          <a:p>
            <a:r>
              <a:rPr lang="en-IN" u="sng" dirty="0"/>
              <a:t>SOURCE CODE:-</a:t>
            </a:r>
          </a:p>
        </p:txBody>
      </p:sp>
      <p:sp>
        <p:nvSpPr>
          <p:cNvPr id="3" name="Content Placeholder 2">
            <a:extLst>
              <a:ext uri="{FF2B5EF4-FFF2-40B4-BE49-F238E27FC236}">
                <a16:creationId xmlns:a16="http://schemas.microsoft.com/office/drawing/2014/main" id="{DC0AC5AF-31FD-4A53-8CBA-CDF552231099}"/>
              </a:ext>
            </a:extLst>
          </p:cNvPr>
          <p:cNvSpPr>
            <a:spLocks noGrp="1"/>
          </p:cNvSpPr>
          <p:nvPr>
            <p:ph idx="1"/>
          </p:nvPr>
        </p:nvSpPr>
        <p:spPr>
          <a:xfrm>
            <a:off x="485192" y="1147666"/>
            <a:ext cx="10328988" cy="5710334"/>
          </a:xfrm>
        </p:spPr>
        <p:txBody>
          <a:bodyPr>
            <a:normAutofit fontScale="85000" lnSpcReduction="20000"/>
          </a:bodyPr>
          <a:lstStyle/>
          <a:p>
            <a:pPr marL="0" indent="0">
              <a:buNone/>
            </a:pPr>
            <a:r>
              <a:rPr lang="en-IN" dirty="0">
                <a:latin typeface="Bernard MT Condensed" panose="02050806060905020404" pitchFamily="18" charset="0"/>
              </a:rPr>
              <a:t>#include &lt;</a:t>
            </a:r>
            <a:r>
              <a:rPr lang="en-IN" dirty="0" err="1">
                <a:latin typeface="Bernard MT Condensed" panose="02050806060905020404" pitchFamily="18" charset="0"/>
              </a:rPr>
              <a:t>stdio.h</a:t>
            </a:r>
            <a:r>
              <a:rPr lang="en-IN" dirty="0">
                <a:latin typeface="Bernard MT Condensed" panose="02050806060905020404" pitchFamily="18" charset="0"/>
              </a:rPr>
              <a:t>&gt;</a:t>
            </a:r>
          </a:p>
          <a:p>
            <a:pPr marL="0" indent="0">
              <a:buNone/>
            </a:pPr>
            <a:r>
              <a:rPr lang="en-IN" dirty="0">
                <a:latin typeface="Bernard MT Condensed" panose="02050806060905020404" pitchFamily="18" charset="0"/>
              </a:rPr>
              <a:t>#include &lt;</a:t>
            </a:r>
            <a:r>
              <a:rPr lang="en-IN" dirty="0" err="1">
                <a:latin typeface="Bernard MT Condensed" panose="02050806060905020404" pitchFamily="18" charset="0"/>
              </a:rPr>
              <a:t>math.h</a:t>
            </a:r>
            <a:r>
              <a:rPr lang="en-IN" dirty="0">
                <a:latin typeface="Bernard MT Condensed" panose="02050806060905020404" pitchFamily="18" charset="0"/>
              </a:rPr>
              <a:t>&gt;</a:t>
            </a:r>
          </a:p>
          <a:p>
            <a:pPr marL="0" indent="0">
              <a:buNone/>
            </a:pPr>
            <a:r>
              <a:rPr lang="en-IN" dirty="0">
                <a:latin typeface="Bernard MT Condensed" panose="02050806060905020404" pitchFamily="18" charset="0"/>
              </a:rPr>
              <a:t>#define m 150</a:t>
            </a:r>
          </a:p>
          <a:p>
            <a:pPr marL="0" indent="0">
              <a:buNone/>
            </a:pPr>
            <a:r>
              <a:rPr lang="en-IN" dirty="0">
                <a:latin typeface="Bernard MT Condensed" panose="02050806060905020404" pitchFamily="18" charset="0"/>
              </a:rPr>
              <a:t>#define n 5float </a:t>
            </a:r>
            <a:r>
              <a:rPr lang="en-IN" dirty="0" err="1">
                <a:latin typeface="Bernard MT Condensed" panose="02050806060905020404" pitchFamily="18" charset="0"/>
              </a:rPr>
              <a:t>arrm</a:t>
            </a:r>
            <a:r>
              <a:rPr lang="en-IN" dirty="0">
                <a:latin typeface="Bernard MT Condensed" panose="02050806060905020404" pitchFamily="18" charset="0"/>
              </a:rPr>
              <a:t>[m],</a:t>
            </a:r>
            <a:r>
              <a:rPr lang="en-IN" dirty="0" err="1">
                <a:latin typeface="Bernard MT Condensed" panose="02050806060905020404" pitchFamily="18" charset="0"/>
              </a:rPr>
              <a:t>arrv</a:t>
            </a:r>
            <a:r>
              <a:rPr lang="en-IN" dirty="0">
                <a:latin typeface="Bernard MT Condensed" panose="02050806060905020404" pitchFamily="18" charset="0"/>
              </a:rPr>
              <a:t>[m];</a:t>
            </a:r>
          </a:p>
          <a:p>
            <a:pPr marL="0" indent="0">
              <a:buNone/>
            </a:pPr>
            <a:r>
              <a:rPr lang="en-IN" dirty="0">
                <a:latin typeface="Bernard MT Condensed" panose="02050806060905020404" pitchFamily="18" charset="0"/>
              </a:rPr>
              <a:t>void mean(float data[5][150])</a:t>
            </a:r>
          </a:p>
          <a:p>
            <a:pPr marL="0" indent="0">
              <a:buNone/>
            </a:pPr>
            <a:r>
              <a:rPr lang="en-IN" dirty="0">
                <a:latin typeface="Bernard MT Condensed" panose="02050806060905020404" pitchFamily="18" charset="0"/>
              </a:rPr>
              <a:t>{    int </a:t>
            </a:r>
            <a:r>
              <a:rPr lang="en-IN" dirty="0" err="1">
                <a:latin typeface="Bernard MT Condensed" panose="02050806060905020404" pitchFamily="18" charset="0"/>
              </a:rPr>
              <a:t>i,j</a:t>
            </a:r>
            <a:r>
              <a:rPr lang="en-IN" dirty="0">
                <a:latin typeface="Bernard MT Condensed" panose="02050806060905020404" pitchFamily="18" charset="0"/>
              </a:rPr>
              <a:t>;    </a:t>
            </a:r>
          </a:p>
          <a:p>
            <a:pPr marL="0" indent="0">
              <a:buNone/>
            </a:pPr>
            <a:r>
              <a:rPr lang="en-IN" dirty="0">
                <a:latin typeface="Bernard MT Condensed" panose="02050806060905020404" pitchFamily="18" charset="0"/>
              </a:rPr>
              <a:t>float </a:t>
            </a:r>
            <a:r>
              <a:rPr lang="en-IN" dirty="0" err="1">
                <a:latin typeface="Bernard MT Condensed" panose="02050806060905020404" pitchFamily="18" charset="0"/>
              </a:rPr>
              <a:t>sum_mean</a:t>
            </a:r>
            <a:r>
              <a:rPr lang="en-IN" dirty="0">
                <a:latin typeface="Bernard MT Condensed" panose="02050806060905020404" pitchFamily="18" charset="0"/>
              </a:rPr>
              <a:t>;    </a:t>
            </a:r>
          </a:p>
          <a:p>
            <a:pPr marL="0" indent="0">
              <a:buNone/>
            </a:pPr>
            <a:r>
              <a:rPr lang="en-IN" dirty="0" err="1">
                <a:latin typeface="Bernard MT Condensed" panose="02050806060905020404" pitchFamily="18" charset="0"/>
              </a:rPr>
              <a:t>printf</a:t>
            </a:r>
            <a:r>
              <a:rPr lang="en-IN" dirty="0">
                <a:latin typeface="Bernard MT Condensed" panose="02050806060905020404" pitchFamily="18" charset="0"/>
              </a:rPr>
              <a:t>("---------------------------------------------------------------------------------------------------------------------\n");    </a:t>
            </a:r>
          </a:p>
          <a:p>
            <a:pPr marL="0" indent="0">
              <a:buNone/>
            </a:pPr>
            <a:r>
              <a:rPr lang="en-IN" dirty="0" err="1">
                <a:latin typeface="Bernard MT Condensed" panose="02050806060905020404" pitchFamily="18" charset="0"/>
              </a:rPr>
              <a:t>printf</a:t>
            </a:r>
            <a:r>
              <a:rPr lang="en-IN" dirty="0">
                <a:latin typeface="Bernard MT Condensed" panose="02050806060905020404" pitchFamily="18" charset="0"/>
              </a:rPr>
              <a:t>("***Mean Matrix denotes Mean at each time step***\n");    </a:t>
            </a:r>
          </a:p>
          <a:p>
            <a:pPr marL="0" indent="0">
              <a:buNone/>
            </a:pPr>
            <a:r>
              <a:rPr lang="en-IN" dirty="0">
                <a:latin typeface="Bernard MT Condensed" panose="02050806060905020404" pitchFamily="18" charset="0"/>
              </a:rPr>
              <a:t>for(</a:t>
            </a:r>
            <a:r>
              <a:rPr lang="en-IN" dirty="0" err="1">
                <a:latin typeface="Bernard MT Condensed" panose="02050806060905020404" pitchFamily="18" charset="0"/>
              </a:rPr>
              <a:t>i</a:t>
            </a:r>
            <a:r>
              <a:rPr lang="en-IN" dirty="0">
                <a:latin typeface="Bernard MT Condensed" panose="02050806060905020404" pitchFamily="18" charset="0"/>
              </a:rPr>
              <a:t>=0;i&lt;</a:t>
            </a:r>
            <a:r>
              <a:rPr lang="en-IN" dirty="0" err="1">
                <a:latin typeface="Bernard MT Condensed" panose="02050806060905020404" pitchFamily="18" charset="0"/>
              </a:rPr>
              <a:t>m;i</a:t>
            </a:r>
            <a:r>
              <a:rPr lang="en-IN" dirty="0">
                <a:latin typeface="Bernard MT Condensed" panose="02050806060905020404" pitchFamily="18" charset="0"/>
              </a:rPr>
              <a:t>++)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sum_mean</a:t>
            </a:r>
            <a:r>
              <a:rPr lang="en-IN" dirty="0">
                <a:latin typeface="Bernard MT Condensed" panose="02050806060905020404" pitchFamily="18" charset="0"/>
              </a:rPr>
              <a:t>=0;        </a:t>
            </a:r>
          </a:p>
          <a:p>
            <a:pPr marL="0" indent="0">
              <a:buNone/>
            </a:pPr>
            <a:r>
              <a:rPr lang="en-IN" dirty="0">
                <a:latin typeface="Bernard MT Condensed" panose="02050806060905020404" pitchFamily="18" charset="0"/>
              </a:rPr>
              <a:t>for(j=0;j&lt;</a:t>
            </a:r>
            <a:r>
              <a:rPr lang="en-IN" dirty="0" err="1">
                <a:latin typeface="Bernard MT Condensed" panose="02050806060905020404" pitchFamily="18" charset="0"/>
              </a:rPr>
              <a:t>n;j</a:t>
            </a:r>
            <a:r>
              <a:rPr lang="en-IN" dirty="0">
                <a:latin typeface="Bernard MT Condensed" panose="02050806060905020404" pitchFamily="18" charset="0"/>
              </a:rPr>
              <a:t>++)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sum_mean</a:t>
            </a:r>
            <a:r>
              <a:rPr lang="en-IN" dirty="0">
                <a:latin typeface="Bernard MT Condensed" panose="02050806060905020404" pitchFamily="18" charset="0"/>
              </a:rPr>
              <a:t>=data[j][</a:t>
            </a:r>
            <a:r>
              <a:rPr lang="en-IN" dirty="0" err="1">
                <a:latin typeface="Bernard MT Condensed" panose="02050806060905020404" pitchFamily="18" charset="0"/>
              </a:rPr>
              <a:t>i</a:t>
            </a:r>
            <a:r>
              <a:rPr lang="en-IN" dirty="0">
                <a:latin typeface="Bernard MT Condensed" panose="02050806060905020404" pitchFamily="18" charset="0"/>
              </a:rPr>
              <a:t>]+</a:t>
            </a:r>
            <a:r>
              <a:rPr lang="en-IN" dirty="0" err="1">
                <a:latin typeface="Bernard MT Condensed" panose="02050806060905020404" pitchFamily="18" charset="0"/>
              </a:rPr>
              <a:t>sum_mean</a:t>
            </a:r>
            <a:r>
              <a:rPr lang="en-IN" dirty="0">
                <a:latin typeface="Bernard MT Condensed" panose="02050806060905020404" pitchFamily="18" charset="0"/>
              </a:rPr>
              <a:t>;        </a:t>
            </a:r>
          </a:p>
          <a:p>
            <a:pPr marL="0" indent="0">
              <a:buNone/>
            </a:pPr>
            <a:r>
              <a:rPr lang="en-IN" dirty="0">
                <a:latin typeface="Bernard MT Condensed" panose="02050806060905020404" pitchFamily="18" charset="0"/>
              </a:rPr>
              <a:t>}        </a:t>
            </a:r>
          </a:p>
          <a:p>
            <a:pPr marL="0" indent="0">
              <a:buNone/>
            </a:pPr>
            <a:r>
              <a:rPr lang="en-IN" dirty="0" err="1">
                <a:latin typeface="Bernard MT Condensed" panose="02050806060905020404" pitchFamily="18" charset="0"/>
              </a:rPr>
              <a:t>arrm</a:t>
            </a:r>
            <a:r>
              <a:rPr lang="en-IN" dirty="0">
                <a:latin typeface="Bernard MT Condensed" panose="02050806060905020404" pitchFamily="18" charset="0"/>
              </a:rPr>
              <a:t>[</a:t>
            </a:r>
            <a:r>
              <a:rPr lang="en-IN" dirty="0" err="1">
                <a:latin typeface="Bernard MT Condensed" panose="02050806060905020404" pitchFamily="18" charset="0"/>
              </a:rPr>
              <a:t>i</a:t>
            </a:r>
            <a:r>
              <a:rPr lang="en-IN" dirty="0">
                <a:latin typeface="Bernard MT Condensed" panose="02050806060905020404" pitchFamily="18" charset="0"/>
              </a:rPr>
              <a:t>]=</a:t>
            </a:r>
            <a:r>
              <a:rPr lang="en-IN" dirty="0" err="1">
                <a:latin typeface="Bernard MT Condensed" panose="02050806060905020404" pitchFamily="18" charset="0"/>
              </a:rPr>
              <a:t>sum_mean</a:t>
            </a:r>
            <a:r>
              <a:rPr lang="en-IN" dirty="0">
                <a:latin typeface="Bernard MT Condensed" panose="02050806060905020404" pitchFamily="18" charset="0"/>
              </a:rPr>
              <a:t>/n;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printf</a:t>
            </a:r>
            <a:r>
              <a:rPr lang="en-IN" dirty="0">
                <a:latin typeface="Bernard MT Condensed" panose="02050806060905020404" pitchFamily="18" charset="0"/>
              </a:rPr>
              <a:t>("%f ",</a:t>
            </a:r>
            <a:r>
              <a:rPr lang="en-IN" dirty="0" err="1">
                <a:latin typeface="Bernard MT Condensed" panose="02050806060905020404" pitchFamily="18" charset="0"/>
              </a:rPr>
              <a:t>arrm</a:t>
            </a:r>
            <a:r>
              <a:rPr lang="en-IN" dirty="0">
                <a:latin typeface="Bernard MT Condensed" panose="02050806060905020404" pitchFamily="18" charset="0"/>
              </a:rPr>
              <a:t>[</a:t>
            </a:r>
            <a:r>
              <a:rPr lang="en-IN" dirty="0" err="1">
                <a:latin typeface="Bernard MT Condensed" panose="02050806060905020404" pitchFamily="18" charset="0"/>
              </a:rPr>
              <a:t>i</a:t>
            </a:r>
            <a:r>
              <a:rPr lang="en-IN" dirty="0">
                <a:latin typeface="Bernard MT Condensed" panose="02050806060905020404" pitchFamily="18" charset="0"/>
              </a:rPr>
              <a:t>]);    </a:t>
            </a:r>
          </a:p>
          <a:p>
            <a:pPr marL="0" indent="0">
              <a:buNone/>
            </a:pPr>
            <a:r>
              <a:rPr lang="en-IN" dirty="0">
                <a:latin typeface="Bernard MT Condensed" panose="02050806060905020404" pitchFamily="18" charset="0"/>
              </a:rPr>
              <a:t>}</a:t>
            </a:r>
          </a:p>
        </p:txBody>
      </p:sp>
    </p:spTree>
    <p:extLst>
      <p:ext uri="{BB962C8B-B14F-4D97-AF65-F5344CB8AC3E}">
        <p14:creationId xmlns:p14="http://schemas.microsoft.com/office/powerpoint/2010/main" val="642962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D470-D3C9-4FE5-82B8-FE5E9EEFD049}"/>
              </a:ext>
            </a:extLst>
          </p:cNvPr>
          <p:cNvSpPr>
            <a:spLocks noGrp="1"/>
          </p:cNvSpPr>
          <p:nvPr>
            <p:ph type="title"/>
          </p:nvPr>
        </p:nvSpPr>
        <p:spPr>
          <a:xfrm>
            <a:off x="177283" y="102638"/>
            <a:ext cx="9873552" cy="765110"/>
          </a:xfrm>
        </p:spPr>
        <p:txBody>
          <a:bodyPr/>
          <a:lstStyle/>
          <a:p>
            <a:r>
              <a:rPr lang="en-IN" dirty="0"/>
              <a:t>CONTD…</a:t>
            </a:r>
          </a:p>
        </p:txBody>
      </p:sp>
      <p:sp>
        <p:nvSpPr>
          <p:cNvPr id="3" name="Content Placeholder 2">
            <a:extLst>
              <a:ext uri="{FF2B5EF4-FFF2-40B4-BE49-F238E27FC236}">
                <a16:creationId xmlns:a16="http://schemas.microsoft.com/office/drawing/2014/main" id="{B5878B44-E12D-45ED-A643-803E08E2DFD5}"/>
              </a:ext>
            </a:extLst>
          </p:cNvPr>
          <p:cNvSpPr>
            <a:spLocks noGrp="1"/>
          </p:cNvSpPr>
          <p:nvPr>
            <p:ph idx="1"/>
          </p:nvPr>
        </p:nvSpPr>
        <p:spPr>
          <a:xfrm>
            <a:off x="93306" y="867748"/>
            <a:ext cx="9956547" cy="5990252"/>
          </a:xfrm>
        </p:spPr>
        <p:txBody>
          <a:bodyPr>
            <a:normAutofit fontScale="85000" lnSpcReduction="20000"/>
          </a:bodyPr>
          <a:lstStyle/>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printf</a:t>
            </a:r>
            <a:r>
              <a:rPr lang="en-IN" dirty="0">
                <a:latin typeface="Bernard MT Condensed" panose="02050806060905020404" pitchFamily="18" charset="0"/>
              </a:rPr>
              <a:t>("\n");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printf</a:t>
            </a:r>
            <a:r>
              <a:rPr lang="en-IN" dirty="0">
                <a:latin typeface="Bernard MT Condensed" panose="02050806060905020404" pitchFamily="18" charset="0"/>
              </a:rPr>
              <a:t>("--------------------------------------------------------------------------------------------------------------------\n");}</a:t>
            </a:r>
          </a:p>
          <a:p>
            <a:pPr marL="0" indent="0">
              <a:buNone/>
            </a:pPr>
            <a:r>
              <a:rPr lang="en-IN" dirty="0">
                <a:latin typeface="Bernard MT Condensed" panose="02050806060905020404" pitchFamily="18" charset="0"/>
              </a:rPr>
              <a:t> void variance(float data[5][150])</a:t>
            </a:r>
          </a:p>
          <a:p>
            <a:pPr marL="0" indent="0">
              <a:buNone/>
            </a:pPr>
            <a:r>
              <a:rPr lang="en-IN" dirty="0">
                <a:latin typeface="Bernard MT Condensed" panose="02050806060905020404" pitchFamily="18" charset="0"/>
              </a:rPr>
              <a:t> {    int </a:t>
            </a:r>
            <a:r>
              <a:rPr lang="en-IN" dirty="0" err="1">
                <a:latin typeface="Bernard MT Condensed" panose="02050806060905020404" pitchFamily="18" charset="0"/>
              </a:rPr>
              <a:t>i,j</a:t>
            </a:r>
            <a:r>
              <a:rPr lang="en-IN" dirty="0">
                <a:latin typeface="Bernard MT Condensed" panose="02050806060905020404" pitchFamily="18" charset="0"/>
              </a:rPr>
              <a:t>;    </a:t>
            </a:r>
          </a:p>
          <a:p>
            <a:pPr marL="0" indent="0">
              <a:buNone/>
            </a:pPr>
            <a:r>
              <a:rPr lang="en-IN" dirty="0">
                <a:latin typeface="Bernard MT Condensed" panose="02050806060905020404" pitchFamily="18" charset="0"/>
              </a:rPr>
              <a:t>      float </a:t>
            </a:r>
            <a:r>
              <a:rPr lang="en-IN" dirty="0" err="1">
                <a:latin typeface="Bernard MT Condensed" panose="02050806060905020404" pitchFamily="18" charset="0"/>
              </a:rPr>
              <a:t>sum_var</a:t>
            </a:r>
            <a:r>
              <a:rPr lang="en-IN" dirty="0">
                <a:latin typeface="Bernard MT Condensed" panose="02050806060905020404" pitchFamily="18" charset="0"/>
              </a:rPr>
              <a:t>;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printf</a:t>
            </a:r>
            <a:r>
              <a:rPr lang="en-IN" dirty="0">
                <a:latin typeface="Bernard MT Condensed" panose="02050806060905020404" pitchFamily="18" charset="0"/>
              </a:rPr>
              <a:t>("--------------------------------------------------------------------------------------------------------------------\n");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printf</a:t>
            </a:r>
            <a:r>
              <a:rPr lang="en-IN" dirty="0">
                <a:latin typeface="Bernard MT Condensed" panose="02050806060905020404" pitchFamily="18" charset="0"/>
              </a:rPr>
              <a:t>("*****Variance Matrix denotes variance at each time step****\n");    </a:t>
            </a:r>
          </a:p>
          <a:p>
            <a:pPr marL="0" indent="0">
              <a:buNone/>
            </a:pPr>
            <a:r>
              <a:rPr lang="en-IN" dirty="0">
                <a:latin typeface="Bernard MT Condensed" panose="02050806060905020404" pitchFamily="18" charset="0"/>
              </a:rPr>
              <a:t> for(</a:t>
            </a:r>
            <a:r>
              <a:rPr lang="en-IN" dirty="0" err="1">
                <a:latin typeface="Bernard MT Condensed" panose="02050806060905020404" pitchFamily="18" charset="0"/>
              </a:rPr>
              <a:t>i</a:t>
            </a:r>
            <a:r>
              <a:rPr lang="en-IN" dirty="0">
                <a:latin typeface="Bernard MT Condensed" panose="02050806060905020404" pitchFamily="18" charset="0"/>
              </a:rPr>
              <a:t>=0;i&lt;</a:t>
            </a:r>
            <a:r>
              <a:rPr lang="en-IN" dirty="0" err="1">
                <a:latin typeface="Bernard MT Condensed" panose="02050806060905020404" pitchFamily="18" charset="0"/>
              </a:rPr>
              <a:t>m;i</a:t>
            </a:r>
            <a:r>
              <a:rPr lang="en-IN" dirty="0">
                <a:latin typeface="Bernard MT Condensed" panose="02050806060905020404" pitchFamily="18" charset="0"/>
              </a:rPr>
              <a:t>++)</a:t>
            </a:r>
          </a:p>
          <a:p>
            <a:pPr marL="0" indent="0">
              <a:buNone/>
            </a:pPr>
            <a:r>
              <a:rPr lang="en-IN" dirty="0">
                <a:latin typeface="Bernard MT Condensed" panose="02050806060905020404" pitchFamily="18" charset="0"/>
              </a:rPr>
              <a:t> {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sum_var</a:t>
            </a:r>
            <a:r>
              <a:rPr lang="en-IN" dirty="0">
                <a:latin typeface="Bernard MT Condensed" panose="02050806060905020404" pitchFamily="18" charset="0"/>
              </a:rPr>
              <a:t>=0;        </a:t>
            </a:r>
          </a:p>
          <a:p>
            <a:pPr marL="0" indent="0">
              <a:buNone/>
            </a:pPr>
            <a:r>
              <a:rPr lang="en-IN" dirty="0">
                <a:latin typeface="Bernard MT Condensed" panose="02050806060905020404" pitchFamily="18" charset="0"/>
              </a:rPr>
              <a:t> for(j=0;j&lt;</a:t>
            </a:r>
            <a:r>
              <a:rPr lang="en-IN" dirty="0" err="1">
                <a:latin typeface="Bernard MT Condensed" panose="02050806060905020404" pitchFamily="18" charset="0"/>
              </a:rPr>
              <a:t>n;j</a:t>
            </a:r>
            <a:r>
              <a:rPr lang="en-IN" dirty="0">
                <a:latin typeface="Bernard MT Condensed" panose="02050806060905020404" pitchFamily="18" charset="0"/>
              </a:rPr>
              <a:t>++)        </a:t>
            </a:r>
          </a:p>
          <a:p>
            <a:pPr marL="0" indent="0">
              <a:buNone/>
            </a:pPr>
            <a:r>
              <a:rPr lang="en-IN" dirty="0">
                <a:latin typeface="Bernard MT Condensed" panose="02050806060905020404" pitchFamily="18" charset="0"/>
              </a:rPr>
              <a:t> {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sum_var</a:t>
            </a:r>
            <a:r>
              <a:rPr lang="en-IN" dirty="0">
                <a:latin typeface="Bernard MT Condensed" panose="02050806060905020404" pitchFamily="18" charset="0"/>
              </a:rPr>
              <a:t>=pow((data[j][</a:t>
            </a:r>
            <a:r>
              <a:rPr lang="en-IN" dirty="0" err="1">
                <a:latin typeface="Bernard MT Condensed" panose="02050806060905020404" pitchFamily="18" charset="0"/>
              </a:rPr>
              <a:t>i</a:t>
            </a:r>
            <a:r>
              <a:rPr lang="en-IN" dirty="0">
                <a:latin typeface="Bernard MT Condensed" panose="02050806060905020404" pitchFamily="18" charset="0"/>
              </a:rPr>
              <a:t>]-</a:t>
            </a:r>
            <a:r>
              <a:rPr lang="en-IN" dirty="0" err="1">
                <a:latin typeface="Bernard MT Condensed" panose="02050806060905020404" pitchFamily="18" charset="0"/>
              </a:rPr>
              <a:t>arrm</a:t>
            </a:r>
            <a:r>
              <a:rPr lang="en-IN" dirty="0">
                <a:latin typeface="Bernard MT Condensed" panose="02050806060905020404" pitchFamily="18" charset="0"/>
              </a:rPr>
              <a:t>[</a:t>
            </a:r>
            <a:r>
              <a:rPr lang="en-IN" dirty="0" err="1">
                <a:latin typeface="Bernard MT Condensed" panose="02050806060905020404" pitchFamily="18" charset="0"/>
              </a:rPr>
              <a:t>i</a:t>
            </a:r>
            <a:r>
              <a:rPr lang="en-IN" dirty="0">
                <a:latin typeface="Bernard MT Condensed" panose="02050806060905020404" pitchFamily="18" charset="0"/>
              </a:rPr>
              <a:t>]),2) + </a:t>
            </a:r>
            <a:r>
              <a:rPr lang="en-IN" dirty="0" err="1">
                <a:latin typeface="Bernard MT Condensed" panose="02050806060905020404" pitchFamily="18" charset="0"/>
              </a:rPr>
              <a:t>sum_var</a:t>
            </a:r>
            <a:r>
              <a:rPr lang="en-IN" dirty="0">
                <a:latin typeface="Bernard MT Condensed" panose="02050806060905020404" pitchFamily="18" charset="0"/>
              </a:rPr>
              <a:t>;        </a:t>
            </a:r>
          </a:p>
          <a:p>
            <a:pPr marL="0" indent="0">
              <a:buNone/>
            </a:pPr>
            <a:r>
              <a:rPr lang="en-IN" dirty="0">
                <a:latin typeface="Bernard MT Condensed" panose="02050806060905020404" pitchFamily="18" charset="0"/>
              </a:rPr>
              <a:t> }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arrv</a:t>
            </a:r>
            <a:r>
              <a:rPr lang="en-IN" dirty="0">
                <a:latin typeface="Bernard MT Condensed" panose="02050806060905020404" pitchFamily="18" charset="0"/>
              </a:rPr>
              <a:t>[</a:t>
            </a:r>
            <a:r>
              <a:rPr lang="en-IN" dirty="0" err="1">
                <a:latin typeface="Bernard MT Condensed" panose="02050806060905020404" pitchFamily="18" charset="0"/>
              </a:rPr>
              <a:t>i</a:t>
            </a:r>
            <a:r>
              <a:rPr lang="en-IN" dirty="0">
                <a:latin typeface="Bernard MT Condensed" panose="02050806060905020404" pitchFamily="18" charset="0"/>
              </a:rPr>
              <a:t>]=</a:t>
            </a:r>
            <a:r>
              <a:rPr lang="en-IN" dirty="0" err="1">
                <a:latin typeface="Bernard MT Condensed" panose="02050806060905020404" pitchFamily="18" charset="0"/>
              </a:rPr>
              <a:t>sum_var</a:t>
            </a:r>
            <a:r>
              <a:rPr lang="en-IN" dirty="0">
                <a:latin typeface="Bernard MT Condensed" panose="02050806060905020404" pitchFamily="18" charset="0"/>
              </a:rPr>
              <a:t>/(n-1);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printf</a:t>
            </a:r>
            <a:r>
              <a:rPr lang="en-IN" dirty="0">
                <a:latin typeface="Bernard MT Condensed" panose="02050806060905020404" pitchFamily="18" charset="0"/>
              </a:rPr>
              <a:t>("%f ",</a:t>
            </a:r>
            <a:r>
              <a:rPr lang="en-IN" dirty="0" err="1">
                <a:latin typeface="Bernard MT Condensed" panose="02050806060905020404" pitchFamily="18" charset="0"/>
              </a:rPr>
              <a:t>arrv</a:t>
            </a:r>
            <a:r>
              <a:rPr lang="en-IN" dirty="0">
                <a:latin typeface="Bernard MT Condensed" panose="02050806060905020404" pitchFamily="18" charset="0"/>
              </a:rPr>
              <a:t>[</a:t>
            </a:r>
            <a:r>
              <a:rPr lang="en-IN" dirty="0" err="1">
                <a:latin typeface="Bernard MT Condensed" panose="02050806060905020404" pitchFamily="18" charset="0"/>
              </a:rPr>
              <a:t>i</a:t>
            </a:r>
            <a:r>
              <a:rPr lang="en-IN" dirty="0">
                <a:latin typeface="Bernard MT Condensed" panose="02050806060905020404" pitchFamily="18" charset="0"/>
              </a:rPr>
              <a:t>]);    </a:t>
            </a:r>
          </a:p>
          <a:p>
            <a:pPr marL="0" indent="0">
              <a:buNone/>
            </a:pPr>
            <a:r>
              <a:rPr lang="en-IN" dirty="0">
                <a:latin typeface="Bernard MT Condensed" panose="02050806060905020404" pitchFamily="18" charset="0"/>
              </a:rPr>
              <a:t>}</a:t>
            </a:r>
          </a:p>
          <a:p>
            <a:pPr marL="0" indent="0">
              <a:buNone/>
            </a:pPr>
            <a:endParaRPr lang="en-IN" dirty="0">
              <a:latin typeface="Bernard MT Condensed" panose="02050806060905020404" pitchFamily="18" charset="0"/>
            </a:endParaRPr>
          </a:p>
        </p:txBody>
      </p:sp>
    </p:spTree>
    <p:extLst>
      <p:ext uri="{BB962C8B-B14F-4D97-AF65-F5344CB8AC3E}">
        <p14:creationId xmlns:p14="http://schemas.microsoft.com/office/powerpoint/2010/main" val="517486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B901E-FBBC-4E24-B5F3-EA2326923915}"/>
              </a:ext>
            </a:extLst>
          </p:cNvPr>
          <p:cNvSpPr>
            <a:spLocks noGrp="1"/>
          </p:cNvSpPr>
          <p:nvPr>
            <p:ph type="title"/>
          </p:nvPr>
        </p:nvSpPr>
        <p:spPr>
          <a:xfrm>
            <a:off x="-102637" y="0"/>
            <a:ext cx="10153471" cy="699796"/>
          </a:xfrm>
        </p:spPr>
        <p:txBody>
          <a:bodyPr/>
          <a:lstStyle/>
          <a:p>
            <a:r>
              <a:rPr lang="en-IN" dirty="0"/>
              <a:t>CONTD…</a:t>
            </a:r>
          </a:p>
        </p:txBody>
      </p:sp>
      <p:sp>
        <p:nvSpPr>
          <p:cNvPr id="3" name="Content Placeholder 2">
            <a:extLst>
              <a:ext uri="{FF2B5EF4-FFF2-40B4-BE49-F238E27FC236}">
                <a16:creationId xmlns:a16="http://schemas.microsoft.com/office/drawing/2014/main" id="{2076114D-205A-4A0D-B7AE-B9136DDDEC17}"/>
              </a:ext>
            </a:extLst>
          </p:cNvPr>
          <p:cNvSpPr>
            <a:spLocks noGrp="1"/>
          </p:cNvSpPr>
          <p:nvPr>
            <p:ph idx="1"/>
          </p:nvPr>
        </p:nvSpPr>
        <p:spPr>
          <a:xfrm>
            <a:off x="0" y="625151"/>
            <a:ext cx="10049853" cy="6092889"/>
          </a:xfrm>
        </p:spPr>
        <p:txBody>
          <a:bodyPr>
            <a:normAutofit fontScale="85000" lnSpcReduction="20000"/>
          </a:bodyPr>
          <a:lstStyle/>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printf</a:t>
            </a:r>
            <a:r>
              <a:rPr lang="en-IN" dirty="0">
                <a:latin typeface="Bernard MT Condensed" panose="02050806060905020404" pitchFamily="18" charset="0"/>
              </a:rPr>
              <a:t>("\n");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printf</a:t>
            </a:r>
            <a:r>
              <a:rPr lang="en-IN" dirty="0">
                <a:latin typeface="Bernard MT Condensed" panose="02050806060905020404" pitchFamily="18" charset="0"/>
              </a:rPr>
              <a:t>("-------------------------------------------------------------------------------------------------------------------\n");</a:t>
            </a:r>
          </a:p>
          <a:p>
            <a:pPr marL="0" indent="0">
              <a:buNone/>
            </a:pPr>
            <a:r>
              <a:rPr lang="en-IN" dirty="0">
                <a:latin typeface="Bernard MT Condensed" panose="02050806060905020404" pitchFamily="18" charset="0"/>
              </a:rPr>
              <a:t> }</a:t>
            </a:r>
          </a:p>
          <a:p>
            <a:pPr marL="0" indent="0">
              <a:buNone/>
            </a:pPr>
            <a:r>
              <a:rPr lang="en-IN" dirty="0">
                <a:latin typeface="Bernard MT Condensed" panose="02050806060905020404" pitchFamily="18" charset="0"/>
              </a:rPr>
              <a:t> void STD(float data[5][150])</a:t>
            </a:r>
          </a:p>
          <a:p>
            <a:pPr marL="0" indent="0">
              <a:buNone/>
            </a:pPr>
            <a:r>
              <a:rPr lang="en-IN" dirty="0">
                <a:latin typeface="Bernard MT Condensed" panose="02050806060905020404" pitchFamily="18" charset="0"/>
              </a:rPr>
              <a:t>{    int </a:t>
            </a:r>
            <a:r>
              <a:rPr lang="en-IN" dirty="0" err="1">
                <a:latin typeface="Bernard MT Condensed" panose="02050806060905020404" pitchFamily="18" charset="0"/>
              </a:rPr>
              <a:t>i,j</a:t>
            </a:r>
            <a:r>
              <a:rPr lang="en-IN" dirty="0">
                <a:latin typeface="Bernard MT Condensed" panose="02050806060905020404" pitchFamily="18" charset="0"/>
              </a:rPr>
              <a:t>;    </a:t>
            </a:r>
          </a:p>
          <a:p>
            <a:pPr marL="0" indent="0">
              <a:buNone/>
            </a:pPr>
            <a:r>
              <a:rPr lang="en-IN" dirty="0">
                <a:latin typeface="Bernard MT Condensed" panose="02050806060905020404" pitchFamily="18" charset="0"/>
              </a:rPr>
              <a:t>     float </a:t>
            </a:r>
            <a:r>
              <a:rPr lang="en-IN" dirty="0" err="1">
                <a:latin typeface="Bernard MT Condensed" panose="02050806060905020404" pitchFamily="18" charset="0"/>
              </a:rPr>
              <a:t>arr_std</a:t>
            </a:r>
            <a:r>
              <a:rPr lang="en-IN" dirty="0">
                <a:latin typeface="Bernard MT Condensed" panose="02050806060905020404" pitchFamily="18" charset="0"/>
              </a:rPr>
              <a:t>[m];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printf</a:t>
            </a:r>
            <a:r>
              <a:rPr lang="en-IN" dirty="0">
                <a:latin typeface="Bernard MT Condensed" panose="02050806060905020404" pitchFamily="18" charset="0"/>
              </a:rPr>
              <a:t>("-------------------------------------------------------------------------------------------------------------------       \n");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printf</a:t>
            </a:r>
            <a:r>
              <a:rPr lang="en-IN" dirty="0">
                <a:latin typeface="Bernard MT Condensed" panose="02050806060905020404" pitchFamily="18" charset="0"/>
              </a:rPr>
              <a:t>("****Standard Deviation Matrix denotes standard deviation at each timestep*****\n");</a:t>
            </a:r>
          </a:p>
          <a:p>
            <a:pPr marL="0" indent="0">
              <a:buNone/>
            </a:pPr>
            <a:r>
              <a:rPr lang="en-IN" dirty="0">
                <a:latin typeface="Bernard MT Condensed" panose="02050806060905020404" pitchFamily="18" charset="0"/>
              </a:rPr>
              <a:t>  for(</a:t>
            </a:r>
            <a:r>
              <a:rPr lang="en-IN" dirty="0" err="1">
                <a:latin typeface="Bernard MT Condensed" panose="02050806060905020404" pitchFamily="18" charset="0"/>
              </a:rPr>
              <a:t>i</a:t>
            </a:r>
            <a:r>
              <a:rPr lang="en-IN" dirty="0">
                <a:latin typeface="Bernard MT Condensed" panose="02050806060905020404" pitchFamily="18" charset="0"/>
              </a:rPr>
              <a:t>=0;i&lt;</a:t>
            </a:r>
            <a:r>
              <a:rPr lang="en-IN" dirty="0" err="1">
                <a:latin typeface="Bernard MT Condensed" panose="02050806060905020404" pitchFamily="18" charset="0"/>
              </a:rPr>
              <a:t>m;i</a:t>
            </a:r>
            <a:r>
              <a:rPr lang="en-IN" dirty="0">
                <a:latin typeface="Bernard MT Condensed" panose="02050806060905020404" pitchFamily="18" charset="0"/>
              </a:rPr>
              <a:t>++)    </a:t>
            </a:r>
          </a:p>
          <a:p>
            <a:pPr marL="0" indent="0">
              <a:buNone/>
            </a:pPr>
            <a:r>
              <a:rPr lang="en-IN" dirty="0">
                <a:latin typeface="Bernard MT Condensed" panose="02050806060905020404" pitchFamily="18" charset="0"/>
              </a:rPr>
              <a:t>  {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arr_std</a:t>
            </a:r>
            <a:r>
              <a:rPr lang="en-IN" dirty="0">
                <a:latin typeface="Bernard MT Condensed" panose="02050806060905020404" pitchFamily="18" charset="0"/>
              </a:rPr>
              <a:t>[</a:t>
            </a:r>
            <a:r>
              <a:rPr lang="en-IN" dirty="0" err="1">
                <a:latin typeface="Bernard MT Condensed" panose="02050806060905020404" pitchFamily="18" charset="0"/>
              </a:rPr>
              <a:t>i</a:t>
            </a:r>
            <a:r>
              <a:rPr lang="en-IN" dirty="0">
                <a:latin typeface="Bernard MT Condensed" panose="02050806060905020404" pitchFamily="18" charset="0"/>
              </a:rPr>
              <a:t>]=sqrt(</a:t>
            </a:r>
            <a:r>
              <a:rPr lang="en-IN" dirty="0" err="1">
                <a:latin typeface="Bernard MT Condensed" panose="02050806060905020404" pitchFamily="18" charset="0"/>
              </a:rPr>
              <a:t>arrv</a:t>
            </a:r>
            <a:r>
              <a:rPr lang="en-IN" dirty="0">
                <a:latin typeface="Bernard MT Condensed" panose="02050806060905020404" pitchFamily="18" charset="0"/>
              </a:rPr>
              <a:t>[</a:t>
            </a:r>
            <a:r>
              <a:rPr lang="en-IN" dirty="0" err="1">
                <a:latin typeface="Bernard MT Condensed" panose="02050806060905020404" pitchFamily="18" charset="0"/>
              </a:rPr>
              <a:t>i</a:t>
            </a:r>
            <a:r>
              <a:rPr lang="en-IN" dirty="0">
                <a:latin typeface="Bernard MT Condensed" panose="02050806060905020404" pitchFamily="18" charset="0"/>
              </a:rPr>
              <a:t>]);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printf</a:t>
            </a:r>
            <a:r>
              <a:rPr lang="en-IN" dirty="0">
                <a:latin typeface="Bernard MT Condensed" panose="02050806060905020404" pitchFamily="18" charset="0"/>
              </a:rPr>
              <a:t>("%f ",</a:t>
            </a:r>
            <a:r>
              <a:rPr lang="en-IN" dirty="0" err="1">
                <a:latin typeface="Bernard MT Condensed" panose="02050806060905020404" pitchFamily="18" charset="0"/>
              </a:rPr>
              <a:t>arr_std</a:t>
            </a:r>
            <a:r>
              <a:rPr lang="en-IN" dirty="0">
                <a:latin typeface="Bernard MT Condensed" panose="02050806060905020404" pitchFamily="18" charset="0"/>
              </a:rPr>
              <a:t>[</a:t>
            </a:r>
            <a:r>
              <a:rPr lang="en-IN" dirty="0" err="1">
                <a:latin typeface="Bernard MT Condensed" panose="02050806060905020404" pitchFamily="18" charset="0"/>
              </a:rPr>
              <a:t>i</a:t>
            </a:r>
            <a:r>
              <a:rPr lang="en-IN" dirty="0">
                <a:latin typeface="Bernard MT Condensed" panose="02050806060905020404" pitchFamily="18" charset="0"/>
              </a:rPr>
              <a:t>]);    }    </a:t>
            </a:r>
            <a:r>
              <a:rPr lang="en-IN" dirty="0" err="1">
                <a:latin typeface="Bernard MT Condensed" panose="02050806060905020404" pitchFamily="18" charset="0"/>
              </a:rPr>
              <a:t>printf</a:t>
            </a:r>
            <a:r>
              <a:rPr lang="en-IN" dirty="0">
                <a:latin typeface="Bernard MT Condensed" panose="02050806060905020404" pitchFamily="18" charset="0"/>
              </a:rPr>
              <a:t>("-------------------------------------------------------------------------------------------------------------------\n");</a:t>
            </a:r>
          </a:p>
          <a:p>
            <a:pPr marL="0" indent="0">
              <a:buNone/>
            </a:pPr>
            <a:r>
              <a:rPr lang="en-IN" dirty="0">
                <a:latin typeface="Bernard MT Condensed" panose="02050806060905020404" pitchFamily="18" charset="0"/>
              </a:rPr>
              <a:t>   }</a:t>
            </a:r>
          </a:p>
          <a:p>
            <a:pPr marL="0" indent="0">
              <a:buNone/>
            </a:pPr>
            <a:r>
              <a:rPr lang="en-US" dirty="0">
                <a:latin typeface="Bernard MT Condensed" panose="02050806060905020404" pitchFamily="18" charset="0"/>
              </a:rPr>
              <a:t>int main()</a:t>
            </a:r>
          </a:p>
          <a:p>
            <a:pPr marL="0" indent="0">
              <a:buNone/>
            </a:pPr>
            <a:r>
              <a:rPr lang="en-US" dirty="0">
                <a:latin typeface="Bernard MT Condensed" panose="02050806060905020404" pitchFamily="18" charset="0"/>
              </a:rPr>
              <a:t>{    </a:t>
            </a:r>
          </a:p>
          <a:p>
            <a:pPr marL="0" indent="0">
              <a:buNone/>
            </a:pPr>
            <a:r>
              <a:rPr lang="en-US" dirty="0">
                <a:latin typeface="Bernard MT Condensed" panose="02050806060905020404" pitchFamily="18" charset="0"/>
              </a:rPr>
              <a:t>  // declare array and store all data    </a:t>
            </a:r>
          </a:p>
          <a:p>
            <a:pPr marL="0" indent="0">
              <a:buNone/>
            </a:pPr>
            <a:r>
              <a:rPr lang="en-US" dirty="0">
                <a:latin typeface="Bernard MT Condensed" panose="02050806060905020404" pitchFamily="18" charset="0"/>
              </a:rPr>
              <a:t>   int choice;</a:t>
            </a:r>
            <a:endParaRPr lang="en-IN" dirty="0">
              <a:latin typeface="Bernard MT Condensed" panose="02050806060905020404" pitchFamily="18" charset="0"/>
            </a:endParaRPr>
          </a:p>
        </p:txBody>
      </p:sp>
    </p:spTree>
    <p:extLst>
      <p:ext uri="{BB962C8B-B14F-4D97-AF65-F5344CB8AC3E}">
        <p14:creationId xmlns:p14="http://schemas.microsoft.com/office/powerpoint/2010/main" val="87409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9588-F982-4FEC-9585-0346F0EBBE47}"/>
              </a:ext>
            </a:extLst>
          </p:cNvPr>
          <p:cNvSpPr>
            <a:spLocks noGrp="1"/>
          </p:cNvSpPr>
          <p:nvPr>
            <p:ph type="title"/>
          </p:nvPr>
        </p:nvSpPr>
        <p:spPr>
          <a:xfrm>
            <a:off x="-981" y="0"/>
            <a:ext cx="10050834" cy="1007706"/>
          </a:xfrm>
        </p:spPr>
        <p:txBody>
          <a:bodyPr/>
          <a:lstStyle/>
          <a:p>
            <a:r>
              <a:rPr lang="en-IN" dirty="0"/>
              <a:t>CONTD…</a:t>
            </a:r>
          </a:p>
        </p:txBody>
      </p:sp>
      <p:sp>
        <p:nvSpPr>
          <p:cNvPr id="3" name="Content Placeholder 2">
            <a:extLst>
              <a:ext uri="{FF2B5EF4-FFF2-40B4-BE49-F238E27FC236}">
                <a16:creationId xmlns:a16="http://schemas.microsoft.com/office/drawing/2014/main" id="{8DECC824-4400-4AA7-94B9-DB7D6F84ACE1}"/>
              </a:ext>
            </a:extLst>
          </p:cNvPr>
          <p:cNvSpPr>
            <a:spLocks noGrp="1"/>
          </p:cNvSpPr>
          <p:nvPr>
            <p:ph idx="1"/>
          </p:nvPr>
        </p:nvSpPr>
        <p:spPr>
          <a:xfrm>
            <a:off x="65314" y="597160"/>
            <a:ext cx="9984539" cy="5651240"/>
          </a:xfrm>
        </p:spPr>
        <p:txBody>
          <a:bodyPr>
            <a:normAutofit lnSpcReduction="10000"/>
          </a:bodyPr>
          <a:lstStyle/>
          <a:p>
            <a:pPr marL="0" indent="0">
              <a:buNone/>
            </a:pPr>
            <a:r>
              <a:rPr lang="nn-NO" dirty="0">
                <a:latin typeface="Bernard MT Condensed" panose="02050806060905020404" pitchFamily="18" charset="0"/>
              </a:rPr>
              <a:t>float data[5][150]=</a:t>
            </a:r>
          </a:p>
          <a:p>
            <a:pPr marL="0" indent="0">
              <a:buNone/>
            </a:pPr>
            <a:r>
              <a:rPr lang="nn-NO" dirty="0">
                <a:latin typeface="Bernard MT Condensed" panose="02050806060905020404" pitchFamily="18" charset="0"/>
              </a:rPr>
              <a:t>{</a:t>
            </a:r>
          </a:p>
          <a:p>
            <a:pPr marL="0" indent="0">
              <a:buNone/>
            </a:pPr>
            <a:r>
              <a:rPr lang="nn-NO" dirty="0">
                <a:latin typeface="Bernard MT Condensed" panose="02050806060905020404" pitchFamily="18" charset="0"/>
              </a:rPr>
              <a:t>{-0.06,-0.05760673,-0.05644655,-0.05607283,-0.05551852,-0.05535924    ,-0.05502568,-0.05450414,-0.05242005,-0.05260019,-0.05281973,-0.0511416    ,-0.04961093,-0.04932232,-0.04909275,-0.04787739,-0.04809972,-0.04725665    ,-0.04779453,-0.04770675,-0.04568373,-0.04625991,-0.04548438,-0.04350374    ,-0.04306824,-0.04215146,-0.04322013,-0.04294348,-0.04360004,-0.04324338    ,-0.04384253,-0.04218712,-0.04221541,-0.04222301,-0.04076474,-0.04002928    ,-0.03952227,-0.03878069,-0.03957821,-0.03827995,-0.0382924,-0.03711287    ,-0.03619914,-0.03485415,-0.03617629,-0.03717025,-0.03664258,-0.03638992    ,-0.0372637,-0.03737814,-0.03721815,-0.03781337,-0.03736952,-0.03810783    ,-0.03856217,-0.03976682,-0.03933154,-0.03777989,-0.03671307,-0.03602329    ,-0.03609036,-0.03553849,-0.03474713,-0.03466346,-0.03473292,-0.03618757    ,-0.03492095,-0.0339098,-0.03323606,-0.03210412,-0.03307337,-0.03414961    ,-0.0338426,-0.03538036,-0.03597579,-0.03541095,-0.03400475,-0.03308633    ,-0.03447454,-0.03561958,-0.03535422,-0.03632464,-0.03474444,-0.03592876    ,-0.03483871,-0.03633475,-0.03512996,-0.03389135,-0.03410231,-0.03378534    ,-0.03237951,-0.03282505,-0.03309537,-0.03400732,-0.03273506,-0.03354395,-0.03229303,-0.03269405,-0.03384831,-0.03400141,-0.03475775,-0.03340957    ,-0.03411543,-0.03522653,-0.03591164,-0.03474854,-0.03348474,-0.03279571 ,-0.0316805,-0.0333088,-0.0347989 ,-0.03358864,</a:t>
            </a:r>
            <a:endParaRPr lang="en-IN" dirty="0">
              <a:latin typeface="Bernard MT Condensed" panose="02050806060905020404" pitchFamily="18" charset="0"/>
            </a:endParaRPr>
          </a:p>
        </p:txBody>
      </p:sp>
    </p:spTree>
    <p:extLst>
      <p:ext uri="{BB962C8B-B14F-4D97-AF65-F5344CB8AC3E}">
        <p14:creationId xmlns:p14="http://schemas.microsoft.com/office/powerpoint/2010/main" val="883485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8863-DCD9-45C8-B357-B96EA1272853}"/>
              </a:ext>
            </a:extLst>
          </p:cNvPr>
          <p:cNvSpPr>
            <a:spLocks noGrp="1"/>
          </p:cNvSpPr>
          <p:nvPr>
            <p:ph type="title"/>
          </p:nvPr>
        </p:nvSpPr>
        <p:spPr>
          <a:xfrm>
            <a:off x="-65313" y="0"/>
            <a:ext cx="10116148" cy="793102"/>
          </a:xfrm>
        </p:spPr>
        <p:txBody>
          <a:bodyPr/>
          <a:lstStyle/>
          <a:p>
            <a:r>
              <a:rPr lang="en-IN" dirty="0"/>
              <a:t>CONTD…</a:t>
            </a:r>
          </a:p>
        </p:txBody>
      </p:sp>
      <p:sp>
        <p:nvSpPr>
          <p:cNvPr id="3" name="Content Placeholder 2">
            <a:extLst>
              <a:ext uri="{FF2B5EF4-FFF2-40B4-BE49-F238E27FC236}">
                <a16:creationId xmlns:a16="http://schemas.microsoft.com/office/drawing/2014/main" id="{774AF07B-C36A-4501-A689-B55F34851AAA}"/>
              </a:ext>
            </a:extLst>
          </p:cNvPr>
          <p:cNvSpPr>
            <a:spLocks noGrp="1"/>
          </p:cNvSpPr>
          <p:nvPr>
            <p:ph idx="1"/>
          </p:nvPr>
        </p:nvSpPr>
        <p:spPr>
          <a:xfrm>
            <a:off x="83976" y="606490"/>
            <a:ext cx="9965877" cy="6251510"/>
          </a:xfrm>
        </p:spPr>
        <p:txBody>
          <a:bodyPr/>
          <a:lstStyle/>
          <a:p>
            <a:pPr marL="0" indent="0">
              <a:buNone/>
            </a:pPr>
            <a:r>
              <a:rPr lang="en-IN" dirty="0">
                <a:latin typeface="Bernard MT Condensed" panose="02050806060905020404" pitchFamily="18" charset="0"/>
              </a:rPr>
              <a:t>-0.03304441,-0.03262367    ,-0.03258068,-0.03201964,-0.03108497,-0.03094692,-0.03129528,-0.03210311    ,-0.03184802,-0.03198408,-0.03253213,-0.03376327,-0.03303152,-0.03172461    ,-0.03256497,-0.03198003,-0.03304984,-0.03270715,-0.03373155,-0.03517146    ,-0.03555482,-0.03701486,-0.03814014,-0.03645419,-0.03507783,-0.03410975    ,-0.03500432,-0.03623673,-0.03481071,-0.03401755,-0.03459124,-0.03330745    ,-0.03276231,-0.03423123,-0.03428505,-0.03464289,-0.03447265,-0.0337914}    ,{-0.06,-0.06016476,-0.05983919,-0.05808855,-0.05629988,-0.055792    ,-0.05552755,-0.05346487,-0.05381526,-0.05208975,-0.05057301,-0.04995349    ,-0.05058969,-0.04928076,-0.04949659,-0.04741245,-0.04661074,-0.04501571    ,-0.04500504,-0.04540446,-0.04484822,-0.04285308,-0.04129946,-0.04222392    ,-0.04186574,-0.04120995,-0.04205912,-0.04202438,-0.04136451,-0.04116716    ,-0.0416653 ,-0.04253884,-0.04067744,-0.04190439,-0.04295846,-0.04179482    ,-0.04072139,-0.03890731,-0.03839171,-0.0392723 ,-0.04031909,-0.03897363    ,-0.03826126,-0.03873266,-0.03980945,-0.04014113,-0.03844577,-0.03731851    ,-0.03801231,-0.03807253,-0.03903273,-0.04009765,-0.04054826,-0.04128169    ,-0.04140628,-0.03975367,-0.03925183,-0.03986801,-0.03892371,-0.03808456    ,-0.03897996,-0.03813873,-0.03751406,-0.03748591,-0.03675896,-0.03692465 ,-0.03771121,-0.03827994,-0.03824114,-0.03769806,-0.03643255,-0.03541594    ,-0.03427159,-0.03411795,-0.03401651,-0.03466178,-0.03552268,-0.03558238    ,-0.0345509 ,-0.03567252,-0.03556368,-0.03524283,-0.0341839 ,-0.03465702    ,-0.03479893,-0.03544067,-0.03538152,-0.03650175,-0.03735821,-0.03701806    ,-0.03576938,-0.03468262,-0.03602179,-0.03655186,-0.03577749,</a:t>
            </a:r>
          </a:p>
        </p:txBody>
      </p:sp>
    </p:spTree>
    <p:extLst>
      <p:ext uri="{BB962C8B-B14F-4D97-AF65-F5344CB8AC3E}">
        <p14:creationId xmlns:p14="http://schemas.microsoft.com/office/powerpoint/2010/main" val="3678141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3BF4-9FF6-4C12-B528-4F0694664B0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42540E9-8552-4874-8CD1-2FFB83051AAB}"/>
              </a:ext>
            </a:extLst>
          </p:cNvPr>
          <p:cNvSpPr>
            <a:spLocks noGrp="1"/>
          </p:cNvSpPr>
          <p:nvPr>
            <p:ph idx="1"/>
          </p:nvPr>
        </p:nvSpPr>
        <p:spPr>
          <a:xfrm>
            <a:off x="1103312" y="2052918"/>
            <a:ext cx="9822835" cy="4195481"/>
          </a:xfrm>
        </p:spPr>
        <p:txBody>
          <a:bodyPr>
            <a:normAutofit/>
          </a:bodyPr>
          <a:lstStyle/>
          <a:p>
            <a:pPr>
              <a:buFont typeface="Wingdings" panose="05000000000000000000" pitchFamily="2" charset="2"/>
              <a:buChar char="v"/>
            </a:pPr>
            <a:r>
              <a:rPr lang="en-IN" sz="2800" dirty="0">
                <a:latin typeface="+mn-lt"/>
              </a:rPr>
              <a:t>PROJECT TITLE</a:t>
            </a:r>
            <a:r>
              <a:rPr lang="en-IN" sz="2800" dirty="0">
                <a:latin typeface="Bernard MT Condensed" panose="02050806060905020404" pitchFamily="18" charset="0"/>
              </a:rPr>
              <a:t>:-  MEAN VARIANCE AND STANDARD DEVIATION CALCULATOR</a:t>
            </a:r>
          </a:p>
          <a:p>
            <a:pPr marL="0" indent="0">
              <a:buNone/>
            </a:pPr>
            <a:endParaRPr lang="en-IN" sz="2800" dirty="0">
              <a:latin typeface="Bernard MT Condensed" panose="02050806060905020404" pitchFamily="18" charset="0"/>
            </a:endParaRPr>
          </a:p>
          <a:p>
            <a:pPr>
              <a:buFont typeface="Wingdings" panose="05000000000000000000" pitchFamily="2" charset="2"/>
              <a:buChar char="v"/>
            </a:pPr>
            <a:r>
              <a:rPr lang="en-IN" sz="2800" dirty="0">
                <a:latin typeface="+mn-lt"/>
              </a:rPr>
              <a:t>AIM:- </a:t>
            </a:r>
            <a:r>
              <a:rPr lang="en-IN" sz="2800" dirty="0">
                <a:latin typeface="Bernard MT Condensed" panose="02050806060905020404" pitchFamily="18" charset="0"/>
              </a:rPr>
              <a:t>WRITE A C PROGRAM TO POPERATION ON MEAN, VARIANCE ERFORM OPERATION ON DATA SET, INCLUDE MENU DRIVEN</a:t>
            </a:r>
            <a:endParaRPr lang="en-IN" sz="2800" dirty="0">
              <a:latin typeface="+mn-lt"/>
            </a:endParaRPr>
          </a:p>
        </p:txBody>
      </p:sp>
    </p:spTree>
    <p:extLst>
      <p:ext uri="{BB962C8B-B14F-4D97-AF65-F5344CB8AC3E}">
        <p14:creationId xmlns:p14="http://schemas.microsoft.com/office/powerpoint/2010/main" val="4235921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E7D8F-361A-42E6-A561-8F134471F6EB}"/>
              </a:ext>
            </a:extLst>
          </p:cNvPr>
          <p:cNvSpPr>
            <a:spLocks noGrp="1"/>
          </p:cNvSpPr>
          <p:nvPr>
            <p:ph type="title"/>
          </p:nvPr>
        </p:nvSpPr>
        <p:spPr>
          <a:xfrm>
            <a:off x="1" y="0"/>
            <a:ext cx="10050834" cy="793102"/>
          </a:xfrm>
        </p:spPr>
        <p:txBody>
          <a:bodyPr/>
          <a:lstStyle/>
          <a:p>
            <a:r>
              <a:rPr lang="en-IN" dirty="0"/>
              <a:t>CONTD…</a:t>
            </a:r>
          </a:p>
        </p:txBody>
      </p:sp>
      <p:sp>
        <p:nvSpPr>
          <p:cNvPr id="3" name="Content Placeholder 2">
            <a:extLst>
              <a:ext uri="{FF2B5EF4-FFF2-40B4-BE49-F238E27FC236}">
                <a16:creationId xmlns:a16="http://schemas.microsoft.com/office/drawing/2014/main" id="{3AB9836A-D5AF-4A15-B3F4-98E7C7DE45D7}"/>
              </a:ext>
            </a:extLst>
          </p:cNvPr>
          <p:cNvSpPr>
            <a:spLocks noGrp="1"/>
          </p:cNvSpPr>
          <p:nvPr>
            <p:ph idx="1"/>
          </p:nvPr>
        </p:nvSpPr>
        <p:spPr>
          <a:xfrm>
            <a:off x="111967" y="606490"/>
            <a:ext cx="9937886" cy="6251510"/>
          </a:xfrm>
        </p:spPr>
        <p:txBody>
          <a:bodyPr/>
          <a:lstStyle/>
          <a:p>
            <a:pPr marL="0" indent="0">
              <a:buNone/>
            </a:pPr>
            <a:r>
              <a:rPr lang="en-IN" dirty="0">
                <a:latin typeface="Bernard MT Condensed" panose="02050806060905020404" pitchFamily="18" charset="0"/>
              </a:rPr>
              <a:t>,-0.03453033    ,-0.03359434,-0.03314045,-0.03306026,-0.03280818,-0.03221242,-0.03358949    ,-0.03402137,-0.03425326,-0.03387578,-0.03488559,-0.03419806,-0.0354739    ,-0.03442773,-0.03361239,-0.03455533,-0.03305175,-0.03401528,-0.03292779    ,-0.03425336,-0.03557972,-0.0349621 ,-0.0361908 ,-0.03544498,-0.0366523    ,-0.03685639,-0.03689019,-0.03550959,-0.03552753,-0.03657946,-0.03797815    ,-0.03892336,-0.03843226,-0.03971867,-0.03917444,-0.03826877,-0.03872834    ,-0.03899882,-0.0391488 ,-0.03890509,-0.03907247,-0.03875731,-0.03891336    ,-0.03961886,-0.03961804,-0.04091401,-0.04096786,-0.04112035,-0.03970858    ,-0.03919649,-0.04029522,-0.03997028,-0.04001108,-0.04113147,-0.04011706}    ,{-0.06     ,-0.05728241,-0.0554272 ,-0.05501319,-0.05487028,-0.05462455    ,-0.05487839,-0.05508984,-0.05552473,-0.05482242,-0.0535184 ,-0.0537252    ,-0.0530815 ,-0.05312463,-0.05228605,-0.05034747,-0.04900013,-0.04785187    ,-0.04602081,-0.0440153 ,-0.04213172,-0.04308431,-0.04389734,-0.04399557    ,-0.04261588,-0.04247794,-0.0418394 ,-0.04170685,-0.04216717,-0.0417937    ,-0.04001239,-0.04115461,-0.03960515,-0.03862984,-0.03872298,-0.03883016    ,-0.0398154 ,-0.03855332,-0.0386176 ,-0.03845822,-0.03934622,-0.03834043 ,-0.03845797,-0.03733355,-0.03799075,-0.0386968 ,-0.03776769,-0.03888417    ,-0.03902892,-0.04033681,-0.03911381,-0.03779633,-0.03678119,-0.03762948    ,-0.03679659,-0.0371913 ,-0.03561299,-0.03517145,-0.03422624,-0.03531966    ,-0.03520986,-0.03504401,-0.03495453,-0.03614376,-0.03736656,-0.03718272    ,-0.03759206,-0.0377751 ,-0.03907222,-0.03832925,-0.03810227,-0.0370952    ,-0.03655301,-0.03548115,-0.03563904,-0.03528016,-0.03593384,-0.03454143</a:t>
            </a:r>
          </a:p>
        </p:txBody>
      </p:sp>
    </p:spTree>
    <p:extLst>
      <p:ext uri="{BB962C8B-B14F-4D97-AF65-F5344CB8AC3E}">
        <p14:creationId xmlns:p14="http://schemas.microsoft.com/office/powerpoint/2010/main" val="4260431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CF54-1BE9-4264-9233-11C949AB60AC}"/>
              </a:ext>
            </a:extLst>
          </p:cNvPr>
          <p:cNvSpPr>
            <a:spLocks noGrp="1"/>
          </p:cNvSpPr>
          <p:nvPr>
            <p:ph type="title"/>
          </p:nvPr>
        </p:nvSpPr>
        <p:spPr>
          <a:xfrm>
            <a:off x="1" y="0"/>
            <a:ext cx="10050834" cy="755780"/>
          </a:xfrm>
        </p:spPr>
        <p:txBody>
          <a:bodyPr/>
          <a:lstStyle/>
          <a:p>
            <a:r>
              <a:rPr lang="en-IN" dirty="0"/>
              <a:t>CONTD…</a:t>
            </a:r>
          </a:p>
        </p:txBody>
      </p:sp>
      <p:sp>
        <p:nvSpPr>
          <p:cNvPr id="3" name="Content Placeholder 2">
            <a:extLst>
              <a:ext uri="{FF2B5EF4-FFF2-40B4-BE49-F238E27FC236}">
                <a16:creationId xmlns:a16="http://schemas.microsoft.com/office/drawing/2014/main" id="{998D0A66-0DB8-4B67-BB23-548A7CDE9401}"/>
              </a:ext>
            </a:extLst>
          </p:cNvPr>
          <p:cNvSpPr>
            <a:spLocks noGrp="1"/>
          </p:cNvSpPr>
          <p:nvPr>
            <p:ph idx="1"/>
          </p:nvPr>
        </p:nvSpPr>
        <p:spPr>
          <a:xfrm>
            <a:off x="139960" y="597160"/>
            <a:ext cx="9909894" cy="6260840"/>
          </a:xfrm>
        </p:spPr>
        <p:txBody>
          <a:bodyPr>
            <a:normAutofit lnSpcReduction="10000"/>
          </a:bodyPr>
          <a:lstStyle/>
          <a:p>
            <a:pPr marL="0" indent="0">
              <a:buNone/>
            </a:pPr>
            <a:r>
              <a:rPr lang="en-IN" dirty="0">
                <a:latin typeface="Bernard MT Condensed" panose="02050806060905020404" pitchFamily="18" charset="0"/>
              </a:rPr>
              <a:t>,-0.03332179,-0.0330555 ,-0.03357524,-0.03398186,-0.03513092,-0.03550805    ,-0.03498319,-0.03472433,-0.03545747,-0.03654444,-0.03713559,-0.03850811    ,-0.03794451,-0.0381361 ,-0.03947346,-0.0378902 ,-0.03870434,-0.03966223    ,-0.04021973,-0.04138957,-0.04255816,-0.04328733,-0.04246717,-0.04094387    ,-0.03956307,-0.0402341 ,-0.03910624,-0.03992769,-0.03834651,-0.03807401    ,-0.03662628,-0.03724543,-0.03611641,-0.03738639,-0.03829092,-0.03941112    ,-0.03959608,-0.04070438,-0.03910002,-0.03953142,-0.03995333,-0.03988214    ,-0.03975789,-0.03946724,-0.03921901,-0.03778118,-0.03780947,-0.03839889    ,-0.03850913,-0.03888519,-0.03900478,-0.03799308,-0.03700046,-0.03818745    ,-0.03750237,-0.03820019,-0.03701052,-0.03739684,-0.03833091,-0.03769796    ,-0.03754675,-0.03631992,-0.0357907 ,-0.0362875 ,-0.03542036,-0.03599283},    {-0.06      ,-0.05728241,-0.0554272 ,-0.05501319,-0.05487028,-0.05462455    ,-0.05487839,-0.05508984,-0.05552473,-0.05482242,-0.0535184 ,-0.0537252    ,-0.0530815 ,-0.05312463,-0.05228605,-0.05034747,-0.04900013,-0.04785187    ,-0.04602081,-0.0440153 ,-0.04213172,-0.04308431,-0.04389734,-0.04399557    ,-0.04261588,-0.04247794,-0.0418394 ,-0.04170685,-0.04216717,-0.0417937    ,-0.04001239,-0.04115461,-0.03960515,-0.03862984,-0.03872298,-0.03883016 ,-0.0398154 ,-0.03855332,-0.0386176 ,-0.03845822,-0.03934622,-0.03834043    ,-0.03845797,-0.03733355,-0.03799075,-0.0386968 ,-0.03776769,-0.03888417    ,-0.03902892,-0.04033681,-0.03911381,-0.03779633,-0.03678119,-0.03762948    ,-0.03679659,-0.0371913 ,-0.03561299,-0.03517145,-0.03422624,-0.03531966    ,-0.03520986,-0.03504401,-0.03495453,-0.03614376,-0.03736656,-0.03718272    ,-0.03759206,-0.0377751 ,-0.03907222,-0.03832925,-0.03810227,-0.0370952    ,-0.03655301,-0.03548115,-0.03563904,-0.03528016,-0.03593384,-0.03454143    ,-0.03422254,-0.0345813 ,-0.03483159,-0.03427661,-0.03300687,-0.03282979</a:t>
            </a:r>
          </a:p>
        </p:txBody>
      </p:sp>
    </p:spTree>
    <p:extLst>
      <p:ext uri="{BB962C8B-B14F-4D97-AF65-F5344CB8AC3E}">
        <p14:creationId xmlns:p14="http://schemas.microsoft.com/office/powerpoint/2010/main" val="1367557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DBA8-FC75-4532-9BFB-977E449D91FC}"/>
              </a:ext>
            </a:extLst>
          </p:cNvPr>
          <p:cNvSpPr>
            <a:spLocks noGrp="1"/>
          </p:cNvSpPr>
          <p:nvPr>
            <p:ph type="title"/>
          </p:nvPr>
        </p:nvSpPr>
        <p:spPr>
          <a:xfrm>
            <a:off x="1" y="0"/>
            <a:ext cx="10050834" cy="830424"/>
          </a:xfrm>
        </p:spPr>
        <p:txBody>
          <a:bodyPr/>
          <a:lstStyle/>
          <a:p>
            <a:r>
              <a:rPr lang="en-IN" dirty="0"/>
              <a:t>CONTD…</a:t>
            </a:r>
          </a:p>
        </p:txBody>
      </p:sp>
      <p:sp>
        <p:nvSpPr>
          <p:cNvPr id="3" name="Content Placeholder 2">
            <a:extLst>
              <a:ext uri="{FF2B5EF4-FFF2-40B4-BE49-F238E27FC236}">
                <a16:creationId xmlns:a16="http://schemas.microsoft.com/office/drawing/2014/main" id="{26EDAE10-2C9B-4F47-A528-37B52C9AEB8A}"/>
              </a:ext>
            </a:extLst>
          </p:cNvPr>
          <p:cNvSpPr>
            <a:spLocks noGrp="1"/>
          </p:cNvSpPr>
          <p:nvPr>
            <p:ph idx="1"/>
          </p:nvPr>
        </p:nvSpPr>
        <p:spPr>
          <a:xfrm>
            <a:off x="121298" y="625152"/>
            <a:ext cx="9928555" cy="6232848"/>
          </a:xfrm>
        </p:spPr>
        <p:txBody>
          <a:bodyPr>
            <a:normAutofit fontScale="85000" lnSpcReduction="20000"/>
          </a:bodyPr>
          <a:lstStyle/>
          <a:p>
            <a:pPr marL="0" indent="0">
              <a:buNone/>
            </a:pPr>
            <a:r>
              <a:rPr lang="en-IN" dirty="0">
                <a:latin typeface="Bernard MT Condensed" panose="02050806060905020404" pitchFamily="18" charset="0"/>
              </a:rPr>
              <a:t> ,-0.03332179,-0.0330555 ,-0.03357524,-0.03398186,-0.03513092,-0.03550805    ,-0.03498319,-0.03472433,-0.03545747,-0.03654444,-0.03713559,-0.03850811    ,-0.03794451,-0.0381361 ,-0.03947346,-0.0378902 ,-0.03870434,-0.03966223    ,-0.04021973,-0.04138957,-0.04255816,-0.04328733,-0.04246717,-0.04094387    ,-0.03956307,-0.0402341 ,-0.03910624,-0.03992769,-0.03834651,-0.03807401    ,-0.03662628,-0.03724543,-0.03611641,-0.03738639,-0.03829092,-0.03941112    ,-0.03959608,-0.04070438,-0.03910002,-0.03953142,-0.03995333,-0.03988214    ,-0.03975789,-0.03946724,-0.03921901,-0.03778118,-0.03780947,-0.03839889    ,-0.03850913,-0.03888519,-0.03900478,-0.03799308,-0.03700046,-0.03818745    ,-0.03750237,-0.03820019,-0.03701052,-0.03739684,-0.03833091,-0.03769796    ,-0.03754675,-0.03631992,-0.0357907 ,-0.0362875 ,-0.03542036,-0.03599283}</a:t>
            </a:r>
          </a:p>
          <a:p>
            <a:pPr marL="0" indent="0">
              <a:buNone/>
            </a:pPr>
            <a:r>
              <a:rPr lang="en-IN" dirty="0">
                <a:latin typeface="Bernard MT Condensed" panose="02050806060905020404" pitchFamily="18" charset="0"/>
              </a:rPr>
              <a:t>};</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printf</a:t>
            </a:r>
            <a:r>
              <a:rPr lang="en-IN" dirty="0">
                <a:latin typeface="Bernard MT Condensed" panose="02050806060905020404" pitchFamily="18" charset="0"/>
              </a:rPr>
              <a:t>("***Dataset of 5 Neurons at 150 timesteps use for analysation***\n");    </a:t>
            </a:r>
          </a:p>
          <a:p>
            <a:pPr marL="0" indent="0">
              <a:buNone/>
            </a:pPr>
            <a:r>
              <a:rPr lang="en-IN" dirty="0">
                <a:latin typeface="Bernard MT Condensed" panose="02050806060905020404" pitchFamily="18" charset="0"/>
              </a:rPr>
              <a:t>do    </a:t>
            </a:r>
          </a:p>
          <a:p>
            <a:pPr marL="0" indent="0">
              <a:buNone/>
            </a:pPr>
            <a:r>
              <a:rPr lang="en-IN" dirty="0">
                <a:latin typeface="Bernard MT Condensed" panose="02050806060905020404" pitchFamily="18" charset="0"/>
              </a:rPr>
              <a:t>{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printf</a:t>
            </a:r>
            <a:r>
              <a:rPr lang="en-IN" dirty="0">
                <a:latin typeface="Bernard MT Condensed" panose="02050806060905020404" pitchFamily="18" charset="0"/>
              </a:rPr>
              <a:t>("Enter Choice\n1.Mean of given dataset\n2.Variance of given dataset\n3.Standard    Deviation of given dataset\n4.EXIT\n");        </a:t>
            </a:r>
          </a:p>
          <a:p>
            <a:pPr marL="0" indent="0">
              <a:buNone/>
            </a:pPr>
            <a:r>
              <a:rPr lang="en-IN" dirty="0">
                <a:latin typeface="Bernard MT Condensed" panose="02050806060905020404" pitchFamily="18" charset="0"/>
              </a:rPr>
              <a:t>    </a:t>
            </a:r>
            <a:r>
              <a:rPr lang="en-IN" dirty="0" err="1">
                <a:latin typeface="Bernard MT Condensed" panose="02050806060905020404" pitchFamily="18" charset="0"/>
              </a:rPr>
              <a:t>scanf</a:t>
            </a:r>
            <a:r>
              <a:rPr lang="en-IN" dirty="0">
                <a:latin typeface="Bernard MT Condensed" panose="02050806060905020404" pitchFamily="18" charset="0"/>
              </a:rPr>
              <a:t>("%</a:t>
            </a:r>
            <a:r>
              <a:rPr lang="en-IN" dirty="0" err="1">
                <a:latin typeface="Bernard MT Condensed" panose="02050806060905020404" pitchFamily="18" charset="0"/>
              </a:rPr>
              <a:t>d",&amp;choice</a:t>
            </a:r>
            <a:r>
              <a:rPr lang="en-IN" dirty="0">
                <a:latin typeface="Bernard MT Condensed" panose="02050806060905020404" pitchFamily="18" charset="0"/>
              </a:rPr>
              <a:t>);</a:t>
            </a:r>
          </a:p>
          <a:p>
            <a:pPr marL="0" indent="0">
              <a:buNone/>
            </a:pPr>
            <a:r>
              <a:rPr lang="en-US" dirty="0">
                <a:latin typeface="Bernard MT Condensed" panose="02050806060905020404" pitchFamily="18" charset="0"/>
              </a:rPr>
              <a:t> switch(choice)        </a:t>
            </a:r>
          </a:p>
          <a:p>
            <a:pPr marL="0" indent="0">
              <a:buNone/>
            </a:pPr>
            <a:r>
              <a:rPr lang="en-US" dirty="0">
                <a:latin typeface="Bernard MT Condensed" panose="02050806060905020404" pitchFamily="18" charset="0"/>
              </a:rPr>
              <a:t>{            </a:t>
            </a:r>
          </a:p>
          <a:p>
            <a:pPr marL="0" indent="0">
              <a:buNone/>
            </a:pPr>
            <a:r>
              <a:rPr lang="en-US" dirty="0">
                <a:latin typeface="Bernard MT Condensed" panose="02050806060905020404" pitchFamily="18" charset="0"/>
              </a:rPr>
              <a:t> case 1:                </a:t>
            </a:r>
          </a:p>
          <a:p>
            <a:pPr marL="0" indent="0">
              <a:buNone/>
            </a:pPr>
            <a:r>
              <a:rPr lang="en-US" dirty="0">
                <a:latin typeface="Bernard MT Condensed" panose="02050806060905020404" pitchFamily="18" charset="0"/>
              </a:rPr>
              <a:t>   mean(data);                </a:t>
            </a:r>
          </a:p>
          <a:p>
            <a:pPr marL="0" indent="0">
              <a:buNone/>
            </a:pPr>
            <a:r>
              <a:rPr lang="en-US" dirty="0">
                <a:latin typeface="Bernard MT Condensed" panose="02050806060905020404" pitchFamily="18" charset="0"/>
              </a:rPr>
              <a:t>   break;</a:t>
            </a:r>
            <a:endParaRPr lang="en-IN" dirty="0">
              <a:latin typeface="Bernard MT Condensed" panose="02050806060905020404" pitchFamily="18" charset="0"/>
            </a:endParaRPr>
          </a:p>
        </p:txBody>
      </p:sp>
    </p:spTree>
    <p:extLst>
      <p:ext uri="{BB962C8B-B14F-4D97-AF65-F5344CB8AC3E}">
        <p14:creationId xmlns:p14="http://schemas.microsoft.com/office/powerpoint/2010/main" val="3398036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3433-148A-4084-9244-D7D579DFF547}"/>
              </a:ext>
            </a:extLst>
          </p:cNvPr>
          <p:cNvSpPr>
            <a:spLocks noGrp="1"/>
          </p:cNvSpPr>
          <p:nvPr>
            <p:ph type="title"/>
          </p:nvPr>
        </p:nvSpPr>
        <p:spPr>
          <a:xfrm>
            <a:off x="1" y="0"/>
            <a:ext cx="10050834" cy="877078"/>
          </a:xfrm>
        </p:spPr>
        <p:txBody>
          <a:bodyPr/>
          <a:lstStyle/>
          <a:p>
            <a:r>
              <a:rPr lang="en-IN" dirty="0"/>
              <a:t>CONTD…</a:t>
            </a:r>
          </a:p>
        </p:txBody>
      </p:sp>
      <p:sp>
        <p:nvSpPr>
          <p:cNvPr id="3" name="Content Placeholder 2">
            <a:extLst>
              <a:ext uri="{FF2B5EF4-FFF2-40B4-BE49-F238E27FC236}">
                <a16:creationId xmlns:a16="http://schemas.microsoft.com/office/drawing/2014/main" id="{7EFBFDED-5A16-422D-AAEC-D471ED36069C}"/>
              </a:ext>
            </a:extLst>
          </p:cNvPr>
          <p:cNvSpPr>
            <a:spLocks noGrp="1"/>
          </p:cNvSpPr>
          <p:nvPr>
            <p:ph idx="1"/>
          </p:nvPr>
        </p:nvSpPr>
        <p:spPr>
          <a:xfrm>
            <a:off x="149290" y="653143"/>
            <a:ext cx="9900563" cy="6092889"/>
          </a:xfrm>
        </p:spPr>
        <p:txBody>
          <a:bodyPr>
            <a:normAutofit lnSpcReduction="10000"/>
          </a:bodyPr>
          <a:lstStyle/>
          <a:p>
            <a:pPr marL="0" indent="0">
              <a:buNone/>
            </a:pPr>
            <a:r>
              <a:rPr lang="en-US" dirty="0">
                <a:latin typeface="Bernard MT Condensed" panose="02050806060905020404" pitchFamily="18" charset="0"/>
              </a:rPr>
              <a:t> case 2:                </a:t>
            </a:r>
          </a:p>
          <a:p>
            <a:pPr marL="0" indent="0">
              <a:buNone/>
            </a:pPr>
            <a:r>
              <a:rPr lang="en-US" dirty="0">
                <a:latin typeface="Bernard MT Condensed" panose="02050806060905020404" pitchFamily="18" charset="0"/>
              </a:rPr>
              <a:t>  variance(data);                </a:t>
            </a:r>
          </a:p>
          <a:p>
            <a:pPr marL="0" indent="0">
              <a:buNone/>
            </a:pPr>
            <a:r>
              <a:rPr lang="en-US" dirty="0">
                <a:latin typeface="Bernard MT Condensed" panose="02050806060905020404" pitchFamily="18" charset="0"/>
              </a:rPr>
              <a:t>  break;            </a:t>
            </a:r>
          </a:p>
          <a:p>
            <a:pPr marL="0" indent="0">
              <a:buNone/>
            </a:pPr>
            <a:r>
              <a:rPr lang="en-US" dirty="0">
                <a:latin typeface="Bernard MT Condensed" panose="02050806060905020404" pitchFamily="18" charset="0"/>
              </a:rPr>
              <a:t> case 3:                </a:t>
            </a:r>
          </a:p>
          <a:p>
            <a:pPr marL="0" indent="0">
              <a:buNone/>
            </a:pPr>
            <a:r>
              <a:rPr lang="en-US" dirty="0">
                <a:latin typeface="Bernard MT Condensed" panose="02050806060905020404" pitchFamily="18" charset="0"/>
              </a:rPr>
              <a:t>  STD(data);                </a:t>
            </a:r>
          </a:p>
          <a:p>
            <a:pPr marL="0" indent="0">
              <a:buNone/>
            </a:pPr>
            <a:r>
              <a:rPr lang="en-US" dirty="0">
                <a:latin typeface="Bernard MT Condensed" panose="02050806060905020404" pitchFamily="18" charset="0"/>
              </a:rPr>
              <a:t>  break;            </a:t>
            </a:r>
          </a:p>
          <a:p>
            <a:pPr marL="0" indent="0">
              <a:buNone/>
            </a:pPr>
            <a:r>
              <a:rPr lang="en-US" dirty="0">
                <a:latin typeface="Bernard MT Condensed" panose="02050806060905020404" pitchFamily="18" charset="0"/>
              </a:rPr>
              <a:t> case 4:                </a:t>
            </a:r>
          </a:p>
          <a:p>
            <a:pPr marL="0" indent="0">
              <a:buNone/>
            </a:pPr>
            <a:r>
              <a:rPr lang="en-US" dirty="0">
                <a:latin typeface="Bernard MT Condensed" panose="02050806060905020404" pitchFamily="18" charset="0"/>
              </a:rPr>
              <a:t>  return(1);                </a:t>
            </a:r>
          </a:p>
          <a:p>
            <a:pPr marL="0" indent="0">
              <a:buNone/>
            </a:pPr>
            <a:r>
              <a:rPr lang="en-US" dirty="0">
                <a:latin typeface="Bernard MT Condensed" panose="02050806060905020404" pitchFamily="18" charset="0"/>
              </a:rPr>
              <a:t>  break;        </a:t>
            </a:r>
          </a:p>
          <a:p>
            <a:pPr marL="0" indent="0">
              <a:buNone/>
            </a:pPr>
            <a:r>
              <a:rPr lang="en-US" dirty="0">
                <a:latin typeface="Bernard MT Condensed" panose="02050806060905020404" pitchFamily="18" charset="0"/>
              </a:rPr>
              <a:t>}    </a:t>
            </a:r>
          </a:p>
          <a:p>
            <a:pPr marL="0" indent="0">
              <a:buNone/>
            </a:pPr>
            <a:r>
              <a:rPr lang="en-US" dirty="0">
                <a:latin typeface="Bernard MT Condensed" panose="02050806060905020404" pitchFamily="18" charset="0"/>
              </a:rPr>
              <a:t>}</a:t>
            </a:r>
          </a:p>
          <a:p>
            <a:pPr marL="0" indent="0">
              <a:buNone/>
            </a:pPr>
            <a:r>
              <a:rPr lang="en-US" dirty="0">
                <a:latin typeface="Bernard MT Condensed" panose="02050806060905020404" pitchFamily="18" charset="0"/>
              </a:rPr>
              <a:t> while(1);    </a:t>
            </a:r>
          </a:p>
          <a:p>
            <a:pPr marL="0" indent="0">
              <a:buNone/>
            </a:pPr>
            <a:r>
              <a:rPr lang="en-US" dirty="0">
                <a:latin typeface="Bernard MT Condensed" panose="02050806060905020404" pitchFamily="18" charset="0"/>
              </a:rPr>
              <a:t>  // your code goes here	</a:t>
            </a:r>
          </a:p>
          <a:p>
            <a:pPr marL="0" indent="0">
              <a:buNone/>
            </a:pPr>
            <a:r>
              <a:rPr lang="en-US" dirty="0">
                <a:latin typeface="Bernard MT Condensed" panose="02050806060905020404" pitchFamily="18" charset="0"/>
              </a:rPr>
              <a:t>  return 0;</a:t>
            </a:r>
          </a:p>
          <a:p>
            <a:pPr marL="0" indent="0">
              <a:buNone/>
            </a:pPr>
            <a:r>
              <a:rPr lang="en-US" dirty="0">
                <a:latin typeface="Bernard MT Condensed" panose="02050806060905020404" pitchFamily="18" charset="0"/>
              </a:rPr>
              <a:t>}</a:t>
            </a:r>
            <a:endParaRPr lang="en-IN" dirty="0">
              <a:latin typeface="Bernard MT Condensed" panose="02050806060905020404" pitchFamily="18" charset="0"/>
            </a:endParaRPr>
          </a:p>
        </p:txBody>
      </p:sp>
    </p:spTree>
    <p:extLst>
      <p:ext uri="{BB962C8B-B14F-4D97-AF65-F5344CB8AC3E}">
        <p14:creationId xmlns:p14="http://schemas.microsoft.com/office/powerpoint/2010/main" val="730251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986E-4921-410E-B081-2E760DA63658}"/>
              </a:ext>
            </a:extLst>
          </p:cNvPr>
          <p:cNvSpPr>
            <a:spLocks noGrp="1"/>
          </p:cNvSpPr>
          <p:nvPr>
            <p:ph type="title"/>
          </p:nvPr>
        </p:nvSpPr>
        <p:spPr/>
        <p:txBody>
          <a:bodyPr/>
          <a:lstStyle/>
          <a:p>
            <a:r>
              <a:rPr lang="en-IN" u="sng" dirty="0"/>
              <a:t>APPLICATION:-</a:t>
            </a:r>
          </a:p>
        </p:txBody>
      </p:sp>
      <p:sp>
        <p:nvSpPr>
          <p:cNvPr id="3" name="Content Placeholder 2">
            <a:extLst>
              <a:ext uri="{FF2B5EF4-FFF2-40B4-BE49-F238E27FC236}">
                <a16:creationId xmlns:a16="http://schemas.microsoft.com/office/drawing/2014/main" id="{59D864F6-21CC-4312-9062-74ADF7741DCB}"/>
              </a:ext>
            </a:extLst>
          </p:cNvPr>
          <p:cNvSpPr>
            <a:spLocks noGrp="1"/>
          </p:cNvSpPr>
          <p:nvPr>
            <p:ph idx="1"/>
          </p:nvPr>
        </p:nvSpPr>
        <p:spPr/>
        <p:txBody>
          <a:bodyPr/>
          <a:lstStyle/>
          <a:p>
            <a:pPr marL="514350" indent="-514350">
              <a:buFont typeface="+mj-lt"/>
              <a:buAutoNum type="romanUcPeriod"/>
            </a:pPr>
            <a:r>
              <a:rPr lang="en-IN" sz="2400" dirty="0">
                <a:latin typeface="Bernard MT Condensed" panose="02050806060905020404" pitchFamily="18" charset="0"/>
              </a:rPr>
              <a:t>This Calculator makes very easy to measure mean variance and standard deviation of any data set given for study purpose.</a:t>
            </a:r>
          </a:p>
          <a:p>
            <a:pPr marL="457200" indent="-457200">
              <a:buFont typeface="+mj-lt"/>
              <a:buAutoNum type="romanUcPeriod"/>
            </a:pPr>
            <a:r>
              <a:rPr lang="en-IN" sz="2400" dirty="0">
                <a:latin typeface="Bernard MT Condensed" panose="02050806060905020404" pitchFamily="18" charset="0"/>
              </a:rPr>
              <a:t>This calculator can be used in IT industry also to take attention of various statistical activities.</a:t>
            </a:r>
          </a:p>
          <a:p>
            <a:pPr marL="457200" indent="-457200">
              <a:buFont typeface="+mj-lt"/>
              <a:buAutoNum type="romanUcPeriod"/>
            </a:pPr>
            <a:r>
              <a:rPr lang="en-IN" sz="2400" dirty="0">
                <a:latin typeface="Bernard MT Condensed" panose="02050806060905020404" pitchFamily="18" charset="0"/>
              </a:rPr>
              <a:t>This calculator can be used in Research activities.</a:t>
            </a:r>
          </a:p>
          <a:p>
            <a:pPr marL="457200" indent="-457200">
              <a:buFont typeface="+mj-lt"/>
              <a:buAutoNum type="romanUcPeriod"/>
            </a:pPr>
            <a:r>
              <a:rPr lang="en-IN" sz="2400" dirty="0">
                <a:latin typeface="Bernard MT Condensed" panose="02050806060905020404" pitchFamily="18" charset="0"/>
              </a:rPr>
              <a:t>This </a:t>
            </a:r>
            <a:r>
              <a:rPr lang="en-IN" sz="2400" dirty="0" err="1">
                <a:latin typeface="Bernard MT Condensed" panose="02050806060905020404" pitchFamily="18" charset="0"/>
              </a:rPr>
              <a:t>calci</a:t>
            </a:r>
            <a:r>
              <a:rPr lang="en-IN" sz="2400" dirty="0">
                <a:latin typeface="Bernard MT Condensed" panose="02050806060905020404" pitchFamily="18" charset="0"/>
              </a:rPr>
              <a:t> makes </a:t>
            </a:r>
            <a:r>
              <a:rPr lang="en-IN" sz="2400" dirty="0" err="1">
                <a:latin typeface="Bernard MT Condensed" panose="02050806060905020404" pitchFamily="18" charset="0"/>
              </a:rPr>
              <a:t>easir</a:t>
            </a:r>
            <a:r>
              <a:rPr lang="en-IN" sz="2400" dirty="0">
                <a:latin typeface="Bernard MT Condensed" panose="02050806060905020404" pitchFamily="18" charset="0"/>
              </a:rPr>
              <a:t> for any organization or institute to take study different types of surveys.</a:t>
            </a:r>
          </a:p>
          <a:p>
            <a:pPr marL="457200" indent="-457200">
              <a:buFont typeface="+mj-lt"/>
              <a:buAutoNum type="romanUcPeriod"/>
            </a:pPr>
            <a:endParaRPr lang="en-IN" sz="2400" dirty="0">
              <a:latin typeface="Bernard MT Condensed" panose="02050806060905020404" pitchFamily="18" charset="0"/>
            </a:endParaRPr>
          </a:p>
        </p:txBody>
      </p:sp>
    </p:spTree>
    <p:extLst>
      <p:ext uri="{BB962C8B-B14F-4D97-AF65-F5344CB8AC3E}">
        <p14:creationId xmlns:p14="http://schemas.microsoft.com/office/powerpoint/2010/main" val="3879154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9742-C844-4C63-9E72-E16796DE36A8}"/>
              </a:ext>
            </a:extLst>
          </p:cNvPr>
          <p:cNvSpPr>
            <a:spLocks noGrp="1"/>
          </p:cNvSpPr>
          <p:nvPr>
            <p:ph type="title"/>
          </p:nvPr>
        </p:nvSpPr>
        <p:spPr/>
        <p:txBody>
          <a:bodyPr/>
          <a:lstStyle/>
          <a:p>
            <a:r>
              <a:rPr lang="en-IN" u="sng" dirty="0"/>
              <a:t>REFRENCE:-</a:t>
            </a:r>
          </a:p>
        </p:txBody>
      </p:sp>
      <p:sp>
        <p:nvSpPr>
          <p:cNvPr id="3" name="Content Placeholder 2">
            <a:extLst>
              <a:ext uri="{FF2B5EF4-FFF2-40B4-BE49-F238E27FC236}">
                <a16:creationId xmlns:a16="http://schemas.microsoft.com/office/drawing/2014/main" id="{A4141B75-5F84-4EDB-BC6D-902E00750247}"/>
              </a:ext>
            </a:extLst>
          </p:cNvPr>
          <p:cNvSpPr>
            <a:spLocks noGrp="1"/>
          </p:cNvSpPr>
          <p:nvPr>
            <p:ph idx="1"/>
          </p:nvPr>
        </p:nvSpPr>
        <p:spPr/>
        <p:txBody>
          <a:bodyPr/>
          <a:lstStyle/>
          <a:p>
            <a:r>
              <a:rPr lang="en-IN" dirty="0" err="1">
                <a:latin typeface="Bernard MT Condensed" panose="02050806060905020404" pitchFamily="18" charset="0"/>
              </a:rPr>
              <a:t>Refrences</a:t>
            </a:r>
            <a:r>
              <a:rPr lang="en-IN" dirty="0">
                <a:latin typeface="Bernard MT Condensed" panose="02050806060905020404" pitchFamily="18" charset="0"/>
              </a:rPr>
              <a:t>:-</a:t>
            </a:r>
          </a:p>
          <a:p>
            <a:pPr marL="514350" indent="-514350">
              <a:buFont typeface="+mj-lt"/>
              <a:buAutoNum type="romanLcPeriod"/>
            </a:pPr>
            <a:r>
              <a:rPr lang="en-IN" dirty="0">
                <a:latin typeface="Bernard MT Condensed" panose="02050806060905020404" pitchFamily="18" charset="0"/>
                <a:hlinkClick r:id="rId2"/>
              </a:rPr>
              <a:t>http://neuromatch.io/</a:t>
            </a:r>
            <a:endParaRPr lang="en-IN" dirty="0">
              <a:latin typeface="Bernard MT Condensed" panose="02050806060905020404" pitchFamily="18" charset="0"/>
            </a:endParaRPr>
          </a:p>
          <a:p>
            <a:pPr marL="514350" indent="-514350">
              <a:buFont typeface="+mj-lt"/>
              <a:buAutoNum type="romanLcPeriod"/>
            </a:pPr>
            <a:r>
              <a:rPr lang="en-IN" dirty="0">
                <a:latin typeface="Bernard MT Condensed" panose="02050806060905020404" pitchFamily="18" charset="0"/>
                <a:hlinkClick r:id="rId3"/>
              </a:rPr>
              <a:t>https://github.com/NeuromatchAcademy/course-content</a:t>
            </a:r>
            <a:endParaRPr lang="en-IN" dirty="0">
              <a:latin typeface="Bernard MT Condensed" panose="02050806060905020404" pitchFamily="18" charset="0"/>
            </a:endParaRPr>
          </a:p>
          <a:p>
            <a:pPr marL="514350" indent="-514350">
              <a:buFont typeface="+mj-lt"/>
              <a:buAutoNum type="romanLcPeriod"/>
            </a:pPr>
            <a:r>
              <a:rPr lang="en-IN" dirty="0">
                <a:latin typeface="Bernard MT Condensed" panose="02050806060905020404" pitchFamily="18" charset="0"/>
                <a:hlinkClick r:id="rId4"/>
              </a:rPr>
              <a:t>https://colab.research.google.com/github/NeuromatchAcademy/course-content/blob/master/tutorials/W0D1_PythonWorkshop1/student/W0D1_Tutorial1.ipynb</a:t>
            </a:r>
            <a:endParaRPr lang="en-IN" dirty="0">
              <a:latin typeface="Bernard MT Condensed" panose="02050806060905020404" pitchFamily="18" charset="0"/>
            </a:endParaRPr>
          </a:p>
          <a:p>
            <a:pPr marL="0" indent="0">
              <a:buNone/>
            </a:pPr>
            <a:endParaRPr lang="en-IN" dirty="0">
              <a:latin typeface="Bernard MT Condensed" panose="02050806060905020404" pitchFamily="18" charset="0"/>
            </a:endParaRPr>
          </a:p>
        </p:txBody>
      </p:sp>
    </p:spTree>
    <p:extLst>
      <p:ext uri="{BB962C8B-B14F-4D97-AF65-F5344CB8AC3E}">
        <p14:creationId xmlns:p14="http://schemas.microsoft.com/office/powerpoint/2010/main" val="1095765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4D1E-0838-4095-BED8-A4FDAE0F3563}"/>
              </a:ext>
            </a:extLst>
          </p:cNvPr>
          <p:cNvSpPr>
            <a:spLocks noGrp="1"/>
          </p:cNvSpPr>
          <p:nvPr>
            <p:ph type="title"/>
          </p:nvPr>
        </p:nvSpPr>
        <p:spPr>
          <a:xfrm>
            <a:off x="2632334" y="1220219"/>
            <a:ext cx="8825658" cy="2717299"/>
          </a:xfrm>
        </p:spPr>
        <p:txBody>
          <a:bodyPr/>
          <a:lstStyle/>
          <a:p>
            <a:r>
              <a:rPr lang="en-IN" sz="8800" dirty="0">
                <a:latin typeface="Algerian" panose="04020705040A02060702" pitchFamily="82" charset="0"/>
              </a:rPr>
              <a:t>Thank you</a:t>
            </a:r>
          </a:p>
        </p:txBody>
      </p:sp>
      <p:sp>
        <p:nvSpPr>
          <p:cNvPr id="3" name="Text Placeholder 2">
            <a:extLst>
              <a:ext uri="{FF2B5EF4-FFF2-40B4-BE49-F238E27FC236}">
                <a16:creationId xmlns:a16="http://schemas.microsoft.com/office/drawing/2014/main" id="{6707239E-AA65-4805-BD9E-987BF131581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01486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4696-0DEF-40C8-B7D4-114B08C32EE4}"/>
              </a:ext>
            </a:extLst>
          </p:cNvPr>
          <p:cNvSpPr>
            <a:spLocks noGrp="1"/>
          </p:cNvSpPr>
          <p:nvPr>
            <p:ph type="title"/>
          </p:nvPr>
        </p:nvSpPr>
        <p:spPr/>
        <p:txBody>
          <a:bodyPr/>
          <a:lstStyle/>
          <a:p>
            <a:r>
              <a:rPr lang="en-IN" u="sng" dirty="0"/>
              <a:t>WHAT IS MEAN VARIANCE AND STANDARD DEVIATION?</a:t>
            </a:r>
          </a:p>
        </p:txBody>
      </p:sp>
      <p:sp>
        <p:nvSpPr>
          <p:cNvPr id="3" name="Content Placeholder 2">
            <a:extLst>
              <a:ext uri="{FF2B5EF4-FFF2-40B4-BE49-F238E27FC236}">
                <a16:creationId xmlns:a16="http://schemas.microsoft.com/office/drawing/2014/main" id="{D9D342CE-ED78-4306-B37A-54E167927A68}"/>
              </a:ext>
            </a:extLst>
          </p:cNvPr>
          <p:cNvSpPr>
            <a:spLocks noGrp="1"/>
          </p:cNvSpPr>
          <p:nvPr>
            <p:ph idx="1"/>
          </p:nvPr>
        </p:nvSpPr>
        <p:spPr>
          <a:xfrm>
            <a:off x="1103312" y="2052918"/>
            <a:ext cx="8946541" cy="6257710"/>
          </a:xfrm>
        </p:spPr>
        <p:txBody>
          <a:bodyPr/>
          <a:lstStyle/>
          <a:p>
            <a:pPr marL="457200" indent="-457200">
              <a:buFont typeface="+mj-lt"/>
              <a:buAutoNum type="arabicPeriod"/>
            </a:pPr>
            <a:r>
              <a:rPr lang="en-IN" sz="2400" dirty="0">
                <a:latin typeface="Bernard MT Condensed" panose="02050806060905020404" pitchFamily="18" charset="0"/>
              </a:rPr>
              <a:t>MEAN:- </a:t>
            </a:r>
            <a:r>
              <a:rPr lang="en-IN" sz="2400" dirty="0">
                <a:latin typeface="Agency FB" panose="020B0503020202020204" pitchFamily="34" charset="0"/>
              </a:rPr>
              <a:t>Mean is average of a given set of data.</a:t>
            </a:r>
          </a:p>
          <a:p>
            <a:pPr marL="457200" indent="-457200">
              <a:buFont typeface="+mj-lt"/>
              <a:buAutoNum type="arabicPeriod"/>
            </a:pPr>
            <a:r>
              <a:rPr lang="en-IN" sz="2400" dirty="0">
                <a:latin typeface="Bernard MT Condensed" panose="02050806060905020404" pitchFamily="18" charset="0"/>
              </a:rPr>
              <a:t>VARIANCE:-</a:t>
            </a:r>
            <a:r>
              <a:rPr lang="en-IN" sz="2400" dirty="0">
                <a:latin typeface="Agency FB" panose="020B0503020202020204" pitchFamily="34" charset="0"/>
              </a:rPr>
              <a:t> Variance is the sum of squares of differences between all numbers and means.</a:t>
            </a:r>
            <a:endParaRPr lang="en-IN" sz="2400" dirty="0">
              <a:latin typeface="Bernard MT Condensed" panose="02050806060905020404" pitchFamily="18" charset="0"/>
            </a:endParaRPr>
          </a:p>
          <a:p>
            <a:pPr marL="457200" indent="-457200">
              <a:buFont typeface="+mj-lt"/>
              <a:buAutoNum type="arabicPeriod"/>
            </a:pPr>
            <a:r>
              <a:rPr lang="en-IN" sz="2400" dirty="0">
                <a:latin typeface="Bernard MT Condensed" panose="02050806060905020404" pitchFamily="18" charset="0"/>
              </a:rPr>
              <a:t>STANDARD DEVIATION:- </a:t>
            </a:r>
            <a:r>
              <a:rPr lang="en-IN" sz="2400" dirty="0">
                <a:latin typeface="Agency FB" panose="020B0503020202020204" pitchFamily="34" charset="0"/>
              </a:rPr>
              <a:t>Standard Deviation is square root of variance. It is a measure of the extent to which data varies from the mean.</a:t>
            </a:r>
            <a:endParaRPr lang="en-IN" sz="2400" dirty="0">
              <a:latin typeface="Bernard MT Condensed" panose="02050806060905020404" pitchFamily="18" charset="0"/>
            </a:endParaRPr>
          </a:p>
          <a:p>
            <a:pPr marL="0" indent="0">
              <a:buNone/>
            </a:pPr>
            <a:endParaRPr lang="en-IN" dirty="0">
              <a:latin typeface="Bernard MT Condensed" panose="02050806060905020404" pitchFamily="18" charset="0"/>
            </a:endParaRPr>
          </a:p>
          <a:p>
            <a:pPr marL="457200" indent="-457200">
              <a:buFont typeface="+mj-lt"/>
              <a:buAutoNum type="arabicPeriod"/>
            </a:pPr>
            <a:endParaRPr lang="en-IN" dirty="0">
              <a:latin typeface="Bernard MT Condensed" panose="02050806060905020404" pitchFamily="18" charset="0"/>
            </a:endParaRPr>
          </a:p>
        </p:txBody>
      </p:sp>
      <p:sp>
        <p:nvSpPr>
          <p:cNvPr id="4" name="AutoShape 2" descr="Formula : \mu=\frac{\sum_{i=1}^{N} x_{i}}{N}">
            <a:extLst>
              <a:ext uri="{FF2B5EF4-FFF2-40B4-BE49-F238E27FC236}">
                <a16:creationId xmlns:a16="http://schemas.microsoft.com/office/drawing/2014/main" id="{8B936BE7-FC93-4B61-8C4F-66CA4BE97887}"/>
              </a:ext>
            </a:extLst>
          </p:cNvPr>
          <p:cNvSpPr>
            <a:spLocks noChangeAspect="1" noChangeArrowheads="1"/>
          </p:cNvSpPr>
          <p:nvPr/>
        </p:nvSpPr>
        <p:spPr bwMode="auto">
          <a:xfrm>
            <a:off x="4876800" y="3233738"/>
            <a:ext cx="2438400" cy="5824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30320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927E-DFDD-465F-8178-14FA3DDF8071}"/>
              </a:ext>
            </a:extLst>
          </p:cNvPr>
          <p:cNvSpPr>
            <a:spLocks noGrp="1"/>
          </p:cNvSpPr>
          <p:nvPr>
            <p:ph type="title"/>
          </p:nvPr>
        </p:nvSpPr>
        <p:spPr/>
        <p:txBody>
          <a:bodyPr/>
          <a:lstStyle/>
          <a:p>
            <a:r>
              <a:rPr lang="en-IN" u="sng" dirty="0"/>
              <a:t>WHY THIS TOPIC IS CHOOSED?</a:t>
            </a:r>
          </a:p>
        </p:txBody>
      </p:sp>
      <p:sp>
        <p:nvSpPr>
          <p:cNvPr id="3" name="Content Placeholder 2">
            <a:extLst>
              <a:ext uri="{FF2B5EF4-FFF2-40B4-BE49-F238E27FC236}">
                <a16:creationId xmlns:a16="http://schemas.microsoft.com/office/drawing/2014/main" id="{17ADC6CD-234E-41E7-A896-1BB6CB6036BC}"/>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Bernard MT Condensed" panose="02050806060905020404" pitchFamily="18" charset="0"/>
              </a:rPr>
              <a:t>Mean Variance and Standard Deviation are mainly used in statistics.</a:t>
            </a:r>
          </a:p>
          <a:p>
            <a:pPr>
              <a:buFont typeface="Wingdings" panose="05000000000000000000" pitchFamily="2" charset="2"/>
              <a:buChar char="v"/>
            </a:pPr>
            <a:r>
              <a:rPr lang="en-IN" sz="2400" dirty="0">
                <a:latin typeface="Bernard MT Condensed" panose="02050806060905020404" pitchFamily="18" charset="0"/>
              </a:rPr>
              <a:t>These methods makes easier for a user to define a complex data in proper mode.</a:t>
            </a:r>
          </a:p>
          <a:p>
            <a:pPr>
              <a:buFont typeface="Wingdings" panose="05000000000000000000" pitchFamily="2" charset="2"/>
              <a:buChar char="v"/>
            </a:pPr>
            <a:r>
              <a:rPr lang="en-IN" sz="2400" dirty="0">
                <a:latin typeface="Bernard MT Condensed" panose="02050806060905020404" pitchFamily="18" charset="0"/>
              </a:rPr>
              <a:t>It tells user about chances and Probability.</a:t>
            </a:r>
          </a:p>
          <a:p>
            <a:pPr>
              <a:buFont typeface="Wingdings" panose="05000000000000000000" pitchFamily="2" charset="2"/>
              <a:buChar char="v"/>
            </a:pPr>
            <a:r>
              <a:rPr lang="en-IN" sz="2400" dirty="0">
                <a:latin typeface="Bernard MT Condensed" panose="02050806060905020404" pitchFamily="18" charset="0"/>
              </a:rPr>
              <a:t>On a basic level, standard deviation and variance put scores into perspective. For example, knowing the mean and standard deviation on any particular exams allows students to access how well they did relative to other students in the course.</a:t>
            </a:r>
          </a:p>
        </p:txBody>
      </p:sp>
    </p:spTree>
    <p:extLst>
      <p:ext uri="{BB962C8B-B14F-4D97-AF65-F5344CB8AC3E}">
        <p14:creationId xmlns:p14="http://schemas.microsoft.com/office/powerpoint/2010/main" val="321838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F5EE-68E2-4D1B-ABEF-46BD3BC52ED2}"/>
              </a:ext>
            </a:extLst>
          </p:cNvPr>
          <p:cNvSpPr>
            <a:spLocks noGrp="1"/>
          </p:cNvSpPr>
          <p:nvPr>
            <p:ph type="title"/>
          </p:nvPr>
        </p:nvSpPr>
        <p:spPr/>
        <p:txBody>
          <a:bodyPr/>
          <a:lstStyle/>
          <a:p>
            <a:r>
              <a:rPr lang="en-IN" u="sng" dirty="0"/>
              <a:t>ALGORITHM:-</a:t>
            </a:r>
          </a:p>
        </p:txBody>
      </p:sp>
      <p:sp>
        <p:nvSpPr>
          <p:cNvPr id="3" name="Content Placeholder 2">
            <a:extLst>
              <a:ext uri="{FF2B5EF4-FFF2-40B4-BE49-F238E27FC236}">
                <a16:creationId xmlns:a16="http://schemas.microsoft.com/office/drawing/2014/main" id="{DC8D767A-6514-481D-8C2E-F178BCA0934C}"/>
              </a:ext>
            </a:extLst>
          </p:cNvPr>
          <p:cNvSpPr>
            <a:spLocks noGrp="1"/>
          </p:cNvSpPr>
          <p:nvPr>
            <p:ph idx="1"/>
          </p:nvPr>
        </p:nvSpPr>
        <p:spPr/>
        <p:txBody>
          <a:bodyPr>
            <a:normAutofit/>
          </a:bodyPr>
          <a:lstStyle/>
          <a:p>
            <a:r>
              <a:rPr lang="en-US" dirty="0">
                <a:latin typeface="Bernard MT Condensed" panose="02050806060905020404" pitchFamily="18" charset="0"/>
              </a:rPr>
              <a:t>Step 1:- Start.</a:t>
            </a:r>
          </a:p>
          <a:p>
            <a:r>
              <a:rPr lang="en-US" dirty="0">
                <a:latin typeface="Bernard MT Condensed" panose="02050806060905020404" pitchFamily="18" charset="0"/>
              </a:rPr>
              <a:t>Step 2:- Declare global variable m is 150 and n is 5 using #define (where m is no of           columns which is 150 and n is no of rows which is 5)</a:t>
            </a:r>
          </a:p>
          <a:p>
            <a:r>
              <a:rPr lang="en-US" dirty="0">
                <a:latin typeface="Bernard MT Condensed" panose="02050806060905020404" pitchFamily="18" charset="0"/>
              </a:rPr>
              <a:t>Step 3:- Declare global float type array </a:t>
            </a:r>
            <a:r>
              <a:rPr lang="en-US" dirty="0" err="1">
                <a:latin typeface="Bernard MT Condensed" panose="02050806060905020404" pitchFamily="18" charset="0"/>
              </a:rPr>
              <a:t>arrm</a:t>
            </a:r>
            <a:r>
              <a:rPr lang="en-US" dirty="0">
                <a:latin typeface="Bernard MT Condensed" panose="02050806060905020404" pitchFamily="18" charset="0"/>
              </a:rPr>
              <a:t>[m] and </a:t>
            </a:r>
            <a:r>
              <a:rPr lang="en-US" dirty="0" err="1">
                <a:latin typeface="Bernard MT Condensed" panose="02050806060905020404" pitchFamily="18" charset="0"/>
              </a:rPr>
              <a:t>arrv</a:t>
            </a:r>
            <a:r>
              <a:rPr lang="en-US" dirty="0">
                <a:latin typeface="Bernard MT Condensed" panose="02050806060905020404" pitchFamily="18" charset="0"/>
              </a:rPr>
              <a:t>[m] which stores mean and variance type data at different time interval for different neurons.</a:t>
            </a:r>
          </a:p>
          <a:p>
            <a:r>
              <a:rPr lang="en-US" dirty="0">
                <a:latin typeface="Bernard MT Condensed" panose="02050806060905020404" pitchFamily="18" charset="0"/>
              </a:rPr>
              <a:t>Step 4:- Declare float type 2D array data[5][150] and store all values in that array.</a:t>
            </a:r>
          </a:p>
          <a:p>
            <a:r>
              <a:rPr lang="en-US" dirty="0">
                <a:latin typeface="Bernard MT Condensed" panose="02050806060905020404" pitchFamily="18" charset="0"/>
              </a:rPr>
              <a:t>Step 5:- Declare integer type choice variable.	</a:t>
            </a:r>
          </a:p>
          <a:p>
            <a:r>
              <a:rPr lang="en-US" dirty="0">
                <a:latin typeface="Bernard MT Condensed" panose="02050806060905020404" pitchFamily="18" charset="0"/>
              </a:rPr>
              <a:t>Step 6:- Create do While loop till value 1.	</a:t>
            </a:r>
          </a:p>
          <a:p>
            <a:r>
              <a:rPr lang="en-US" dirty="0">
                <a:latin typeface="Bernard MT Condensed" panose="02050806060905020404" pitchFamily="18" charset="0"/>
              </a:rPr>
              <a:t>Step 7:- Read choice from user inside while loop.</a:t>
            </a:r>
            <a:endParaRPr lang="en-IN" dirty="0">
              <a:latin typeface="Bernard MT Condensed" panose="02050806060905020404" pitchFamily="18" charset="0"/>
            </a:endParaRPr>
          </a:p>
        </p:txBody>
      </p:sp>
    </p:spTree>
    <p:extLst>
      <p:ext uri="{BB962C8B-B14F-4D97-AF65-F5344CB8AC3E}">
        <p14:creationId xmlns:p14="http://schemas.microsoft.com/office/powerpoint/2010/main" val="17878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788C-710C-4BBD-8740-F2B49B8F32AC}"/>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6E783453-F99B-43EA-9C04-69C89DEEA5CC}"/>
              </a:ext>
            </a:extLst>
          </p:cNvPr>
          <p:cNvSpPr>
            <a:spLocks noGrp="1"/>
          </p:cNvSpPr>
          <p:nvPr>
            <p:ph idx="1"/>
          </p:nvPr>
        </p:nvSpPr>
        <p:spPr>
          <a:xfrm>
            <a:off x="1103312" y="1688842"/>
            <a:ext cx="8946541" cy="4559558"/>
          </a:xfrm>
        </p:spPr>
        <p:txBody>
          <a:bodyPr/>
          <a:lstStyle/>
          <a:p>
            <a:r>
              <a:rPr lang="en-US" dirty="0">
                <a:latin typeface="Bernard MT Condensed" panose="02050806060905020404" pitchFamily="18" charset="0"/>
              </a:rPr>
              <a:t>Step 8:- if choice==1 then call mean() function and pass data array in mean() function.	</a:t>
            </a:r>
          </a:p>
          <a:p>
            <a:pPr>
              <a:buFont typeface="Wingdings" panose="05000000000000000000" pitchFamily="2" charset="2"/>
              <a:buChar char="§"/>
            </a:pPr>
            <a:r>
              <a:rPr lang="en-US" dirty="0">
                <a:latin typeface="Bernard MT Condensed" panose="02050806060905020404" pitchFamily="18" charset="0"/>
              </a:rPr>
              <a:t>1. Declare integer type local variables </a:t>
            </a:r>
            <a:r>
              <a:rPr lang="en-US" dirty="0" err="1">
                <a:latin typeface="Bernard MT Condensed" panose="02050806060905020404" pitchFamily="18" charset="0"/>
              </a:rPr>
              <a:t>i</a:t>
            </a:r>
            <a:r>
              <a:rPr lang="en-US" dirty="0">
                <a:latin typeface="Bernard MT Condensed" panose="02050806060905020404" pitchFamily="18" charset="0"/>
              </a:rPr>
              <a:t> and j .	</a:t>
            </a:r>
          </a:p>
          <a:p>
            <a:pPr>
              <a:buFont typeface="Wingdings" panose="05000000000000000000" pitchFamily="2" charset="2"/>
              <a:buChar char="§"/>
            </a:pPr>
            <a:r>
              <a:rPr lang="en-US" dirty="0">
                <a:latin typeface="Bernard MT Condensed" panose="02050806060905020404" pitchFamily="18" charset="0"/>
              </a:rPr>
              <a:t>2. Declare float type local variables </a:t>
            </a:r>
            <a:r>
              <a:rPr lang="en-US" dirty="0" err="1">
                <a:latin typeface="Bernard MT Condensed" panose="02050806060905020404" pitchFamily="18" charset="0"/>
              </a:rPr>
              <a:t>sum_mean</a:t>
            </a:r>
            <a:r>
              <a:rPr lang="en-US" dirty="0">
                <a:latin typeface="Bernard MT Condensed" panose="02050806060905020404" pitchFamily="18" charset="0"/>
              </a:rPr>
              <a:t> .</a:t>
            </a:r>
          </a:p>
          <a:p>
            <a:pPr>
              <a:buFont typeface="Wingdings" panose="05000000000000000000" pitchFamily="2" charset="2"/>
              <a:buChar char="§"/>
            </a:pPr>
            <a:r>
              <a:rPr lang="en-US" dirty="0">
                <a:latin typeface="Bernard MT Condensed" panose="02050806060905020404" pitchFamily="18" charset="0"/>
              </a:rPr>
              <a:t>3. Print Mean Matrix denotes Mean at each time step.</a:t>
            </a:r>
          </a:p>
          <a:p>
            <a:pPr>
              <a:buFont typeface="Wingdings" panose="05000000000000000000" pitchFamily="2" charset="2"/>
              <a:buChar char="§"/>
            </a:pPr>
            <a:r>
              <a:rPr lang="en-US" dirty="0">
                <a:latin typeface="Bernard MT Condensed" panose="02050806060905020404" pitchFamily="18" charset="0"/>
              </a:rPr>
              <a:t>4. Create for loop with </a:t>
            </a:r>
            <a:r>
              <a:rPr lang="en-US" dirty="0" err="1">
                <a:latin typeface="Bernard MT Condensed" panose="02050806060905020404" pitchFamily="18" charset="0"/>
              </a:rPr>
              <a:t>i</a:t>
            </a:r>
            <a:r>
              <a:rPr lang="en-US" dirty="0">
                <a:latin typeface="Bernard MT Condensed" panose="02050806060905020404" pitchFamily="18" charset="0"/>
              </a:rPr>
              <a:t> variable started from 0 to less than m.	</a:t>
            </a:r>
          </a:p>
          <a:p>
            <a:pPr>
              <a:buFont typeface="Wingdings" panose="05000000000000000000" pitchFamily="2" charset="2"/>
              <a:buChar char="§"/>
            </a:pPr>
            <a:r>
              <a:rPr lang="en-US" dirty="0">
                <a:latin typeface="Bernard MT Condensed" panose="02050806060905020404" pitchFamily="18" charset="0"/>
              </a:rPr>
              <a:t>5. Assign </a:t>
            </a:r>
            <a:r>
              <a:rPr lang="en-US" dirty="0" err="1">
                <a:latin typeface="Bernard MT Condensed" panose="02050806060905020404" pitchFamily="18" charset="0"/>
              </a:rPr>
              <a:t>sum_mean</a:t>
            </a:r>
            <a:r>
              <a:rPr lang="en-US" dirty="0">
                <a:latin typeface="Bernard MT Condensed" panose="02050806060905020404" pitchFamily="18" charset="0"/>
              </a:rPr>
              <a:t> is equal to 0.	</a:t>
            </a:r>
          </a:p>
          <a:p>
            <a:pPr>
              <a:buFont typeface="Wingdings" panose="05000000000000000000" pitchFamily="2" charset="2"/>
              <a:buChar char="§"/>
            </a:pPr>
            <a:r>
              <a:rPr lang="en-US" dirty="0">
                <a:latin typeface="Bernard MT Condensed" panose="02050806060905020404" pitchFamily="18" charset="0"/>
              </a:rPr>
              <a:t>6. Again Create for loop inside previous loop with j variable started from 0 to less than n.</a:t>
            </a:r>
          </a:p>
          <a:p>
            <a:pPr>
              <a:buFont typeface="Wingdings" panose="05000000000000000000" pitchFamily="2" charset="2"/>
              <a:buChar char="§"/>
            </a:pPr>
            <a:r>
              <a:rPr lang="en-US" dirty="0">
                <a:latin typeface="Bernard MT Condensed" panose="02050806060905020404" pitchFamily="18" charset="0"/>
              </a:rPr>
              <a:t>7. Inside these j variable loop assign sum of data[j][</a:t>
            </a:r>
            <a:r>
              <a:rPr lang="en-US" dirty="0" err="1">
                <a:latin typeface="Bernard MT Condensed" panose="02050806060905020404" pitchFamily="18" charset="0"/>
              </a:rPr>
              <a:t>i</a:t>
            </a:r>
            <a:r>
              <a:rPr lang="en-US" dirty="0">
                <a:latin typeface="Bernard MT Condensed" panose="02050806060905020404" pitchFamily="18" charset="0"/>
              </a:rPr>
              <a:t>] and </a:t>
            </a:r>
            <a:r>
              <a:rPr lang="en-US" dirty="0" err="1">
                <a:latin typeface="Bernard MT Condensed" panose="02050806060905020404" pitchFamily="18" charset="0"/>
              </a:rPr>
              <a:t>sum_mean</a:t>
            </a:r>
            <a:r>
              <a:rPr lang="en-US" dirty="0">
                <a:latin typeface="Bernard MT Condensed" panose="02050806060905020404" pitchFamily="18" charset="0"/>
              </a:rPr>
              <a:t> to </a:t>
            </a:r>
            <a:r>
              <a:rPr lang="en-US" dirty="0" err="1">
                <a:latin typeface="Bernard MT Condensed" panose="02050806060905020404" pitchFamily="18" charset="0"/>
              </a:rPr>
              <a:t>sum_mean</a:t>
            </a:r>
            <a:endParaRPr lang="en-US" dirty="0">
              <a:latin typeface="Bernard MT Condensed" panose="02050806060905020404" pitchFamily="18" charset="0"/>
            </a:endParaRPr>
          </a:p>
          <a:p>
            <a:pPr>
              <a:buFont typeface="Wingdings" panose="05000000000000000000" pitchFamily="2" charset="2"/>
              <a:buChar char="§"/>
            </a:pPr>
            <a:r>
              <a:rPr lang="en-US" dirty="0">
                <a:latin typeface="Bernard MT Condensed" panose="02050806060905020404" pitchFamily="18" charset="0"/>
              </a:rPr>
              <a:t>8. </a:t>
            </a:r>
            <a:r>
              <a:rPr lang="en-US" dirty="0" err="1">
                <a:latin typeface="Bernard MT Condensed" panose="02050806060905020404" pitchFamily="18" charset="0"/>
              </a:rPr>
              <a:t>Increament</a:t>
            </a:r>
            <a:r>
              <a:rPr lang="en-US" dirty="0">
                <a:latin typeface="Bernard MT Condensed" panose="02050806060905020404" pitchFamily="18" charset="0"/>
              </a:rPr>
              <a:t> j by 1 and again iterate j loop.	</a:t>
            </a:r>
            <a:endParaRPr lang="en-IN" dirty="0">
              <a:latin typeface="Bernard MT Condensed" panose="02050806060905020404" pitchFamily="18" charset="0"/>
            </a:endParaRPr>
          </a:p>
        </p:txBody>
      </p:sp>
    </p:spTree>
    <p:extLst>
      <p:ext uri="{BB962C8B-B14F-4D97-AF65-F5344CB8AC3E}">
        <p14:creationId xmlns:p14="http://schemas.microsoft.com/office/powerpoint/2010/main" val="352739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E88D-D310-468E-A553-64D22F131AAE}"/>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239B51B2-63FA-4D07-8CE1-987EDB94AE6E}"/>
              </a:ext>
            </a:extLst>
          </p:cNvPr>
          <p:cNvSpPr>
            <a:spLocks noGrp="1"/>
          </p:cNvSpPr>
          <p:nvPr>
            <p:ph idx="1"/>
          </p:nvPr>
        </p:nvSpPr>
        <p:spPr>
          <a:xfrm>
            <a:off x="1103312" y="1595536"/>
            <a:ext cx="8946541" cy="4652864"/>
          </a:xfrm>
        </p:spPr>
        <p:txBody>
          <a:bodyPr/>
          <a:lstStyle/>
          <a:p>
            <a:pPr>
              <a:buFont typeface="Wingdings" panose="05000000000000000000" pitchFamily="2" charset="2"/>
              <a:buChar char="§"/>
            </a:pPr>
            <a:r>
              <a:rPr lang="en-US" dirty="0">
                <a:latin typeface="Bernard MT Condensed" panose="02050806060905020404" pitchFamily="18" charset="0"/>
              </a:rPr>
              <a:t>9. When j loop get terminated then store </a:t>
            </a:r>
            <a:r>
              <a:rPr lang="en-US" dirty="0" err="1">
                <a:latin typeface="Bernard MT Condensed" panose="02050806060905020404" pitchFamily="18" charset="0"/>
              </a:rPr>
              <a:t>sum_mean</a:t>
            </a:r>
            <a:r>
              <a:rPr lang="en-US" dirty="0">
                <a:latin typeface="Bernard MT Condensed" panose="02050806060905020404" pitchFamily="18" charset="0"/>
              </a:rPr>
              <a:t> divide by n store into </a:t>
            </a:r>
            <a:r>
              <a:rPr lang="en-US" dirty="0" err="1">
                <a:latin typeface="Bernard MT Condensed" panose="02050806060905020404" pitchFamily="18" charset="0"/>
              </a:rPr>
              <a:t>arrm</a:t>
            </a:r>
            <a:r>
              <a:rPr lang="en-US" dirty="0">
                <a:latin typeface="Bernard MT Condensed" panose="02050806060905020404" pitchFamily="18" charset="0"/>
              </a:rPr>
              <a:t>[</a:t>
            </a:r>
            <a:r>
              <a:rPr lang="en-US" dirty="0" err="1">
                <a:latin typeface="Bernard MT Condensed" panose="02050806060905020404" pitchFamily="18" charset="0"/>
              </a:rPr>
              <a:t>i</a:t>
            </a:r>
            <a:r>
              <a:rPr lang="en-US" dirty="0">
                <a:latin typeface="Bernard MT Condensed" panose="02050806060905020404" pitchFamily="18" charset="0"/>
              </a:rPr>
              <a:t>] array and print </a:t>
            </a:r>
            <a:r>
              <a:rPr lang="en-US" dirty="0" err="1">
                <a:latin typeface="Bernard MT Condensed" panose="02050806060905020404" pitchFamily="18" charset="0"/>
              </a:rPr>
              <a:t>arrm</a:t>
            </a:r>
            <a:r>
              <a:rPr lang="en-US" dirty="0">
                <a:latin typeface="Bernard MT Condensed" panose="02050806060905020404" pitchFamily="18" charset="0"/>
              </a:rPr>
              <a:t>[</a:t>
            </a:r>
            <a:r>
              <a:rPr lang="en-US" dirty="0" err="1">
                <a:latin typeface="Bernard MT Condensed" panose="02050806060905020404" pitchFamily="18" charset="0"/>
              </a:rPr>
              <a:t>i</a:t>
            </a:r>
            <a:r>
              <a:rPr lang="en-US" dirty="0">
                <a:latin typeface="Bernard MT Condensed" panose="02050806060905020404" pitchFamily="18" charset="0"/>
              </a:rPr>
              <a:t>] .	</a:t>
            </a:r>
          </a:p>
          <a:p>
            <a:pPr>
              <a:buFont typeface="Wingdings" panose="05000000000000000000" pitchFamily="2" charset="2"/>
              <a:buChar char="§"/>
            </a:pPr>
            <a:r>
              <a:rPr lang="en-US" dirty="0">
                <a:latin typeface="Bernard MT Condensed" panose="02050806060905020404" pitchFamily="18" charset="0"/>
              </a:rPr>
              <a:t>10. Increment </a:t>
            </a:r>
            <a:r>
              <a:rPr lang="en-US" dirty="0" err="1">
                <a:latin typeface="Bernard MT Condensed" panose="02050806060905020404" pitchFamily="18" charset="0"/>
              </a:rPr>
              <a:t>i</a:t>
            </a:r>
            <a:r>
              <a:rPr lang="en-US" dirty="0">
                <a:latin typeface="Bernard MT Condensed" panose="02050806060905020404" pitchFamily="18" charset="0"/>
              </a:rPr>
              <a:t> by 1 and again iterate </a:t>
            </a:r>
            <a:r>
              <a:rPr lang="en-US" dirty="0" err="1">
                <a:latin typeface="Bernard MT Condensed" panose="02050806060905020404" pitchFamily="18" charset="0"/>
              </a:rPr>
              <a:t>i</a:t>
            </a:r>
            <a:r>
              <a:rPr lang="en-US" dirty="0">
                <a:latin typeface="Bernard MT Condensed" panose="02050806060905020404" pitchFamily="18" charset="0"/>
              </a:rPr>
              <a:t> and j loop.</a:t>
            </a:r>
          </a:p>
          <a:p>
            <a:pPr>
              <a:buFont typeface="Wingdings" panose="05000000000000000000" pitchFamily="2" charset="2"/>
              <a:buChar char="§"/>
            </a:pPr>
            <a:r>
              <a:rPr lang="en-US" dirty="0">
                <a:latin typeface="Bernard MT Condensed" panose="02050806060905020404" pitchFamily="18" charset="0"/>
              </a:rPr>
              <a:t>11. When </a:t>
            </a:r>
            <a:r>
              <a:rPr lang="en-US" dirty="0" err="1">
                <a:latin typeface="Bernard MT Condensed" panose="02050806060905020404" pitchFamily="18" charset="0"/>
              </a:rPr>
              <a:t>i</a:t>
            </a:r>
            <a:r>
              <a:rPr lang="en-US" dirty="0">
                <a:latin typeface="Bernard MT Condensed" panose="02050806060905020404" pitchFamily="18" charset="0"/>
              </a:rPr>
              <a:t> loop get terminated then go into next line.</a:t>
            </a:r>
          </a:p>
          <a:p>
            <a:pPr>
              <a:buFont typeface="Wingdings" panose="05000000000000000000" pitchFamily="2" charset="2"/>
              <a:buChar char="§"/>
            </a:pPr>
            <a:r>
              <a:rPr lang="en-US" dirty="0">
                <a:latin typeface="Bernard MT Condensed" panose="02050806060905020404" pitchFamily="18" charset="0"/>
              </a:rPr>
              <a:t>12. And return toward main() function and break the statement and Repeat Step 6.</a:t>
            </a:r>
          </a:p>
          <a:p>
            <a:pPr>
              <a:buFont typeface="Wingdings" panose="05000000000000000000" pitchFamily="2" charset="2"/>
              <a:buChar char="Ø"/>
            </a:pPr>
            <a:r>
              <a:rPr lang="en-IN" dirty="0">
                <a:latin typeface="Bernard MT Condensed" panose="02050806060905020404" pitchFamily="18" charset="0"/>
              </a:rPr>
              <a:t>Step 9:- if choice==2 then call variance() function and pass data array in variance() function.	</a:t>
            </a:r>
          </a:p>
          <a:p>
            <a:pPr>
              <a:buFont typeface="Wingdings" panose="05000000000000000000" pitchFamily="2" charset="2"/>
              <a:buChar char="§"/>
            </a:pPr>
            <a:r>
              <a:rPr lang="en-IN" dirty="0">
                <a:latin typeface="Bernard MT Condensed" panose="02050806060905020404" pitchFamily="18" charset="0"/>
              </a:rPr>
              <a:t>1. Declare integer type local variables </a:t>
            </a:r>
            <a:r>
              <a:rPr lang="en-IN" dirty="0" err="1">
                <a:latin typeface="Bernard MT Condensed" panose="02050806060905020404" pitchFamily="18" charset="0"/>
              </a:rPr>
              <a:t>i</a:t>
            </a:r>
            <a:r>
              <a:rPr lang="en-IN" dirty="0">
                <a:latin typeface="Bernard MT Condensed" panose="02050806060905020404" pitchFamily="18" charset="0"/>
              </a:rPr>
              <a:t> and j .	</a:t>
            </a:r>
          </a:p>
          <a:p>
            <a:pPr>
              <a:buFont typeface="Wingdings" panose="05000000000000000000" pitchFamily="2" charset="2"/>
              <a:buChar char="§"/>
            </a:pPr>
            <a:r>
              <a:rPr lang="en-IN" dirty="0">
                <a:latin typeface="Bernard MT Condensed" panose="02050806060905020404" pitchFamily="18" charset="0"/>
              </a:rPr>
              <a:t>2. Declare float type local variables </a:t>
            </a:r>
            <a:r>
              <a:rPr lang="en-IN" dirty="0" err="1">
                <a:latin typeface="Bernard MT Condensed" panose="02050806060905020404" pitchFamily="18" charset="0"/>
              </a:rPr>
              <a:t>sum_var</a:t>
            </a:r>
            <a:r>
              <a:rPr lang="en-IN" dirty="0">
                <a:latin typeface="Bernard MT Condensed" panose="02050806060905020404" pitchFamily="18" charset="0"/>
              </a:rPr>
              <a:t> .</a:t>
            </a:r>
          </a:p>
          <a:p>
            <a:pPr>
              <a:buFont typeface="Wingdings" panose="05000000000000000000" pitchFamily="2" charset="2"/>
              <a:buChar char="§"/>
            </a:pPr>
            <a:r>
              <a:rPr lang="en-IN" dirty="0">
                <a:latin typeface="Bernard MT Condensed" panose="02050806060905020404" pitchFamily="18" charset="0"/>
              </a:rPr>
              <a:t>3. Print Variance Matrix denotes variance at each time step.</a:t>
            </a:r>
          </a:p>
          <a:p>
            <a:pPr>
              <a:buFont typeface="Wingdings" panose="05000000000000000000" pitchFamily="2" charset="2"/>
              <a:buChar char="§"/>
            </a:pPr>
            <a:r>
              <a:rPr lang="en-US" dirty="0">
                <a:latin typeface="Bernard MT Condensed" panose="02050806060905020404" pitchFamily="18" charset="0"/>
              </a:rPr>
              <a:t>4. Create for loop with </a:t>
            </a:r>
            <a:r>
              <a:rPr lang="en-US" dirty="0" err="1">
                <a:latin typeface="Bernard MT Condensed" panose="02050806060905020404" pitchFamily="18" charset="0"/>
              </a:rPr>
              <a:t>i</a:t>
            </a:r>
            <a:r>
              <a:rPr lang="en-US" dirty="0">
                <a:latin typeface="Bernard MT Condensed" panose="02050806060905020404" pitchFamily="18" charset="0"/>
              </a:rPr>
              <a:t> variable started from 0 to less than m.</a:t>
            </a:r>
            <a:endParaRPr lang="en-IN" dirty="0">
              <a:latin typeface="Bernard MT Condensed" panose="02050806060905020404" pitchFamily="18" charset="0"/>
            </a:endParaRPr>
          </a:p>
        </p:txBody>
      </p:sp>
    </p:spTree>
    <p:extLst>
      <p:ext uri="{BB962C8B-B14F-4D97-AF65-F5344CB8AC3E}">
        <p14:creationId xmlns:p14="http://schemas.microsoft.com/office/powerpoint/2010/main" val="3826605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0C62-E3D3-4ED5-87F6-D684289BE621}"/>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619AF19C-9DB4-4FB0-B96C-60F0B8BAC0A7}"/>
              </a:ext>
            </a:extLst>
          </p:cNvPr>
          <p:cNvSpPr>
            <a:spLocks noGrp="1"/>
          </p:cNvSpPr>
          <p:nvPr>
            <p:ph idx="1"/>
          </p:nvPr>
        </p:nvSpPr>
        <p:spPr>
          <a:xfrm>
            <a:off x="1103312" y="1576874"/>
            <a:ext cx="8946541" cy="4671526"/>
          </a:xfrm>
        </p:spPr>
        <p:txBody>
          <a:bodyPr>
            <a:normAutofit/>
          </a:bodyPr>
          <a:lstStyle/>
          <a:p>
            <a:pPr>
              <a:buFont typeface="Wingdings" panose="05000000000000000000" pitchFamily="2" charset="2"/>
              <a:buChar char="§"/>
            </a:pPr>
            <a:r>
              <a:rPr lang="en-IN" dirty="0">
                <a:latin typeface="Bernard MT Condensed" panose="02050806060905020404" pitchFamily="18" charset="0"/>
              </a:rPr>
              <a:t>5. Assign </a:t>
            </a:r>
            <a:r>
              <a:rPr lang="en-IN" dirty="0" err="1">
                <a:latin typeface="Bernard MT Condensed" panose="02050806060905020404" pitchFamily="18" charset="0"/>
              </a:rPr>
              <a:t>sum_var</a:t>
            </a:r>
            <a:r>
              <a:rPr lang="en-IN" dirty="0">
                <a:latin typeface="Bernard MT Condensed" panose="02050806060905020404" pitchFamily="18" charset="0"/>
              </a:rPr>
              <a:t> is equal to 0.</a:t>
            </a:r>
          </a:p>
          <a:p>
            <a:pPr>
              <a:buFont typeface="Wingdings" panose="05000000000000000000" pitchFamily="2" charset="2"/>
              <a:buChar char="§"/>
            </a:pPr>
            <a:r>
              <a:rPr lang="en-IN" dirty="0">
                <a:latin typeface="Bernard MT Condensed" panose="02050806060905020404" pitchFamily="18" charset="0"/>
              </a:rPr>
              <a:t>6. Again Create for loop inside previous loop with j variable started from 0 to less than n.	</a:t>
            </a:r>
          </a:p>
          <a:p>
            <a:pPr>
              <a:buFont typeface="Wingdings" panose="05000000000000000000" pitchFamily="2" charset="2"/>
              <a:buChar char="§"/>
            </a:pPr>
            <a:r>
              <a:rPr lang="en-IN" dirty="0">
                <a:latin typeface="Bernard MT Condensed" panose="02050806060905020404" pitchFamily="18" charset="0"/>
              </a:rPr>
              <a:t>7. Inside these j variable loop assign sum of pow((data[j][</a:t>
            </a:r>
            <a:r>
              <a:rPr lang="en-IN" dirty="0" err="1">
                <a:latin typeface="Bernard MT Condensed" panose="02050806060905020404" pitchFamily="18" charset="0"/>
              </a:rPr>
              <a:t>i</a:t>
            </a:r>
            <a:r>
              <a:rPr lang="en-IN" dirty="0">
                <a:latin typeface="Bernard MT Condensed" panose="02050806060905020404" pitchFamily="18" charset="0"/>
              </a:rPr>
              <a:t>]-</a:t>
            </a:r>
            <a:r>
              <a:rPr lang="en-IN" dirty="0" err="1">
                <a:latin typeface="Bernard MT Condensed" panose="02050806060905020404" pitchFamily="18" charset="0"/>
              </a:rPr>
              <a:t>arrm</a:t>
            </a:r>
            <a:r>
              <a:rPr lang="en-IN" dirty="0">
                <a:latin typeface="Bernard MT Condensed" panose="02050806060905020404" pitchFamily="18" charset="0"/>
              </a:rPr>
              <a:t>[</a:t>
            </a:r>
            <a:r>
              <a:rPr lang="en-IN" dirty="0" err="1">
                <a:latin typeface="Bernard MT Condensed" panose="02050806060905020404" pitchFamily="18" charset="0"/>
              </a:rPr>
              <a:t>i</a:t>
            </a:r>
            <a:r>
              <a:rPr lang="en-IN" dirty="0">
                <a:latin typeface="Bernard MT Condensed" panose="02050806060905020404" pitchFamily="18" charset="0"/>
              </a:rPr>
              <a:t>]),2) and </a:t>
            </a:r>
            <a:r>
              <a:rPr lang="en-IN" dirty="0" err="1">
                <a:latin typeface="Bernard MT Condensed" panose="02050806060905020404" pitchFamily="18" charset="0"/>
              </a:rPr>
              <a:t>sum_var</a:t>
            </a:r>
            <a:r>
              <a:rPr lang="en-IN" dirty="0">
                <a:latin typeface="Bernard MT Condensed" panose="02050806060905020404" pitchFamily="18" charset="0"/>
              </a:rPr>
              <a:t> to </a:t>
            </a:r>
            <a:r>
              <a:rPr lang="en-IN" dirty="0" err="1">
                <a:latin typeface="Bernard MT Condensed" panose="02050806060905020404" pitchFamily="18" charset="0"/>
              </a:rPr>
              <a:t>sum_var</a:t>
            </a:r>
            <a:r>
              <a:rPr lang="en-IN" dirty="0">
                <a:latin typeface="Bernard MT Condensed" panose="02050806060905020404" pitchFamily="18" charset="0"/>
              </a:rPr>
              <a:t>	</a:t>
            </a:r>
          </a:p>
          <a:p>
            <a:pPr>
              <a:buFont typeface="Wingdings" panose="05000000000000000000" pitchFamily="2" charset="2"/>
              <a:buChar char="§"/>
            </a:pPr>
            <a:r>
              <a:rPr lang="en-IN" dirty="0">
                <a:latin typeface="Bernard MT Condensed" panose="02050806060905020404" pitchFamily="18" charset="0"/>
              </a:rPr>
              <a:t>8. </a:t>
            </a:r>
            <a:r>
              <a:rPr lang="en-IN" dirty="0" err="1">
                <a:latin typeface="Bernard MT Condensed" panose="02050806060905020404" pitchFamily="18" charset="0"/>
              </a:rPr>
              <a:t>Increament</a:t>
            </a:r>
            <a:r>
              <a:rPr lang="en-IN" dirty="0">
                <a:latin typeface="Bernard MT Condensed" panose="02050806060905020404" pitchFamily="18" charset="0"/>
              </a:rPr>
              <a:t> j by 1 and again iterate j loop.	</a:t>
            </a:r>
          </a:p>
          <a:p>
            <a:pPr>
              <a:buFont typeface="Wingdings" panose="05000000000000000000" pitchFamily="2" charset="2"/>
              <a:buChar char="§"/>
            </a:pPr>
            <a:r>
              <a:rPr lang="en-IN" dirty="0">
                <a:latin typeface="Bernard MT Condensed" panose="02050806060905020404" pitchFamily="18" charset="0"/>
              </a:rPr>
              <a:t>9. When j loop get terminated then store </a:t>
            </a:r>
            <a:r>
              <a:rPr lang="en-IN" dirty="0" err="1">
                <a:latin typeface="Bernard MT Condensed" panose="02050806060905020404" pitchFamily="18" charset="0"/>
              </a:rPr>
              <a:t>sum_var</a:t>
            </a:r>
            <a:r>
              <a:rPr lang="en-IN" dirty="0">
                <a:latin typeface="Bernard MT Condensed" panose="02050806060905020404" pitchFamily="18" charset="0"/>
              </a:rPr>
              <a:t> divide by (n-1) store into </a:t>
            </a:r>
            <a:r>
              <a:rPr lang="en-IN" dirty="0" err="1">
                <a:latin typeface="Bernard MT Condensed" panose="02050806060905020404" pitchFamily="18" charset="0"/>
              </a:rPr>
              <a:t>arrv</a:t>
            </a:r>
            <a:r>
              <a:rPr lang="en-IN" dirty="0">
                <a:latin typeface="Bernard MT Condensed" panose="02050806060905020404" pitchFamily="18" charset="0"/>
              </a:rPr>
              <a:t>[</a:t>
            </a:r>
            <a:r>
              <a:rPr lang="en-IN" dirty="0" err="1">
                <a:latin typeface="Bernard MT Condensed" panose="02050806060905020404" pitchFamily="18" charset="0"/>
              </a:rPr>
              <a:t>i</a:t>
            </a:r>
            <a:r>
              <a:rPr lang="en-IN" dirty="0">
                <a:latin typeface="Bernard MT Condensed" panose="02050806060905020404" pitchFamily="18" charset="0"/>
              </a:rPr>
              <a:t>] array and print </a:t>
            </a:r>
            <a:r>
              <a:rPr lang="en-IN" dirty="0" err="1">
                <a:latin typeface="Bernard MT Condensed" panose="02050806060905020404" pitchFamily="18" charset="0"/>
              </a:rPr>
              <a:t>arrm</a:t>
            </a:r>
            <a:r>
              <a:rPr lang="en-IN" dirty="0">
                <a:latin typeface="Bernard MT Condensed" panose="02050806060905020404" pitchFamily="18" charset="0"/>
              </a:rPr>
              <a:t>[</a:t>
            </a:r>
            <a:r>
              <a:rPr lang="en-IN" dirty="0" err="1">
                <a:latin typeface="Bernard MT Condensed" panose="02050806060905020404" pitchFamily="18" charset="0"/>
              </a:rPr>
              <a:t>i</a:t>
            </a:r>
            <a:r>
              <a:rPr lang="en-IN" dirty="0">
                <a:latin typeface="Bernard MT Condensed" panose="02050806060905020404" pitchFamily="18" charset="0"/>
              </a:rPr>
              <a:t>].	</a:t>
            </a:r>
          </a:p>
          <a:p>
            <a:pPr>
              <a:buFont typeface="Wingdings" panose="05000000000000000000" pitchFamily="2" charset="2"/>
              <a:buChar char="§"/>
            </a:pPr>
            <a:r>
              <a:rPr lang="en-IN" dirty="0">
                <a:latin typeface="Bernard MT Condensed" panose="02050806060905020404" pitchFamily="18" charset="0"/>
              </a:rPr>
              <a:t>10. Increment </a:t>
            </a:r>
            <a:r>
              <a:rPr lang="en-IN" dirty="0" err="1">
                <a:latin typeface="Bernard MT Condensed" panose="02050806060905020404" pitchFamily="18" charset="0"/>
              </a:rPr>
              <a:t>i</a:t>
            </a:r>
            <a:r>
              <a:rPr lang="en-IN" dirty="0">
                <a:latin typeface="Bernard MT Condensed" panose="02050806060905020404" pitchFamily="18" charset="0"/>
              </a:rPr>
              <a:t> by 1 and again iterate </a:t>
            </a:r>
            <a:r>
              <a:rPr lang="en-IN" dirty="0" err="1">
                <a:latin typeface="Bernard MT Condensed" panose="02050806060905020404" pitchFamily="18" charset="0"/>
              </a:rPr>
              <a:t>i</a:t>
            </a:r>
            <a:r>
              <a:rPr lang="en-IN" dirty="0">
                <a:latin typeface="Bernard MT Condensed" panose="02050806060905020404" pitchFamily="18" charset="0"/>
              </a:rPr>
              <a:t> and j loop.</a:t>
            </a:r>
          </a:p>
          <a:p>
            <a:pPr>
              <a:buFont typeface="Wingdings" panose="05000000000000000000" pitchFamily="2" charset="2"/>
              <a:buChar char="§"/>
            </a:pPr>
            <a:r>
              <a:rPr lang="en-US" dirty="0">
                <a:latin typeface="Bernard MT Condensed" panose="02050806060905020404" pitchFamily="18" charset="0"/>
              </a:rPr>
              <a:t>11. When </a:t>
            </a:r>
            <a:r>
              <a:rPr lang="en-US" dirty="0" err="1">
                <a:latin typeface="Bernard MT Condensed" panose="02050806060905020404" pitchFamily="18" charset="0"/>
              </a:rPr>
              <a:t>i</a:t>
            </a:r>
            <a:r>
              <a:rPr lang="en-US" dirty="0">
                <a:latin typeface="Bernard MT Condensed" panose="02050806060905020404" pitchFamily="18" charset="0"/>
              </a:rPr>
              <a:t> loop get terminated then go into next line.</a:t>
            </a:r>
          </a:p>
          <a:p>
            <a:pPr>
              <a:buFont typeface="Wingdings" panose="05000000000000000000" pitchFamily="2" charset="2"/>
              <a:buChar char="§"/>
            </a:pPr>
            <a:r>
              <a:rPr lang="en-US" dirty="0">
                <a:latin typeface="Bernard MT Condensed" panose="02050806060905020404" pitchFamily="18" charset="0"/>
              </a:rPr>
              <a:t>12. And return toward main() function and break the statement and Repeat Step 6.</a:t>
            </a:r>
            <a:endParaRPr lang="en-IN" dirty="0">
              <a:latin typeface="Bernard MT Condensed" panose="02050806060905020404" pitchFamily="18" charset="0"/>
            </a:endParaRPr>
          </a:p>
        </p:txBody>
      </p:sp>
    </p:spTree>
    <p:extLst>
      <p:ext uri="{BB962C8B-B14F-4D97-AF65-F5344CB8AC3E}">
        <p14:creationId xmlns:p14="http://schemas.microsoft.com/office/powerpoint/2010/main" val="9049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BED4-05E9-4A12-811C-3B15BD2D1C27}"/>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1AEF57DF-8D50-4CD4-8261-AD3D40E7A480}"/>
              </a:ext>
            </a:extLst>
          </p:cNvPr>
          <p:cNvSpPr>
            <a:spLocks noGrp="1"/>
          </p:cNvSpPr>
          <p:nvPr>
            <p:ph idx="1"/>
          </p:nvPr>
        </p:nvSpPr>
        <p:spPr>
          <a:xfrm>
            <a:off x="1103312" y="1231641"/>
            <a:ext cx="8946541" cy="5016759"/>
          </a:xfrm>
        </p:spPr>
        <p:txBody>
          <a:bodyPr>
            <a:normAutofit lnSpcReduction="10000"/>
          </a:bodyPr>
          <a:lstStyle/>
          <a:p>
            <a:pPr>
              <a:buFont typeface="Wingdings" panose="05000000000000000000" pitchFamily="2" charset="2"/>
              <a:buChar char="Ø"/>
            </a:pPr>
            <a:r>
              <a:rPr lang="en-IN" dirty="0">
                <a:latin typeface="Bernard MT Condensed" panose="02050806060905020404" pitchFamily="18" charset="0"/>
              </a:rPr>
              <a:t> Step 10:- if choice==3 then call STD() function and pass data array in STD() function.	</a:t>
            </a:r>
          </a:p>
          <a:p>
            <a:pPr>
              <a:buFont typeface="Wingdings" panose="05000000000000000000" pitchFamily="2" charset="2"/>
              <a:buChar char="§"/>
            </a:pPr>
            <a:r>
              <a:rPr lang="en-IN" dirty="0">
                <a:latin typeface="Bernard MT Condensed" panose="02050806060905020404" pitchFamily="18" charset="0"/>
              </a:rPr>
              <a:t>1. Declare integer type local variables </a:t>
            </a:r>
            <a:r>
              <a:rPr lang="en-IN" dirty="0" err="1">
                <a:latin typeface="Bernard MT Condensed" panose="02050806060905020404" pitchFamily="18" charset="0"/>
              </a:rPr>
              <a:t>i</a:t>
            </a:r>
            <a:r>
              <a:rPr lang="en-IN" dirty="0">
                <a:latin typeface="Bernard MT Condensed" panose="02050806060905020404" pitchFamily="18" charset="0"/>
              </a:rPr>
              <a:t>.	</a:t>
            </a:r>
          </a:p>
          <a:p>
            <a:pPr>
              <a:buFont typeface="Wingdings" panose="05000000000000000000" pitchFamily="2" charset="2"/>
              <a:buChar char="§"/>
            </a:pPr>
            <a:r>
              <a:rPr lang="en-IN" dirty="0">
                <a:latin typeface="Bernard MT Condensed" panose="02050806060905020404" pitchFamily="18" charset="0"/>
              </a:rPr>
              <a:t>2. Declare float type local array </a:t>
            </a:r>
            <a:r>
              <a:rPr lang="en-IN" dirty="0" err="1">
                <a:latin typeface="Bernard MT Condensed" panose="02050806060905020404" pitchFamily="18" charset="0"/>
              </a:rPr>
              <a:t>array_std</a:t>
            </a:r>
            <a:r>
              <a:rPr lang="en-IN" dirty="0">
                <a:latin typeface="Bernard MT Condensed" panose="02050806060905020404" pitchFamily="18" charset="0"/>
              </a:rPr>
              <a:t>[m] .	</a:t>
            </a:r>
          </a:p>
          <a:p>
            <a:pPr>
              <a:buFont typeface="Wingdings" panose="05000000000000000000" pitchFamily="2" charset="2"/>
              <a:buChar char="§"/>
            </a:pPr>
            <a:r>
              <a:rPr lang="en-IN" dirty="0">
                <a:latin typeface="Bernard MT Condensed" panose="02050806060905020404" pitchFamily="18" charset="0"/>
              </a:rPr>
              <a:t>3. Print Standard Deviation Matrix denotes standard deviation at each timestep.	</a:t>
            </a:r>
          </a:p>
          <a:p>
            <a:pPr>
              <a:buFont typeface="Wingdings" panose="05000000000000000000" pitchFamily="2" charset="2"/>
              <a:buChar char="§"/>
            </a:pPr>
            <a:r>
              <a:rPr lang="en-IN" dirty="0">
                <a:latin typeface="Bernard MT Condensed" panose="02050806060905020404" pitchFamily="18" charset="0"/>
              </a:rPr>
              <a:t>4. Create for loop with </a:t>
            </a:r>
            <a:r>
              <a:rPr lang="en-IN" dirty="0" err="1">
                <a:latin typeface="Bernard MT Condensed" panose="02050806060905020404" pitchFamily="18" charset="0"/>
              </a:rPr>
              <a:t>i</a:t>
            </a:r>
            <a:r>
              <a:rPr lang="en-IN" dirty="0">
                <a:latin typeface="Bernard MT Condensed" panose="02050806060905020404" pitchFamily="18" charset="0"/>
              </a:rPr>
              <a:t> variable started from 0 to less than m.	</a:t>
            </a:r>
          </a:p>
          <a:p>
            <a:pPr>
              <a:buFont typeface="Wingdings" panose="05000000000000000000" pitchFamily="2" charset="2"/>
              <a:buChar char="§"/>
            </a:pPr>
            <a:r>
              <a:rPr lang="en-IN" dirty="0">
                <a:latin typeface="Bernard MT Condensed" panose="02050806060905020404" pitchFamily="18" charset="0"/>
              </a:rPr>
              <a:t>5. Assign sqrt(</a:t>
            </a:r>
            <a:r>
              <a:rPr lang="en-IN" dirty="0" err="1">
                <a:latin typeface="Bernard MT Condensed" panose="02050806060905020404" pitchFamily="18" charset="0"/>
              </a:rPr>
              <a:t>arrv</a:t>
            </a:r>
            <a:r>
              <a:rPr lang="en-IN" dirty="0">
                <a:latin typeface="Bernard MT Condensed" panose="02050806060905020404" pitchFamily="18" charset="0"/>
              </a:rPr>
              <a:t>[</a:t>
            </a:r>
            <a:r>
              <a:rPr lang="en-IN" dirty="0" err="1">
                <a:latin typeface="Bernard MT Condensed" panose="02050806060905020404" pitchFamily="18" charset="0"/>
              </a:rPr>
              <a:t>i</a:t>
            </a:r>
            <a:r>
              <a:rPr lang="en-IN" dirty="0">
                <a:latin typeface="Bernard MT Condensed" panose="02050806060905020404" pitchFamily="18" charset="0"/>
              </a:rPr>
              <a:t>]) to </a:t>
            </a:r>
            <a:r>
              <a:rPr lang="en-IN" dirty="0" err="1">
                <a:latin typeface="Bernard MT Condensed" panose="02050806060905020404" pitchFamily="18" charset="0"/>
              </a:rPr>
              <a:t>arr_std</a:t>
            </a:r>
            <a:r>
              <a:rPr lang="en-IN" dirty="0">
                <a:latin typeface="Bernard MT Condensed" panose="02050806060905020404" pitchFamily="18" charset="0"/>
              </a:rPr>
              <a:t>[</a:t>
            </a:r>
            <a:r>
              <a:rPr lang="en-IN" dirty="0" err="1">
                <a:latin typeface="Bernard MT Condensed" panose="02050806060905020404" pitchFamily="18" charset="0"/>
              </a:rPr>
              <a:t>i</a:t>
            </a:r>
            <a:r>
              <a:rPr lang="en-IN" dirty="0">
                <a:latin typeface="Bernard MT Condensed" panose="02050806060905020404" pitchFamily="18" charset="0"/>
              </a:rPr>
              <a:t>].	</a:t>
            </a:r>
          </a:p>
          <a:p>
            <a:pPr>
              <a:buFont typeface="Wingdings" panose="05000000000000000000" pitchFamily="2" charset="2"/>
              <a:buChar char="§"/>
            </a:pPr>
            <a:r>
              <a:rPr lang="en-IN" dirty="0">
                <a:latin typeface="Bernard MT Condensed" panose="02050806060905020404" pitchFamily="18" charset="0"/>
              </a:rPr>
              <a:t>6. Increment </a:t>
            </a:r>
            <a:r>
              <a:rPr lang="en-IN" dirty="0" err="1">
                <a:latin typeface="Bernard MT Condensed" panose="02050806060905020404" pitchFamily="18" charset="0"/>
              </a:rPr>
              <a:t>i</a:t>
            </a:r>
            <a:r>
              <a:rPr lang="en-IN" dirty="0">
                <a:latin typeface="Bernard MT Condensed" panose="02050806060905020404" pitchFamily="18" charset="0"/>
              </a:rPr>
              <a:t> by 1 and again iterate </a:t>
            </a:r>
            <a:r>
              <a:rPr lang="en-IN" dirty="0" err="1">
                <a:latin typeface="Bernard MT Condensed" panose="02050806060905020404" pitchFamily="18" charset="0"/>
              </a:rPr>
              <a:t>i</a:t>
            </a:r>
            <a:r>
              <a:rPr lang="en-IN" dirty="0">
                <a:latin typeface="Bernard MT Condensed" panose="02050806060905020404" pitchFamily="18" charset="0"/>
              </a:rPr>
              <a:t> loop.</a:t>
            </a:r>
          </a:p>
          <a:p>
            <a:pPr>
              <a:buFont typeface="Wingdings" panose="05000000000000000000" pitchFamily="2" charset="2"/>
              <a:buChar char="§"/>
            </a:pPr>
            <a:r>
              <a:rPr lang="en-IN" dirty="0">
                <a:latin typeface="Bernard MT Condensed" panose="02050806060905020404" pitchFamily="18" charset="0"/>
              </a:rPr>
              <a:t>7. Return toward main() function and break the statement and Repeat Step 6.</a:t>
            </a:r>
          </a:p>
          <a:p>
            <a:pPr>
              <a:buFont typeface="Wingdings" panose="05000000000000000000" pitchFamily="2" charset="2"/>
              <a:buChar char="Ø"/>
            </a:pPr>
            <a:r>
              <a:rPr lang="en-US" dirty="0">
                <a:latin typeface="Bernard MT Condensed" panose="02050806060905020404" pitchFamily="18" charset="0"/>
              </a:rPr>
              <a:t>Step 11:- if choice==4 then return value 1 to while loop and while loop get terminated.</a:t>
            </a:r>
          </a:p>
          <a:p>
            <a:pPr>
              <a:buFont typeface="Wingdings" panose="05000000000000000000" pitchFamily="2" charset="2"/>
              <a:buChar char="Ø"/>
            </a:pPr>
            <a:r>
              <a:rPr lang="en-US" dirty="0">
                <a:latin typeface="Bernard MT Condensed" panose="02050806060905020404" pitchFamily="18" charset="0"/>
              </a:rPr>
              <a:t>Step 12:- Return 0.	</a:t>
            </a:r>
          </a:p>
          <a:p>
            <a:pPr>
              <a:buFont typeface="Wingdings" panose="05000000000000000000" pitchFamily="2" charset="2"/>
              <a:buChar char="Ø"/>
            </a:pPr>
            <a:r>
              <a:rPr lang="en-US" dirty="0">
                <a:latin typeface="Bernard MT Condensed" panose="02050806060905020404" pitchFamily="18" charset="0"/>
              </a:rPr>
              <a:t>Step 13:- END.</a:t>
            </a:r>
            <a:endParaRPr lang="en-IN" dirty="0">
              <a:latin typeface="Bernard MT Condensed" panose="02050806060905020404" pitchFamily="18" charset="0"/>
            </a:endParaRPr>
          </a:p>
        </p:txBody>
      </p:sp>
    </p:spTree>
    <p:extLst>
      <p:ext uri="{BB962C8B-B14F-4D97-AF65-F5344CB8AC3E}">
        <p14:creationId xmlns:p14="http://schemas.microsoft.com/office/powerpoint/2010/main" val="442797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321</TotalTime>
  <Words>2804</Words>
  <Application>Microsoft Office PowerPoint</Application>
  <PresentationFormat>Widescreen</PresentationFormat>
  <Paragraphs>177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Agency FB</vt:lpstr>
      <vt:lpstr>Algerian</vt:lpstr>
      <vt:lpstr>Arial</vt:lpstr>
      <vt:lpstr>Bernard MT Condensed</vt:lpstr>
      <vt:lpstr>Century Gothic</vt:lpstr>
      <vt:lpstr>Wingdings</vt:lpstr>
      <vt:lpstr>Wingdings 3</vt:lpstr>
      <vt:lpstr>Ion</vt:lpstr>
      <vt:lpstr>   INDEX</vt:lpstr>
      <vt:lpstr>INTRODUCTION</vt:lpstr>
      <vt:lpstr>WHAT IS MEAN VARIANCE AND STANDARD DEVIATION?</vt:lpstr>
      <vt:lpstr>WHY THIS TOPIC IS CHOOSED?</vt:lpstr>
      <vt:lpstr>ALGORITHM:-</vt:lpstr>
      <vt:lpstr>CONTD…</vt:lpstr>
      <vt:lpstr>CONTD…</vt:lpstr>
      <vt:lpstr>CONTD…</vt:lpstr>
      <vt:lpstr>CONTD…</vt:lpstr>
      <vt:lpstr>FLOWCHART:-</vt:lpstr>
      <vt:lpstr>PowerPoint Presentation</vt:lpstr>
      <vt:lpstr>PowerPoint Presentation</vt:lpstr>
      <vt:lpstr>PowerPoint Presentation</vt:lpstr>
      <vt:lpstr>PowerPoint Presentation</vt:lpstr>
      <vt:lpstr>SOURCE CODE:-</vt:lpstr>
      <vt:lpstr>CONTD…</vt:lpstr>
      <vt:lpstr>CONTD…</vt:lpstr>
      <vt:lpstr>CONTD…</vt:lpstr>
      <vt:lpstr>CONTD…</vt:lpstr>
      <vt:lpstr>CONTD…</vt:lpstr>
      <vt:lpstr>CONTD…</vt:lpstr>
      <vt:lpstr>CONTD…</vt:lpstr>
      <vt:lpstr>CONTD…</vt:lpstr>
      <vt:lpstr>APPLICATION:-</vt:lpstr>
      <vt:lpstr>REFRENCE:-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No 11</dc:title>
  <dc:creator>rushi</dc:creator>
  <cp:lastModifiedBy>Vikram ramwani</cp:lastModifiedBy>
  <cp:revision>34</cp:revision>
  <dcterms:created xsi:type="dcterms:W3CDTF">2020-12-02T04:49:57Z</dcterms:created>
  <dcterms:modified xsi:type="dcterms:W3CDTF">2022-01-01T05:37:43Z</dcterms:modified>
</cp:coreProperties>
</file>