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5" r:id="rId2"/>
    <p:sldId id="475" r:id="rId3"/>
    <p:sldId id="256" r:id="rId4"/>
    <p:sldId id="469" r:id="rId5"/>
    <p:sldId id="257" r:id="rId6"/>
    <p:sldId id="258" r:id="rId7"/>
    <p:sldId id="259" r:id="rId8"/>
    <p:sldId id="263" r:id="rId9"/>
    <p:sldId id="264" r:id="rId10"/>
    <p:sldId id="265" r:id="rId11"/>
    <p:sldId id="267" r:id="rId12"/>
    <p:sldId id="269" r:id="rId13"/>
    <p:sldId id="266" r:id="rId14"/>
    <p:sldId id="268" r:id="rId15"/>
    <p:sldId id="270" r:id="rId16"/>
    <p:sldId id="271" r:id="rId17"/>
    <p:sldId id="307" r:id="rId18"/>
    <p:sldId id="476" r:id="rId19"/>
    <p:sldId id="477" r:id="rId20"/>
    <p:sldId id="478" r:id="rId21"/>
    <p:sldId id="485" r:id="rId22"/>
    <p:sldId id="479" r:id="rId23"/>
    <p:sldId id="480" r:id="rId24"/>
    <p:sldId id="486" r:id="rId25"/>
    <p:sldId id="481" r:id="rId26"/>
    <p:sldId id="482" r:id="rId27"/>
    <p:sldId id="483" r:id="rId28"/>
    <p:sldId id="484" r:id="rId29"/>
    <p:sldId id="407" r:id="rId30"/>
    <p:sldId id="408" r:id="rId31"/>
    <p:sldId id="293" r:id="rId32"/>
    <p:sldId id="487" r:id="rId33"/>
    <p:sldId id="488" r:id="rId34"/>
    <p:sldId id="490" r:id="rId35"/>
    <p:sldId id="489" r:id="rId36"/>
    <p:sldId id="491" r:id="rId37"/>
    <p:sldId id="4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C6F7B8-B761-4637-8C41-6710649B8D04}" type="datetimeFigureOut">
              <a:rPr lang="en-US" smtClean="0"/>
              <a:pPr/>
              <a:t>8/24/2020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CA25A3-2654-43B2-9C90-AF68ED2325C7}" type="slidenum">
              <a:rPr lang="en-US" smtClean="0"/>
              <a:pPr/>
              <a:t>‹#›</a:t>
            </a:fld>
            <a:endParaRPr lang="en-US"/>
          </a:p>
        </p:txBody>
      </p:sp>
    </p:spTree>
    <p:extLst>
      <p:ext uri="{BB962C8B-B14F-4D97-AF65-F5344CB8AC3E}">
        <p14:creationId xmlns:p14="http://schemas.microsoft.com/office/powerpoint/2010/main" val="323455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2</a:t>
            </a:fld>
            <a:endParaRPr lang="en-US"/>
          </a:p>
        </p:txBody>
      </p:sp>
    </p:spTree>
    <p:extLst>
      <p:ext uri="{BB962C8B-B14F-4D97-AF65-F5344CB8AC3E}">
        <p14:creationId xmlns:p14="http://schemas.microsoft.com/office/powerpoint/2010/main" val="565611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a:t>Chapter 9</a:t>
            </a:r>
          </a:p>
        </p:txBody>
      </p:sp>
      <p:sp>
        <p:nvSpPr>
          <p:cNvPr id="40963" name="Rectangle 3"/>
          <p:cNvSpPr>
            <a:spLocks noGrp="1" noChangeArrowheads="1"/>
          </p:cNvSpPr>
          <p:nvPr>
            <p:ph type="dt" sz="quarter" idx="1"/>
          </p:nvPr>
        </p:nvSpPr>
        <p:spPr>
          <a:noFill/>
        </p:spPr>
        <p:txBody>
          <a:bodyPr/>
          <a:lstStyle/>
          <a:p>
            <a:fld id="{A54B9C77-42BE-4F85-ACD7-DAC37FC645B1}" type="datetime1">
              <a:rPr lang="en-US"/>
              <a:pPr/>
              <a:t>8/24/2020</a:t>
            </a:fld>
            <a:endParaRPr lang="en-US"/>
          </a:p>
        </p:txBody>
      </p:sp>
      <p:sp>
        <p:nvSpPr>
          <p:cNvPr id="40964" name="Rectangle 6"/>
          <p:cNvSpPr>
            <a:spLocks noGrp="1" noChangeArrowheads="1"/>
          </p:cNvSpPr>
          <p:nvPr>
            <p:ph type="ftr" sz="quarter" idx="4"/>
          </p:nvPr>
        </p:nvSpPr>
        <p:spPr>
          <a:noFill/>
        </p:spPr>
        <p:txBody>
          <a:bodyPr/>
          <a:lstStyle/>
          <a:p>
            <a:r>
              <a:rPr lang="en-US"/>
              <a:t>Basic Biostat</a:t>
            </a:r>
          </a:p>
        </p:txBody>
      </p:sp>
      <p:sp>
        <p:nvSpPr>
          <p:cNvPr id="40965" name="Rectangle 7"/>
          <p:cNvSpPr>
            <a:spLocks noGrp="1" noChangeArrowheads="1"/>
          </p:cNvSpPr>
          <p:nvPr>
            <p:ph type="sldNum" sz="quarter" idx="5"/>
          </p:nvPr>
        </p:nvSpPr>
        <p:spPr>
          <a:noFill/>
        </p:spPr>
        <p:txBody>
          <a:bodyPr/>
          <a:lstStyle/>
          <a:p>
            <a:fld id="{02EE6336-D460-4F8F-AF51-87F4EF6A078D}" type="slidenum">
              <a:rPr lang="en-US"/>
              <a:pPr/>
              <a:t>17</a:t>
            </a:fld>
            <a:endParaRPr lang="en-US"/>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a:ln/>
        </p:spPr>
        <p:txBody>
          <a:bodyPr/>
          <a:lstStyle/>
          <a:p>
            <a:pPr eaLnBrk="1" hangingPunct="1"/>
            <a:r>
              <a:rPr lang="en-US"/>
              <a:t>Hypothesis testing is one of the two common forms of </a:t>
            </a:r>
            <a:r>
              <a:rPr lang="en-US" b="1"/>
              <a:t>statistical inference</a:t>
            </a:r>
            <a:r>
              <a:rPr lang="en-US"/>
              <a:t>. This slide reviews some of the terms that form the basis of statistical inference, as introduced in the prior chapter. Make certain you understand these basics before proceeding.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CA25A3-2654-43B2-9C90-AF68ED2325C7}" type="slidenum">
              <a:rPr lang="en-US" smtClean="0"/>
              <a:pPr/>
              <a:t>32</a:t>
            </a:fld>
            <a:endParaRPr lang="en-US"/>
          </a:p>
        </p:txBody>
      </p:sp>
    </p:spTree>
    <p:extLst>
      <p:ext uri="{BB962C8B-B14F-4D97-AF65-F5344CB8AC3E}">
        <p14:creationId xmlns:p14="http://schemas.microsoft.com/office/powerpoint/2010/main" val="4263273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tatistics.laerd.com/statistical-guides/types-of-variable.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statisticshowto.com/probability-and-statistics/statistics-definitions/mean-median-mode/" TargetMode="External"/><Relationship Id="rId2" Type="http://schemas.openxmlformats.org/officeDocument/2006/relationships/hyperlink" Target="http://www.statisticshowto.com/aver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www.statisticshowto.com/probability-and-statistics/standard-devia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1259549" y="1233727"/>
            <a:ext cx="4427793" cy="888436"/>
          </a:xfrm>
        </p:spPr>
        <p:txBody>
          <a:bodyPr>
            <a:normAutofit fontScale="90000"/>
          </a:bodyPr>
          <a:lstStyle/>
          <a:p>
            <a:pPr>
              <a:lnSpc>
                <a:spcPct val="100000"/>
              </a:lnSpc>
            </a:pPr>
            <a:r>
              <a:rPr lang="en-IN" sz="2658" dirty="0">
                <a:latin typeface="Lucida Sans Typewriter" panose="020B0509030504030204" pitchFamily="49" charset="0"/>
              </a:rPr>
              <a:t>Data Science </a:t>
            </a:r>
            <a:br>
              <a:rPr lang="en-IN" sz="2658" dirty="0">
                <a:latin typeface="Lucida Sans Typewriter" panose="020B0509030504030204" pitchFamily="49" charset="0"/>
              </a:rPr>
            </a:br>
            <a:br>
              <a:rPr lang="en-IN" sz="1378" dirty="0">
                <a:latin typeface="Lucida Sans Typewriter" panose="020B0509030504030204" pitchFamily="49" charset="0"/>
              </a:rPr>
            </a:br>
            <a:endParaRPr lang="en-IN" sz="2658" dirty="0">
              <a:latin typeface="Lucida Sans Typewriter" panose="020B0509030504030204" pitchFamily="49" charset="0"/>
            </a:endParaRPr>
          </a:p>
        </p:txBody>
      </p:sp>
      <p:sp>
        <p:nvSpPr>
          <p:cNvPr id="3" name="Subtitle 2">
            <a:extLst>
              <a:ext uri="{FF2B5EF4-FFF2-40B4-BE49-F238E27FC236}">
                <a16:creationId xmlns:a16="http://schemas.microsoft.com/office/drawing/2014/main" id="{82E6DDC4-FD95-4802-92CF-9A0A66152708}"/>
              </a:ext>
            </a:extLst>
          </p:cNvPr>
          <p:cNvSpPr>
            <a:spLocks noGrp="1"/>
          </p:cNvSpPr>
          <p:nvPr>
            <p:ph type="subTitle" idx="1"/>
          </p:nvPr>
        </p:nvSpPr>
        <p:spPr>
          <a:xfrm>
            <a:off x="1029317" y="2322497"/>
            <a:ext cx="7104516" cy="969729"/>
          </a:xfrm>
        </p:spPr>
        <p:txBody>
          <a:bodyPr>
            <a:noAutofit/>
          </a:bodyPr>
          <a:lstStyle/>
          <a:p>
            <a:pPr>
              <a:spcBef>
                <a:spcPts val="0"/>
              </a:spcBef>
            </a:pPr>
            <a:r>
              <a:rPr lang="en-IN" dirty="0"/>
              <a:t>L A Deshpande</a:t>
            </a:r>
          </a:p>
          <a:p>
            <a:pPr>
              <a:spcBef>
                <a:spcPts val="0"/>
              </a:spcBef>
            </a:pPr>
            <a:r>
              <a:rPr lang="en-IN" dirty="0"/>
              <a:t>leena.deshpande@viit.ac.in</a:t>
            </a:r>
          </a:p>
          <a:p>
            <a:pPr>
              <a:spcBef>
                <a:spcPts val="0"/>
              </a:spcBef>
            </a:pPr>
            <a:r>
              <a:rPr lang="en-IN" sz="1970" b="1" dirty="0"/>
              <a:t>Department of Computer Engineering</a:t>
            </a:r>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314941" y="4856281"/>
            <a:ext cx="8514119" cy="414068"/>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7538" tIns="33769" rIns="67538" bIns="33769"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197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540" y="3379483"/>
            <a:ext cx="1306070" cy="1476798"/>
          </a:xfrm>
          <a:prstGeom prst="rect">
            <a:avLst/>
          </a:prstGeom>
        </p:spPr>
      </p:pic>
      <p:sp>
        <p:nvSpPr>
          <p:cNvPr id="6" name="Rectangle 5"/>
          <p:cNvSpPr/>
          <p:nvPr/>
        </p:nvSpPr>
        <p:spPr>
          <a:xfrm>
            <a:off x="470383" y="5256949"/>
            <a:ext cx="8222384" cy="637995"/>
          </a:xfrm>
          <a:prstGeom prst="rect">
            <a:avLst/>
          </a:prstGeom>
        </p:spPr>
        <p:txBody>
          <a:bodyPr wrap="square">
            <a:spAutoFit/>
          </a:bodyPr>
          <a:lstStyle/>
          <a:p>
            <a:pPr algn="ctr"/>
            <a:r>
              <a:rPr lang="en-IN" sz="1773"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sz="1773" b="1" dirty="0">
                <a:solidFill>
                  <a:schemeClr val="tx1">
                    <a:lumMod val="50000"/>
                    <a:lumOff val="50000"/>
                  </a:schemeClr>
                </a:solidFill>
                <a:latin typeface="Arial" pitchFamily="34" charset="0"/>
                <a:cs typeface="Arial" pitchFamily="34" charset="0"/>
              </a:rPr>
              <a:t>(NBA and NAAC accredited, ISO 9001:2015 certified) </a:t>
            </a:r>
          </a:p>
        </p:txBody>
      </p:sp>
    </p:spTree>
    <p:extLst>
      <p:ext uri="{BB962C8B-B14F-4D97-AF65-F5344CB8AC3E}">
        <p14:creationId xmlns:p14="http://schemas.microsoft.com/office/powerpoint/2010/main" val="267514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lnSpcReduction="10000"/>
          </a:bodyPr>
          <a:lstStyle/>
          <a:p>
            <a:r>
              <a:rPr lang="en-US" sz="2700" dirty="0">
                <a:latin typeface="Times New Roman" pitchFamily="18" charset="0"/>
                <a:cs typeface="Times New Roman" pitchFamily="18" charset="0"/>
              </a:rPr>
              <a:t>The basic concept of hypothesis testing is to form an assertion and test it with data.</a:t>
            </a:r>
          </a:p>
          <a:p>
            <a:endParaRPr lang="en-US" sz="2700" dirty="0">
              <a:latin typeface="Times New Roman" pitchFamily="18" charset="0"/>
              <a:cs typeface="Times New Roman" pitchFamily="18" charset="0"/>
            </a:endParaRPr>
          </a:p>
          <a:p>
            <a:r>
              <a:rPr lang="en-US" sz="2700" b="1" dirty="0">
                <a:latin typeface="Times New Roman" pitchFamily="18" charset="0"/>
                <a:cs typeface="Times New Roman" pitchFamily="18" charset="0"/>
              </a:rPr>
              <a:t> When performing hypothesis tests, the common assumption is that there is no difference between two samples.</a:t>
            </a: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 This assumption is used as the default position for building the test or conducting a scientific experiment.</a:t>
            </a: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Statisticians refer to this as the </a:t>
            </a:r>
            <a:r>
              <a:rPr lang="en-US" sz="2700" b="1" i="1" dirty="0">
                <a:solidFill>
                  <a:srgbClr val="FF0000"/>
                </a:solidFill>
                <a:latin typeface="Times New Roman" pitchFamily="18" charset="0"/>
                <a:cs typeface="Times New Roman" pitchFamily="18" charset="0"/>
              </a:rPr>
              <a:t>null hypothesis (H0). </a:t>
            </a:r>
          </a:p>
          <a:p>
            <a:endParaRPr lang="en-US" sz="2700" b="1" i="1" dirty="0">
              <a:solidFill>
                <a:srgbClr val="FF0000"/>
              </a:solidFill>
              <a:latin typeface="Times New Roman" pitchFamily="18" charset="0"/>
              <a:cs typeface="Times New Roman" pitchFamily="18" charset="0"/>
            </a:endParaRPr>
          </a:p>
          <a:p>
            <a:r>
              <a:rPr lang="en-US" sz="2700" i="1" dirty="0">
                <a:latin typeface="Times New Roman" pitchFamily="18" charset="0"/>
                <a:cs typeface="Times New Roman" pitchFamily="18" charset="0"/>
              </a:rPr>
              <a:t>The </a:t>
            </a:r>
            <a:r>
              <a:rPr lang="en-US" sz="2700" b="1" i="1" dirty="0">
                <a:solidFill>
                  <a:srgbClr val="FF0000"/>
                </a:solidFill>
                <a:latin typeface="Times New Roman" pitchFamily="18" charset="0"/>
                <a:cs typeface="Times New Roman" pitchFamily="18" charset="0"/>
              </a:rPr>
              <a:t>alternative hypothesis (H)</a:t>
            </a:r>
            <a:r>
              <a:rPr lang="en-US" sz="2700" i="1" dirty="0">
                <a:latin typeface="Times New Roman" pitchFamily="18" charset="0"/>
                <a:cs typeface="Times New Roman" pitchFamily="18" charset="0"/>
              </a:rPr>
              <a:t> is that there is a </a:t>
            </a:r>
            <a:r>
              <a:rPr lang="en-US" sz="2800" dirty="0">
                <a:latin typeface="Times New Roman" pitchFamily="18" charset="0"/>
                <a:cs typeface="Times New Roman" pitchFamily="18" charset="0"/>
              </a:rPr>
              <a:t>difference between two samples. </a:t>
            </a: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311528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715000"/>
          </a:xfrm>
        </p:spPr>
        <p:txBody>
          <a:bodyPr>
            <a:normAutofit/>
          </a:bodyPr>
          <a:lstStyle/>
          <a:p>
            <a:r>
              <a:rPr lang="en-US" sz="2700" dirty="0">
                <a:latin typeface="Times New Roman" pitchFamily="18" charset="0"/>
                <a:cs typeface="Times New Roman" pitchFamily="18" charset="0"/>
              </a:rPr>
              <a:t>It is important to state the null hypothesis and alternative hypothesis, because misstating them is likely to undermine the subsequent steps of the hypothesis testing process.</a:t>
            </a: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 A hypothesis test leads to either rejecting the null hypothesis in favor of the alternative or not rejecting the null hypothesis.</a:t>
            </a:r>
          </a:p>
        </p:txBody>
      </p:sp>
    </p:spTree>
    <p:extLst>
      <p:ext uri="{BB962C8B-B14F-4D97-AF65-F5344CB8AC3E}">
        <p14:creationId xmlns:p14="http://schemas.microsoft.com/office/powerpoint/2010/main" val="56603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400800"/>
          </a:xfrm>
        </p:spPr>
        <p:txBody>
          <a:bodyPr>
            <a:normAutofit lnSpcReduction="10000"/>
          </a:bodyPr>
          <a:lstStyle/>
          <a:p>
            <a:r>
              <a:rPr lang="en-US" sz="2500" dirty="0">
                <a:latin typeface="Times New Roman" pitchFamily="18" charset="0"/>
                <a:cs typeface="Times New Roman" pitchFamily="18" charset="0"/>
              </a:rPr>
              <a:t>Once a model is built over the training data, it needs to be evaluated over the testing data to see if the proposed model predicts better than the existing model currently being used. </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The </a:t>
            </a:r>
            <a:r>
              <a:rPr lang="en-US" sz="2500" b="1" dirty="0">
                <a:solidFill>
                  <a:srgbClr val="0000FF"/>
                </a:solidFill>
                <a:latin typeface="Times New Roman" pitchFamily="18" charset="0"/>
                <a:cs typeface="Times New Roman" pitchFamily="18" charset="0"/>
              </a:rPr>
              <a:t>null hypothesis </a:t>
            </a:r>
            <a:r>
              <a:rPr lang="en-US" sz="2500" dirty="0">
                <a:latin typeface="Times New Roman" pitchFamily="18" charset="0"/>
                <a:cs typeface="Times New Roman" pitchFamily="18" charset="0"/>
              </a:rPr>
              <a:t>is that the proposed model does not predict better than the existing model.</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The </a:t>
            </a:r>
            <a:r>
              <a:rPr lang="en-US" sz="2500" b="1" dirty="0">
                <a:solidFill>
                  <a:srgbClr val="0000FF"/>
                </a:solidFill>
                <a:latin typeface="Times New Roman" pitchFamily="18" charset="0"/>
                <a:cs typeface="Times New Roman" pitchFamily="18" charset="0"/>
              </a:rPr>
              <a:t>alternative hypothesis </a:t>
            </a:r>
            <a:r>
              <a:rPr lang="en-US" sz="2500" dirty="0">
                <a:latin typeface="Times New Roman" pitchFamily="18" charset="0"/>
                <a:cs typeface="Times New Roman" pitchFamily="18" charset="0"/>
              </a:rPr>
              <a:t>is that the proposed model indeed predicts better than the existing model. </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In accuracy forecast, the null model could be that the sales of the next month are the same as the prior month.</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The hypothesis test needs to evaluate if the proposed model provides a better prediction. </a:t>
            </a:r>
          </a:p>
        </p:txBody>
      </p:sp>
    </p:spTree>
    <p:extLst>
      <p:ext uri="{BB962C8B-B14F-4D97-AF65-F5344CB8AC3E}">
        <p14:creationId xmlns:p14="http://schemas.microsoft.com/office/powerpoint/2010/main" val="407371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096000"/>
          </a:xfrm>
        </p:spPr>
        <p:txBody>
          <a:bodyPr>
            <a:normAutofit/>
          </a:bodyPr>
          <a:lstStyle/>
          <a:p>
            <a:r>
              <a:rPr lang="en-US" sz="2200" dirty="0">
                <a:latin typeface="Times New Roman" pitchFamily="18" charset="0"/>
                <a:cs typeface="Times New Roman" pitchFamily="18" charset="0"/>
              </a:rPr>
              <a:t>For example, if the task is to identify the effect of drug A compared to drug B on patients, the null hypothesis and alternative hypothesis would be this.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H0: Drug A and drug B have the same effect on patients.</a:t>
            </a:r>
          </a:p>
          <a:p>
            <a:r>
              <a:rPr lang="en-US" sz="2200" i="1" dirty="0">
                <a:solidFill>
                  <a:srgbClr val="FF0000"/>
                </a:solidFill>
                <a:latin typeface="Times New Roman" pitchFamily="18" charset="0"/>
                <a:cs typeface="Times New Roman" pitchFamily="18" charset="0"/>
              </a:rPr>
              <a:t>HA: Drug A has a greater effect than drug B on patients.</a:t>
            </a:r>
          </a:p>
          <a:p>
            <a:endParaRPr lang="en-US" sz="2200" i="1" dirty="0">
              <a:solidFill>
                <a:srgbClr val="FF0000"/>
              </a:solidFill>
              <a:latin typeface="Times New Roman" pitchFamily="18" charset="0"/>
              <a:cs typeface="Times New Roman" pitchFamily="18" charset="0"/>
            </a:endParaRPr>
          </a:p>
          <a:p>
            <a:r>
              <a:rPr lang="en-US" sz="2200" dirty="0">
                <a:latin typeface="Times New Roman" pitchFamily="18" charset="0"/>
                <a:cs typeface="Times New Roman" pitchFamily="18" charset="0"/>
              </a:rPr>
              <a:t>If the task is to identify whether advertising Campaign C is effective on reducing customer churn, the null hypothesis and alternative hypothesis would be as follows.</a:t>
            </a:r>
          </a:p>
          <a:p>
            <a:r>
              <a:rPr lang="en-US" sz="2200" dirty="0">
                <a:latin typeface="Times New Roman" pitchFamily="18" charset="0"/>
                <a:cs typeface="Times New Roman" pitchFamily="18" charset="0"/>
              </a:rPr>
              <a:t>H0:  Campaign C does not reduce customer churn better than the current campaign method.</a:t>
            </a:r>
          </a:p>
          <a:p>
            <a:r>
              <a:rPr lang="en-US" sz="2200" i="1" dirty="0">
                <a:solidFill>
                  <a:srgbClr val="FF0000"/>
                </a:solidFill>
                <a:latin typeface="Times New Roman" pitchFamily="18" charset="0"/>
                <a:cs typeface="Times New Roman" pitchFamily="18" charset="0"/>
              </a:rPr>
              <a:t>HA </a:t>
            </a:r>
            <a:r>
              <a:rPr lang="en-US" sz="2200" dirty="0">
                <a:solidFill>
                  <a:srgbClr val="FF0000"/>
                </a:solidFill>
                <a:latin typeface="Times New Roman" pitchFamily="18" charset="0"/>
                <a:cs typeface="Times New Roman" pitchFamily="18" charset="0"/>
              </a:rPr>
              <a:t>: Campaign C does reduce customer churn better than the current campaign</a:t>
            </a:r>
            <a:r>
              <a:rPr lang="en-US" sz="2200" dirty="0">
                <a:latin typeface="Times New Roman" pitchFamily="18" charset="0"/>
                <a:cs typeface="Times New Roman" pitchFamily="18" charset="0"/>
              </a:rPr>
              <a:t>.</a:t>
            </a:r>
          </a:p>
        </p:txBody>
      </p:sp>
    </p:spTree>
    <p:extLst>
      <p:ext uri="{BB962C8B-B14F-4D97-AF65-F5344CB8AC3E}">
        <p14:creationId xmlns:p14="http://schemas.microsoft.com/office/powerpoint/2010/main" val="288846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792162"/>
          </a:xfrm>
        </p:spPr>
        <p:txBody>
          <a:bodyPr>
            <a:normAutofit fontScale="90000"/>
          </a:bodyPr>
          <a:lstStyle/>
          <a:p>
            <a:r>
              <a:rPr lang="en-US" b="1" i="1" dirty="0">
                <a:solidFill>
                  <a:srgbClr val="FF0000"/>
                </a:solidFill>
                <a:latin typeface="Times New Roman" pitchFamily="18" charset="0"/>
                <a:cs typeface="Times New Roman" pitchFamily="18" charset="0"/>
              </a:rPr>
              <a:t>Example Null Hypotheses and Alternative Hypotheses</a:t>
            </a:r>
            <a:endParaRPr lang="en-US" b="1" dirty="0">
              <a:solidFill>
                <a:srgbClr val="FF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381000" y="1752600"/>
            <a:ext cx="8534399" cy="4495799"/>
          </a:xfrm>
          <a:prstGeom prst="rect">
            <a:avLst/>
          </a:prstGeom>
          <a:noFill/>
          <a:ln w="9525">
            <a:noFill/>
            <a:miter lim="800000"/>
            <a:headEnd/>
            <a:tailEnd/>
          </a:ln>
          <a:effectLst/>
        </p:spPr>
      </p:pic>
    </p:spTree>
    <p:extLst>
      <p:ext uri="{BB962C8B-B14F-4D97-AF65-F5344CB8AC3E}">
        <p14:creationId xmlns:p14="http://schemas.microsoft.com/office/powerpoint/2010/main" val="131135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a:bodyPr>
          <a:lstStyle/>
          <a:p>
            <a:r>
              <a:rPr lang="en-US" sz="2500" dirty="0">
                <a:latin typeface="Times New Roman" pitchFamily="18" charset="0"/>
                <a:cs typeface="Times New Roman" pitchFamily="18" charset="0"/>
              </a:rPr>
              <a:t>Take a recommendation engine as an example. </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The null hypothesis could be that the new algorithm does not produce better recommendations than the current algorithm being deployed. </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The alternative hypothesis is that the new algorithm produces better recommendations than the old algorithm.</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When evaluating a model, sometimes it needs to be determined if a given input variable improves the model.</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74526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Autofit/>
          </a:bodyPr>
          <a:lstStyle/>
          <a:p>
            <a:r>
              <a:rPr lang="en-US" sz="2400" dirty="0">
                <a:latin typeface="Times New Roman" pitchFamily="18" charset="0"/>
                <a:cs typeface="Times New Roman" pitchFamily="18" charset="0"/>
              </a:rPr>
              <a:t>In regression analysis, for example, this is the same as asking if the regression coefficient for a variable is zero.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null hypothesis is that the coefficient is zero, which means the variable does not have an impact on the outcome.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alternative hypothesis is that the coefficient is nonzero, which means the variable does have an impact on the outcome.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common hypothesis test is to compare the means of two populations.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587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sz="4000" b="1" dirty="0">
                <a:solidFill>
                  <a:srgbClr val="FF0000"/>
                </a:solidFill>
                <a:latin typeface="Times New Roman" pitchFamily="18" charset="0"/>
                <a:cs typeface="Times New Roman" pitchFamily="18" charset="0"/>
              </a:rPr>
              <a:t>Terms</a:t>
            </a:r>
          </a:p>
        </p:txBody>
      </p:sp>
      <p:sp>
        <p:nvSpPr>
          <p:cNvPr id="1030" name="Rectangle 3"/>
          <p:cNvSpPr>
            <a:spLocks noGrp="1" noChangeArrowheads="1"/>
          </p:cNvSpPr>
          <p:nvPr>
            <p:ph type="body" idx="1"/>
          </p:nvPr>
        </p:nvSpPr>
        <p:spPr>
          <a:xfrm>
            <a:off x="555625" y="1344613"/>
            <a:ext cx="8054975" cy="5164137"/>
          </a:xfrm>
        </p:spPr>
        <p:txBody>
          <a:bodyPr/>
          <a:lstStyle/>
          <a:p>
            <a:pPr eaLnBrk="1" hangingPunct="1">
              <a:lnSpc>
                <a:spcPct val="90000"/>
              </a:lnSpc>
            </a:pPr>
            <a:r>
              <a:rPr lang="en-US" sz="2800" b="1" dirty="0">
                <a:latin typeface="Times New Roman" pitchFamily="18" charset="0"/>
                <a:cs typeface="Times New Roman" pitchFamily="18" charset="0"/>
              </a:rPr>
              <a:t>Population</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rPr>
              <a:t>all possible values</a:t>
            </a:r>
          </a:p>
          <a:p>
            <a:pPr eaLnBrk="1" hangingPunct="1">
              <a:lnSpc>
                <a:spcPct val="90000"/>
              </a:lnSpc>
            </a:pPr>
            <a:r>
              <a:rPr lang="en-US" sz="2800" b="1" dirty="0">
                <a:latin typeface="Times New Roman" pitchFamily="18" charset="0"/>
                <a:cs typeface="Times New Roman" pitchFamily="18" charset="0"/>
              </a:rPr>
              <a:t>Sample</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Symbol" pitchFamily="18" charset="2"/>
              </a:rPr>
              <a:t> a portion of the population</a:t>
            </a:r>
            <a:r>
              <a:rPr lang="en-US" sz="2800" dirty="0">
                <a:latin typeface="Times New Roman" pitchFamily="18" charset="0"/>
                <a:cs typeface="Times New Roman" pitchFamily="18" charset="0"/>
              </a:rPr>
              <a:t> </a:t>
            </a:r>
          </a:p>
          <a:p>
            <a:pPr eaLnBrk="1" hangingPunct="1">
              <a:lnSpc>
                <a:spcPct val="90000"/>
              </a:lnSpc>
            </a:pPr>
            <a:r>
              <a:rPr lang="en-US" sz="2800" b="1" dirty="0">
                <a:latin typeface="Times New Roman" pitchFamily="18" charset="0"/>
                <a:cs typeface="Times New Roman" pitchFamily="18" charset="0"/>
                <a:sym typeface="Symbol" pitchFamily="18" charset="2"/>
              </a:rPr>
              <a:t>Statistical inference</a:t>
            </a:r>
            <a:r>
              <a:rPr lang="en-US" sz="2800" dirty="0">
                <a:latin typeface="Times New Roman" pitchFamily="18" charset="0"/>
                <a:cs typeface="Times New Roman" pitchFamily="18" charset="0"/>
                <a:sym typeface="Symbol" pitchFamily="18" charset="2"/>
              </a:rPr>
              <a:t>  </a:t>
            </a:r>
            <a:r>
              <a:rPr lang="en-US" sz="2800" dirty="0">
                <a:latin typeface="Times New Roman" pitchFamily="18" charset="0"/>
                <a:cs typeface="Times New Roman" pitchFamily="18" charset="0"/>
              </a:rPr>
              <a:t>generalizing from a sample to a population with calculated degree of certainty </a:t>
            </a:r>
          </a:p>
          <a:p>
            <a:pPr eaLnBrk="1" hangingPunct="1">
              <a:lnSpc>
                <a:spcPct val="90000"/>
              </a:lnSpc>
            </a:pPr>
            <a:r>
              <a:rPr lang="en-US" sz="2800" dirty="0">
                <a:latin typeface="Times New Roman" pitchFamily="18" charset="0"/>
                <a:cs typeface="Times New Roman" pitchFamily="18" charset="0"/>
              </a:rPr>
              <a:t> Two forms of statistical inference </a:t>
            </a:r>
          </a:p>
          <a:p>
            <a:pPr lvl="1" eaLnBrk="1" hangingPunct="1">
              <a:lnSpc>
                <a:spcPct val="90000"/>
              </a:lnSpc>
            </a:pPr>
            <a:r>
              <a:rPr lang="en-US" sz="2400" b="1" dirty="0">
                <a:latin typeface="Times New Roman" pitchFamily="18" charset="0"/>
                <a:cs typeface="Times New Roman" pitchFamily="18" charset="0"/>
              </a:rPr>
              <a:t>Hypothesis testing</a:t>
            </a:r>
          </a:p>
          <a:p>
            <a:pPr lvl="1" eaLnBrk="1" hangingPunct="1">
              <a:lnSpc>
                <a:spcPct val="90000"/>
              </a:lnSpc>
            </a:pPr>
            <a:r>
              <a:rPr lang="en-US" sz="2400" b="1" dirty="0">
                <a:latin typeface="Times New Roman" pitchFamily="18" charset="0"/>
                <a:cs typeface="Times New Roman" pitchFamily="18" charset="0"/>
              </a:rPr>
              <a:t>Estimation</a:t>
            </a:r>
            <a:endParaRPr lang="en-US" sz="2400" dirty="0">
              <a:latin typeface="Times New Roman" pitchFamily="18" charset="0"/>
              <a:cs typeface="Times New Roman" pitchFamily="18" charset="0"/>
            </a:endParaRPr>
          </a:p>
          <a:p>
            <a:pPr eaLnBrk="1" hangingPunct="1">
              <a:lnSpc>
                <a:spcPct val="90000"/>
              </a:lnSpc>
            </a:pPr>
            <a:r>
              <a:rPr lang="en-US" sz="2400" b="1" dirty="0">
                <a:latin typeface="Times New Roman" pitchFamily="18" charset="0"/>
                <a:cs typeface="Times New Roman" pitchFamily="18" charset="0"/>
              </a:rPr>
              <a:t>Parameter </a:t>
            </a:r>
            <a:r>
              <a:rPr lang="en-US" sz="2400" dirty="0">
                <a:latin typeface="Times New Roman" pitchFamily="18" charset="0"/>
                <a:cs typeface="Times New Roman" pitchFamily="18" charset="0"/>
                <a:sym typeface="Symbol" pitchFamily="18" charset="2"/>
              </a:rPr>
              <a:t> a </a:t>
            </a:r>
            <a:r>
              <a:rPr lang="en-US" sz="2400" dirty="0">
                <a:latin typeface="Times New Roman" pitchFamily="18" charset="0"/>
                <a:cs typeface="Times New Roman" pitchFamily="18" charset="0"/>
              </a:rPr>
              <a:t>characteristic of population, e.g., population mean µ</a:t>
            </a:r>
            <a:endParaRPr lang="el-GR" sz="2400" i="1" dirty="0">
              <a:latin typeface="Times New Roman" pitchFamily="18" charset="0"/>
              <a:cs typeface="Times New Roman" pitchFamily="18" charset="0"/>
            </a:endParaRPr>
          </a:p>
          <a:p>
            <a:pPr eaLnBrk="1" hangingPunct="1">
              <a:lnSpc>
                <a:spcPct val="90000"/>
              </a:lnSpc>
            </a:pPr>
            <a:r>
              <a:rPr lang="en-US" sz="2400" b="1" dirty="0">
                <a:latin typeface="Times New Roman" pitchFamily="18" charset="0"/>
                <a:cs typeface="Times New Roman" pitchFamily="18" charset="0"/>
              </a:rPr>
              <a:t>Statistic </a:t>
            </a:r>
            <a:r>
              <a:rPr lang="en-US" sz="2400"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rPr>
              <a:t> calculated from data in the sample, e.g., sample mean (     )</a:t>
            </a:r>
            <a:endParaRPr lang="en-US" sz="2400" i="1" dirty="0">
              <a:latin typeface="Times New Roman" pitchFamily="18" charset="0"/>
              <a:cs typeface="Times New Roman" pitchFamily="18" charset="0"/>
            </a:endParaRPr>
          </a:p>
        </p:txBody>
      </p:sp>
      <p:graphicFrame>
        <p:nvGraphicFramePr>
          <p:cNvPr id="1026" name="Object 4"/>
          <p:cNvGraphicFramePr>
            <a:graphicFrameLocks noChangeAspect="1"/>
          </p:cNvGraphicFramePr>
          <p:nvPr/>
        </p:nvGraphicFramePr>
        <p:xfrm>
          <a:off x="1905000" y="5486400"/>
          <a:ext cx="246063" cy="328613"/>
        </p:xfrm>
        <a:graphic>
          <a:graphicData uri="http://schemas.openxmlformats.org/presentationml/2006/ole">
            <mc:AlternateContent xmlns:mc="http://schemas.openxmlformats.org/markup-compatibility/2006">
              <mc:Choice xmlns:v="urn:schemas-microsoft-com:vml" Requires="v">
                <p:oleObj spid="_x0000_s2097" name="Equation" r:id="rId4" imgW="114151" imgH="152202" progId="Equation.3">
                  <p:embed/>
                </p:oleObj>
              </mc:Choice>
              <mc:Fallback>
                <p:oleObj name="Equation" r:id="rId4" imgW="114151" imgH="152202" progId="Equation.3">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5486400"/>
                        <a:ext cx="246063"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F372-3D8A-4FF6-9591-D606EB37FEDB}"/>
              </a:ext>
            </a:extLst>
          </p:cNvPr>
          <p:cNvSpPr>
            <a:spLocks noGrp="1"/>
          </p:cNvSpPr>
          <p:nvPr>
            <p:ph type="title"/>
          </p:nvPr>
        </p:nvSpPr>
        <p:spPr/>
        <p:txBody>
          <a:bodyPr/>
          <a:lstStyle/>
          <a:p>
            <a:r>
              <a:rPr lang="en-IN" dirty="0"/>
              <a:t>Mean , Median, Mode,</a:t>
            </a:r>
          </a:p>
        </p:txBody>
      </p:sp>
      <p:sp>
        <p:nvSpPr>
          <p:cNvPr id="3" name="Content Placeholder 2">
            <a:extLst>
              <a:ext uri="{FF2B5EF4-FFF2-40B4-BE49-F238E27FC236}">
                <a16:creationId xmlns:a16="http://schemas.microsoft.com/office/drawing/2014/main" id="{A0CDB0B5-B42A-481E-8F36-361E03630C17}"/>
              </a:ext>
            </a:extLst>
          </p:cNvPr>
          <p:cNvSpPr>
            <a:spLocks noGrp="1"/>
          </p:cNvSpPr>
          <p:nvPr>
            <p:ph idx="1"/>
          </p:nvPr>
        </p:nvSpPr>
        <p:spPr/>
        <p:txBody>
          <a:bodyPr/>
          <a:lstStyle/>
          <a:p>
            <a:pPr algn="just">
              <a:buFont typeface="Arial" panose="020B0604020202020204" pitchFamily="34" charset="0"/>
              <a:buChar char="•"/>
            </a:pPr>
            <a:r>
              <a:rPr lang="en-US" b="0" i="0" dirty="0">
                <a:solidFill>
                  <a:srgbClr val="8E9DAE"/>
                </a:solidFill>
                <a:effectLst/>
                <a:latin typeface="Open Sans"/>
              </a:rPr>
              <a:t>Mean is the average of all measure values within a data set.</a:t>
            </a:r>
          </a:p>
          <a:p>
            <a:pPr algn="just">
              <a:buFont typeface="Arial" panose="020B0604020202020204" pitchFamily="34" charset="0"/>
              <a:buChar char="•"/>
            </a:pPr>
            <a:r>
              <a:rPr lang="en-US" b="0" i="0" dirty="0">
                <a:solidFill>
                  <a:srgbClr val="8E9DAE"/>
                </a:solidFill>
                <a:effectLst/>
                <a:latin typeface="Open Sans"/>
              </a:rPr>
              <a:t>Median is the central number that splits a data set into two equal parts based on a specific measure.</a:t>
            </a:r>
          </a:p>
          <a:p>
            <a:pPr algn="just">
              <a:buFont typeface="Arial" panose="020B0604020202020204" pitchFamily="34" charset="0"/>
              <a:buChar char="•"/>
            </a:pPr>
            <a:r>
              <a:rPr lang="en-US" b="0" i="0" dirty="0">
                <a:solidFill>
                  <a:srgbClr val="8E9DAE"/>
                </a:solidFill>
                <a:effectLst/>
                <a:latin typeface="Open Sans"/>
              </a:rPr>
              <a:t>Mode represents the measure that occurs maximum number of times within a data set.</a:t>
            </a:r>
          </a:p>
          <a:p>
            <a:endParaRPr lang="en-IN" dirty="0"/>
          </a:p>
        </p:txBody>
      </p:sp>
    </p:spTree>
    <p:extLst>
      <p:ext uri="{BB962C8B-B14F-4D97-AF65-F5344CB8AC3E}">
        <p14:creationId xmlns:p14="http://schemas.microsoft.com/office/powerpoint/2010/main" val="41732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A2DE-685E-4822-BF04-5774F250D52D}"/>
              </a:ext>
            </a:extLst>
          </p:cNvPr>
          <p:cNvSpPr>
            <a:spLocks noGrp="1"/>
          </p:cNvSpPr>
          <p:nvPr>
            <p:ph type="title"/>
          </p:nvPr>
        </p:nvSpPr>
        <p:spPr/>
        <p:txBody>
          <a:bodyPr>
            <a:normAutofit fontScale="90000"/>
          </a:bodyPr>
          <a:lstStyle/>
          <a:p>
            <a:r>
              <a:rPr lang="en-IN" dirty="0"/>
              <a:t>Example: Find out </a:t>
            </a:r>
            <a:r>
              <a:rPr lang="en-IN" dirty="0" err="1"/>
              <a:t>avg</a:t>
            </a:r>
            <a:r>
              <a:rPr lang="en-IN" dirty="0"/>
              <a:t> work done and time to complete the work</a:t>
            </a:r>
          </a:p>
        </p:txBody>
      </p:sp>
      <p:pic>
        <p:nvPicPr>
          <p:cNvPr id="31746" name="Picture 2" descr="WO_Data_Sample">
            <a:extLst>
              <a:ext uri="{FF2B5EF4-FFF2-40B4-BE49-F238E27FC236}">
                <a16:creationId xmlns:a16="http://schemas.microsoft.com/office/drawing/2014/main" id="{6F84B745-25AA-46D8-892D-5CDF2C67AF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17638"/>
            <a:ext cx="4876800" cy="387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5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19934" y="214314"/>
            <a:ext cx="7279009" cy="1462087"/>
          </a:xfrm>
        </p:spPr>
        <p:txBody>
          <a:bodyPr>
            <a:normAutofit/>
          </a:bodyPr>
          <a:lstStyle/>
          <a:p>
            <a:pPr eaLnBrk="1" hangingPunct="1"/>
            <a:r>
              <a:rPr lang="en-US" sz="2705" dirty="0">
                <a:latin typeface="Times New Roman" pitchFamily="18" charset="0"/>
                <a:cs typeface="Times New Roman" pitchFamily="18" charset="0"/>
              </a:rPr>
              <a:t>Contents covered :Overview of  Data Analytics Lifecycle</a:t>
            </a:r>
          </a:p>
        </p:txBody>
      </p:sp>
      <p:pic>
        <p:nvPicPr>
          <p:cNvPr id="3" name="Picture 2"/>
          <p:cNvPicPr>
            <a:picLocks noChangeAspect="1"/>
          </p:cNvPicPr>
          <p:nvPr/>
        </p:nvPicPr>
        <p:blipFill>
          <a:blip r:embed="rId3"/>
          <a:stretch>
            <a:fillRect/>
          </a:stretch>
        </p:blipFill>
        <p:spPr>
          <a:xfrm>
            <a:off x="1120099" y="1828800"/>
            <a:ext cx="6753719" cy="5025528"/>
          </a:xfrm>
          <a:prstGeom prst="rect">
            <a:avLst/>
          </a:prstGeom>
        </p:spPr>
      </p:pic>
    </p:spTree>
    <p:extLst>
      <p:ext uri="{BB962C8B-B14F-4D97-AF65-F5344CB8AC3E}">
        <p14:creationId xmlns:p14="http://schemas.microsoft.com/office/powerpoint/2010/main" val="178405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DA7-16E5-433C-92F6-6F67C5F696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FD4DE3-5628-431C-9008-916076F11F55}"/>
              </a:ext>
            </a:extLst>
          </p:cNvPr>
          <p:cNvSpPr>
            <a:spLocks noGrp="1"/>
          </p:cNvSpPr>
          <p:nvPr>
            <p:ph idx="1"/>
          </p:nvPr>
        </p:nvSpPr>
        <p:spPr/>
        <p:txBody>
          <a:bodyPr>
            <a:normAutofit fontScale="92500" lnSpcReduction="20000"/>
          </a:bodyPr>
          <a:lstStyle/>
          <a:p>
            <a:r>
              <a:rPr lang="en-US" b="1" i="0" dirty="0">
                <a:effectLst/>
                <a:latin typeface="Times New Roman" panose="02020603050405020304" pitchFamily="18" charset="0"/>
                <a:cs typeface="Times New Roman" panose="02020603050405020304" pitchFamily="18" charset="0"/>
              </a:rPr>
              <a:t>Mean is 27.7 </a:t>
            </a:r>
          </a:p>
          <a:p>
            <a:r>
              <a:rPr lang="en-US" b="1" i="0" dirty="0">
                <a:effectLst/>
                <a:latin typeface="Times New Roman" panose="02020603050405020304" pitchFamily="18" charset="0"/>
                <a:cs typeface="Times New Roman" panose="02020603050405020304" pitchFamily="18" charset="0"/>
              </a:rPr>
              <a:t> Median is 14.5 and </a:t>
            </a:r>
          </a:p>
          <a:p>
            <a:r>
              <a:rPr lang="en-US" b="1" i="0" dirty="0">
                <a:effectLst/>
                <a:latin typeface="Times New Roman" panose="02020603050405020304" pitchFamily="18" charset="0"/>
                <a:cs typeface="Times New Roman" panose="02020603050405020304" pitchFamily="18" charset="0"/>
              </a:rPr>
              <a:t>Mode is 14</a:t>
            </a:r>
          </a:p>
          <a:p>
            <a:endParaRPr lang="en-US" b="1"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Analysis : the average time taken to close a Work Order is 27.7 minutes and out of 20 work orders 10 work orders were closed under 14.5 minutes and remaining took more than 14.5 minutes and the maximum number of Work Orders that were closed by duration took 14 minutes.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370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8CBE-93F8-405D-B18A-5E8B9908D3D9}"/>
              </a:ext>
            </a:extLst>
          </p:cNvPr>
          <p:cNvSpPr>
            <a:spLocks noGrp="1"/>
          </p:cNvSpPr>
          <p:nvPr>
            <p:ph type="title"/>
          </p:nvPr>
        </p:nvSpPr>
        <p:spPr/>
        <p:txBody>
          <a:bodyPr/>
          <a:lstStyle/>
          <a:p>
            <a:r>
              <a:rPr lang="en-IN" dirty="0"/>
              <a:t>When to use Mean</a:t>
            </a:r>
          </a:p>
        </p:txBody>
      </p:sp>
      <p:sp>
        <p:nvSpPr>
          <p:cNvPr id="3" name="Content Placeholder 2">
            <a:extLst>
              <a:ext uri="{FF2B5EF4-FFF2-40B4-BE49-F238E27FC236}">
                <a16:creationId xmlns:a16="http://schemas.microsoft.com/office/drawing/2014/main" id="{01ABF7D5-F505-4334-B87C-635BB9DA332A}"/>
              </a:ext>
            </a:extLst>
          </p:cNvPr>
          <p:cNvSpPr>
            <a:spLocks noGrp="1"/>
          </p:cNvSpPr>
          <p:nvPr>
            <p:ph idx="1"/>
          </p:nvPr>
        </p:nvSpPr>
        <p:spPr>
          <a:xfrm>
            <a:off x="842680" y="5636172"/>
            <a:ext cx="7844119" cy="1298028"/>
          </a:xfrm>
        </p:spPr>
        <p:txBody>
          <a:bodyPr/>
          <a:lstStyle/>
          <a:p>
            <a:r>
              <a:rPr lang="en-US" b="0" i="0" dirty="0">
                <a:solidFill>
                  <a:srgbClr val="000000"/>
                </a:solidFill>
                <a:effectLst/>
                <a:latin typeface="proxima-nova"/>
              </a:rPr>
              <a:t>when your data distribution is </a:t>
            </a:r>
            <a:r>
              <a:rPr lang="en-US" b="0" i="0" u="none" strike="noStrike" dirty="0">
                <a:solidFill>
                  <a:srgbClr val="005595"/>
                </a:solidFill>
                <a:effectLst/>
                <a:latin typeface="proxima-nova"/>
                <a:hlinkClick r:id="rId2"/>
              </a:rPr>
              <a:t>continuous</a:t>
            </a:r>
            <a:r>
              <a:rPr lang="en-US" b="0" i="0" dirty="0">
                <a:solidFill>
                  <a:srgbClr val="000000"/>
                </a:solidFill>
                <a:effectLst/>
                <a:latin typeface="proxima-nova"/>
              </a:rPr>
              <a:t> and symmetrical</a:t>
            </a:r>
          </a:p>
          <a:p>
            <a:endParaRPr lang="en-US" b="0" i="0" dirty="0">
              <a:solidFill>
                <a:srgbClr val="000000"/>
              </a:solidFill>
              <a:effectLst/>
              <a:latin typeface="proxima-nova"/>
            </a:endParaRPr>
          </a:p>
          <a:p>
            <a:endParaRPr lang="en-IN" dirty="0"/>
          </a:p>
          <a:p>
            <a:endParaRPr lang="en-IN" dirty="0"/>
          </a:p>
        </p:txBody>
      </p:sp>
      <p:pic>
        <p:nvPicPr>
          <p:cNvPr id="35844" name="Picture 4" descr="A histogram showing a normally distributed continuous data set">
            <a:extLst>
              <a:ext uri="{FF2B5EF4-FFF2-40B4-BE49-F238E27FC236}">
                <a16:creationId xmlns:a16="http://schemas.microsoft.com/office/drawing/2014/main" id="{53FD8D31-ACC9-47D6-A06D-BEA0978F6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51392"/>
            <a:ext cx="4167188" cy="394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454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D3FC-08FF-44E9-8DB8-4DE6D599C1E2}"/>
              </a:ext>
            </a:extLst>
          </p:cNvPr>
          <p:cNvSpPr>
            <a:spLocks noGrp="1"/>
          </p:cNvSpPr>
          <p:nvPr>
            <p:ph type="title"/>
          </p:nvPr>
        </p:nvSpPr>
        <p:spPr/>
        <p:txBody>
          <a:bodyPr>
            <a:normAutofit fontScale="90000"/>
          </a:bodyPr>
          <a:lstStyle/>
          <a:p>
            <a:r>
              <a:rPr lang="en-US" b="1" i="0" dirty="0">
                <a:solidFill>
                  <a:srgbClr val="336699"/>
                </a:solidFill>
                <a:effectLst/>
                <a:latin typeface="proxima-nova"/>
              </a:rPr>
              <a:t>When not to use the mean</a:t>
            </a:r>
            <a:br>
              <a:rPr lang="en-US" b="1" i="0" dirty="0">
                <a:solidFill>
                  <a:srgbClr val="336699"/>
                </a:solidFill>
                <a:effectLst/>
                <a:latin typeface="proxima-nova"/>
              </a:rPr>
            </a:br>
            <a:endParaRPr lang="en-IN" dirty="0"/>
          </a:p>
        </p:txBody>
      </p:sp>
      <p:sp>
        <p:nvSpPr>
          <p:cNvPr id="3" name="Content Placeholder 2">
            <a:extLst>
              <a:ext uri="{FF2B5EF4-FFF2-40B4-BE49-F238E27FC236}">
                <a16:creationId xmlns:a16="http://schemas.microsoft.com/office/drawing/2014/main" id="{49002CAD-1935-46B4-AEB3-5849DE4B315A}"/>
              </a:ext>
            </a:extLst>
          </p:cNvPr>
          <p:cNvSpPr>
            <a:spLocks noGrp="1"/>
          </p:cNvSpPr>
          <p:nvPr>
            <p:ph idx="1"/>
          </p:nvPr>
        </p:nvSpPr>
        <p:spPr/>
        <p:txBody>
          <a:bodyPr/>
          <a:lstStyle/>
          <a:p>
            <a:r>
              <a:rPr lang="en-IN" dirty="0"/>
              <a:t>In case of outliers</a:t>
            </a:r>
          </a:p>
          <a:p>
            <a:r>
              <a:rPr lang="en-IN" dirty="0"/>
              <a:t>Small and large numerical values in data (no uniformity in data representation)</a:t>
            </a:r>
          </a:p>
          <a:p>
            <a:r>
              <a:rPr lang="en-IN" dirty="0"/>
              <a:t>Consider data of staff salary</a:t>
            </a:r>
          </a:p>
          <a:p>
            <a:endParaRPr lang="en-IN" dirty="0"/>
          </a:p>
          <a:p>
            <a:endParaRPr lang="en-IN" dirty="0"/>
          </a:p>
          <a:p>
            <a:r>
              <a:rPr lang="en-IN" dirty="0"/>
              <a:t>Mean salary:30.7K. It Is not the best value as most workers </a:t>
            </a:r>
            <a:r>
              <a:rPr lang="en-IN" dirty="0" err="1"/>
              <a:t>sal</a:t>
            </a:r>
            <a:r>
              <a:rPr lang="en-IN" dirty="0"/>
              <a:t> between 12k to 16K</a:t>
            </a:r>
          </a:p>
        </p:txBody>
      </p:sp>
      <p:graphicFrame>
        <p:nvGraphicFramePr>
          <p:cNvPr id="4" name="Table 4">
            <a:extLst>
              <a:ext uri="{FF2B5EF4-FFF2-40B4-BE49-F238E27FC236}">
                <a16:creationId xmlns:a16="http://schemas.microsoft.com/office/drawing/2014/main" id="{CB00B659-6D12-40DF-85C2-BEA602D9874E}"/>
              </a:ext>
            </a:extLst>
          </p:cNvPr>
          <p:cNvGraphicFramePr>
            <a:graphicFrameLocks noGrp="1"/>
          </p:cNvGraphicFramePr>
          <p:nvPr>
            <p:extLst>
              <p:ext uri="{D42A27DB-BD31-4B8C-83A1-F6EECF244321}">
                <p14:modId xmlns:p14="http://schemas.microsoft.com/office/powerpoint/2010/main" val="3114912209"/>
              </p:ext>
            </p:extLst>
          </p:nvPr>
        </p:nvGraphicFramePr>
        <p:xfrm>
          <a:off x="990600" y="4114800"/>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078562709"/>
                    </a:ext>
                  </a:extLst>
                </a:gridCol>
                <a:gridCol w="609600">
                  <a:extLst>
                    <a:ext uri="{9D8B030D-6E8A-4147-A177-3AD203B41FA5}">
                      <a16:colId xmlns:a16="http://schemas.microsoft.com/office/drawing/2014/main" val="4009285171"/>
                    </a:ext>
                  </a:extLst>
                </a:gridCol>
                <a:gridCol w="609600">
                  <a:extLst>
                    <a:ext uri="{9D8B030D-6E8A-4147-A177-3AD203B41FA5}">
                      <a16:colId xmlns:a16="http://schemas.microsoft.com/office/drawing/2014/main" val="260937948"/>
                    </a:ext>
                  </a:extLst>
                </a:gridCol>
                <a:gridCol w="609600">
                  <a:extLst>
                    <a:ext uri="{9D8B030D-6E8A-4147-A177-3AD203B41FA5}">
                      <a16:colId xmlns:a16="http://schemas.microsoft.com/office/drawing/2014/main" val="205649294"/>
                    </a:ext>
                  </a:extLst>
                </a:gridCol>
                <a:gridCol w="609600">
                  <a:extLst>
                    <a:ext uri="{9D8B030D-6E8A-4147-A177-3AD203B41FA5}">
                      <a16:colId xmlns:a16="http://schemas.microsoft.com/office/drawing/2014/main" val="2998826274"/>
                    </a:ext>
                  </a:extLst>
                </a:gridCol>
                <a:gridCol w="609600">
                  <a:extLst>
                    <a:ext uri="{9D8B030D-6E8A-4147-A177-3AD203B41FA5}">
                      <a16:colId xmlns:a16="http://schemas.microsoft.com/office/drawing/2014/main" val="1049303569"/>
                    </a:ext>
                  </a:extLst>
                </a:gridCol>
                <a:gridCol w="609600">
                  <a:extLst>
                    <a:ext uri="{9D8B030D-6E8A-4147-A177-3AD203B41FA5}">
                      <a16:colId xmlns:a16="http://schemas.microsoft.com/office/drawing/2014/main" val="444888942"/>
                    </a:ext>
                  </a:extLst>
                </a:gridCol>
                <a:gridCol w="609600">
                  <a:extLst>
                    <a:ext uri="{9D8B030D-6E8A-4147-A177-3AD203B41FA5}">
                      <a16:colId xmlns:a16="http://schemas.microsoft.com/office/drawing/2014/main" val="3304457643"/>
                    </a:ext>
                  </a:extLst>
                </a:gridCol>
                <a:gridCol w="609600">
                  <a:extLst>
                    <a:ext uri="{9D8B030D-6E8A-4147-A177-3AD203B41FA5}">
                      <a16:colId xmlns:a16="http://schemas.microsoft.com/office/drawing/2014/main" val="3011339673"/>
                    </a:ext>
                  </a:extLst>
                </a:gridCol>
                <a:gridCol w="609600">
                  <a:extLst>
                    <a:ext uri="{9D8B030D-6E8A-4147-A177-3AD203B41FA5}">
                      <a16:colId xmlns:a16="http://schemas.microsoft.com/office/drawing/2014/main" val="2748327510"/>
                    </a:ext>
                  </a:extLst>
                </a:gridCol>
              </a:tblGrid>
              <a:tr h="370840">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6</a:t>
                      </a:r>
                    </a:p>
                  </a:txBody>
                  <a:tcPr/>
                </a:tc>
                <a:tc>
                  <a:txBody>
                    <a:bodyPr/>
                    <a:lstStyle/>
                    <a:p>
                      <a:r>
                        <a:rPr lang="en-IN" dirty="0"/>
                        <a:t>7</a:t>
                      </a:r>
                    </a:p>
                  </a:txBody>
                  <a:tcPr/>
                </a:tc>
                <a:tc>
                  <a:txBody>
                    <a:bodyPr/>
                    <a:lstStyle/>
                    <a:p>
                      <a:r>
                        <a:rPr lang="en-IN" dirty="0"/>
                        <a:t>8</a:t>
                      </a:r>
                    </a:p>
                  </a:txBody>
                  <a:tcPr/>
                </a:tc>
                <a:tc>
                  <a:txBody>
                    <a:bodyPr/>
                    <a:lstStyle/>
                    <a:p>
                      <a:r>
                        <a:rPr lang="en-IN" dirty="0"/>
                        <a:t>9</a:t>
                      </a:r>
                    </a:p>
                  </a:txBody>
                  <a:tcPr/>
                </a:tc>
                <a:tc>
                  <a:txBody>
                    <a:bodyPr/>
                    <a:lstStyle/>
                    <a:p>
                      <a:r>
                        <a:rPr lang="en-IN" dirty="0"/>
                        <a:t>10</a:t>
                      </a:r>
                    </a:p>
                  </a:txBody>
                  <a:tcPr/>
                </a:tc>
                <a:extLst>
                  <a:ext uri="{0D108BD9-81ED-4DB2-BD59-A6C34878D82A}">
                    <a16:rowId xmlns:a16="http://schemas.microsoft.com/office/drawing/2014/main" val="1111192077"/>
                  </a:ext>
                </a:extLst>
              </a:tr>
              <a:tr h="370840">
                <a:tc>
                  <a:txBody>
                    <a:bodyPr/>
                    <a:lstStyle/>
                    <a:p>
                      <a:r>
                        <a:rPr lang="en-IN" dirty="0"/>
                        <a:t>15</a:t>
                      </a:r>
                    </a:p>
                  </a:txBody>
                  <a:tcPr/>
                </a:tc>
                <a:tc>
                  <a:txBody>
                    <a:bodyPr/>
                    <a:lstStyle/>
                    <a:p>
                      <a:r>
                        <a:rPr lang="en-IN" dirty="0"/>
                        <a:t>18</a:t>
                      </a:r>
                    </a:p>
                  </a:txBody>
                  <a:tcPr/>
                </a:tc>
                <a:tc>
                  <a:txBody>
                    <a:bodyPr/>
                    <a:lstStyle/>
                    <a:p>
                      <a:r>
                        <a:rPr lang="en-IN" dirty="0"/>
                        <a:t>16</a:t>
                      </a:r>
                    </a:p>
                  </a:txBody>
                  <a:tcPr/>
                </a:tc>
                <a:tc>
                  <a:txBody>
                    <a:bodyPr/>
                    <a:lstStyle/>
                    <a:p>
                      <a:r>
                        <a:rPr lang="en-IN" dirty="0"/>
                        <a:t>14</a:t>
                      </a:r>
                    </a:p>
                  </a:txBody>
                  <a:tcPr/>
                </a:tc>
                <a:tc>
                  <a:txBody>
                    <a:bodyPr/>
                    <a:lstStyle/>
                    <a:p>
                      <a:r>
                        <a:rPr lang="en-IN" dirty="0"/>
                        <a:t>15</a:t>
                      </a:r>
                    </a:p>
                  </a:txBody>
                  <a:tcPr/>
                </a:tc>
                <a:tc>
                  <a:txBody>
                    <a:bodyPr/>
                    <a:lstStyle/>
                    <a:p>
                      <a:r>
                        <a:rPr lang="en-IN" dirty="0"/>
                        <a:t>15</a:t>
                      </a:r>
                    </a:p>
                  </a:txBody>
                  <a:tcPr/>
                </a:tc>
                <a:tc>
                  <a:txBody>
                    <a:bodyPr/>
                    <a:lstStyle/>
                    <a:p>
                      <a:r>
                        <a:rPr lang="en-IN" dirty="0"/>
                        <a:t>12</a:t>
                      </a:r>
                    </a:p>
                  </a:txBody>
                  <a:tcPr/>
                </a:tc>
                <a:tc>
                  <a:txBody>
                    <a:bodyPr/>
                    <a:lstStyle/>
                    <a:p>
                      <a:r>
                        <a:rPr lang="en-IN" dirty="0"/>
                        <a:t>17</a:t>
                      </a:r>
                    </a:p>
                  </a:txBody>
                  <a:tcPr/>
                </a:tc>
                <a:tc>
                  <a:txBody>
                    <a:bodyPr/>
                    <a:lstStyle/>
                    <a:p>
                      <a:r>
                        <a:rPr lang="en-IN" dirty="0"/>
                        <a:t>90</a:t>
                      </a:r>
                    </a:p>
                  </a:txBody>
                  <a:tcPr/>
                </a:tc>
                <a:tc>
                  <a:txBody>
                    <a:bodyPr/>
                    <a:lstStyle/>
                    <a:p>
                      <a:r>
                        <a:rPr lang="en-IN" dirty="0"/>
                        <a:t>95</a:t>
                      </a:r>
                    </a:p>
                  </a:txBody>
                  <a:tcPr/>
                </a:tc>
                <a:extLst>
                  <a:ext uri="{0D108BD9-81ED-4DB2-BD59-A6C34878D82A}">
                    <a16:rowId xmlns:a16="http://schemas.microsoft.com/office/drawing/2014/main" val="3786998379"/>
                  </a:ext>
                </a:extLst>
              </a:tr>
            </a:tbl>
          </a:graphicData>
        </a:graphic>
      </p:graphicFrame>
    </p:spTree>
    <p:extLst>
      <p:ext uri="{BB962C8B-B14F-4D97-AF65-F5344CB8AC3E}">
        <p14:creationId xmlns:p14="http://schemas.microsoft.com/office/powerpoint/2010/main" val="2035383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F311-DE06-4B6D-A57A-F2F4179F9FF8}"/>
              </a:ext>
            </a:extLst>
          </p:cNvPr>
          <p:cNvSpPr>
            <a:spLocks noGrp="1"/>
          </p:cNvSpPr>
          <p:nvPr>
            <p:ph type="title"/>
          </p:nvPr>
        </p:nvSpPr>
        <p:spPr/>
        <p:txBody>
          <a:bodyPr/>
          <a:lstStyle/>
          <a:p>
            <a:r>
              <a:rPr lang="en-IN" dirty="0"/>
              <a:t>Better way? </a:t>
            </a:r>
          </a:p>
        </p:txBody>
      </p:sp>
      <p:sp>
        <p:nvSpPr>
          <p:cNvPr id="3" name="Content Placeholder 2">
            <a:extLst>
              <a:ext uri="{FF2B5EF4-FFF2-40B4-BE49-F238E27FC236}">
                <a16:creationId xmlns:a16="http://schemas.microsoft.com/office/drawing/2014/main" id="{1E379F57-7C10-48C6-8FD2-5EC000980C43}"/>
              </a:ext>
            </a:extLst>
          </p:cNvPr>
          <p:cNvSpPr>
            <a:spLocks noGrp="1"/>
          </p:cNvSpPr>
          <p:nvPr>
            <p:ph idx="1"/>
          </p:nvPr>
        </p:nvSpPr>
        <p:spPr/>
        <p:txBody>
          <a:bodyPr>
            <a:normAutofit fontScale="70000" lnSpcReduction="20000"/>
          </a:bodyPr>
          <a:lstStyle/>
          <a:p>
            <a:r>
              <a:rPr lang="en-IN" dirty="0"/>
              <a:t>Median</a:t>
            </a: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15</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18</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161515</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18</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16</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14</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15</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15</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12</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17</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90</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18</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16</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14</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15</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1dian is n+1/2</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90</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14</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15</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15</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12</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17</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90</a:t>
            </a:r>
            <a:endParaRPr lang="en-IN" sz="1800" b="0" i="0" u="none" strike="noStrike" dirty="0">
              <a:effectLst/>
              <a:latin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C8B91F16-D182-473F-9134-6201E4F8A335}"/>
              </a:ext>
            </a:extLst>
          </p:cNvPr>
          <p:cNvGraphicFramePr>
            <a:graphicFrameLocks noGrp="1"/>
          </p:cNvGraphicFramePr>
          <p:nvPr>
            <p:extLst>
              <p:ext uri="{D42A27DB-BD31-4B8C-83A1-F6EECF244321}">
                <p14:modId xmlns:p14="http://schemas.microsoft.com/office/powerpoint/2010/main" val="1462062912"/>
              </p:ext>
            </p:extLst>
          </p:nvPr>
        </p:nvGraphicFramePr>
        <p:xfrm>
          <a:off x="838200" y="2133600"/>
          <a:ext cx="5943600" cy="946242"/>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16589739"/>
                    </a:ext>
                  </a:extLst>
                </a:gridCol>
                <a:gridCol w="594360">
                  <a:extLst>
                    <a:ext uri="{9D8B030D-6E8A-4147-A177-3AD203B41FA5}">
                      <a16:colId xmlns:a16="http://schemas.microsoft.com/office/drawing/2014/main" val="761369073"/>
                    </a:ext>
                  </a:extLst>
                </a:gridCol>
                <a:gridCol w="594360">
                  <a:extLst>
                    <a:ext uri="{9D8B030D-6E8A-4147-A177-3AD203B41FA5}">
                      <a16:colId xmlns:a16="http://schemas.microsoft.com/office/drawing/2014/main" val="2431735777"/>
                    </a:ext>
                  </a:extLst>
                </a:gridCol>
                <a:gridCol w="594360">
                  <a:extLst>
                    <a:ext uri="{9D8B030D-6E8A-4147-A177-3AD203B41FA5}">
                      <a16:colId xmlns:a16="http://schemas.microsoft.com/office/drawing/2014/main" val="2885334923"/>
                    </a:ext>
                  </a:extLst>
                </a:gridCol>
                <a:gridCol w="594360">
                  <a:extLst>
                    <a:ext uri="{9D8B030D-6E8A-4147-A177-3AD203B41FA5}">
                      <a16:colId xmlns:a16="http://schemas.microsoft.com/office/drawing/2014/main" val="632643360"/>
                    </a:ext>
                  </a:extLst>
                </a:gridCol>
                <a:gridCol w="594360">
                  <a:extLst>
                    <a:ext uri="{9D8B030D-6E8A-4147-A177-3AD203B41FA5}">
                      <a16:colId xmlns:a16="http://schemas.microsoft.com/office/drawing/2014/main" val="2387322929"/>
                    </a:ext>
                  </a:extLst>
                </a:gridCol>
                <a:gridCol w="594360">
                  <a:extLst>
                    <a:ext uri="{9D8B030D-6E8A-4147-A177-3AD203B41FA5}">
                      <a16:colId xmlns:a16="http://schemas.microsoft.com/office/drawing/2014/main" val="442706041"/>
                    </a:ext>
                  </a:extLst>
                </a:gridCol>
                <a:gridCol w="594360">
                  <a:extLst>
                    <a:ext uri="{9D8B030D-6E8A-4147-A177-3AD203B41FA5}">
                      <a16:colId xmlns:a16="http://schemas.microsoft.com/office/drawing/2014/main" val="4094931526"/>
                    </a:ext>
                  </a:extLst>
                </a:gridCol>
                <a:gridCol w="594360">
                  <a:extLst>
                    <a:ext uri="{9D8B030D-6E8A-4147-A177-3AD203B41FA5}">
                      <a16:colId xmlns:a16="http://schemas.microsoft.com/office/drawing/2014/main" val="1317709649"/>
                    </a:ext>
                  </a:extLst>
                </a:gridCol>
                <a:gridCol w="594360">
                  <a:extLst>
                    <a:ext uri="{9D8B030D-6E8A-4147-A177-3AD203B41FA5}">
                      <a16:colId xmlns:a16="http://schemas.microsoft.com/office/drawing/2014/main" val="1417482845"/>
                    </a:ext>
                  </a:extLst>
                </a:gridCol>
              </a:tblGrid>
              <a:tr h="580482">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6</a:t>
                      </a:r>
                    </a:p>
                  </a:txBody>
                  <a:tcPr/>
                </a:tc>
                <a:tc>
                  <a:txBody>
                    <a:bodyPr/>
                    <a:lstStyle/>
                    <a:p>
                      <a:r>
                        <a:rPr lang="en-IN" dirty="0"/>
                        <a:t>7</a:t>
                      </a:r>
                    </a:p>
                  </a:txBody>
                  <a:tcPr/>
                </a:tc>
                <a:tc>
                  <a:txBody>
                    <a:bodyPr/>
                    <a:lstStyle/>
                    <a:p>
                      <a:r>
                        <a:rPr lang="en-IN" dirty="0"/>
                        <a:t>8</a:t>
                      </a:r>
                    </a:p>
                  </a:txBody>
                  <a:tcPr/>
                </a:tc>
                <a:tc>
                  <a:txBody>
                    <a:bodyPr/>
                    <a:lstStyle/>
                    <a:p>
                      <a:r>
                        <a:rPr lang="en-IN" dirty="0"/>
                        <a:t>9</a:t>
                      </a:r>
                    </a:p>
                  </a:txBody>
                  <a:tcPr/>
                </a:tc>
                <a:tc>
                  <a:txBody>
                    <a:bodyPr/>
                    <a:lstStyle/>
                    <a:p>
                      <a:r>
                        <a:rPr lang="en-IN" dirty="0"/>
                        <a:t>10</a:t>
                      </a:r>
                    </a:p>
                  </a:txBody>
                  <a:tcPr/>
                </a:tc>
                <a:extLst>
                  <a:ext uri="{0D108BD9-81ED-4DB2-BD59-A6C34878D82A}">
                    <a16:rowId xmlns:a16="http://schemas.microsoft.com/office/drawing/2014/main" val="3459089163"/>
                  </a:ext>
                </a:extLst>
              </a:tr>
              <a:tr h="161198">
                <a:tc>
                  <a:txBody>
                    <a:bodyPr/>
                    <a:lstStyle/>
                    <a:p>
                      <a:r>
                        <a:rPr lang="en-IN" dirty="0"/>
                        <a:t>15</a:t>
                      </a:r>
                    </a:p>
                  </a:txBody>
                  <a:tcPr/>
                </a:tc>
                <a:tc>
                  <a:txBody>
                    <a:bodyPr/>
                    <a:lstStyle/>
                    <a:p>
                      <a:r>
                        <a:rPr lang="en-IN" dirty="0"/>
                        <a:t>18</a:t>
                      </a:r>
                    </a:p>
                  </a:txBody>
                  <a:tcPr/>
                </a:tc>
                <a:tc>
                  <a:txBody>
                    <a:bodyPr/>
                    <a:lstStyle/>
                    <a:p>
                      <a:r>
                        <a:rPr lang="en-IN" dirty="0"/>
                        <a:t>16</a:t>
                      </a:r>
                    </a:p>
                  </a:txBody>
                  <a:tcPr/>
                </a:tc>
                <a:tc>
                  <a:txBody>
                    <a:bodyPr/>
                    <a:lstStyle/>
                    <a:p>
                      <a:r>
                        <a:rPr lang="en-IN" dirty="0"/>
                        <a:t>14</a:t>
                      </a:r>
                    </a:p>
                  </a:txBody>
                  <a:tcPr/>
                </a:tc>
                <a:tc>
                  <a:txBody>
                    <a:bodyPr/>
                    <a:lstStyle/>
                    <a:p>
                      <a:r>
                        <a:rPr lang="en-IN" dirty="0"/>
                        <a:t>15</a:t>
                      </a:r>
                    </a:p>
                  </a:txBody>
                  <a:tcPr/>
                </a:tc>
                <a:tc>
                  <a:txBody>
                    <a:bodyPr/>
                    <a:lstStyle/>
                    <a:p>
                      <a:r>
                        <a:rPr lang="en-IN" dirty="0"/>
                        <a:t>15</a:t>
                      </a:r>
                    </a:p>
                  </a:txBody>
                  <a:tcPr/>
                </a:tc>
                <a:tc>
                  <a:txBody>
                    <a:bodyPr/>
                    <a:lstStyle/>
                    <a:p>
                      <a:r>
                        <a:rPr lang="en-IN" dirty="0"/>
                        <a:t>12</a:t>
                      </a:r>
                    </a:p>
                  </a:txBody>
                  <a:tcPr/>
                </a:tc>
                <a:tc>
                  <a:txBody>
                    <a:bodyPr/>
                    <a:lstStyle/>
                    <a:p>
                      <a:r>
                        <a:rPr lang="en-IN" dirty="0"/>
                        <a:t>17</a:t>
                      </a:r>
                    </a:p>
                  </a:txBody>
                  <a:tcPr/>
                </a:tc>
                <a:tc>
                  <a:txBody>
                    <a:bodyPr/>
                    <a:lstStyle/>
                    <a:p>
                      <a:r>
                        <a:rPr lang="en-IN" dirty="0"/>
                        <a:t>90</a:t>
                      </a:r>
                    </a:p>
                  </a:txBody>
                  <a:tcPr/>
                </a:tc>
                <a:tc>
                  <a:txBody>
                    <a:bodyPr/>
                    <a:lstStyle/>
                    <a:p>
                      <a:r>
                        <a:rPr lang="en-IN" dirty="0"/>
                        <a:t>95</a:t>
                      </a:r>
                    </a:p>
                  </a:txBody>
                  <a:tcPr/>
                </a:tc>
                <a:extLst>
                  <a:ext uri="{0D108BD9-81ED-4DB2-BD59-A6C34878D82A}">
                    <a16:rowId xmlns:a16="http://schemas.microsoft.com/office/drawing/2014/main" val="3128219722"/>
                  </a:ext>
                </a:extLst>
              </a:tr>
            </a:tbl>
          </a:graphicData>
        </a:graphic>
      </p:graphicFrame>
      <p:graphicFrame>
        <p:nvGraphicFramePr>
          <p:cNvPr id="5" name="Table 4">
            <a:extLst>
              <a:ext uri="{FF2B5EF4-FFF2-40B4-BE49-F238E27FC236}">
                <a16:creationId xmlns:a16="http://schemas.microsoft.com/office/drawing/2014/main" id="{3BC4F0CF-99DD-4A92-B293-DF0B7199A9CC}"/>
              </a:ext>
            </a:extLst>
          </p:cNvPr>
          <p:cNvGraphicFramePr>
            <a:graphicFrameLocks noGrp="1"/>
          </p:cNvGraphicFramePr>
          <p:nvPr>
            <p:extLst>
              <p:ext uri="{D42A27DB-BD31-4B8C-83A1-F6EECF244321}">
                <p14:modId xmlns:p14="http://schemas.microsoft.com/office/powerpoint/2010/main" val="3818891876"/>
              </p:ext>
            </p:extLst>
          </p:nvPr>
        </p:nvGraphicFramePr>
        <p:xfrm>
          <a:off x="1066800" y="3794761"/>
          <a:ext cx="5943600" cy="800775"/>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16589739"/>
                    </a:ext>
                  </a:extLst>
                </a:gridCol>
                <a:gridCol w="594360">
                  <a:extLst>
                    <a:ext uri="{9D8B030D-6E8A-4147-A177-3AD203B41FA5}">
                      <a16:colId xmlns:a16="http://schemas.microsoft.com/office/drawing/2014/main" val="761369073"/>
                    </a:ext>
                  </a:extLst>
                </a:gridCol>
                <a:gridCol w="594360">
                  <a:extLst>
                    <a:ext uri="{9D8B030D-6E8A-4147-A177-3AD203B41FA5}">
                      <a16:colId xmlns:a16="http://schemas.microsoft.com/office/drawing/2014/main" val="2431735777"/>
                    </a:ext>
                  </a:extLst>
                </a:gridCol>
                <a:gridCol w="594360">
                  <a:extLst>
                    <a:ext uri="{9D8B030D-6E8A-4147-A177-3AD203B41FA5}">
                      <a16:colId xmlns:a16="http://schemas.microsoft.com/office/drawing/2014/main" val="2885334923"/>
                    </a:ext>
                  </a:extLst>
                </a:gridCol>
                <a:gridCol w="594360">
                  <a:extLst>
                    <a:ext uri="{9D8B030D-6E8A-4147-A177-3AD203B41FA5}">
                      <a16:colId xmlns:a16="http://schemas.microsoft.com/office/drawing/2014/main" val="632643360"/>
                    </a:ext>
                  </a:extLst>
                </a:gridCol>
                <a:gridCol w="594360">
                  <a:extLst>
                    <a:ext uri="{9D8B030D-6E8A-4147-A177-3AD203B41FA5}">
                      <a16:colId xmlns:a16="http://schemas.microsoft.com/office/drawing/2014/main" val="2387322929"/>
                    </a:ext>
                  </a:extLst>
                </a:gridCol>
                <a:gridCol w="594360">
                  <a:extLst>
                    <a:ext uri="{9D8B030D-6E8A-4147-A177-3AD203B41FA5}">
                      <a16:colId xmlns:a16="http://schemas.microsoft.com/office/drawing/2014/main" val="442706041"/>
                    </a:ext>
                  </a:extLst>
                </a:gridCol>
                <a:gridCol w="594360">
                  <a:extLst>
                    <a:ext uri="{9D8B030D-6E8A-4147-A177-3AD203B41FA5}">
                      <a16:colId xmlns:a16="http://schemas.microsoft.com/office/drawing/2014/main" val="4094931526"/>
                    </a:ext>
                  </a:extLst>
                </a:gridCol>
                <a:gridCol w="594360">
                  <a:extLst>
                    <a:ext uri="{9D8B030D-6E8A-4147-A177-3AD203B41FA5}">
                      <a16:colId xmlns:a16="http://schemas.microsoft.com/office/drawing/2014/main" val="1317709649"/>
                    </a:ext>
                  </a:extLst>
                </a:gridCol>
                <a:gridCol w="594360">
                  <a:extLst>
                    <a:ext uri="{9D8B030D-6E8A-4147-A177-3AD203B41FA5}">
                      <a16:colId xmlns:a16="http://schemas.microsoft.com/office/drawing/2014/main" val="1417482845"/>
                    </a:ext>
                  </a:extLst>
                </a:gridCol>
              </a:tblGrid>
              <a:tr h="435015">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6</a:t>
                      </a:r>
                    </a:p>
                  </a:txBody>
                  <a:tcPr/>
                </a:tc>
                <a:tc>
                  <a:txBody>
                    <a:bodyPr/>
                    <a:lstStyle/>
                    <a:p>
                      <a:r>
                        <a:rPr lang="en-IN" dirty="0"/>
                        <a:t>7</a:t>
                      </a:r>
                    </a:p>
                  </a:txBody>
                  <a:tcPr/>
                </a:tc>
                <a:tc>
                  <a:txBody>
                    <a:bodyPr/>
                    <a:lstStyle/>
                    <a:p>
                      <a:r>
                        <a:rPr lang="en-IN" dirty="0"/>
                        <a:t>8</a:t>
                      </a:r>
                    </a:p>
                  </a:txBody>
                  <a:tcPr/>
                </a:tc>
                <a:tc>
                  <a:txBody>
                    <a:bodyPr/>
                    <a:lstStyle/>
                    <a:p>
                      <a:r>
                        <a:rPr lang="en-IN" dirty="0"/>
                        <a:t>9</a:t>
                      </a:r>
                    </a:p>
                  </a:txBody>
                  <a:tcPr/>
                </a:tc>
                <a:tc>
                  <a:txBody>
                    <a:bodyPr/>
                    <a:lstStyle/>
                    <a:p>
                      <a:r>
                        <a:rPr lang="en-IN" dirty="0"/>
                        <a:t>10</a:t>
                      </a:r>
                    </a:p>
                  </a:txBody>
                  <a:tcPr/>
                </a:tc>
                <a:extLst>
                  <a:ext uri="{0D108BD9-81ED-4DB2-BD59-A6C34878D82A}">
                    <a16:rowId xmlns:a16="http://schemas.microsoft.com/office/drawing/2014/main" val="3459089163"/>
                  </a:ext>
                </a:extLst>
              </a:tr>
              <a:tr h="189825">
                <a:tc>
                  <a:txBody>
                    <a:bodyPr/>
                    <a:lstStyle/>
                    <a:p>
                      <a:r>
                        <a:rPr lang="en-IN" dirty="0"/>
                        <a:t>12</a:t>
                      </a:r>
                    </a:p>
                  </a:txBody>
                  <a:tcPr/>
                </a:tc>
                <a:tc>
                  <a:txBody>
                    <a:bodyPr/>
                    <a:lstStyle/>
                    <a:p>
                      <a:r>
                        <a:rPr lang="en-IN" dirty="0"/>
                        <a:t>14</a:t>
                      </a:r>
                    </a:p>
                  </a:txBody>
                  <a:tcPr/>
                </a:tc>
                <a:tc>
                  <a:txBody>
                    <a:bodyPr/>
                    <a:lstStyle/>
                    <a:p>
                      <a:r>
                        <a:rPr lang="en-IN" dirty="0"/>
                        <a:t>15</a:t>
                      </a:r>
                    </a:p>
                  </a:txBody>
                  <a:tcPr/>
                </a:tc>
                <a:tc>
                  <a:txBody>
                    <a:bodyPr/>
                    <a:lstStyle/>
                    <a:p>
                      <a:r>
                        <a:rPr lang="en-IN" dirty="0"/>
                        <a:t>15</a:t>
                      </a:r>
                    </a:p>
                  </a:txBody>
                  <a:tcPr/>
                </a:tc>
                <a:tc>
                  <a:txBody>
                    <a:bodyPr/>
                    <a:lstStyle/>
                    <a:p>
                      <a:r>
                        <a:rPr lang="en-IN" dirty="0">
                          <a:solidFill>
                            <a:srgbClr val="FF0000"/>
                          </a:solidFill>
                        </a:rPr>
                        <a:t>15</a:t>
                      </a:r>
                    </a:p>
                  </a:txBody>
                  <a:tcPr/>
                </a:tc>
                <a:tc>
                  <a:txBody>
                    <a:bodyPr/>
                    <a:lstStyle/>
                    <a:p>
                      <a:r>
                        <a:rPr lang="en-IN" dirty="0">
                          <a:solidFill>
                            <a:srgbClr val="FF0000"/>
                          </a:solidFill>
                        </a:rPr>
                        <a:t>16</a:t>
                      </a:r>
                    </a:p>
                  </a:txBody>
                  <a:tcPr/>
                </a:tc>
                <a:tc>
                  <a:txBody>
                    <a:bodyPr/>
                    <a:lstStyle/>
                    <a:p>
                      <a:r>
                        <a:rPr lang="en-IN" dirty="0"/>
                        <a:t>17</a:t>
                      </a:r>
                    </a:p>
                  </a:txBody>
                  <a:tcPr/>
                </a:tc>
                <a:tc>
                  <a:txBody>
                    <a:bodyPr/>
                    <a:lstStyle/>
                    <a:p>
                      <a:r>
                        <a:rPr lang="en-IN" dirty="0"/>
                        <a:t>18</a:t>
                      </a:r>
                    </a:p>
                  </a:txBody>
                  <a:tcPr/>
                </a:tc>
                <a:tc>
                  <a:txBody>
                    <a:bodyPr/>
                    <a:lstStyle/>
                    <a:p>
                      <a:r>
                        <a:rPr lang="en-IN" dirty="0"/>
                        <a:t>90</a:t>
                      </a:r>
                    </a:p>
                  </a:txBody>
                  <a:tcPr/>
                </a:tc>
                <a:tc>
                  <a:txBody>
                    <a:bodyPr/>
                    <a:lstStyle/>
                    <a:p>
                      <a:r>
                        <a:rPr lang="en-IN" dirty="0"/>
                        <a:t>95</a:t>
                      </a:r>
                    </a:p>
                  </a:txBody>
                  <a:tcPr/>
                </a:tc>
                <a:extLst>
                  <a:ext uri="{0D108BD9-81ED-4DB2-BD59-A6C34878D82A}">
                    <a16:rowId xmlns:a16="http://schemas.microsoft.com/office/drawing/2014/main" val="3128219722"/>
                  </a:ext>
                </a:extLst>
              </a:tr>
            </a:tbl>
          </a:graphicData>
        </a:graphic>
      </p:graphicFrame>
    </p:spTree>
    <p:extLst>
      <p:ext uri="{BB962C8B-B14F-4D97-AF65-F5344CB8AC3E}">
        <p14:creationId xmlns:p14="http://schemas.microsoft.com/office/powerpoint/2010/main" val="1749337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C753-BF0F-4D19-ADEF-F8CC592A34CE}"/>
              </a:ext>
            </a:extLst>
          </p:cNvPr>
          <p:cNvSpPr>
            <a:spLocks noGrp="1"/>
          </p:cNvSpPr>
          <p:nvPr>
            <p:ph type="title"/>
          </p:nvPr>
        </p:nvSpPr>
        <p:spPr/>
        <p:txBody>
          <a:bodyPr>
            <a:normAutofit fontScale="90000"/>
          </a:bodyPr>
          <a:lstStyle/>
          <a:p>
            <a:r>
              <a:rPr lang="en-IN" dirty="0"/>
              <a:t>Median is a better option: average salary </a:t>
            </a:r>
          </a:p>
        </p:txBody>
      </p:sp>
      <p:pic>
        <p:nvPicPr>
          <p:cNvPr id="36866" name="Picture 2" descr="Histogram of a skewed distribution showing a noticable difference between the median and mean values">
            <a:extLst>
              <a:ext uri="{FF2B5EF4-FFF2-40B4-BE49-F238E27FC236}">
                <a16:creationId xmlns:a16="http://schemas.microsoft.com/office/drawing/2014/main" id="{36DAEDBC-1FA7-4B59-B001-B87542FB7B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0944" y="1819784"/>
            <a:ext cx="4382112" cy="408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542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C234-887F-449B-89BD-A062A76ED140}"/>
              </a:ext>
            </a:extLst>
          </p:cNvPr>
          <p:cNvSpPr>
            <a:spLocks noGrp="1"/>
          </p:cNvSpPr>
          <p:nvPr>
            <p:ph type="title"/>
          </p:nvPr>
        </p:nvSpPr>
        <p:spPr/>
        <p:txBody>
          <a:bodyPr/>
          <a:lstStyle/>
          <a:p>
            <a:r>
              <a:rPr lang="en-IN" dirty="0"/>
              <a:t>Mode</a:t>
            </a:r>
          </a:p>
        </p:txBody>
      </p:sp>
      <p:pic>
        <p:nvPicPr>
          <p:cNvPr id="31746" name="Picture 2" descr="Bar chart showing highest bar as the mode">
            <a:extLst>
              <a:ext uri="{FF2B5EF4-FFF2-40B4-BE49-F238E27FC236}">
                <a16:creationId xmlns:a16="http://schemas.microsoft.com/office/drawing/2014/main" id="{A27BEE61-6B9F-4E6B-B72D-3EFE14AFB5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312" y="1648310"/>
            <a:ext cx="5563376" cy="4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49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79BE-5E6B-4DB3-887F-881CA49D4BA7}"/>
              </a:ext>
            </a:extLst>
          </p:cNvPr>
          <p:cNvSpPr>
            <a:spLocks noGrp="1"/>
          </p:cNvSpPr>
          <p:nvPr>
            <p:ph type="title"/>
          </p:nvPr>
        </p:nvSpPr>
        <p:spPr/>
        <p:txBody>
          <a:bodyPr/>
          <a:lstStyle/>
          <a:p>
            <a:r>
              <a:rPr lang="en-IN" dirty="0"/>
              <a:t>What if two modes??</a:t>
            </a:r>
          </a:p>
        </p:txBody>
      </p:sp>
      <p:pic>
        <p:nvPicPr>
          <p:cNvPr id="32770" name="Picture 2" descr="Histogram of a continuous distribution showing two modes, both somewhat centrally located">
            <a:extLst>
              <a:ext uri="{FF2B5EF4-FFF2-40B4-BE49-F238E27FC236}">
                <a16:creationId xmlns:a16="http://schemas.microsoft.com/office/drawing/2014/main" id="{C876D3F2-65C7-4AFD-86E0-9C7E0ED481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810257"/>
            <a:ext cx="6781800" cy="410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78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865D-E0D6-464F-A203-8986C4A5953E}"/>
              </a:ext>
            </a:extLst>
          </p:cNvPr>
          <p:cNvSpPr>
            <a:spLocks noGrp="1"/>
          </p:cNvSpPr>
          <p:nvPr>
            <p:ph type="title"/>
          </p:nvPr>
        </p:nvSpPr>
        <p:spPr/>
        <p:txBody>
          <a:bodyPr>
            <a:normAutofit fontScale="90000"/>
          </a:bodyPr>
          <a:lstStyle/>
          <a:p>
            <a:r>
              <a:rPr lang="en-IN" dirty="0"/>
              <a:t>Not suitable when extremely away from normal data</a:t>
            </a:r>
          </a:p>
        </p:txBody>
      </p:sp>
      <p:pic>
        <p:nvPicPr>
          <p:cNvPr id="33794" name="Picture 2" descr="Histogram of a continuous distribution showing mode not centrally located">
            <a:extLst>
              <a:ext uri="{FF2B5EF4-FFF2-40B4-BE49-F238E27FC236}">
                <a16:creationId xmlns:a16="http://schemas.microsoft.com/office/drawing/2014/main" id="{1392994E-6321-4A27-93DC-4EE810AFC3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0497" y="1819784"/>
            <a:ext cx="4163006" cy="408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767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E802-EDF7-47D9-88A7-9F9317CAADE9}"/>
              </a:ext>
            </a:extLst>
          </p:cNvPr>
          <p:cNvSpPr>
            <a:spLocks noGrp="1"/>
          </p:cNvSpPr>
          <p:nvPr>
            <p:ph type="title"/>
          </p:nvPr>
        </p:nvSpPr>
        <p:spPr/>
        <p:txBody>
          <a:bodyPr/>
          <a:lstStyle/>
          <a:p>
            <a:r>
              <a:rPr lang="en-IN" dirty="0"/>
              <a:t>When to use what???</a:t>
            </a:r>
          </a:p>
        </p:txBody>
      </p:sp>
      <p:graphicFrame>
        <p:nvGraphicFramePr>
          <p:cNvPr id="4" name="Content Placeholder 3">
            <a:extLst>
              <a:ext uri="{FF2B5EF4-FFF2-40B4-BE49-F238E27FC236}">
                <a16:creationId xmlns:a16="http://schemas.microsoft.com/office/drawing/2014/main" id="{E36A0735-DDAB-4793-85AA-CE19DB61190C}"/>
              </a:ext>
            </a:extLst>
          </p:cNvPr>
          <p:cNvGraphicFramePr>
            <a:graphicFrameLocks noGrp="1"/>
          </p:cNvGraphicFramePr>
          <p:nvPr>
            <p:ph idx="1"/>
            <p:extLst>
              <p:ext uri="{D42A27DB-BD31-4B8C-83A1-F6EECF244321}">
                <p14:modId xmlns:p14="http://schemas.microsoft.com/office/powerpoint/2010/main" val="1557057075"/>
              </p:ext>
            </p:extLst>
          </p:nvPr>
        </p:nvGraphicFramePr>
        <p:xfrm>
          <a:off x="457200" y="1600200"/>
          <a:ext cx="8229600" cy="1828800"/>
        </p:xfrm>
        <a:graphic>
          <a:graphicData uri="http://schemas.openxmlformats.org/drawingml/2006/table">
            <a:tbl>
              <a:tblPr/>
              <a:tblGrid>
                <a:gridCol w="4114800">
                  <a:extLst>
                    <a:ext uri="{9D8B030D-6E8A-4147-A177-3AD203B41FA5}">
                      <a16:colId xmlns:a16="http://schemas.microsoft.com/office/drawing/2014/main" val="3278542738"/>
                    </a:ext>
                  </a:extLst>
                </a:gridCol>
                <a:gridCol w="4114800">
                  <a:extLst>
                    <a:ext uri="{9D8B030D-6E8A-4147-A177-3AD203B41FA5}">
                      <a16:colId xmlns:a16="http://schemas.microsoft.com/office/drawing/2014/main" val="3692754629"/>
                    </a:ext>
                  </a:extLst>
                </a:gridCol>
              </a:tblGrid>
              <a:tr h="0">
                <a:tc>
                  <a:txBody>
                    <a:bodyPr/>
                    <a:lstStyle/>
                    <a:p>
                      <a:pPr algn="ctr"/>
                      <a:r>
                        <a:rPr lang="en-IN" b="1">
                          <a:effectLst/>
                        </a:rPr>
                        <a:t>Type of Variable</a:t>
                      </a:r>
                      <a:endParaRPr lang="en-IN">
                        <a:effectLst/>
                      </a:endParaRPr>
                    </a:p>
                  </a:txBody>
                  <a:tcPr anchor="ctr">
                    <a:lnL>
                      <a:noFill/>
                    </a:lnL>
                    <a:lnR>
                      <a:noFill/>
                    </a:lnR>
                    <a:lnT>
                      <a:noFill/>
                    </a:lnT>
                    <a:lnB>
                      <a:noFill/>
                    </a:lnB>
                  </a:tcPr>
                </a:tc>
                <a:tc>
                  <a:txBody>
                    <a:bodyPr/>
                    <a:lstStyle/>
                    <a:p>
                      <a:pPr algn="ctr"/>
                      <a:r>
                        <a:rPr lang="en-US" b="1">
                          <a:effectLst/>
                        </a:rPr>
                        <a:t>Best measure of central tendency</a:t>
                      </a:r>
                      <a:endParaRPr lang="en-US">
                        <a:effectLst/>
                      </a:endParaRPr>
                    </a:p>
                  </a:txBody>
                  <a:tcPr anchor="ctr">
                    <a:lnL>
                      <a:noFill/>
                    </a:lnL>
                    <a:lnR>
                      <a:noFill/>
                    </a:lnR>
                    <a:lnT>
                      <a:noFill/>
                    </a:lnT>
                    <a:lnB>
                      <a:noFill/>
                    </a:lnB>
                  </a:tcPr>
                </a:tc>
                <a:extLst>
                  <a:ext uri="{0D108BD9-81ED-4DB2-BD59-A6C34878D82A}">
                    <a16:rowId xmlns:a16="http://schemas.microsoft.com/office/drawing/2014/main" val="2848534040"/>
                  </a:ext>
                </a:extLst>
              </a:tr>
              <a:tr h="0">
                <a:tc>
                  <a:txBody>
                    <a:bodyPr/>
                    <a:lstStyle/>
                    <a:p>
                      <a:pPr algn="ctr"/>
                      <a:r>
                        <a:rPr lang="en-IN">
                          <a:effectLst/>
                        </a:rPr>
                        <a:t>Nominal</a:t>
                      </a:r>
                    </a:p>
                  </a:txBody>
                  <a:tcPr anchor="ctr">
                    <a:lnL>
                      <a:noFill/>
                    </a:lnL>
                    <a:lnR>
                      <a:noFill/>
                    </a:lnR>
                    <a:lnT>
                      <a:noFill/>
                    </a:lnT>
                    <a:lnB>
                      <a:noFill/>
                    </a:lnB>
                  </a:tcPr>
                </a:tc>
                <a:tc>
                  <a:txBody>
                    <a:bodyPr/>
                    <a:lstStyle/>
                    <a:p>
                      <a:pPr algn="ctr"/>
                      <a:r>
                        <a:rPr lang="en-IN">
                          <a:effectLst/>
                        </a:rPr>
                        <a:t>Mode</a:t>
                      </a:r>
                    </a:p>
                  </a:txBody>
                  <a:tcPr anchor="ctr">
                    <a:lnL>
                      <a:noFill/>
                    </a:lnL>
                    <a:lnR>
                      <a:noFill/>
                    </a:lnR>
                    <a:lnT>
                      <a:noFill/>
                    </a:lnT>
                    <a:lnB>
                      <a:noFill/>
                    </a:lnB>
                  </a:tcPr>
                </a:tc>
                <a:extLst>
                  <a:ext uri="{0D108BD9-81ED-4DB2-BD59-A6C34878D82A}">
                    <a16:rowId xmlns:a16="http://schemas.microsoft.com/office/drawing/2014/main" val="3925870549"/>
                  </a:ext>
                </a:extLst>
              </a:tr>
              <a:tr h="0">
                <a:tc>
                  <a:txBody>
                    <a:bodyPr/>
                    <a:lstStyle/>
                    <a:p>
                      <a:pPr algn="ctr"/>
                      <a:r>
                        <a:rPr lang="en-IN" dirty="0">
                          <a:effectLst/>
                        </a:rPr>
                        <a:t>Ordinal</a:t>
                      </a:r>
                    </a:p>
                  </a:txBody>
                  <a:tcPr anchor="ctr">
                    <a:lnL>
                      <a:noFill/>
                    </a:lnL>
                    <a:lnR>
                      <a:noFill/>
                    </a:lnR>
                    <a:lnT>
                      <a:noFill/>
                    </a:lnT>
                    <a:lnB>
                      <a:noFill/>
                    </a:lnB>
                  </a:tcPr>
                </a:tc>
                <a:tc>
                  <a:txBody>
                    <a:bodyPr/>
                    <a:lstStyle/>
                    <a:p>
                      <a:pPr algn="ctr"/>
                      <a:r>
                        <a:rPr lang="en-IN">
                          <a:effectLst/>
                        </a:rPr>
                        <a:t>Median</a:t>
                      </a:r>
                    </a:p>
                  </a:txBody>
                  <a:tcPr anchor="ctr">
                    <a:lnL>
                      <a:noFill/>
                    </a:lnL>
                    <a:lnR>
                      <a:noFill/>
                    </a:lnR>
                    <a:lnT>
                      <a:noFill/>
                    </a:lnT>
                    <a:lnB>
                      <a:noFill/>
                    </a:lnB>
                  </a:tcPr>
                </a:tc>
                <a:extLst>
                  <a:ext uri="{0D108BD9-81ED-4DB2-BD59-A6C34878D82A}">
                    <a16:rowId xmlns:a16="http://schemas.microsoft.com/office/drawing/2014/main" val="1169143241"/>
                  </a:ext>
                </a:extLst>
              </a:tr>
              <a:tr h="0">
                <a:tc>
                  <a:txBody>
                    <a:bodyPr/>
                    <a:lstStyle/>
                    <a:p>
                      <a:pPr algn="ctr"/>
                      <a:r>
                        <a:rPr lang="en-IN">
                          <a:effectLst/>
                        </a:rPr>
                        <a:t>Interval/Ratio (not skewed)</a:t>
                      </a:r>
                    </a:p>
                  </a:txBody>
                  <a:tcPr anchor="ctr">
                    <a:lnL>
                      <a:noFill/>
                    </a:lnL>
                    <a:lnR>
                      <a:noFill/>
                    </a:lnR>
                    <a:lnT>
                      <a:noFill/>
                    </a:lnT>
                    <a:lnB>
                      <a:noFill/>
                    </a:lnB>
                  </a:tcPr>
                </a:tc>
                <a:tc>
                  <a:txBody>
                    <a:bodyPr/>
                    <a:lstStyle/>
                    <a:p>
                      <a:pPr algn="ctr"/>
                      <a:r>
                        <a:rPr lang="en-IN">
                          <a:effectLst/>
                        </a:rPr>
                        <a:t>Mean</a:t>
                      </a:r>
                    </a:p>
                  </a:txBody>
                  <a:tcPr anchor="ctr">
                    <a:lnL>
                      <a:noFill/>
                    </a:lnL>
                    <a:lnR>
                      <a:noFill/>
                    </a:lnR>
                    <a:lnT>
                      <a:noFill/>
                    </a:lnT>
                    <a:lnB>
                      <a:noFill/>
                    </a:lnB>
                  </a:tcPr>
                </a:tc>
                <a:extLst>
                  <a:ext uri="{0D108BD9-81ED-4DB2-BD59-A6C34878D82A}">
                    <a16:rowId xmlns:a16="http://schemas.microsoft.com/office/drawing/2014/main" val="2727629965"/>
                  </a:ext>
                </a:extLst>
              </a:tr>
              <a:tr h="0">
                <a:tc>
                  <a:txBody>
                    <a:bodyPr/>
                    <a:lstStyle/>
                    <a:p>
                      <a:pPr algn="ctr"/>
                      <a:r>
                        <a:rPr lang="en-IN">
                          <a:effectLst/>
                        </a:rPr>
                        <a:t>Interval/Ratio (skewed)</a:t>
                      </a:r>
                    </a:p>
                  </a:txBody>
                  <a:tcPr anchor="ctr">
                    <a:lnL>
                      <a:noFill/>
                    </a:lnL>
                    <a:lnR>
                      <a:noFill/>
                    </a:lnR>
                    <a:lnT>
                      <a:noFill/>
                    </a:lnT>
                    <a:lnB>
                      <a:noFill/>
                    </a:lnB>
                  </a:tcPr>
                </a:tc>
                <a:tc>
                  <a:txBody>
                    <a:bodyPr/>
                    <a:lstStyle/>
                    <a:p>
                      <a:pPr algn="ctr"/>
                      <a:r>
                        <a:rPr lang="en-IN" dirty="0">
                          <a:effectLst/>
                        </a:rPr>
                        <a:t>Median</a:t>
                      </a:r>
                    </a:p>
                  </a:txBody>
                  <a:tcPr anchor="ctr">
                    <a:lnL>
                      <a:noFill/>
                    </a:lnL>
                    <a:lnR>
                      <a:noFill/>
                    </a:lnR>
                    <a:lnT>
                      <a:noFill/>
                    </a:lnT>
                    <a:lnB>
                      <a:noFill/>
                    </a:lnB>
                  </a:tcPr>
                </a:tc>
                <a:extLst>
                  <a:ext uri="{0D108BD9-81ED-4DB2-BD59-A6C34878D82A}">
                    <a16:rowId xmlns:a16="http://schemas.microsoft.com/office/drawing/2014/main" val="2525229368"/>
                  </a:ext>
                </a:extLst>
              </a:tr>
            </a:tbl>
          </a:graphicData>
        </a:graphic>
      </p:graphicFrame>
    </p:spTree>
    <p:extLst>
      <p:ext uri="{BB962C8B-B14F-4D97-AF65-F5344CB8AC3E}">
        <p14:creationId xmlns:p14="http://schemas.microsoft.com/office/powerpoint/2010/main" val="323158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304800"/>
            <a:ext cx="8763000" cy="6248400"/>
          </a:xfrm>
        </p:spPr>
        <p:txBody>
          <a:bodyPr>
            <a:noAutofit/>
          </a:bodyPr>
          <a:lstStyle/>
          <a:p>
            <a:pPr fontAlgn="base">
              <a:buFont typeface="Wingdings" pitchFamily="2" charset="2"/>
              <a:buChar char="Ø"/>
            </a:pPr>
            <a:r>
              <a:rPr lang="en-US" b="1" dirty="0">
                <a:solidFill>
                  <a:srgbClr val="FF0000"/>
                </a:solidFill>
                <a:latin typeface="Times New Roman" pitchFamily="18" charset="0"/>
                <a:cs typeface="Times New Roman" pitchFamily="18" charset="0"/>
              </a:rPr>
              <a:t>Variance</a:t>
            </a:r>
            <a:r>
              <a:rPr lang="en-US" sz="2700" dirty="0">
                <a:latin typeface="Times New Roman" pitchFamily="18" charset="0"/>
                <a:cs typeface="Times New Roman" pitchFamily="18" charset="0"/>
              </a:rPr>
              <a:t> measures how far a data set is spread out. The technical definition is </a:t>
            </a:r>
            <a:r>
              <a:rPr lang="en-US" sz="2700" i="1" dirty="0">
                <a:latin typeface="Times New Roman" pitchFamily="18" charset="0"/>
                <a:cs typeface="Times New Roman" pitchFamily="18" charset="0"/>
              </a:rPr>
              <a:t>“The </a:t>
            </a:r>
            <a:r>
              <a:rPr lang="en-US" sz="2700" i="1" dirty="0">
                <a:latin typeface="Times New Roman" pitchFamily="18" charset="0"/>
                <a:cs typeface="Times New Roman" pitchFamily="18" charset="0"/>
                <a:hlinkClick r:id="rId2"/>
              </a:rPr>
              <a:t>average </a:t>
            </a:r>
            <a:r>
              <a:rPr lang="en-US" sz="2700" i="1" dirty="0">
                <a:latin typeface="Times New Roman" pitchFamily="18" charset="0"/>
                <a:cs typeface="Times New Roman" pitchFamily="18" charset="0"/>
              </a:rPr>
              <a:t>of the squared differences from the </a:t>
            </a:r>
            <a:r>
              <a:rPr lang="en-US" sz="2700" i="1" dirty="0">
                <a:latin typeface="Times New Roman" pitchFamily="18" charset="0"/>
                <a:cs typeface="Times New Roman" pitchFamily="18" charset="0"/>
                <a:hlinkClick r:id="rId3"/>
              </a:rPr>
              <a:t>mean</a:t>
            </a:r>
            <a:r>
              <a:rPr lang="en-US" sz="2700" i="1" dirty="0">
                <a:latin typeface="Times New Roman" pitchFamily="18" charset="0"/>
                <a:cs typeface="Times New Roman" pitchFamily="18" charset="0"/>
              </a:rPr>
              <a:t>,”</a:t>
            </a:r>
            <a:r>
              <a:rPr lang="en-US" sz="2700" dirty="0">
                <a:latin typeface="Times New Roman" pitchFamily="18" charset="0"/>
                <a:cs typeface="Times New Roman" pitchFamily="18" charset="0"/>
              </a:rPr>
              <a:t> but all it really does is to give you a very </a:t>
            </a:r>
            <a:r>
              <a:rPr lang="en-US" sz="2700" b="1" dirty="0">
                <a:latin typeface="Times New Roman" pitchFamily="18" charset="0"/>
                <a:cs typeface="Times New Roman" pitchFamily="18" charset="0"/>
              </a:rPr>
              <a:t>general idea of the spread of your data</a:t>
            </a:r>
            <a:r>
              <a:rPr lang="en-US" sz="2700" dirty="0">
                <a:latin typeface="Times New Roman" pitchFamily="18" charset="0"/>
                <a:cs typeface="Times New Roman" pitchFamily="18" charset="0"/>
              </a:rPr>
              <a:t>. A value of zero means that there is no variability; All the numbers in the data set are the same.</a:t>
            </a:r>
          </a:p>
          <a:p>
            <a:pPr fontAlgn="base"/>
            <a:r>
              <a:rPr lang="en-US" sz="2700" dirty="0">
                <a:latin typeface="Times New Roman" pitchFamily="18" charset="0"/>
                <a:cs typeface="Times New Roman" pitchFamily="18" charset="0"/>
              </a:rPr>
              <a:t>The data set 12, 12, 12, 12, 12 has a var. of zero (the numbers are identical).</a:t>
            </a:r>
          </a:p>
          <a:p>
            <a:pPr fontAlgn="base"/>
            <a:r>
              <a:rPr lang="en-US" sz="2700" dirty="0">
                <a:latin typeface="Times New Roman" pitchFamily="18" charset="0"/>
                <a:cs typeface="Times New Roman" pitchFamily="18" charset="0"/>
              </a:rPr>
              <a:t>The data set 12, 12, 12, 12, </a:t>
            </a:r>
            <a:r>
              <a:rPr lang="en-US" sz="2700" b="1" dirty="0">
                <a:latin typeface="Times New Roman" pitchFamily="18" charset="0"/>
                <a:cs typeface="Times New Roman" pitchFamily="18" charset="0"/>
              </a:rPr>
              <a:t>13</a:t>
            </a:r>
            <a:r>
              <a:rPr lang="en-US" sz="2700" dirty="0">
                <a:latin typeface="Times New Roman" pitchFamily="18" charset="0"/>
                <a:cs typeface="Times New Roman" pitchFamily="18" charset="0"/>
              </a:rPr>
              <a:t> has a var. of 0.167; a small change in the numbers equals a very small var.</a:t>
            </a:r>
          </a:p>
          <a:p>
            <a:pPr fontAlgn="base"/>
            <a:r>
              <a:rPr lang="en-US" sz="2700" dirty="0">
                <a:latin typeface="Times New Roman" pitchFamily="18" charset="0"/>
                <a:cs typeface="Times New Roman" pitchFamily="18" charset="0"/>
              </a:rPr>
              <a:t>The data set 12, 12, 12, 12, </a:t>
            </a:r>
            <a:r>
              <a:rPr lang="en-US" sz="2700" b="1" dirty="0">
                <a:latin typeface="Times New Roman" pitchFamily="18" charset="0"/>
                <a:cs typeface="Times New Roman" pitchFamily="18" charset="0"/>
              </a:rPr>
              <a:t>13,013</a:t>
            </a:r>
            <a:r>
              <a:rPr lang="en-US" sz="2700" dirty="0">
                <a:latin typeface="Times New Roman" pitchFamily="18" charset="0"/>
                <a:cs typeface="Times New Roman" pitchFamily="18" charset="0"/>
              </a:rPr>
              <a:t> has a var. of 28171000; a large change in the numbers equals a very large number.</a:t>
            </a:r>
          </a:p>
          <a:p>
            <a:endParaRPr lang="en-US" sz="27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rmAutofit/>
          </a:bodyPr>
          <a:lstStyle/>
          <a:p>
            <a:r>
              <a:rPr lang="en-US" sz="6000" b="1" dirty="0">
                <a:solidFill>
                  <a:srgbClr val="FF0000"/>
                </a:solidFill>
                <a:latin typeface="Times New Roman" pitchFamily="18" charset="0"/>
                <a:cs typeface="Times New Roman" pitchFamily="18" charset="0"/>
              </a:rPr>
              <a:t>Unit-II</a:t>
            </a:r>
          </a:p>
        </p:txBody>
      </p:sp>
      <p:sp>
        <p:nvSpPr>
          <p:cNvPr id="3" name="Subtitle 2"/>
          <p:cNvSpPr>
            <a:spLocks noGrp="1"/>
          </p:cNvSpPr>
          <p:nvPr>
            <p:ph type="subTitle" idx="1"/>
          </p:nvPr>
        </p:nvSpPr>
        <p:spPr>
          <a:xfrm>
            <a:off x="1524000" y="3124200"/>
            <a:ext cx="6400800" cy="1752600"/>
          </a:xfrm>
        </p:spPr>
        <p:txBody>
          <a:bodyPr>
            <a:noAutofit/>
          </a:bodyPr>
          <a:lstStyle/>
          <a:p>
            <a:r>
              <a:rPr lang="en-US" sz="6000" b="1" dirty="0" err="1">
                <a:solidFill>
                  <a:srgbClr val="FF0000"/>
                </a:solidFill>
                <a:latin typeface="Times New Roman" pitchFamily="18" charset="0"/>
                <a:cs typeface="Times New Roman" pitchFamily="18" charset="0"/>
              </a:rPr>
              <a:t>Statisical</a:t>
            </a:r>
            <a:r>
              <a:rPr lang="en-US" sz="6000" b="1" dirty="0">
                <a:solidFill>
                  <a:srgbClr val="FF0000"/>
                </a:solidFill>
                <a:latin typeface="Times New Roman" pitchFamily="18" charset="0"/>
                <a:cs typeface="Times New Roman" pitchFamily="18" charset="0"/>
              </a:rPr>
              <a:t> Inference of Data</a:t>
            </a:r>
            <a:r>
              <a:rPr lang="en-US" sz="6000" dirty="0">
                <a:solidFill>
                  <a:srgbClr val="FF0000"/>
                </a:solidFill>
                <a:latin typeface="Times New Roman" pitchFamily="18" charset="0"/>
                <a:cs typeface="Times New Roman" pitchFamily="18" charset="0"/>
              </a:rPr>
              <a:t>	</a:t>
            </a:r>
          </a:p>
          <a:p>
            <a:endParaRPr lang="en-US" sz="6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823674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229600" cy="4525963"/>
          </a:xfrm>
        </p:spPr>
        <p:txBody>
          <a:bodyPr/>
          <a:lstStyle/>
          <a:p>
            <a:pPr fontAlgn="base">
              <a:buFont typeface="Wingdings" pitchFamily="2" charset="2"/>
              <a:buChar char="Ø"/>
            </a:pPr>
            <a:r>
              <a:rPr lang="en-US" dirty="0">
                <a:solidFill>
                  <a:srgbClr val="FF0000"/>
                </a:solidFill>
                <a:latin typeface="Times New Roman" pitchFamily="18" charset="0"/>
                <a:cs typeface="Times New Roman" pitchFamily="18" charset="0"/>
              </a:rPr>
              <a:t>Standard Deviation</a:t>
            </a:r>
          </a:p>
          <a:p>
            <a:pPr fontAlgn="base"/>
            <a:r>
              <a:rPr lang="en-US" dirty="0">
                <a:latin typeface="Times New Roman" pitchFamily="18" charset="0"/>
                <a:cs typeface="Times New Roman" pitchFamily="18" charset="0"/>
              </a:rPr>
              <a:t>The square root of the variance is the</a:t>
            </a:r>
            <a:r>
              <a:rPr lang="en-US" dirty="0">
                <a:latin typeface="Times New Roman" pitchFamily="18" charset="0"/>
                <a:cs typeface="Times New Roman" pitchFamily="18" charset="0"/>
                <a:hlinkClick r:id="rId2"/>
              </a:rPr>
              <a:t> standard deviation</a:t>
            </a:r>
            <a:r>
              <a:rPr lang="en-US" dirty="0">
                <a:latin typeface="Times New Roman" pitchFamily="18" charset="0"/>
                <a:cs typeface="Times New Roman" pitchFamily="18" charset="0"/>
              </a:rPr>
              <a:t>. While variance gives you a rough idea of spread, the standard deviation is more concrete, giving you exact distances from the mean.</a:t>
            </a:r>
          </a:p>
          <a:p>
            <a:pPr fontAlgn="base"/>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AutoShape 2" descr="\sigma={\sqrt {\frac {\sum(x_{i}-{\mu})^{2}}{N}}}">
            <a:extLst>
              <a:ext uri="{FF2B5EF4-FFF2-40B4-BE49-F238E27FC236}">
                <a16:creationId xmlns:a16="http://schemas.microsoft.com/office/drawing/2014/main" id="{92C02440-50EF-4536-9741-85EAEAA5003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ma={\sqrt {\frac {\sum(x_{i}-{\mu})^{2}}{N}}}">
            <a:extLst>
              <a:ext uri="{FF2B5EF4-FFF2-40B4-BE49-F238E27FC236}">
                <a16:creationId xmlns:a16="http://schemas.microsoft.com/office/drawing/2014/main" id="{93495981-7ED8-426C-B5C2-AFC3C53911B7}"/>
              </a:ext>
            </a:extLst>
          </p:cNvPr>
          <p:cNvSpPr>
            <a:spLocks noChangeAspect="1" noChangeArrowheads="1"/>
          </p:cNvSpPr>
          <p:nvPr/>
        </p:nvSpPr>
        <p:spPr bwMode="auto">
          <a:xfrm>
            <a:off x="4572000" y="3429000"/>
            <a:ext cx="2895600" cy="2971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sigma={\sqrt {\frac {\sum(x_{i}-{\mu})^{2}}{N}}}">
            <a:extLst>
              <a:ext uri="{FF2B5EF4-FFF2-40B4-BE49-F238E27FC236}">
                <a16:creationId xmlns:a16="http://schemas.microsoft.com/office/drawing/2014/main" id="{687E9FCE-2C1A-44A2-AAE6-531EF20C4F31}"/>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Illustration depicting the formula for standard deviation">
            <a:extLst>
              <a:ext uri="{FF2B5EF4-FFF2-40B4-BE49-F238E27FC236}">
                <a16:creationId xmlns:a16="http://schemas.microsoft.com/office/drawing/2014/main" id="{E1F9BA19-727E-49AF-9234-A30AFC5AB106}"/>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solidFill>
                  <a:srgbClr val="FF0000"/>
                </a:solidFill>
              </a:rPr>
              <a:t>EQ:1</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365759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725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7FA26C-F334-4A1A-933F-ABE02C0088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EA20E1-1719-4FB4-9309-6C65C47D6D00}"/>
              </a:ext>
            </a:extLst>
          </p:cNvPr>
          <p:cNvSpPr>
            <a:spLocks noGrp="1"/>
          </p:cNvSpPr>
          <p:nvPr>
            <p:ph idx="4294967295"/>
          </p:nvPr>
        </p:nvSpPr>
        <p:spPr>
          <a:xfrm>
            <a:off x="0" y="2009775"/>
            <a:ext cx="4457700" cy="3895725"/>
          </a:xfrm>
        </p:spPr>
        <p:txBody>
          <a:bodyPr>
            <a:normAutofit fontScale="70000" lnSpcReduction="20000"/>
          </a:bodyPr>
          <a:lstStyle/>
          <a:p>
            <a:r>
              <a:rPr lang="en-US" b="1" i="0" dirty="0">
                <a:solidFill>
                  <a:srgbClr val="393939"/>
                </a:solidFill>
                <a:effectLst/>
                <a:latin typeface="Raleway"/>
              </a:rPr>
              <a:t>Variance</a:t>
            </a:r>
            <a:r>
              <a:rPr lang="en-US" b="0" i="0" dirty="0">
                <a:solidFill>
                  <a:srgbClr val="393939"/>
                </a:solidFill>
                <a:effectLst/>
                <a:latin typeface="Raleway"/>
              </a:rPr>
              <a:t> measures the dispersion of a set of data points around their </a:t>
            </a:r>
            <a:r>
              <a:rPr lang="en-US" b="1" i="0" dirty="0">
                <a:solidFill>
                  <a:srgbClr val="393939"/>
                </a:solidFill>
                <a:effectLst/>
                <a:latin typeface="Raleway"/>
              </a:rPr>
              <a:t>mean</a:t>
            </a:r>
            <a:r>
              <a:rPr lang="en-US" b="0" i="0" dirty="0">
                <a:solidFill>
                  <a:srgbClr val="393939"/>
                </a:solidFill>
                <a:effectLst/>
                <a:latin typeface="Raleway"/>
              </a:rPr>
              <a:t> value.</a:t>
            </a:r>
          </a:p>
          <a:p>
            <a:r>
              <a:rPr lang="en-US" b="1" i="0" dirty="0">
                <a:solidFill>
                  <a:srgbClr val="393939"/>
                </a:solidFill>
                <a:effectLst/>
                <a:latin typeface="Raleway"/>
              </a:rPr>
              <a:t>Population variance</a:t>
            </a:r>
            <a:r>
              <a:rPr lang="en-US" b="0" i="0" dirty="0">
                <a:solidFill>
                  <a:srgbClr val="393939"/>
                </a:solidFill>
                <a:effectLst/>
                <a:latin typeface="Raleway"/>
              </a:rPr>
              <a:t>, denoted by </a:t>
            </a:r>
            <a:r>
              <a:rPr lang="en-US" b="0" i="1" dirty="0">
                <a:solidFill>
                  <a:srgbClr val="393939"/>
                </a:solidFill>
                <a:effectLst/>
                <a:latin typeface="Raleway"/>
              </a:rPr>
              <a:t>sigma</a:t>
            </a:r>
            <a:r>
              <a:rPr lang="en-US" b="0" i="0" dirty="0">
                <a:solidFill>
                  <a:srgbClr val="393939"/>
                </a:solidFill>
                <a:effectLst/>
                <a:latin typeface="Raleway"/>
              </a:rPr>
              <a:t> squared, is equal to the sum of squared differences between the observed values and the </a:t>
            </a:r>
            <a:r>
              <a:rPr lang="en-US" b="1" i="0" dirty="0">
                <a:solidFill>
                  <a:srgbClr val="393939"/>
                </a:solidFill>
                <a:effectLst/>
                <a:latin typeface="Raleway"/>
              </a:rPr>
              <a:t>population</a:t>
            </a:r>
            <a:r>
              <a:rPr lang="en-US" b="0" i="0" dirty="0">
                <a:solidFill>
                  <a:srgbClr val="393939"/>
                </a:solidFill>
                <a:effectLst/>
                <a:latin typeface="Raleway"/>
              </a:rPr>
              <a:t> </a:t>
            </a:r>
            <a:r>
              <a:rPr lang="en-US" b="1" i="0" dirty="0">
                <a:solidFill>
                  <a:srgbClr val="393939"/>
                </a:solidFill>
                <a:effectLst/>
                <a:latin typeface="Raleway"/>
              </a:rPr>
              <a:t>mean</a:t>
            </a:r>
            <a:r>
              <a:rPr lang="en-US" b="0" i="0" dirty="0">
                <a:solidFill>
                  <a:srgbClr val="393939"/>
                </a:solidFill>
                <a:effectLst/>
                <a:latin typeface="Raleway"/>
              </a:rPr>
              <a:t>, divided by the total number of observations.</a:t>
            </a:r>
          </a:p>
          <a:p>
            <a:pPr marL="0" indent="0">
              <a:buNone/>
            </a:pPr>
            <a:r>
              <a:rPr lang="en-IN" dirty="0"/>
              <a:t>(</a:t>
            </a:r>
            <a:r>
              <a:rPr lang="en-IN" sz="1600" dirty="0"/>
              <a:t>ref:365datascience.com</a:t>
            </a:r>
            <a:r>
              <a:rPr lang="en-IN" dirty="0"/>
              <a:t>)</a:t>
            </a:r>
          </a:p>
        </p:txBody>
      </p:sp>
      <p:pic>
        <p:nvPicPr>
          <p:cNvPr id="37890" name="Picture 2">
            <a:extLst>
              <a:ext uri="{FF2B5EF4-FFF2-40B4-BE49-F238E27FC236}">
                <a16:creationId xmlns:a16="http://schemas.microsoft.com/office/drawing/2014/main" id="{1CA75C75-B5A5-4314-84F4-5788571C0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2065337"/>
            <a:ext cx="4457700" cy="272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632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4FA3A1-FC20-474B-9139-61C6BCF436F0}"/>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A58105BC-40C8-4DFD-9788-CFFC768332E5}"/>
              </a:ext>
            </a:extLst>
          </p:cNvPr>
          <p:cNvSpPr>
            <a:spLocks noGrp="1"/>
          </p:cNvSpPr>
          <p:nvPr>
            <p:ph type="body" idx="1"/>
          </p:nvPr>
        </p:nvSpPr>
        <p:spPr/>
        <p:txBody>
          <a:bodyPr/>
          <a:lstStyle/>
          <a:p>
            <a:endParaRPr lang="en-IN"/>
          </a:p>
        </p:txBody>
      </p:sp>
      <p:sp>
        <p:nvSpPr>
          <p:cNvPr id="5" name="Content Placeholder 4">
            <a:extLst>
              <a:ext uri="{FF2B5EF4-FFF2-40B4-BE49-F238E27FC236}">
                <a16:creationId xmlns:a16="http://schemas.microsoft.com/office/drawing/2014/main" id="{A79A1668-530F-423F-928E-E3932BB42987}"/>
              </a:ext>
            </a:extLst>
          </p:cNvPr>
          <p:cNvSpPr>
            <a:spLocks noGrp="1"/>
          </p:cNvSpPr>
          <p:nvPr>
            <p:ph sz="half" idx="2"/>
          </p:nvPr>
        </p:nvSpPr>
        <p:spPr/>
        <p:txBody>
          <a:bodyPr>
            <a:normAutofit fontScale="92500" lnSpcReduction="20000"/>
          </a:bodyPr>
          <a:lstStyle/>
          <a:p>
            <a:r>
              <a:rPr lang="en-US" b="1" i="0" dirty="0">
                <a:solidFill>
                  <a:srgbClr val="393939"/>
                </a:solidFill>
                <a:effectLst/>
                <a:latin typeface="Raleway"/>
              </a:rPr>
              <a:t>Sample variance</a:t>
            </a:r>
            <a:r>
              <a:rPr lang="en-US" b="0" i="0" dirty="0">
                <a:solidFill>
                  <a:srgbClr val="393939"/>
                </a:solidFill>
                <a:effectLst/>
                <a:latin typeface="Raleway"/>
              </a:rPr>
              <a:t>, is denoted by s squared and is equal to the sum of squared differences between observed </a:t>
            </a:r>
            <a:r>
              <a:rPr lang="en-US" b="1" i="0" dirty="0">
                <a:solidFill>
                  <a:srgbClr val="393939"/>
                </a:solidFill>
                <a:effectLst/>
                <a:latin typeface="Raleway"/>
              </a:rPr>
              <a:t>sample</a:t>
            </a:r>
            <a:r>
              <a:rPr lang="en-US" b="0" i="0" dirty="0">
                <a:solidFill>
                  <a:srgbClr val="393939"/>
                </a:solidFill>
                <a:effectLst/>
                <a:latin typeface="Raleway"/>
              </a:rPr>
              <a:t> values and the </a:t>
            </a:r>
            <a:r>
              <a:rPr lang="en-US" b="1" i="0" dirty="0">
                <a:solidFill>
                  <a:srgbClr val="393939"/>
                </a:solidFill>
                <a:effectLst/>
                <a:latin typeface="Raleway"/>
              </a:rPr>
              <a:t>sample</a:t>
            </a:r>
            <a:r>
              <a:rPr lang="en-US" b="0" i="0" dirty="0">
                <a:solidFill>
                  <a:srgbClr val="393939"/>
                </a:solidFill>
                <a:effectLst/>
                <a:latin typeface="Raleway"/>
              </a:rPr>
              <a:t> </a:t>
            </a:r>
            <a:r>
              <a:rPr lang="en-US" b="1" i="0" dirty="0">
                <a:solidFill>
                  <a:srgbClr val="393939"/>
                </a:solidFill>
                <a:effectLst/>
                <a:latin typeface="Raleway"/>
              </a:rPr>
              <a:t>mean</a:t>
            </a:r>
            <a:r>
              <a:rPr lang="en-US" b="0" i="0" dirty="0">
                <a:solidFill>
                  <a:srgbClr val="393939"/>
                </a:solidFill>
                <a:effectLst/>
                <a:latin typeface="Raleway"/>
              </a:rPr>
              <a:t>, divided by the number of sample observations minus 1.</a:t>
            </a:r>
          </a:p>
          <a:p>
            <a:r>
              <a:rPr lang="en-US" dirty="0">
                <a:solidFill>
                  <a:srgbClr val="393939"/>
                </a:solidFill>
                <a:latin typeface="Raleway"/>
              </a:rPr>
              <a:t>Calculate </a:t>
            </a:r>
            <a:r>
              <a:rPr lang="en-US" dirty="0" err="1">
                <a:solidFill>
                  <a:srgbClr val="393939"/>
                </a:solidFill>
                <a:latin typeface="Raleway"/>
              </a:rPr>
              <a:t>s.d</a:t>
            </a:r>
            <a:r>
              <a:rPr lang="en-US" dirty="0">
                <a:solidFill>
                  <a:srgbClr val="393939"/>
                </a:solidFill>
                <a:latin typeface="Raleway"/>
              </a:rPr>
              <a:t> and </a:t>
            </a:r>
            <a:r>
              <a:rPr lang="en-US" dirty="0" err="1">
                <a:solidFill>
                  <a:srgbClr val="393939"/>
                </a:solidFill>
                <a:latin typeface="Raleway"/>
              </a:rPr>
              <a:t>varience</a:t>
            </a:r>
            <a:r>
              <a:rPr lang="en-US" dirty="0">
                <a:solidFill>
                  <a:srgbClr val="393939"/>
                </a:solidFill>
                <a:latin typeface="Raleway"/>
              </a:rPr>
              <a:t> of following</a:t>
            </a:r>
          </a:p>
          <a:p>
            <a:r>
              <a:rPr lang="en-IN" b="0" i="0" dirty="0">
                <a:solidFill>
                  <a:srgbClr val="282828"/>
                </a:solidFill>
                <a:effectLst/>
                <a:latin typeface="Georgia" panose="02040502050405020303" pitchFamily="18" charset="0"/>
              </a:rPr>
              <a:t>1, 2, 2, 4, 6</a:t>
            </a:r>
            <a:endParaRPr lang="en-IN" dirty="0"/>
          </a:p>
        </p:txBody>
      </p:sp>
      <p:sp>
        <p:nvSpPr>
          <p:cNvPr id="6" name="Text Placeholder 5">
            <a:extLst>
              <a:ext uri="{FF2B5EF4-FFF2-40B4-BE49-F238E27FC236}">
                <a16:creationId xmlns:a16="http://schemas.microsoft.com/office/drawing/2014/main" id="{F7744BFF-39D6-4842-9207-332E82DD1A8E}"/>
              </a:ext>
            </a:extLst>
          </p:cNvPr>
          <p:cNvSpPr>
            <a:spLocks noGrp="1"/>
          </p:cNvSpPr>
          <p:nvPr>
            <p:ph type="body" sz="quarter" idx="3"/>
          </p:nvPr>
        </p:nvSpPr>
        <p:spPr/>
        <p:txBody>
          <a:bodyPr/>
          <a:lstStyle/>
          <a:p>
            <a:endParaRPr lang="en-IN"/>
          </a:p>
        </p:txBody>
      </p:sp>
      <p:pic>
        <p:nvPicPr>
          <p:cNvPr id="8" name="Content Placeholder 7">
            <a:extLst>
              <a:ext uri="{FF2B5EF4-FFF2-40B4-BE49-F238E27FC236}">
                <a16:creationId xmlns:a16="http://schemas.microsoft.com/office/drawing/2014/main" id="{766F5E35-AC0D-4575-8A12-2DA63E7A9AF8}"/>
              </a:ext>
            </a:extLst>
          </p:cNvPr>
          <p:cNvPicPr>
            <a:picLocks noGrp="1" noChangeAspect="1"/>
          </p:cNvPicPr>
          <p:nvPr>
            <p:ph sz="quarter" idx="4"/>
          </p:nvPr>
        </p:nvPicPr>
        <p:blipFill>
          <a:blip r:embed="rId2"/>
          <a:stretch>
            <a:fillRect/>
          </a:stretch>
        </p:blipFill>
        <p:spPr>
          <a:xfrm>
            <a:off x="4645025" y="2514600"/>
            <a:ext cx="4041775" cy="2053808"/>
          </a:xfrm>
          <a:prstGeom prst="rect">
            <a:avLst/>
          </a:prstGeom>
        </p:spPr>
      </p:pic>
    </p:spTree>
    <p:extLst>
      <p:ext uri="{BB962C8B-B14F-4D97-AF65-F5344CB8AC3E}">
        <p14:creationId xmlns:p14="http://schemas.microsoft.com/office/powerpoint/2010/main" val="1726691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F6D9CD-90FC-44C4-9B38-AAAD4384DF6D}"/>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E08C55BC-2C8B-4E81-B796-BCC2B2B301D9}"/>
              </a:ext>
            </a:extLst>
          </p:cNvPr>
          <p:cNvSpPr>
            <a:spLocks noGrp="1"/>
          </p:cNvSpPr>
          <p:nvPr>
            <p:ph idx="1"/>
          </p:nvPr>
        </p:nvSpPr>
        <p:spPr/>
        <p:txBody>
          <a:bodyPr>
            <a:normAutofit fontScale="92500"/>
          </a:bodyPr>
          <a:lstStyle/>
          <a:p>
            <a:r>
              <a:rPr lang="en-US" b="0" i="0" dirty="0">
                <a:solidFill>
                  <a:srgbClr val="212529"/>
                </a:solidFill>
                <a:effectLst/>
                <a:latin typeface="Roboto"/>
              </a:rPr>
              <a:t>Low standard deviation means data are clustered around the mean</a:t>
            </a:r>
          </a:p>
          <a:p>
            <a:r>
              <a:rPr lang="en-US" b="0" i="0" dirty="0">
                <a:solidFill>
                  <a:srgbClr val="212529"/>
                </a:solidFill>
                <a:effectLst/>
                <a:latin typeface="Roboto"/>
              </a:rPr>
              <a:t> high standard deviation indicates data are more spread out. </a:t>
            </a:r>
          </a:p>
          <a:p>
            <a:r>
              <a:rPr lang="en-US" b="0" i="0" dirty="0">
                <a:solidFill>
                  <a:srgbClr val="212529"/>
                </a:solidFill>
                <a:effectLst/>
                <a:latin typeface="Roboto"/>
              </a:rPr>
              <a:t>A standard deviation close to zero indicates that data points are close to the mean, </a:t>
            </a:r>
          </a:p>
          <a:p>
            <a:pPr marL="0" indent="0">
              <a:buNone/>
            </a:pPr>
            <a:r>
              <a:rPr lang="en-US" b="0" i="1" dirty="0">
                <a:solidFill>
                  <a:srgbClr val="FF0000"/>
                </a:solidFill>
                <a:effectLst/>
                <a:latin typeface="Roboto"/>
              </a:rPr>
              <a:t>whereas a high or low standard deviation indicates data points are respectively above or below the mean. </a:t>
            </a:r>
            <a:endParaRPr lang="en-IN" i="1" dirty="0">
              <a:solidFill>
                <a:srgbClr val="FF0000"/>
              </a:solidFill>
            </a:endParaRPr>
          </a:p>
        </p:txBody>
      </p:sp>
    </p:spTree>
    <p:extLst>
      <p:ext uri="{BB962C8B-B14F-4D97-AF65-F5344CB8AC3E}">
        <p14:creationId xmlns:p14="http://schemas.microsoft.com/office/powerpoint/2010/main" val="256687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91CC67-08FB-420A-8FDC-E4159E7A5F5F}"/>
              </a:ext>
            </a:extLst>
          </p:cNvPr>
          <p:cNvSpPr>
            <a:spLocks noGrp="1"/>
          </p:cNvSpPr>
          <p:nvPr>
            <p:ph type="title"/>
          </p:nvPr>
        </p:nvSpPr>
        <p:spPr/>
        <p:txBody>
          <a:bodyPr>
            <a:normAutofit/>
          </a:bodyPr>
          <a:lstStyle/>
          <a:p>
            <a:r>
              <a:rPr lang="en-IN" dirty="0"/>
              <a:t>High  and low S.D </a:t>
            </a:r>
            <a:r>
              <a:rPr lang="en-IN" sz="1600" dirty="0"/>
              <a:t>(</a:t>
            </a:r>
            <a:r>
              <a:rPr lang="en-US" sz="1600" b="0" i="1" dirty="0">
                <a:solidFill>
                  <a:srgbClr val="212529"/>
                </a:solidFill>
                <a:effectLst/>
                <a:latin typeface="Roboto"/>
              </a:rPr>
              <a:t>Source: University of North Carolina, 2012.]</a:t>
            </a:r>
            <a:endParaRPr lang="en-IN" sz="1600" dirty="0"/>
          </a:p>
        </p:txBody>
      </p:sp>
      <p:pic>
        <p:nvPicPr>
          <p:cNvPr id="38914" name="Picture 2" descr="A table showing high and low standard deviation curves.  See pdf link below for accessible information">
            <a:extLst>
              <a:ext uri="{FF2B5EF4-FFF2-40B4-BE49-F238E27FC236}">
                <a16:creationId xmlns:a16="http://schemas.microsoft.com/office/drawing/2014/main" id="{2189719A-6B10-4A10-B502-0BD5328419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05050" y="1696244"/>
            <a:ext cx="453390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347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E040-1E5F-4182-9BF7-123DF5FEAA7D}"/>
              </a:ext>
            </a:extLst>
          </p:cNvPr>
          <p:cNvSpPr>
            <a:spLocks noGrp="1"/>
          </p:cNvSpPr>
          <p:nvPr>
            <p:ph type="title"/>
          </p:nvPr>
        </p:nvSpPr>
        <p:spPr/>
        <p:txBody>
          <a:bodyPr/>
          <a:lstStyle/>
          <a:p>
            <a:r>
              <a:rPr lang="en-IN" dirty="0"/>
              <a:t>Paper work task</a:t>
            </a:r>
          </a:p>
        </p:txBody>
      </p:sp>
      <p:sp>
        <p:nvSpPr>
          <p:cNvPr id="3" name="Content Placeholder 2">
            <a:extLst>
              <a:ext uri="{FF2B5EF4-FFF2-40B4-BE49-F238E27FC236}">
                <a16:creationId xmlns:a16="http://schemas.microsoft.com/office/drawing/2014/main" id="{7FE533DB-C924-4C70-BA1E-D66D6652569A}"/>
              </a:ext>
            </a:extLst>
          </p:cNvPr>
          <p:cNvSpPr>
            <a:spLocks noGrp="1"/>
          </p:cNvSpPr>
          <p:nvPr>
            <p:ph idx="1"/>
          </p:nvPr>
        </p:nvSpPr>
        <p:spPr/>
        <p:txBody>
          <a:bodyPr/>
          <a:lstStyle/>
          <a:p>
            <a:r>
              <a:rPr lang="en-IN" b="0" i="0" dirty="0">
                <a:solidFill>
                  <a:srgbClr val="333333"/>
                </a:solidFill>
                <a:effectLst/>
                <a:latin typeface="Verdana" panose="020B0604030504040204" pitchFamily="34" charset="0"/>
              </a:rPr>
              <a:t>Calculate mean, variance </a:t>
            </a:r>
            <a:r>
              <a:rPr lang="en-IN" dirty="0">
                <a:solidFill>
                  <a:srgbClr val="333333"/>
                </a:solidFill>
                <a:latin typeface="Verdana" panose="020B0604030504040204" pitchFamily="34" charset="0"/>
              </a:rPr>
              <a:t>,</a:t>
            </a:r>
            <a:r>
              <a:rPr lang="en-IN" b="0" i="0" dirty="0">
                <a:solidFill>
                  <a:srgbClr val="333333"/>
                </a:solidFill>
                <a:effectLst/>
                <a:latin typeface="Verdana" panose="020B0604030504040204" pitchFamily="34" charset="0"/>
              </a:rPr>
              <a:t>standard deviation , median and mode of following sample </a:t>
            </a:r>
          </a:p>
          <a:p>
            <a:endParaRPr lang="en-IN" dirty="0">
              <a:solidFill>
                <a:srgbClr val="333333"/>
              </a:solidFill>
              <a:latin typeface="Verdana" panose="020B0604030504040204" pitchFamily="34" charset="0"/>
            </a:endParaRPr>
          </a:p>
          <a:p>
            <a:r>
              <a:rPr lang="en-IN" b="0" i="0" dirty="0">
                <a:solidFill>
                  <a:srgbClr val="333333"/>
                </a:solidFill>
                <a:effectLst/>
                <a:latin typeface="Verdana" panose="020B0604030504040204" pitchFamily="34" charset="0"/>
              </a:rPr>
              <a:t>9, 2, 5, 4, 12, 7, 8, 11, 9, 3, 7, 4, 12, 5, 4, 10, 9, 6, 9, 4</a:t>
            </a:r>
          </a:p>
          <a:p>
            <a:endParaRPr lang="en-IN" dirty="0"/>
          </a:p>
        </p:txBody>
      </p:sp>
    </p:spTree>
    <p:extLst>
      <p:ext uri="{BB962C8B-B14F-4D97-AF65-F5344CB8AC3E}">
        <p14:creationId xmlns:p14="http://schemas.microsoft.com/office/powerpoint/2010/main" val="1562208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BB61-10CE-4B62-A34B-63441000BCD3}"/>
              </a:ext>
            </a:extLst>
          </p:cNvPr>
          <p:cNvSpPr>
            <a:spLocks noGrp="1"/>
          </p:cNvSpPr>
          <p:nvPr>
            <p:ph type="title"/>
          </p:nvPr>
        </p:nvSpPr>
        <p:spPr/>
        <p:txBody>
          <a:bodyPr/>
          <a:lstStyle/>
          <a:p>
            <a:r>
              <a:rPr lang="en-IN" dirty="0"/>
              <a:t>Home work</a:t>
            </a:r>
          </a:p>
        </p:txBody>
      </p:sp>
      <p:sp>
        <p:nvSpPr>
          <p:cNvPr id="3" name="Content Placeholder 2">
            <a:extLst>
              <a:ext uri="{FF2B5EF4-FFF2-40B4-BE49-F238E27FC236}">
                <a16:creationId xmlns:a16="http://schemas.microsoft.com/office/drawing/2014/main" id="{E7536E91-D290-4EEA-97C9-06928092330E}"/>
              </a:ext>
            </a:extLst>
          </p:cNvPr>
          <p:cNvSpPr>
            <a:spLocks noGrp="1"/>
          </p:cNvSpPr>
          <p:nvPr>
            <p:ph idx="1"/>
          </p:nvPr>
        </p:nvSpPr>
        <p:spPr/>
        <p:txBody>
          <a:bodyPr/>
          <a:lstStyle/>
          <a:p>
            <a:r>
              <a:rPr lang="en-IN" dirty="0"/>
              <a:t>Write null and alternative hypothesis</a:t>
            </a:r>
          </a:p>
          <a:p>
            <a:r>
              <a:rPr lang="en-IN" dirty="0"/>
              <a:t>Calculate mean, Median and mode for given data and infer the result</a:t>
            </a:r>
          </a:p>
          <a:p>
            <a:r>
              <a:rPr lang="en-IN" dirty="0"/>
              <a:t>Identify when to chose mean for the given data</a:t>
            </a:r>
          </a:p>
          <a:p>
            <a:endParaRPr lang="en-IN" dirty="0"/>
          </a:p>
        </p:txBody>
      </p:sp>
    </p:spTree>
    <p:extLst>
      <p:ext uri="{BB962C8B-B14F-4D97-AF65-F5344CB8AC3E}">
        <p14:creationId xmlns:p14="http://schemas.microsoft.com/office/powerpoint/2010/main" val="2401772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B9A2-02E5-4946-8934-FDC8BFE88DF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81C659BD-1BC6-4598-A765-2480E314D4AC}"/>
              </a:ext>
            </a:extLst>
          </p:cNvPr>
          <p:cNvGraphicFramePr>
            <a:graphicFrameLocks noGrp="1"/>
          </p:cNvGraphicFramePr>
          <p:nvPr>
            <p:ph idx="1"/>
            <p:extLst>
              <p:ext uri="{D42A27DB-BD31-4B8C-83A1-F6EECF244321}">
                <p14:modId xmlns:p14="http://schemas.microsoft.com/office/powerpoint/2010/main" val="2189488654"/>
              </p:ext>
            </p:extLst>
          </p:nvPr>
        </p:nvGraphicFramePr>
        <p:xfrm>
          <a:off x="1637664" y="1600201"/>
          <a:ext cx="6820535" cy="4114799"/>
        </p:xfrm>
        <a:graphic>
          <a:graphicData uri="http://schemas.openxmlformats.org/drawingml/2006/table">
            <a:tbl>
              <a:tblPr firstRow="1" firstCol="1" bandRow="1">
                <a:tableStyleId>{5C22544A-7EE6-4342-B048-85BDC9FD1C3A}</a:tableStyleId>
              </a:tblPr>
              <a:tblGrid>
                <a:gridCol w="842050">
                  <a:extLst>
                    <a:ext uri="{9D8B030D-6E8A-4147-A177-3AD203B41FA5}">
                      <a16:colId xmlns:a16="http://schemas.microsoft.com/office/drawing/2014/main" val="3358310382"/>
                    </a:ext>
                  </a:extLst>
                </a:gridCol>
                <a:gridCol w="5978485">
                  <a:extLst>
                    <a:ext uri="{9D8B030D-6E8A-4147-A177-3AD203B41FA5}">
                      <a16:colId xmlns:a16="http://schemas.microsoft.com/office/drawing/2014/main" val="401443805"/>
                    </a:ext>
                  </a:extLst>
                </a:gridCol>
              </a:tblGrid>
              <a:tr h="699223">
                <a:tc>
                  <a:txBody>
                    <a:bodyPr/>
                    <a:lstStyle/>
                    <a:p>
                      <a:pPr algn="just">
                        <a:lnSpc>
                          <a:spcPct val="115000"/>
                        </a:lnSpc>
                        <a:spcAft>
                          <a:spcPts val="1000"/>
                        </a:spcAft>
                      </a:pPr>
                      <a:r>
                        <a:rPr lang="en-IN" sz="1200">
                          <a:effectLst/>
                        </a:rPr>
                        <a:t>Unit II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1000"/>
                        </a:spcAft>
                      </a:pPr>
                      <a:r>
                        <a:rPr lang="en-IN" sz="1200" dirty="0">
                          <a:effectLst/>
                        </a:rPr>
                        <a:t>Statistical Inference of Data</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51351528"/>
                  </a:ext>
                </a:extLst>
              </a:tr>
              <a:tr h="3415576">
                <a:tc gridSpan="2">
                  <a:txBody>
                    <a:bodyPr/>
                    <a:lstStyle/>
                    <a:p>
                      <a:pPr algn="just"/>
                      <a:r>
                        <a:rPr lang="en-US" sz="2800" dirty="0">
                          <a:effectLst/>
                        </a:rPr>
                        <a:t>Statistical Methods for Evaluation- Hypothesis testing, mean, mode, median, random variables (discrete and continuous), expected value, correlation, variance, standard deviation, limit theorem, difference of means </a:t>
                      </a:r>
                      <a:endParaRPr lang="en-IN" sz="2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2017587384"/>
                  </a:ext>
                </a:extLst>
              </a:tr>
            </a:tbl>
          </a:graphicData>
        </a:graphic>
      </p:graphicFrame>
    </p:spTree>
    <p:extLst>
      <p:ext uri="{BB962C8B-B14F-4D97-AF65-F5344CB8AC3E}">
        <p14:creationId xmlns:p14="http://schemas.microsoft.com/office/powerpoint/2010/main" val="216008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b="1" dirty="0">
                <a:latin typeface="Times New Roman" pitchFamily="18" charset="0"/>
                <a:cs typeface="Times New Roman" pitchFamily="18" charset="0"/>
              </a:rPr>
              <a:t>Statistical Methods for Evaluation- </a:t>
            </a:r>
            <a:r>
              <a:rPr lang="en-US" dirty="0">
                <a:latin typeface="Times New Roman" pitchFamily="18" charset="0"/>
                <a:cs typeface="Times New Roman" pitchFamily="18" charset="0"/>
              </a:rPr>
              <a:t>Hypothesis testing, difference of means, </a:t>
            </a:r>
            <a:r>
              <a:rPr lang="en-US" dirty="0" err="1">
                <a:latin typeface="Times New Roman" pitchFamily="18" charset="0"/>
                <a:cs typeface="Times New Roman" pitchFamily="18" charset="0"/>
              </a:rPr>
              <a:t>wilcoxon</a:t>
            </a:r>
            <a:r>
              <a:rPr lang="en-US" dirty="0">
                <a:latin typeface="Times New Roman" pitchFamily="18" charset="0"/>
                <a:cs typeface="Times New Roman" pitchFamily="18" charset="0"/>
              </a:rPr>
              <a:t> rank–sum test, type 1 type 2 errors, power and sample size, ANNOVA.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Advanced Analytical Theory and Methods: </a:t>
            </a:r>
            <a:r>
              <a:rPr lang="en-US" dirty="0">
                <a:latin typeface="Times New Roman" pitchFamily="18" charset="0"/>
                <a:cs typeface="Times New Roman" pitchFamily="18" charset="0"/>
              </a:rPr>
              <a:t>Clustering- Overview, K means- Use cases, Overview of methods, determining number of clusters, diagnostics, reasons to choose and cautions.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9680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solidFill>
                  <a:srgbClr val="FF0000"/>
                </a:solidFill>
                <a:latin typeface="Times New Roman" pitchFamily="18" charset="0"/>
                <a:cs typeface="Times New Roman" pitchFamily="18" charset="0"/>
              </a:rPr>
              <a:t>Statistical Methods for Evaluation</a:t>
            </a:r>
            <a:endParaRPr lang="en-US" b="1" dirty="0">
              <a:solidFill>
                <a:srgbClr val="FF0000"/>
              </a:solidFill>
            </a:endParaRPr>
          </a:p>
        </p:txBody>
      </p:sp>
      <p:sp>
        <p:nvSpPr>
          <p:cNvPr id="3" name="Content Placeholder 2"/>
          <p:cNvSpPr>
            <a:spLocks noGrp="1"/>
          </p:cNvSpPr>
          <p:nvPr>
            <p:ph idx="1"/>
          </p:nvPr>
        </p:nvSpPr>
        <p:spPr>
          <a:xfrm>
            <a:off x="152400" y="1295400"/>
            <a:ext cx="8763000" cy="5334000"/>
          </a:xfrm>
        </p:spPr>
        <p:txBody>
          <a:bodyPr>
            <a:normAutofit/>
          </a:bodyPr>
          <a:lstStyle/>
          <a:p>
            <a:r>
              <a:rPr lang="en-US" sz="3000" dirty="0">
                <a:latin typeface="Times New Roman" pitchFamily="18" charset="0"/>
                <a:cs typeface="Times New Roman" pitchFamily="18" charset="0"/>
              </a:rPr>
              <a:t>Visualization is useful for data exploration and presentation, but statistics is crucial because it may exist throughout the entire Data Analytics Lifecycle.</a:t>
            </a:r>
          </a:p>
          <a:p>
            <a:endParaRPr lang="en-US" sz="3000" dirty="0">
              <a:latin typeface="Times New Roman" pitchFamily="18" charset="0"/>
              <a:cs typeface="Times New Roman" pitchFamily="18" charset="0"/>
            </a:endParaRPr>
          </a:p>
          <a:p>
            <a:r>
              <a:rPr lang="en-US" sz="3000" dirty="0">
                <a:latin typeface="Times New Roman" pitchFamily="18" charset="0"/>
                <a:cs typeface="Times New Roman" pitchFamily="18" charset="0"/>
              </a:rPr>
              <a:t>Statistical techniques are used during the initial data exploration and data preparation, model building, evaluation of the final models, and assessment of how the new models improve the situation when deployed in the field. </a:t>
            </a:r>
          </a:p>
        </p:txBody>
      </p:sp>
    </p:spTree>
    <p:extLst>
      <p:ext uri="{BB962C8B-B14F-4D97-AF65-F5344CB8AC3E}">
        <p14:creationId xmlns:p14="http://schemas.microsoft.com/office/powerpoint/2010/main" val="189911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normAutofit lnSpcReduction="10000"/>
          </a:bodyPr>
          <a:lstStyle/>
          <a:p>
            <a:r>
              <a:rPr lang="en-US" sz="2400" dirty="0">
                <a:latin typeface="Times New Roman" pitchFamily="18" charset="0"/>
                <a:cs typeface="Times New Roman" pitchFamily="18" charset="0"/>
              </a:rPr>
              <a:t>In particular, statistics can help answer the following questions for data analytics:</a:t>
            </a:r>
          </a:p>
          <a:p>
            <a:pPr marL="0" indent="0">
              <a:buNone/>
            </a:pPr>
            <a:r>
              <a:rPr lang="en-US" sz="2400" b="1" dirty="0">
                <a:solidFill>
                  <a:srgbClr val="FF0000"/>
                </a:solidFill>
                <a:latin typeface="Times New Roman" pitchFamily="18" charset="0"/>
                <a:cs typeface="Times New Roman" pitchFamily="18" charset="0"/>
              </a:rPr>
              <a:t>• Model Building and Planning</a:t>
            </a:r>
          </a:p>
          <a:p>
            <a:pPr>
              <a:buFont typeface="Wingdings" pitchFamily="2" charset="2"/>
              <a:buChar char="ü"/>
            </a:pPr>
            <a:r>
              <a:rPr lang="en-US" sz="2400" dirty="0">
                <a:latin typeface="Times New Roman" pitchFamily="18" charset="0"/>
                <a:cs typeface="Times New Roman" pitchFamily="18" charset="0"/>
              </a:rPr>
              <a:t> What are the best input variables for the model?</a:t>
            </a:r>
          </a:p>
          <a:p>
            <a:pPr>
              <a:buFont typeface="Wingdings" pitchFamily="2" charset="2"/>
              <a:buChar char="ü"/>
            </a:pPr>
            <a:r>
              <a:rPr lang="en-US" sz="2400" dirty="0">
                <a:latin typeface="Times New Roman" pitchFamily="18" charset="0"/>
                <a:cs typeface="Times New Roman" pitchFamily="18" charset="0"/>
              </a:rPr>
              <a:t> Can the model predict the outcome given the input?</a:t>
            </a:r>
          </a:p>
          <a:p>
            <a:pPr>
              <a:buFont typeface="Wingdings" pitchFamily="2" charset="2"/>
              <a:buChar char="ü"/>
            </a:pPr>
            <a:endParaRPr lang="en-US" sz="2400" dirty="0">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Model Evaluation</a:t>
            </a:r>
          </a:p>
          <a:p>
            <a:pPr>
              <a:buFont typeface="Wingdings" pitchFamily="2" charset="2"/>
              <a:buChar char="ü"/>
            </a:pPr>
            <a:r>
              <a:rPr lang="en-US" sz="2400" dirty="0">
                <a:latin typeface="Times New Roman" pitchFamily="18" charset="0"/>
                <a:cs typeface="Times New Roman" pitchFamily="18" charset="0"/>
              </a:rPr>
              <a:t>Is the model accurate?</a:t>
            </a:r>
          </a:p>
          <a:p>
            <a:pPr>
              <a:buFont typeface="Wingdings" pitchFamily="2" charset="2"/>
              <a:buChar char="ü"/>
            </a:pPr>
            <a:r>
              <a:rPr lang="en-US" sz="2400" dirty="0">
                <a:latin typeface="Times New Roman" pitchFamily="18" charset="0"/>
                <a:cs typeface="Times New Roman" pitchFamily="18" charset="0"/>
              </a:rPr>
              <a:t> Does the model perform better than an obvious guess?</a:t>
            </a:r>
          </a:p>
          <a:p>
            <a:pPr>
              <a:buFont typeface="Wingdings" pitchFamily="2" charset="2"/>
              <a:buChar char="ü"/>
            </a:pPr>
            <a:r>
              <a:rPr lang="en-US" sz="2400" dirty="0">
                <a:latin typeface="Times New Roman" pitchFamily="18" charset="0"/>
                <a:cs typeface="Times New Roman" pitchFamily="18" charset="0"/>
              </a:rPr>
              <a:t>Does the model perform better than another candidate model?</a:t>
            </a:r>
          </a:p>
          <a:p>
            <a:pPr marL="0" indent="0">
              <a:buNone/>
            </a:pPr>
            <a:endParaRPr lang="en-US" sz="2400" b="1" dirty="0">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Model Deployment</a:t>
            </a:r>
          </a:p>
          <a:p>
            <a:pPr>
              <a:buFont typeface="Wingdings" pitchFamily="2" charset="2"/>
              <a:buChar char="ü"/>
            </a:pPr>
            <a:r>
              <a:rPr lang="en-US" sz="2400" dirty="0">
                <a:latin typeface="Times New Roman" pitchFamily="18" charset="0"/>
                <a:cs typeface="Times New Roman" pitchFamily="18" charset="0"/>
              </a:rPr>
              <a:t> Is the prediction sound?</a:t>
            </a:r>
          </a:p>
          <a:p>
            <a:pPr>
              <a:buFont typeface="Wingdings" pitchFamily="2" charset="2"/>
              <a:buChar char="ü"/>
            </a:pPr>
            <a:r>
              <a:rPr lang="en-US" sz="2400" dirty="0">
                <a:latin typeface="Times New Roman" pitchFamily="18" charset="0"/>
                <a:cs typeface="Times New Roman" pitchFamily="18" charset="0"/>
              </a:rPr>
              <a:t>Does the model have the desired effect (such as reducing the cost}?</a:t>
            </a:r>
          </a:p>
          <a:p>
            <a:endParaRPr lang="en-US" sz="2400" dirty="0"/>
          </a:p>
        </p:txBody>
      </p:sp>
    </p:spTree>
    <p:extLst>
      <p:ext uri="{BB962C8B-B14F-4D97-AF65-F5344CB8AC3E}">
        <p14:creationId xmlns:p14="http://schemas.microsoft.com/office/powerpoint/2010/main" val="394518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b="1" dirty="0">
                <a:solidFill>
                  <a:srgbClr val="FF0000"/>
                </a:solidFill>
                <a:latin typeface="Times New Roman" pitchFamily="18" charset="0"/>
                <a:cs typeface="Times New Roman" pitchFamily="18" charset="0"/>
              </a:rPr>
              <a:t>Hypothesis Testing</a:t>
            </a:r>
            <a:endParaRPr lang="en-US" sz="5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534400" cy="4525963"/>
          </a:xfrm>
        </p:spPr>
        <p:txBody>
          <a:bodyPr/>
          <a:lstStyle/>
          <a:p>
            <a:r>
              <a:rPr lang="en-US" dirty="0">
                <a:latin typeface="Times New Roman" pitchFamily="18" charset="0"/>
                <a:cs typeface="Times New Roman" pitchFamily="18" charset="0"/>
              </a:rPr>
              <a:t>When comparing populations, such as testing or evaluating the difference of the means from two samples of data (Figure 2-1), a common technique to assess the difference or the significance of the difference is </a:t>
            </a:r>
            <a:r>
              <a:rPr lang="en-US" b="1" i="1" dirty="0">
                <a:solidFill>
                  <a:srgbClr val="0000FF"/>
                </a:solidFill>
                <a:latin typeface="Times New Roman" pitchFamily="18" charset="0"/>
                <a:cs typeface="Times New Roman" pitchFamily="18" charset="0"/>
              </a:rPr>
              <a:t>hypothesis testing.</a:t>
            </a:r>
            <a:endParaRPr lang="en-US"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97791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solidFill>
                  <a:srgbClr val="FF0000"/>
                </a:solidFill>
                <a:latin typeface="Times New Roman" pitchFamily="18" charset="0"/>
                <a:cs typeface="Times New Roman" pitchFamily="18" charset="0"/>
              </a:rPr>
              <a:t>Fig-2.1 Distributions of two samples of data</a:t>
            </a:r>
            <a:endParaRPr lang="en-US" sz="3000" b="1"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199"/>
            <a:ext cx="6096000" cy="41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96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1637</TotalTime>
  <Words>1798</Words>
  <Application>Microsoft Office PowerPoint</Application>
  <PresentationFormat>On-screen Show (4:3)</PresentationFormat>
  <Paragraphs>244</Paragraphs>
  <Slides>37</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0" baseType="lpstr">
      <vt:lpstr>Arial</vt:lpstr>
      <vt:lpstr>Calibri</vt:lpstr>
      <vt:lpstr>Georgia</vt:lpstr>
      <vt:lpstr>Lucida Sans Typewriter</vt:lpstr>
      <vt:lpstr>Open Sans</vt:lpstr>
      <vt:lpstr>proxima-nova</vt:lpstr>
      <vt:lpstr>Raleway</vt:lpstr>
      <vt:lpstr>Roboto</vt:lpstr>
      <vt:lpstr>Times New Roman</vt:lpstr>
      <vt:lpstr>Verdana</vt:lpstr>
      <vt:lpstr>Wingdings</vt:lpstr>
      <vt:lpstr>Office Theme</vt:lpstr>
      <vt:lpstr>Equation</vt:lpstr>
      <vt:lpstr>Data Science   </vt:lpstr>
      <vt:lpstr>Contents covered :Overview of  Data Analytics Lifecycle</vt:lpstr>
      <vt:lpstr>Unit-II</vt:lpstr>
      <vt:lpstr>PowerPoint Presentation</vt:lpstr>
      <vt:lpstr>PowerPoint Presentation</vt:lpstr>
      <vt:lpstr>Statistical Methods for Evaluation</vt:lpstr>
      <vt:lpstr>PowerPoint Presentation</vt:lpstr>
      <vt:lpstr>Hypothesis Testing</vt:lpstr>
      <vt:lpstr>Fig-2.1 Distributions of two samples of data</vt:lpstr>
      <vt:lpstr>PowerPoint Presentation</vt:lpstr>
      <vt:lpstr>PowerPoint Presentation</vt:lpstr>
      <vt:lpstr>PowerPoint Presentation</vt:lpstr>
      <vt:lpstr>PowerPoint Presentation</vt:lpstr>
      <vt:lpstr>Example Null Hypotheses and Alternative Hypotheses</vt:lpstr>
      <vt:lpstr>PowerPoint Presentation</vt:lpstr>
      <vt:lpstr>PowerPoint Presentation</vt:lpstr>
      <vt:lpstr>Terms</vt:lpstr>
      <vt:lpstr>Mean , Median, Mode,</vt:lpstr>
      <vt:lpstr>Example: Find out avg work done and time to complete the work</vt:lpstr>
      <vt:lpstr>PowerPoint Presentation</vt:lpstr>
      <vt:lpstr>When to use Mean</vt:lpstr>
      <vt:lpstr>When not to use the mean </vt:lpstr>
      <vt:lpstr>Better way? </vt:lpstr>
      <vt:lpstr>Median is a better option: average salary </vt:lpstr>
      <vt:lpstr>Mode</vt:lpstr>
      <vt:lpstr>What if two modes??</vt:lpstr>
      <vt:lpstr>Not suitable when extremely away from normal data</vt:lpstr>
      <vt:lpstr>When to use what???</vt:lpstr>
      <vt:lpstr>PowerPoint Presentation</vt:lpstr>
      <vt:lpstr>PowerPoint Presentation</vt:lpstr>
      <vt:lpstr>EQ:1</vt:lpstr>
      <vt:lpstr>PowerPoint Presentation</vt:lpstr>
      <vt:lpstr>PowerPoint Presentation</vt:lpstr>
      <vt:lpstr>PowerPoint Presentation</vt:lpstr>
      <vt:lpstr>High  and low S.D (Source: University of North Carolina, 2012.]</vt:lpstr>
      <vt:lpstr>Paper work task</vt:lpstr>
      <vt:lpstr>Home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MPK</dc:creator>
  <cp:lastModifiedBy>LEENA DESHPANDE</cp:lastModifiedBy>
  <cp:revision>119</cp:revision>
  <dcterms:created xsi:type="dcterms:W3CDTF">2006-08-16T00:00:00Z</dcterms:created>
  <dcterms:modified xsi:type="dcterms:W3CDTF">2020-08-24T11:51:10Z</dcterms:modified>
</cp:coreProperties>
</file>