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67"/>
  </p:notesMasterIdLst>
  <p:sldIdLst>
    <p:sldId id="362" r:id="rId2"/>
    <p:sldId id="363" r:id="rId3"/>
    <p:sldId id="398" r:id="rId4"/>
    <p:sldId id="399" r:id="rId5"/>
    <p:sldId id="405" r:id="rId6"/>
    <p:sldId id="400" r:id="rId7"/>
    <p:sldId id="401" r:id="rId8"/>
    <p:sldId id="403" r:id="rId9"/>
    <p:sldId id="404" r:id="rId10"/>
    <p:sldId id="365" r:id="rId11"/>
    <p:sldId id="406" r:id="rId12"/>
    <p:sldId id="419" r:id="rId13"/>
    <p:sldId id="408" r:id="rId14"/>
    <p:sldId id="407" r:id="rId15"/>
    <p:sldId id="418" r:id="rId16"/>
    <p:sldId id="369" r:id="rId17"/>
    <p:sldId id="370" r:id="rId18"/>
    <p:sldId id="421" r:id="rId19"/>
    <p:sldId id="371" r:id="rId20"/>
    <p:sldId id="372" r:id="rId21"/>
    <p:sldId id="373" r:id="rId22"/>
    <p:sldId id="409" r:id="rId23"/>
    <p:sldId id="410" r:id="rId24"/>
    <p:sldId id="411" r:id="rId25"/>
    <p:sldId id="412" r:id="rId26"/>
    <p:sldId id="374" r:id="rId27"/>
    <p:sldId id="376" r:id="rId28"/>
    <p:sldId id="416" r:id="rId29"/>
    <p:sldId id="377" r:id="rId30"/>
    <p:sldId id="422" r:id="rId31"/>
    <p:sldId id="378" r:id="rId32"/>
    <p:sldId id="379" r:id="rId33"/>
    <p:sldId id="423" r:id="rId34"/>
    <p:sldId id="424" r:id="rId35"/>
    <p:sldId id="426" r:id="rId36"/>
    <p:sldId id="427" r:id="rId37"/>
    <p:sldId id="428" r:id="rId38"/>
    <p:sldId id="382" r:id="rId39"/>
    <p:sldId id="383" r:id="rId40"/>
    <p:sldId id="429" r:id="rId41"/>
    <p:sldId id="430" r:id="rId42"/>
    <p:sldId id="431" r:id="rId43"/>
    <p:sldId id="433" r:id="rId44"/>
    <p:sldId id="434" r:id="rId45"/>
    <p:sldId id="435" r:id="rId46"/>
    <p:sldId id="436" r:id="rId47"/>
    <p:sldId id="385" r:id="rId48"/>
    <p:sldId id="437" r:id="rId49"/>
    <p:sldId id="438" r:id="rId50"/>
    <p:sldId id="389" r:id="rId51"/>
    <p:sldId id="390" r:id="rId52"/>
    <p:sldId id="391" r:id="rId53"/>
    <p:sldId id="392" r:id="rId54"/>
    <p:sldId id="439" r:id="rId55"/>
    <p:sldId id="393" r:id="rId56"/>
    <p:sldId id="446" r:id="rId57"/>
    <p:sldId id="453" r:id="rId58"/>
    <p:sldId id="285" r:id="rId59"/>
    <p:sldId id="286" r:id="rId60"/>
    <p:sldId id="283" r:id="rId61"/>
    <p:sldId id="451" r:id="rId62"/>
    <p:sldId id="454" r:id="rId63"/>
    <p:sldId id="455" r:id="rId64"/>
    <p:sldId id="452" r:id="rId65"/>
    <p:sldId id="456" r:id="rId6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404D3EB-1D09-4FF1-AE10-A7425DBC220A}" type="datetimeFigureOut">
              <a:rPr lang="en-US" smtClean="0"/>
              <a:t>9/3/2020</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132811E-DAAA-4618-9A07-7C2CF298665A}" type="slidenum">
              <a:rPr lang="en-US" smtClean="0"/>
              <a:t>‹#›</a:t>
            </a:fld>
            <a:endParaRPr lang="en-US"/>
          </a:p>
        </p:txBody>
      </p:sp>
    </p:spTree>
    <p:extLst>
      <p:ext uri="{BB962C8B-B14F-4D97-AF65-F5344CB8AC3E}">
        <p14:creationId xmlns:p14="http://schemas.microsoft.com/office/powerpoint/2010/main" val="7158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B839EE43-6E78-4015-9415-F08A0407500A}" type="slidenum">
              <a:rPr lang="de-DE" smtClean="0">
                <a:latin typeface="Arial" charset="0"/>
              </a:rPr>
              <a:pPr eaLnBrk="1" hangingPunct="1"/>
              <a:t>1</a:t>
            </a:fld>
            <a:endParaRPr lang="de-DE">
              <a:latin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sz="8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0FCEE95E-A5A3-46BE-99E4-916D7194CA11}" type="slidenum">
              <a:rPr lang="de-DE" smtClean="0">
                <a:latin typeface="Arial" charset="0"/>
              </a:rPr>
              <a:pPr eaLnBrk="1" hangingPunct="1"/>
              <a:t>2</a:t>
            </a:fld>
            <a:endParaRPr lang="de-DE">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sz="1000"/>
          </a:p>
          <a:p>
            <a:pPr eaLnBrk="1" hangingPunct="1">
              <a:lnSpc>
                <a:spcPct val="80000"/>
              </a:lnSpc>
            </a:pPr>
            <a:endParaRPr lang="en-US"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0645F425-2C75-4B70-A802-3AC8EA429A4F}" type="slidenum">
              <a:rPr lang="de-DE" smtClean="0">
                <a:latin typeface="Arial" charset="0"/>
              </a:rPr>
              <a:pPr eaLnBrk="1" hangingPunct="1"/>
              <a:t>5</a:t>
            </a:fld>
            <a:endParaRPr lang="de-DE">
              <a:latin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1337F6AC-C810-431B-BDAA-09C9FD9B1C45}" type="slidenum">
              <a:rPr lang="de-DE" smtClean="0">
                <a:latin typeface="Arial" charset="0"/>
              </a:rPr>
              <a:pPr eaLnBrk="1" hangingPunct="1"/>
              <a:t>10</a:t>
            </a:fld>
            <a:endParaRPr lang="de-DE">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FE69D2FE-AD2E-4B63-9252-C9D90CE4E164}" type="slidenum">
              <a:rPr lang="en-US">
                <a:latin typeface="Calibri" pitchFamily="34" charset="0"/>
              </a:rPr>
              <a:pPr fontAlgn="base">
                <a:spcBef>
                  <a:spcPct val="0"/>
                </a:spcBef>
                <a:spcAft>
                  <a:spcPct val="0"/>
                </a:spcAft>
              </a:pPr>
              <a:t>59</a:t>
            </a:fld>
            <a:endParaRPr 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AC40E5-C292-486D-A36B-44D652FCCB77}" type="datetime1">
              <a:rPr lang="en-US" smtClean="0"/>
              <a:t>9/3/2020</a:t>
            </a:fld>
            <a:endParaRPr lang="en-US"/>
          </a:p>
        </p:txBody>
      </p:sp>
      <p:sp>
        <p:nvSpPr>
          <p:cNvPr id="5" name="Footer Placeholder 4"/>
          <p:cNvSpPr>
            <a:spLocks noGrp="1"/>
          </p:cNvSpPr>
          <p:nvPr>
            <p:ph type="ftr" sz="quarter" idx="11"/>
          </p:nvPr>
        </p:nvSpPr>
        <p:spPr/>
        <p:txBody>
          <a:bodyPr/>
          <a:lstStyle/>
          <a:p>
            <a:pPr marL="12700" marR="5080">
              <a:lnSpc>
                <a:spcPts val="1200"/>
              </a:lnSpc>
              <a:spcBef>
                <a:spcPts val="25"/>
              </a:spcBef>
            </a:pPr>
            <a:r>
              <a:rPr lang="en-US"/>
              <a:t>Agile Project Management - Scrum</a:t>
            </a:r>
            <a:endParaRPr lang="en-US" dirty="0"/>
          </a:p>
        </p:txBody>
      </p:sp>
      <p:sp>
        <p:nvSpPr>
          <p:cNvPr id="6" name="Slide Number Placeholder 5"/>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1241925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A4DB38-64CC-4695-9777-037C83BF8E39}" type="datetime1">
              <a:rPr lang="en-US" smtClean="0"/>
              <a:t>9/3/2020</a:t>
            </a:fld>
            <a:endParaRPr lang="en-US"/>
          </a:p>
        </p:txBody>
      </p:sp>
      <p:sp>
        <p:nvSpPr>
          <p:cNvPr id="5" name="Footer Placeholder 4"/>
          <p:cNvSpPr>
            <a:spLocks noGrp="1"/>
          </p:cNvSpPr>
          <p:nvPr>
            <p:ph type="ftr" sz="quarter" idx="11"/>
          </p:nvPr>
        </p:nvSpPr>
        <p:spPr/>
        <p:txBody>
          <a:bodyPr/>
          <a:lstStyle/>
          <a:p>
            <a:pPr marL="12700" marR="5080">
              <a:lnSpc>
                <a:spcPts val="1200"/>
              </a:lnSpc>
              <a:spcBef>
                <a:spcPts val="25"/>
              </a:spcBef>
            </a:pPr>
            <a:r>
              <a:rPr lang="en-US"/>
              <a:t>Agile Project Management - Scrum</a:t>
            </a:r>
            <a:endParaRPr lang="en-US" dirty="0"/>
          </a:p>
        </p:txBody>
      </p:sp>
      <p:sp>
        <p:nvSpPr>
          <p:cNvPr id="6" name="Slide Number Placeholder 5"/>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25523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4A83C4-CDE0-4E2A-B1AA-FB8C52A573AA}" type="datetime1">
              <a:rPr lang="en-US" smtClean="0"/>
              <a:t>9/3/2020</a:t>
            </a:fld>
            <a:endParaRPr lang="en-US"/>
          </a:p>
        </p:txBody>
      </p:sp>
      <p:sp>
        <p:nvSpPr>
          <p:cNvPr id="5" name="Footer Placeholder 4"/>
          <p:cNvSpPr>
            <a:spLocks noGrp="1"/>
          </p:cNvSpPr>
          <p:nvPr>
            <p:ph type="ftr" sz="quarter" idx="11"/>
          </p:nvPr>
        </p:nvSpPr>
        <p:spPr/>
        <p:txBody>
          <a:bodyPr/>
          <a:lstStyle/>
          <a:p>
            <a:pPr marL="12700" marR="5080">
              <a:lnSpc>
                <a:spcPts val="1200"/>
              </a:lnSpc>
              <a:spcBef>
                <a:spcPts val="25"/>
              </a:spcBef>
            </a:pPr>
            <a:r>
              <a:rPr lang="en-US"/>
              <a:t>Agile Project Management - Scrum</a:t>
            </a:r>
            <a:endParaRPr lang="en-US" dirty="0"/>
          </a:p>
        </p:txBody>
      </p:sp>
      <p:sp>
        <p:nvSpPr>
          <p:cNvPr id="6" name="Slide Number Placeholder 5"/>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402281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B40E6-A51D-4130-B530-D6453AB652B9}" type="datetime1">
              <a:rPr lang="en-US" smtClean="0"/>
              <a:t>9/3/2020</a:t>
            </a:fld>
            <a:endParaRPr lang="en-US"/>
          </a:p>
        </p:txBody>
      </p:sp>
      <p:sp>
        <p:nvSpPr>
          <p:cNvPr id="5" name="Footer Placeholder 4"/>
          <p:cNvSpPr>
            <a:spLocks noGrp="1"/>
          </p:cNvSpPr>
          <p:nvPr>
            <p:ph type="ftr" sz="quarter" idx="11"/>
          </p:nvPr>
        </p:nvSpPr>
        <p:spPr/>
        <p:txBody>
          <a:bodyPr/>
          <a:lstStyle/>
          <a:p>
            <a:pPr marL="12700" marR="5080">
              <a:lnSpc>
                <a:spcPts val="1200"/>
              </a:lnSpc>
              <a:spcBef>
                <a:spcPts val="25"/>
              </a:spcBef>
            </a:pPr>
            <a:r>
              <a:rPr lang="en-US"/>
              <a:t>Agile Project Management - Scrum</a:t>
            </a:r>
            <a:endParaRPr lang="en-US" dirty="0"/>
          </a:p>
        </p:txBody>
      </p:sp>
      <p:sp>
        <p:nvSpPr>
          <p:cNvPr id="6" name="Slide Number Placeholder 5"/>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287171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C5A99-4B8D-47D3-9314-CCA6C61C49F7}" type="datetime1">
              <a:rPr lang="en-US" smtClean="0"/>
              <a:t>9/3/2020</a:t>
            </a:fld>
            <a:endParaRPr lang="en-US"/>
          </a:p>
        </p:txBody>
      </p:sp>
      <p:sp>
        <p:nvSpPr>
          <p:cNvPr id="5" name="Footer Placeholder 4"/>
          <p:cNvSpPr>
            <a:spLocks noGrp="1"/>
          </p:cNvSpPr>
          <p:nvPr>
            <p:ph type="ftr" sz="quarter" idx="11"/>
          </p:nvPr>
        </p:nvSpPr>
        <p:spPr/>
        <p:txBody>
          <a:bodyPr/>
          <a:lstStyle/>
          <a:p>
            <a:pPr marL="12700" marR="5080">
              <a:lnSpc>
                <a:spcPts val="1200"/>
              </a:lnSpc>
              <a:spcBef>
                <a:spcPts val="25"/>
              </a:spcBef>
            </a:pPr>
            <a:r>
              <a:rPr lang="en-US"/>
              <a:t>Agile Project Management - Scrum</a:t>
            </a:r>
            <a:endParaRPr lang="en-US" dirty="0"/>
          </a:p>
        </p:txBody>
      </p:sp>
      <p:sp>
        <p:nvSpPr>
          <p:cNvPr id="6" name="Slide Number Placeholder 5"/>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2697412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86A06B-F469-42DD-BA8F-E18DBA3CC4EC}" type="datetime1">
              <a:rPr lang="en-US" smtClean="0"/>
              <a:t>9/3/2020</a:t>
            </a:fld>
            <a:endParaRPr lang="en-US"/>
          </a:p>
        </p:txBody>
      </p:sp>
      <p:sp>
        <p:nvSpPr>
          <p:cNvPr id="6" name="Footer Placeholder 5"/>
          <p:cNvSpPr>
            <a:spLocks noGrp="1"/>
          </p:cNvSpPr>
          <p:nvPr>
            <p:ph type="ftr" sz="quarter" idx="11"/>
          </p:nvPr>
        </p:nvSpPr>
        <p:spPr/>
        <p:txBody>
          <a:bodyPr/>
          <a:lstStyle/>
          <a:p>
            <a:pPr marL="12700" marR="5080">
              <a:lnSpc>
                <a:spcPts val="1200"/>
              </a:lnSpc>
              <a:spcBef>
                <a:spcPts val="25"/>
              </a:spcBef>
            </a:pPr>
            <a:r>
              <a:rPr lang="en-US"/>
              <a:t>Agile Project Management - Scrum</a:t>
            </a:r>
            <a:endParaRPr lang="en-US" dirty="0"/>
          </a:p>
        </p:txBody>
      </p:sp>
      <p:sp>
        <p:nvSpPr>
          <p:cNvPr id="7" name="Slide Number Placeholder 6"/>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187839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89BA8E-B160-4830-9CA6-B81DDBAA5984}" type="datetime1">
              <a:rPr lang="en-US" smtClean="0"/>
              <a:t>9/3/2020</a:t>
            </a:fld>
            <a:endParaRPr lang="en-US"/>
          </a:p>
        </p:txBody>
      </p:sp>
      <p:sp>
        <p:nvSpPr>
          <p:cNvPr id="8" name="Footer Placeholder 7"/>
          <p:cNvSpPr>
            <a:spLocks noGrp="1"/>
          </p:cNvSpPr>
          <p:nvPr>
            <p:ph type="ftr" sz="quarter" idx="11"/>
          </p:nvPr>
        </p:nvSpPr>
        <p:spPr/>
        <p:txBody>
          <a:bodyPr/>
          <a:lstStyle/>
          <a:p>
            <a:pPr marL="12700" marR="5080">
              <a:lnSpc>
                <a:spcPts val="1200"/>
              </a:lnSpc>
              <a:spcBef>
                <a:spcPts val="25"/>
              </a:spcBef>
            </a:pPr>
            <a:r>
              <a:rPr lang="en-US"/>
              <a:t>Agile Project Management - Scrum</a:t>
            </a:r>
            <a:endParaRPr lang="en-US" dirty="0"/>
          </a:p>
        </p:txBody>
      </p:sp>
      <p:sp>
        <p:nvSpPr>
          <p:cNvPr id="9" name="Slide Number Placeholder 8"/>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211669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BD63A7-BBF5-482D-B1B3-6B144CA67B99}" type="datetime1">
              <a:rPr lang="en-US" smtClean="0"/>
              <a:t>9/3/2020</a:t>
            </a:fld>
            <a:endParaRPr lang="en-US"/>
          </a:p>
        </p:txBody>
      </p:sp>
      <p:sp>
        <p:nvSpPr>
          <p:cNvPr id="4" name="Footer Placeholder 3"/>
          <p:cNvSpPr>
            <a:spLocks noGrp="1"/>
          </p:cNvSpPr>
          <p:nvPr>
            <p:ph type="ftr" sz="quarter" idx="11"/>
          </p:nvPr>
        </p:nvSpPr>
        <p:spPr/>
        <p:txBody>
          <a:bodyPr/>
          <a:lstStyle/>
          <a:p>
            <a:pPr marL="12700" marR="5080">
              <a:lnSpc>
                <a:spcPts val="1200"/>
              </a:lnSpc>
              <a:spcBef>
                <a:spcPts val="25"/>
              </a:spcBef>
            </a:pPr>
            <a:r>
              <a:rPr lang="en-US"/>
              <a:t>Agile Project Management - Scrum</a:t>
            </a:r>
            <a:endParaRPr lang="en-US" dirty="0"/>
          </a:p>
        </p:txBody>
      </p:sp>
      <p:sp>
        <p:nvSpPr>
          <p:cNvPr id="5" name="Slide Number Placeholder 4"/>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295343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CB671-EE8C-4CF2-8178-85559B12B17A}" type="datetime1">
              <a:rPr lang="en-US" smtClean="0"/>
              <a:t>9/3/2020</a:t>
            </a:fld>
            <a:endParaRPr lang="en-US"/>
          </a:p>
        </p:txBody>
      </p:sp>
      <p:sp>
        <p:nvSpPr>
          <p:cNvPr id="3" name="Footer Placeholder 2"/>
          <p:cNvSpPr>
            <a:spLocks noGrp="1"/>
          </p:cNvSpPr>
          <p:nvPr>
            <p:ph type="ftr" sz="quarter" idx="11"/>
          </p:nvPr>
        </p:nvSpPr>
        <p:spPr/>
        <p:txBody>
          <a:bodyPr/>
          <a:lstStyle/>
          <a:p>
            <a:pPr marL="12700" marR="5080">
              <a:lnSpc>
                <a:spcPts val="1200"/>
              </a:lnSpc>
              <a:spcBef>
                <a:spcPts val="25"/>
              </a:spcBef>
            </a:pPr>
            <a:r>
              <a:rPr lang="en-US"/>
              <a:t>Agile Project Management - Scrum</a:t>
            </a:r>
            <a:endParaRPr lang="en-US" dirty="0"/>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92929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0C31BE-BF34-40F7-B3B7-D5E7F6A4D3DA}" type="datetime1">
              <a:rPr lang="en-US" smtClean="0"/>
              <a:t>9/3/2020</a:t>
            </a:fld>
            <a:endParaRPr lang="en-US"/>
          </a:p>
        </p:txBody>
      </p:sp>
      <p:sp>
        <p:nvSpPr>
          <p:cNvPr id="6" name="Footer Placeholder 5"/>
          <p:cNvSpPr>
            <a:spLocks noGrp="1"/>
          </p:cNvSpPr>
          <p:nvPr>
            <p:ph type="ftr" sz="quarter" idx="11"/>
          </p:nvPr>
        </p:nvSpPr>
        <p:spPr/>
        <p:txBody>
          <a:bodyPr/>
          <a:lstStyle/>
          <a:p>
            <a:pPr marL="12700" marR="5080">
              <a:lnSpc>
                <a:spcPts val="1200"/>
              </a:lnSpc>
              <a:spcBef>
                <a:spcPts val="25"/>
              </a:spcBef>
            </a:pPr>
            <a:r>
              <a:rPr lang="en-US"/>
              <a:t>Agile Project Management - Scrum</a:t>
            </a:r>
            <a:endParaRPr lang="en-US" dirty="0"/>
          </a:p>
        </p:txBody>
      </p:sp>
      <p:sp>
        <p:nvSpPr>
          <p:cNvPr id="7" name="Slide Number Placeholder 6"/>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2729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5E8F03-207C-4C7B-B792-FA0CD9021314}" type="datetime1">
              <a:rPr lang="en-US" smtClean="0"/>
              <a:t>9/3/2020</a:t>
            </a:fld>
            <a:endParaRPr lang="en-US"/>
          </a:p>
        </p:txBody>
      </p:sp>
      <p:sp>
        <p:nvSpPr>
          <p:cNvPr id="6" name="Footer Placeholder 5"/>
          <p:cNvSpPr>
            <a:spLocks noGrp="1"/>
          </p:cNvSpPr>
          <p:nvPr>
            <p:ph type="ftr" sz="quarter" idx="11"/>
          </p:nvPr>
        </p:nvSpPr>
        <p:spPr/>
        <p:txBody>
          <a:bodyPr/>
          <a:lstStyle/>
          <a:p>
            <a:pPr marL="12700" marR="5080">
              <a:lnSpc>
                <a:spcPts val="1200"/>
              </a:lnSpc>
              <a:spcBef>
                <a:spcPts val="25"/>
              </a:spcBef>
            </a:pPr>
            <a:r>
              <a:rPr lang="en-US"/>
              <a:t>Agile Project Management - Scrum</a:t>
            </a:r>
            <a:endParaRPr lang="en-US" dirty="0"/>
          </a:p>
        </p:txBody>
      </p:sp>
      <p:sp>
        <p:nvSpPr>
          <p:cNvPr id="7" name="Slide Number Placeholder 6"/>
          <p:cNvSpPr>
            <a:spLocks noGrp="1"/>
          </p:cNvSpPr>
          <p:nvPr>
            <p:ph type="sldNum" sz="quarter" idx="12"/>
          </p:nvPr>
        </p:nvSpPr>
        <p:spPr/>
        <p:txBody>
          <a:body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879137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55834-3178-4D8F-A313-904F9FDA91DE}" type="datetime1">
              <a:rPr lang="en-US" smtClean="0"/>
              <a:t>9/3/2020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12700" marR="5080">
              <a:lnSpc>
                <a:spcPts val="1200"/>
              </a:lnSpc>
              <a:spcBef>
                <a:spcPts val="25"/>
              </a:spcBef>
            </a:pPr>
            <a:r>
              <a:rPr lang="en-US"/>
              <a:t>Agile Project Management - Scrum</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ts val="1070"/>
              </a:lnSpc>
            </a:pPr>
            <a:fld id="{81D60167-4931-47E6-BA6A-407CBD079E47}" type="slidenum">
              <a:rPr lang="en-US" smtClean="0"/>
              <a:t>‹#›</a:t>
            </a:fld>
            <a:endParaRPr lang="en-US" dirty="0"/>
          </a:p>
        </p:txBody>
      </p:sp>
    </p:spTree>
    <p:extLst>
      <p:ext uri="{BB962C8B-B14F-4D97-AF65-F5344CB8AC3E}">
        <p14:creationId xmlns:p14="http://schemas.microsoft.com/office/powerpoint/2010/main" val="159153449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image" Target="../media/image4.emf"/></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hyperlink" Target="http://www.uml.org.cn/softwareprocess/201012304.ppt" TargetMode="External"/><Relationship Id="rId2" Type="http://schemas.openxmlformats.org/officeDocument/2006/relationships/hyperlink" Target="https://www.unf.edu/~broggio/cen6016/classnotes/6a.Agile%20Software%20Development.ppt"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unf.edu/~broggio/cen6016/classnotes/Lecture%2012%20-%20Agile%20Processes-Scrum.ppt"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5D8CF95A-B5EF-481F-A102-4B1136BBE79E}" type="slidenum">
              <a:rPr lang="de-DE" smtClean="0"/>
              <a:pPr eaLnBrk="1" hangingPunct="1"/>
              <a:t>1</a:t>
            </a:fld>
            <a:endParaRPr lang="de-DE"/>
          </a:p>
        </p:txBody>
      </p:sp>
      <p:sp>
        <p:nvSpPr>
          <p:cNvPr id="8196" name="Rectangle 2"/>
          <p:cNvSpPr>
            <a:spLocks noGrp="1" noChangeArrowheads="1"/>
          </p:cNvSpPr>
          <p:nvPr>
            <p:ph type="title"/>
          </p:nvPr>
        </p:nvSpPr>
        <p:spPr/>
        <p:txBody>
          <a:bodyPr>
            <a:normAutofit/>
          </a:bodyPr>
          <a:lstStyle/>
          <a:p>
            <a:pPr eaLnBrk="1" hangingPunct="1"/>
            <a:r>
              <a:rPr lang="en-US" sz="4500" b="1" dirty="0">
                <a:solidFill>
                  <a:srgbClr val="FF0000"/>
                </a:solidFill>
                <a:latin typeface="Times New Roman" pitchFamily="18" charset="0"/>
                <a:cs typeface="Times New Roman" pitchFamily="18" charset="0"/>
              </a:rPr>
              <a:t>Agile Methods</a:t>
            </a:r>
            <a:endParaRPr lang="de-DE" sz="4500" b="1" dirty="0">
              <a:solidFill>
                <a:srgbClr val="FF0000"/>
              </a:solidFill>
              <a:latin typeface="Times New Roman" pitchFamily="18" charset="0"/>
              <a:cs typeface="Times New Roman" pitchFamily="18" charset="0"/>
            </a:endParaRPr>
          </a:p>
        </p:txBody>
      </p:sp>
      <p:sp>
        <p:nvSpPr>
          <p:cNvPr id="8197" name="Rectangle 3"/>
          <p:cNvSpPr>
            <a:spLocks noGrp="1" noChangeArrowheads="1"/>
          </p:cNvSpPr>
          <p:nvPr>
            <p:ph type="body" idx="1"/>
          </p:nvPr>
        </p:nvSpPr>
        <p:spPr/>
        <p:txBody>
          <a:bodyPr>
            <a:normAutofit/>
          </a:bodyPr>
          <a:lstStyle/>
          <a:p>
            <a:pPr eaLnBrk="1" hangingPunct="1"/>
            <a:r>
              <a:rPr lang="en-US" sz="2700" dirty="0">
                <a:latin typeface="Times New Roman" pitchFamily="18" charset="0"/>
                <a:cs typeface="Times New Roman" pitchFamily="18" charset="0"/>
              </a:rPr>
              <a:t>Agile methods:</a:t>
            </a:r>
          </a:p>
          <a:p>
            <a:pPr lvl="1" eaLnBrk="1" hangingPunct="1"/>
            <a:r>
              <a:rPr lang="en-US" sz="2700" b="1" dirty="0">
                <a:latin typeface="Times New Roman" pitchFamily="18" charset="0"/>
                <a:cs typeface="Times New Roman" pitchFamily="18" charset="0"/>
              </a:rPr>
              <a:t>Scrum</a:t>
            </a:r>
          </a:p>
          <a:p>
            <a:pPr lvl="1" eaLnBrk="1" hangingPunct="1"/>
            <a:r>
              <a:rPr lang="en-US" sz="2700" b="1" dirty="0">
                <a:latin typeface="Times New Roman" pitchFamily="18" charset="0"/>
                <a:cs typeface="Times New Roman" pitchFamily="18" charset="0"/>
              </a:rPr>
              <a:t>Extreme Programming</a:t>
            </a:r>
          </a:p>
          <a:p>
            <a:pPr lvl="1" eaLnBrk="1" hangingPunct="1"/>
            <a:r>
              <a:rPr lang="en-US" sz="2700" dirty="0">
                <a:latin typeface="Times New Roman" pitchFamily="18" charset="0"/>
                <a:cs typeface="Times New Roman" pitchFamily="18" charset="0"/>
              </a:rPr>
              <a:t>Adaptive Software Development (ASD)</a:t>
            </a:r>
          </a:p>
          <a:p>
            <a:pPr lvl="1" eaLnBrk="1" hangingPunct="1"/>
            <a:r>
              <a:rPr lang="en-US" sz="2700" dirty="0">
                <a:latin typeface="Times New Roman" pitchFamily="18" charset="0"/>
                <a:cs typeface="Times New Roman" pitchFamily="18" charset="0"/>
              </a:rPr>
              <a:t>Dynamic System Development Method (DSDM)</a:t>
            </a:r>
          </a:p>
        </p:txBody>
      </p:sp>
      <p:pic>
        <p:nvPicPr>
          <p:cNvPr id="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697403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226DE3B0-A5DE-4736-B052-DEEE4129CE8E}" type="slidenum">
              <a:rPr lang="de-DE" smtClean="0"/>
              <a:pPr eaLnBrk="1" hangingPunct="1"/>
              <a:t>10</a:t>
            </a:fld>
            <a:endParaRPr lang="de-DE"/>
          </a:p>
        </p:txBody>
      </p:sp>
      <p:sp>
        <p:nvSpPr>
          <p:cNvPr id="11268" name="Rectangle 2"/>
          <p:cNvSpPr>
            <a:spLocks noGrp="1" noChangeArrowheads="1"/>
          </p:cNvSpPr>
          <p:nvPr>
            <p:ph type="title"/>
          </p:nvPr>
        </p:nvSpPr>
        <p:spPr/>
        <p:txBody>
          <a:bodyPr/>
          <a:lstStyle/>
          <a:p>
            <a:pPr eaLnBrk="1" hangingPunct="1"/>
            <a:r>
              <a:rPr lang="en-US" dirty="0">
                <a:solidFill>
                  <a:srgbClr val="FF0000"/>
                </a:solidFill>
              </a:rPr>
              <a:t>Components of Scrum</a:t>
            </a:r>
          </a:p>
        </p:txBody>
      </p:sp>
      <p:sp>
        <p:nvSpPr>
          <p:cNvPr id="11269" name="Rectangle 3"/>
          <p:cNvSpPr>
            <a:spLocks noGrp="1" noChangeArrowheads="1"/>
          </p:cNvSpPr>
          <p:nvPr>
            <p:ph type="body" idx="1"/>
          </p:nvPr>
        </p:nvSpPr>
        <p:spPr/>
        <p:txBody>
          <a:bodyPr/>
          <a:lstStyle/>
          <a:p>
            <a:pPr lvl="1" eaLnBrk="1" hangingPunct="1"/>
            <a:r>
              <a:rPr lang="en-US" dirty="0">
                <a:solidFill>
                  <a:schemeClr val="folHlink"/>
                </a:solidFill>
              </a:rPr>
              <a:t>Scrum Roles</a:t>
            </a:r>
          </a:p>
          <a:p>
            <a:pPr lvl="1" eaLnBrk="1" hangingPunct="1"/>
            <a:r>
              <a:rPr lang="en-US" dirty="0">
                <a:solidFill>
                  <a:schemeClr val="folHlink"/>
                </a:solidFill>
              </a:rPr>
              <a:t>The Process</a:t>
            </a:r>
          </a:p>
          <a:p>
            <a:pPr lvl="1" eaLnBrk="1" hangingPunct="1"/>
            <a:r>
              <a:rPr lang="en-US" dirty="0">
                <a:solidFill>
                  <a:schemeClr val="folHlink"/>
                </a:solidFill>
              </a:rPr>
              <a:t>Scrum Artifacts</a:t>
            </a:r>
          </a:p>
          <a:p>
            <a:pPr lvl="1" eaLnBrk="1" hangingPunct="1"/>
            <a:endParaRPr lang="en-US" dirty="0">
              <a:solidFill>
                <a:schemeClr val="folHlink"/>
              </a:solidFill>
            </a:endParaRPr>
          </a:p>
        </p:txBody>
      </p:sp>
      <p:pic>
        <p:nvPicPr>
          <p:cNvPr id="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610313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28600"/>
            <a:ext cx="8229600" cy="914400"/>
          </a:xfrm>
        </p:spPr>
        <p:txBody>
          <a:bodyPr>
            <a:normAutofit/>
          </a:bodyPr>
          <a:lstStyle/>
          <a:p>
            <a:pPr eaLnBrk="1" hangingPunct="1"/>
            <a:r>
              <a:rPr lang="en-US" sz="3600" b="1" dirty="0">
                <a:solidFill>
                  <a:srgbClr val="FF0000"/>
                </a:solidFill>
              </a:rPr>
              <a:t>Core Roles – Scrum Master</a:t>
            </a:r>
          </a:p>
        </p:txBody>
      </p:sp>
      <p:sp>
        <p:nvSpPr>
          <p:cNvPr id="3" name="Content Placeholder 2"/>
          <p:cNvSpPr>
            <a:spLocks noGrp="1"/>
          </p:cNvSpPr>
          <p:nvPr>
            <p:ph idx="1"/>
          </p:nvPr>
        </p:nvSpPr>
        <p:spPr>
          <a:xfrm>
            <a:off x="381000" y="1066800"/>
            <a:ext cx="8229600" cy="5562600"/>
          </a:xfrm>
        </p:spPr>
        <p:txBody>
          <a:bodyPr>
            <a:normAutofit/>
          </a:bodyPr>
          <a:lstStyle/>
          <a:p>
            <a:pPr eaLnBrk="1" hangingPunct="1">
              <a:lnSpc>
                <a:spcPct val="80000"/>
              </a:lnSpc>
              <a:defRPr/>
            </a:pPr>
            <a:r>
              <a:rPr lang="en-US" sz="2800" b="1" dirty="0">
                <a:latin typeface="Times New Roman" pitchFamily="18" charset="0"/>
                <a:cs typeface="Times New Roman" pitchFamily="18" charset="0"/>
              </a:rPr>
              <a:t>Scrum</a:t>
            </a:r>
            <a:r>
              <a:rPr lang="en-US" sz="2800" dirty="0">
                <a:latin typeface="Times New Roman" pitchFamily="18" charset="0"/>
                <a:cs typeface="Times New Roman" pitchFamily="18" charset="0"/>
              </a:rPr>
              <a:t> is facilitated by a Scrum Master –</a:t>
            </a:r>
          </a:p>
          <a:p>
            <a:pPr eaLnBrk="1" hangingPunct="1">
              <a:lnSpc>
                <a:spcPct val="80000"/>
              </a:lnSpc>
              <a:defRPr/>
            </a:pPr>
            <a:r>
              <a:rPr lang="en-US" sz="2800" dirty="0">
                <a:latin typeface="Times New Roman" pitchFamily="18" charset="0"/>
                <a:cs typeface="Times New Roman" pitchFamily="18" charset="0"/>
              </a:rPr>
              <a:t>Accountable for </a:t>
            </a:r>
            <a:r>
              <a:rPr lang="en-US" sz="2800" b="1" dirty="0">
                <a:latin typeface="Times New Roman" pitchFamily="18" charset="0"/>
                <a:cs typeface="Times New Roman" pitchFamily="18" charset="0"/>
              </a:rPr>
              <a:t>removing</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impediments</a:t>
            </a:r>
            <a:r>
              <a:rPr lang="en-US" sz="2800" dirty="0">
                <a:latin typeface="Times New Roman" pitchFamily="18" charset="0"/>
                <a:cs typeface="Times New Roman" pitchFamily="18" charset="0"/>
              </a:rPr>
              <a:t> for team to deliver sprint goal / deliverables. </a:t>
            </a:r>
          </a:p>
          <a:p>
            <a:pPr eaLnBrk="1" hangingPunct="1">
              <a:lnSpc>
                <a:spcPct val="80000"/>
              </a:lnSpc>
              <a:defRPr/>
            </a:pPr>
            <a:r>
              <a:rPr lang="en-US" sz="2800" b="1" dirty="0">
                <a:latin typeface="Times New Roman" pitchFamily="18" charset="0"/>
                <a:cs typeface="Times New Roman" pitchFamily="18" charset="0"/>
              </a:rPr>
              <a:t>Scrum Master is not the team leader,</a:t>
            </a:r>
            <a:r>
              <a:rPr lang="en-US" sz="2800" dirty="0">
                <a:latin typeface="Times New Roman" pitchFamily="18" charset="0"/>
                <a:cs typeface="Times New Roman" pitchFamily="18" charset="0"/>
              </a:rPr>
              <a:t> but acts as a </a:t>
            </a:r>
            <a:r>
              <a:rPr lang="en-US" sz="2800" b="1" dirty="0">
                <a:latin typeface="Times New Roman" pitchFamily="18" charset="0"/>
                <a:cs typeface="Times New Roman" pitchFamily="18" charset="0"/>
              </a:rPr>
              <a:t>buffer</a:t>
            </a:r>
            <a:r>
              <a:rPr lang="en-US" sz="2800" dirty="0">
                <a:latin typeface="Times New Roman" pitchFamily="18" charset="0"/>
                <a:cs typeface="Times New Roman" pitchFamily="18" charset="0"/>
              </a:rPr>
              <a:t> between the team and any distracting influences. </a:t>
            </a:r>
          </a:p>
          <a:p>
            <a:pPr eaLnBrk="1" hangingPunct="1">
              <a:lnSpc>
                <a:spcPct val="80000"/>
              </a:lnSpc>
              <a:defRPr/>
            </a:pPr>
            <a:r>
              <a:rPr lang="en-US" sz="2800" dirty="0">
                <a:latin typeface="Times New Roman" pitchFamily="18" charset="0"/>
                <a:cs typeface="Times New Roman" pitchFamily="18" charset="0"/>
              </a:rPr>
              <a:t>Scrum Master ensures </a:t>
            </a:r>
            <a:r>
              <a:rPr lang="en-US" sz="2800" b="1" u="sng" dirty="0">
                <a:latin typeface="Times New Roman" pitchFamily="18" charset="0"/>
                <a:cs typeface="Times New Roman" pitchFamily="18" charset="0"/>
              </a:rPr>
              <a:t>process</a:t>
            </a:r>
            <a:r>
              <a:rPr lang="en-US" sz="2800" dirty="0">
                <a:latin typeface="Times New Roman" pitchFamily="18" charset="0"/>
                <a:cs typeface="Times New Roman" pitchFamily="18" charset="0"/>
              </a:rPr>
              <a:t> is used as intended. </a:t>
            </a:r>
          </a:p>
          <a:p>
            <a:pPr eaLnBrk="1" hangingPunct="1">
              <a:lnSpc>
                <a:spcPct val="80000"/>
              </a:lnSpc>
              <a:defRPr/>
            </a:pPr>
            <a:r>
              <a:rPr lang="en-US" sz="2800" dirty="0">
                <a:latin typeface="Times New Roman" pitchFamily="18" charset="0"/>
                <a:cs typeface="Times New Roman" pitchFamily="18" charset="0"/>
              </a:rPr>
              <a:t>Scrum Master is the </a:t>
            </a:r>
            <a:r>
              <a:rPr lang="en-US" sz="2800" b="1" dirty="0">
                <a:latin typeface="Times New Roman" pitchFamily="18" charset="0"/>
                <a:cs typeface="Times New Roman" pitchFamily="18" charset="0"/>
              </a:rPr>
              <a:t>enforcer of rules</a:t>
            </a:r>
            <a:r>
              <a:rPr lang="en-US" sz="2800" dirty="0">
                <a:latin typeface="Times New Roman" pitchFamily="18" charset="0"/>
                <a:cs typeface="Times New Roman" pitchFamily="18" charset="0"/>
              </a:rPr>
              <a:t>. </a:t>
            </a:r>
          </a:p>
          <a:p>
            <a:pPr eaLnBrk="1" hangingPunct="1">
              <a:lnSpc>
                <a:spcPct val="80000"/>
              </a:lnSpc>
              <a:defRPr/>
            </a:pPr>
            <a:r>
              <a:rPr lang="en-US" sz="2800" dirty="0">
                <a:latin typeface="Times New Roman" pitchFamily="18" charset="0"/>
                <a:cs typeface="Times New Roman" pitchFamily="18" charset="0"/>
              </a:rPr>
              <a:t>Scrum Master’s role: </a:t>
            </a:r>
            <a:r>
              <a:rPr lang="en-US" sz="2800" b="1" dirty="0">
                <a:latin typeface="Times New Roman" pitchFamily="18" charset="0"/>
                <a:cs typeface="Times New Roman" pitchFamily="18" charset="0"/>
              </a:rPr>
              <a:t>protect</a:t>
            </a:r>
            <a:r>
              <a:rPr lang="en-US" sz="2800" dirty="0">
                <a:latin typeface="Times New Roman" pitchFamily="18" charset="0"/>
                <a:cs typeface="Times New Roman" pitchFamily="18" charset="0"/>
              </a:rPr>
              <a:t> the Team and keep it </a:t>
            </a:r>
            <a:r>
              <a:rPr lang="en-US" sz="2800" b="1" dirty="0">
                <a:latin typeface="Times New Roman" pitchFamily="18" charset="0"/>
                <a:cs typeface="Times New Roman" pitchFamily="18" charset="0"/>
              </a:rPr>
              <a:t>focused</a:t>
            </a:r>
            <a:r>
              <a:rPr lang="en-US" sz="2800" dirty="0">
                <a:latin typeface="Times New Roman" pitchFamily="18" charset="0"/>
                <a:cs typeface="Times New Roman" pitchFamily="18" charset="0"/>
              </a:rPr>
              <a:t> on the tasks at hand. </a:t>
            </a:r>
          </a:p>
          <a:p>
            <a:pPr eaLnBrk="1" hangingPunct="1">
              <a:lnSpc>
                <a:spcPct val="80000"/>
              </a:lnSpc>
              <a:defRPr/>
            </a:pPr>
            <a:endParaRPr lang="en-US" sz="2800" dirty="0">
              <a:latin typeface="Times New Roman" pitchFamily="18" charset="0"/>
              <a:cs typeface="Times New Roman" pitchFamily="18" charset="0"/>
            </a:endParaRPr>
          </a:p>
          <a:p>
            <a:pPr eaLnBrk="1" hangingPunct="1">
              <a:lnSpc>
                <a:spcPct val="80000"/>
              </a:lnSpc>
              <a:defRPr/>
            </a:pPr>
            <a:endParaRPr lang="en-US" sz="2800" dirty="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01756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a:xfrm>
            <a:off x="228600" y="274638"/>
            <a:ext cx="4572000" cy="1143000"/>
          </a:xfrm>
        </p:spPr>
        <p:txBody>
          <a:bodyPr>
            <a:normAutofit/>
          </a:bodyPr>
          <a:lstStyle/>
          <a:p>
            <a:pPr algn="r"/>
            <a:r>
              <a:rPr lang="en-US" sz="4000" b="1" dirty="0">
                <a:solidFill>
                  <a:srgbClr val="FF0000"/>
                </a:solidFill>
              </a:rPr>
              <a:t>The Scrum Master</a:t>
            </a:r>
          </a:p>
        </p:txBody>
      </p:sp>
      <p:sp>
        <p:nvSpPr>
          <p:cNvPr id="1468419" name="Rectangle 3"/>
          <p:cNvSpPr>
            <a:spLocks noGrp="1" noChangeArrowheads="1"/>
          </p:cNvSpPr>
          <p:nvPr>
            <p:ph type="body" idx="1"/>
          </p:nvPr>
        </p:nvSpPr>
        <p:spPr/>
        <p:txBody>
          <a:bodyPr/>
          <a:lstStyle/>
          <a:p>
            <a:r>
              <a:rPr lang="en-US" sz="2400" dirty="0"/>
              <a:t>Represents management to the project</a:t>
            </a:r>
          </a:p>
          <a:p>
            <a:r>
              <a:rPr lang="en-US" sz="2400" dirty="0"/>
              <a:t>Responsible for enacting Scrum values and practices</a:t>
            </a:r>
          </a:p>
          <a:p>
            <a:r>
              <a:rPr lang="en-US" sz="2400" dirty="0"/>
              <a:t>Removes impediments </a:t>
            </a:r>
          </a:p>
          <a:p>
            <a:r>
              <a:rPr lang="en-US" sz="2400" dirty="0"/>
              <a:t>Ensure that the team is fully functional and productive</a:t>
            </a:r>
          </a:p>
          <a:p>
            <a:r>
              <a:rPr lang="en-US" sz="2400" dirty="0"/>
              <a:t>Enable close cooperation across all roles and functions</a:t>
            </a:r>
          </a:p>
          <a:p>
            <a:r>
              <a:rPr lang="en-US" sz="2400" dirty="0"/>
              <a:t>Shield the team from external interferences</a:t>
            </a:r>
          </a:p>
          <a:p>
            <a:pPr>
              <a:buFont typeface="Wingdings" pitchFamily="2" charset="2"/>
              <a:buNone/>
            </a:pPr>
            <a:endParaRPr lang="en-US" sz="2400" dirty="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36950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609600"/>
            <a:ext cx="8229600" cy="304800"/>
          </a:xfrm>
        </p:spPr>
        <p:txBody>
          <a:bodyPr>
            <a:normAutofit fontScale="90000"/>
          </a:bodyPr>
          <a:lstStyle/>
          <a:p>
            <a:pPr eaLnBrk="1" hangingPunct="1"/>
            <a:r>
              <a:rPr lang="en-US" dirty="0">
                <a:solidFill>
                  <a:srgbClr val="FF0000"/>
                </a:solidFill>
                <a:latin typeface="Times New Roman" pitchFamily="18" charset="0"/>
                <a:cs typeface="Times New Roman" pitchFamily="18" charset="0"/>
              </a:rPr>
              <a:t>Core Roles – </a:t>
            </a:r>
            <a:r>
              <a:rPr lang="en-US" b="1" dirty="0">
                <a:solidFill>
                  <a:srgbClr val="FF0000"/>
                </a:solidFill>
                <a:latin typeface="Times New Roman" pitchFamily="18" charset="0"/>
                <a:cs typeface="Times New Roman" pitchFamily="18" charset="0"/>
              </a:rPr>
              <a:t>Development Team</a:t>
            </a:r>
          </a:p>
        </p:txBody>
      </p:sp>
      <p:sp>
        <p:nvSpPr>
          <p:cNvPr id="3" name="Content Placeholder 2"/>
          <p:cNvSpPr>
            <a:spLocks noGrp="1"/>
          </p:cNvSpPr>
          <p:nvPr>
            <p:ph idx="1"/>
          </p:nvPr>
        </p:nvSpPr>
        <p:spPr>
          <a:xfrm>
            <a:off x="457200" y="1219200"/>
            <a:ext cx="8229600" cy="5105400"/>
          </a:xfrm>
        </p:spPr>
        <p:txBody>
          <a:bodyPr>
            <a:noAutofit/>
          </a:bodyPr>
          <a:lstStyle/>
          <a:p>
            <a:pPr eaLnBrk="1" hangingPunct="1">
              <a:lnSpc>
                <a:spcPct val="80000"/>
              </a:lnSpc>
              <a:defRPr/>
            </a:pPr>
            <a:r>
              <a:rPr lang="en-US" sz="2400" dirty="0">
                <a:latin typeface="Times New Roman" pitchFamily="18" charset="0"/>
                <a:cs typeface="Times New Roman" pitchFamily="18" charset="0"/>
              </a:rPr>
              <a:t>The Development Team is responsible for </a:t>
            </a:r>
            <a:r>
              <a:rPr lang="en-US" sz="2400" b="1" dirty="0">
                <a:latin typeface="Times New Roman" pitchFamily="18" charset="0"/>
                <a:cs typeface="Times New Roman" pitchFamily="18" charset="0"/>
              </a:rPr>
              <a:t>delivering</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potentially shippable product</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increments</a:t>
            </a:r>
            <a:r>
              <a:rPr lang="en-US" sz="2400" dirty="0">
                <a:latin typeface="Times New Roman" pitchFamily="18" charset="0"/>
                <a:cs typeface="Times New Roman" pitchFamily="18" charset="0"/>
              </a:rPr>
              <a:t> at end of each Sprint. </a:t>
            </a:r>
          </a:p>
          <a:p>
            <a:r>
              <a:rPr lang="en-US" sz="2400" dirty="0">
                <a:latin typeface="Times New Roman" pitchFamily="18" charset="0"/>
                <a:cs typeface="Times New Roman" pitchFamily="18" charset="0"/>
              </a:rPr>
              <a:t>Cross-functional</a:t>
            </a:r>
          </a:p>
          <a:p>
            <a:pPr lvl="1"/>
            <a:r>
              <a:rPr lang="en-US" sz="2400" dirty="0">
                <a:latin typeface="Times New Roman" pitchFamily="18" charset="0"/>
                <a:cs typeface="Times New Roman" pitchFamily="18" charset="0"/>
              </a:rPr>
              <a:t>QA, Programmers, UI Designers, etc.</a:t>
            </a:r>
          </a:p>
          <a:p>
            <a:pPr eaLnBrk="1" hangingPunct="1">
              <a:lnSpc>
                <a:spcPct val="80000"/>
              </a:lnSpc>
              <a:defRPr/>
            </a:pPr>
            <a:endParaRPr lang="en-US" sz="2400" dirty="0">
              <a:latin typeface="Times New Roman" pitchFamily="18" charset="0"/>
              <a:cs typeface="Times New Roman" pitchFamily="18" charset="0"/>
            </a:endParaRPr>
          </a:p>
          <a:p>
            <a:pPr eaLnBrk="1" hangingPunct="1">
              <a:lnSpc>
                <a:spcPct val="80000"/>
              </a:lnSpc>
              <a:defRPr/>
            </a:pPr>
            <a:r>
              <a:rPr lang="en-US" sz="2400" dirty="0">
                <a:latin typeface="Times New Roman" pitchFamily="18" charset="0"/>
                <a:cs typeface="Times New Roman" pitchFamily="18" charset="0"/>
              </a:rPr>
              <a:t>Team = 3–9 people with cross-functional skills.</a:t>
            </a:r>
          </a:p>
          <a:p>
            <a:pPr eaLnBrk="1" hangingPunct="1">
              <a:lnSpc>
                <a:spcPct val="80000"/>
              </a:lnSpc>
              <a:defRPr/>
            </a:pPr>
            <a:r>
              <a:rPr lang="en-US" sz="2400" dirty="0">
                <a:latin typeface="Times New Roman" pitchFamily="18" charset="0"/>
                <a:cs typeface="Times New Roman" pitchFamily="18" charset="0"/>
              </a:rPr>
              <a:t>Team does actual work </a:t>
            </a:r>
          </a:p>
          <a:p>
            <a:pPr lvl="1" eaLnBrk="1" hangingPunct="1">
              <a:lnSpc>
                <a:spcPct val="80000"/>
              </a:lnSpc>
              <a:defRPr/>
            </a:pPr>
            <a:r>
              <a:rPr lang="en-US" sz="2400" dirty="0">
                <a:latin typeface="Times New Roman" pitchFamily="18" charset="0"/>
                <a:cs typeface="Times New Roman" pitchFamily="18" charset="0"/>
              </a:rPr>
              <a:t>(analyze, design, develop, test, technical communication, document, etc.). </a:t>
            </a:r>
          </a:p>
          <a:p>
            <a:pPr eaLnBrk="1" hangingPunct="1">
              <a:lnSpc>
                <a:spcPct val="80000"/>
              </a:lnSpc>
              <a:defRPr/>
            </a:pPr>
            <a:endParaRPr lang="en-US" sz="2400" dirty="0">
              <a:latin typeface="Times New Roman" pitchFamily="18" charset="0"/>
              <a:cs typeface="Times New Roman" pitchFamily="18" charset="0"/>
            </a:endParaRPr>
          </a:p>
          <a:p>
            <a:pPr eaLnBrk="1" hangingPunct="1">
              <a:lnSpc>
                <a:spcPct val="80000"/>
              </a:lnSpc>
              <a:defRPr/>
            </a:pPr>
            <a:r>
              <a:rPr lang="en-US" sz="2400" dirty="0">
                <a:latin typeface="Times New Roman" pitchFamily="18" charset="0"/>
                <a:cs typeface="Times New Roman" pitchFamily="18" charset="0"/>
              </a:rPr>
              <a:t>Team is </a:t>
            </a:r>
            <a:r>
              <a:rPr lang="en-US" sz="2400" b="1" u="sng" dirty="0">
                <a:latin typeface="Times New Roman" pitchFamily="18" charset="0"/>
                <a:cs typeface="Times New Roman" pitchFamily="18" charset="0"/>
              </a:rPr>
              <a:t>self-organizing</a:t>
            </a:r>
            <a:r>
              <a:rPr lang="en-US" sz="2400" dirty="0">
                <a:latin typeface="Times New Roman" pitchFamily="18" charset="0"/>
                <a:cs typeface="Times New Roman" pitchFamily="18" charset="0"/>
              </a:rPr>
              <a:t>, even though they may interface with project management organizations (PMOs).</a:t>
            </a:r>
          </a:p>
          <a:p>
            <a:pPr>
              <a:lnSpc>
                <a:spcPct val="80000"/>
              </a:lnSpc>
              <a:defRPr/>
            </a:pPr>
            <a:r>
              <a:rPr lang="en-US" sz="2400" dirty="0">
                <a:latin typeface="Times New Roman" pitchFamily="18" charset="0"/>
                <a:cs typeface="Times New Roman" pitchFamily="18" charset="0"/>
              </a:rPr>
              <a:t>Membership can change only between sprints</a:t>
            </a:r>
          </a:p>
          <a:p>
            <a:pPr eaLnBrk="1" hangingPunct="1">
              <a:lnSpc>
                <a:spcPct val="80000"/>
              </a:lnSpc>
              <a:defRPr/>
            </a:pPr>
            <a:endParaRPr lang="en-US" sz="2400" dirty="0">
              <a:latin typeface="Times New Roman" pitchFamily="18" charset="0"/>
              <a:cs typeface="Times New Roman" pitchFamily="18" charset="0"/>
            </a:endParaRPr>
          </a:p>
          <a:p>
            <a:pPr eaLnBrk="1" hangingPunct="1">
              <a:lnSpc>
                <a:spcPct val="80000"/>
              </a:lnSpc>
              <a:defRPr/>
            </a:pPr>
            <a:endParaRPr lang="en-US" sz="2400" dirty="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372871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381000"/>
            <a:ext cx="8229600" cy="609600"/>
          </a:xfrm>
        </p:spPr>
        <p:txBody>
          <a:bodyPr>
            <a:normAutofit fontScale="90000"/>
          </a:bodyPr>
          <a:lstStyle/>
          <a:p>
            <a:pPr eaLnBrk="1" hangingPunct="1"/>
            <a:r>
              <a:rPr lang="en-US" dirty="0">
                <a:solidFill>
                  <a:srgbClr val="FF0000"/>
                </a:solidFill>
                <a:latin typeface="Times New Roman" pitchFamily="18" charset="0"/>
                <a:cs typeface="Times New Roman" pitchFamily="18" charset="0"/>
              </a:rPr>
              <a:t>Core Roles – </a:t>
            </a:r>
            <a:r>
              <a:rPr lang="en-US" b="1" dirty="0">
                <a:solidFill>
                  <a:srgbClr val="FF0000"/>
                </a:solidFill>
                <a:latin typeface="Times New Roman" pitchFamily="18" charset="0"/>
                <a:cs typeface="Times New Roman" pitchFamily="18" charset="0"/>
              </a:rPr>
              <a:t>Product Owner</a:t>
            </a:r>
          </a:p>
        </p:txBody>
      </p:sp>
      <p:sp>
        <p:nvSpPr>
          <p:cNvPr id="11267" name="Content Placeholder 2"/>
          <p:cNvSpPr>
            <a:spLocks noGrp="1"/>
          </p:cNvSpPr>
          <p:nvPr>
            <p:ph idx="1"/>
          </p:nvPr>
        </p:nvSpPr>
        <p:spPr>
          <a:xfrm>
            <a:off x="457200" y="990600"/>
            <a:ext cx="8686800" cy="5715000"/>
          </a:xfrm>
        </p:spPr>
        <p:txBody>
          <a:bodyPr/>
          <a:lstStyle/>
          <a:p>
            <a:pPr eaLnBrk="1" hangingPunct="1">
              <a:lnSpc>
                <a:spcPct val="80000"/>
              </a:lnSpc>
            </a:pPr>
            <a:r>
              <a:rPr lang="en-US" sz="3000" dirty="0">
                <a:latin typeface="Times New Roman" pitchFamily="18" charset="0"/>
                <a:cs typeface="Times New Roman" pitchFamily="18" charset="0"/>
              </a:rPr>
              <a:t>The Product Owner represents </a:t>
            </a:r>
            <a:r>
              <a:rPr lang="en-US" sz="3000" b="1" dirty="0">
                <a:latin typeface="Times New Roman" pitchFamily="18" charset="0"/>
                <a:cs typeface="Times New Roman" pitchFamily="18" charset="0"/>
              </a:rPr>
              <a:t>stakeholders</a:t>
            </a:r>
            <a:r>
              <a:rPr lang="en-US" sz="3000" dirty="0">
                <a:latin typeface="Times New Roman" pitchFamily="18" charset="0"/>
                <a:cs typeface="Times New Roman" pitchFamily="18" charset="0"/>
              </a:rPr>
              <a:t> and is the </a:t>
            </a:r>
            <a:r>
              <a:rPr lang="en-US" sz="3000" b="1" dirty="0">
                <a:latin typeface="Times New Roman" pitchFamily="18" charset="0"/>
                <a:cs typeface="Times New Roman" pitchFamily="18" charset="0"/>
              </a:rPr>
              <a:t>voice of the customer</a:t>
            </a:r>
            <a:r>
              <a:rPr lang="en-US" sz="3000" dirty="0">
                <a:latin typeface="Times New Roman" pitchFamily="18" charset="0"/>
                <a:cs typeface="Times New Roman" pitchFamily="18" charset="0"/>
              </a:rPr>
              <a:t>. </a:t>
            </a:r>
          </a:p>
          <a:p>
            <a:pPr eaLnBrk="1" hangingPunct="1">
              <a:lnSpc>
                <a:spcPct val="80000"/>
              </a:lnSpc>
            </a:pPr>
            <a:r>
              <a:rPr lang="en-US" sz="3000" dirty="0">
                <a:latin typeface="Times New Roman" pitchFamily="18" charset="0"/>
                <a:cs typeface="Times New Roman" pitchFamily="18" charset="0"/>
              </a:rPr>
              <a:t>Product Owner is </a:t>
            </a:r>
            <a:r>
              <a:rPr lang="en-US" sz="3000" b="1" dirty="0">
                <a:latin typeface="Times New Roman" pitchFamily="18" charset="0"/>
                <a:cs typeface="Times New Roman" pitchFamily="18" charset="0"/>
              </a:rPr>
              <a:t>accountable</a:t>
            </a:r>
            <a:r>
              <a:rPr lang="en-US" sz="3000" dirty="0">
                <a:latin typeface="Times New Roman" pitchFamily="18" charset="0"/>
                <a:cs typeface="Times New Roman" pitchFamily="18" charset="0"/>
              </a:rPr>
              <a:t> for ensuring that the team </a:t>
            </a:r>
            <a:r>
              <a:rPr lang="en-US" sz="3000" b="1" dirty="0">
                <a:latin typeface="Times New Roman" pitchFamily="18" charset="0"/>
                <a:cs typeface="Times New Roman" pitchFamily="18" charset="0"/>
              </a:rPr>
              <a:t>delivers value</a:t>
            </a:r>
            <a:r>
              <a:rPr lang="en-US" sz="3000" dirty="0">
                <a:latin typeface="Times New Roman" pitchFamily="18" charset="0"/>
                <a:cs typeface="Times New Roman" pitchFamily="18" charset="0"/>
              </a:rPr>
              <a:t> to the business. </a:t>
            </a:r>
          </a:p>
          <a:p>
            <a:pPr eaLnBrk="1" hangingPunct="1">
              <a:lnSpc>
                <a:spcPct val="80000"/>
              </a:lnSpc>
            </a:pPr>
            <a:r>
              <a:rPr lang="en-US" sz="3000" b="1" dirty="0">
                <a:latin typeface="Times New Roman" pitchFamily="18" charset="0"/>
                <a:cs typeface="Times New Roman" pitchFamily="18" charset="0"/>
              </a:rPr>
              <a:t>Product Owner</a:t>
            </a:r>
            <a:r>
              <a:rPr lang="en-US" sz="3000" dirty="0">
                <a:latin typeface="Times New Roman" pitchFamily="18" charset="0"/>
                <a:cs typeface="Times New Roman" pitchFamily="18" charset="0"/>
              </a:rPr>
              <a:t> </a:t>
            </a:r>
          </a:p>
          <a:p>
            <a:pPr lvl="1" eaLnBrk="1" hangingPunct="1">
              <a:lnSpc>
                <a:spcPct val="80000"/>
              </a:lnSpc>
            </a:pPr>
            <a:r>
              <a:rPr lang="en-US" sz="2600" b="1" dirty="0">
                <a:latin typeface="Times New Roman" pitchFamily="18" charset="0"/>
                <a:cs typeface="Times New Roman" pitchFamily="18" charset="0"/>
              </a:rPr>
              <a:t>writes</a:t>
            </a:r>
            <a:r>
              <a:rPr lang="en-US" sz="2600" dirty="0">
                <a:latin typeface="Times New Roman" pitchFamily="18" charset="0"/>
                <a:cs typeface="Times New Roman" pitchFamily="18" charset="0"/>
              </a:rPr>
              <a:t> customer-centric items (typically </a:t>
            </a:r>
            <a:r>
              <a:rPr lang="en-US" sz="3000" b="1" dirty="0">
                <a:latin typeface="Times New Roman" pitchFamily="18" charset="0"/>
                <a:cs typeface="Times New Roman" pitchFamily="18" charset="0"/>
              </a:rPr>
              <a:t>user stories</a:t>
            </a:r>
            <a:r>
              <a:rPr lang="en-US" sz="2600" dirty="0">
                <a:latin typeface="Times New Roman" pitchFamily="18" charset="0"/>
                <a:cs typeface="Times New Roman" pitchFamily="18" charset="0"/>
              </a:rPr>
              <a:t>),</a:t>
            </a:r>
          </a:p>
          <a:p>
            <a:pPr lvl="1" eaLnBrk="1" hangingPunct="1">
              <a:lnSpc>
                <a:spcPct val="80000"/>
              </a:lnSpc>
            </a:pPr>
            <a:r>
              <a:rPr lang="en-US" sz="2600" b="1" dirty="0">
                <a:latin typeface="Times New Roman" pitchFamily="18" charset="0"/>
                <a:cs typeface="Times New Roman" pitchFamily="18" charset="0"/>
              </a:rPr>
              <a:t>prioritizes</a:t>
            </a:r>
            <a:r>
              <a:rPr lang="en-US" sz="2600" dirty="0">
                <a:latin typeface="Times New Roman" pitchFamily="18" charset="0"/>
                <a:cs typeface="Times New Roman" pitchFamily="18" charset="0"/>
              </a:rPr>
              <a:t> them, and </a:t>
            </a:r>
          </a:p>
          <a:p>
            <a:pPr lvl="1" eaLnBrk="1" hangingPunct="1">
              <a:lnSpc>
                <a:spcPct val="80000"/>
              </a:lnSpc>
            </a:pPr>
            <a:r>
              <a:rPr lang="en-US" sz="2600" b="1" dirty="0">
                <a:latin typeface="Times New Roman" pitchFamily="18" charset="0"/>
                <a:cs typeface="Times New Roman" pitchFamily="18" charset="0"/>
              </a:rPr>
              <a:t>adds</a:t>
            </a:r>
            <a:r>
              <a:rPr lang="en-US" sz="2600" dirty="0">
                <a:latin typeface="Times New Roman" pitchFamily="18" charset="0"/>
                <a:cs typeface="Times New Roman" pitchFamily="18" charset="0"/>
              </a:rPr>
              <a:t> them to the </a:t>
            </a:r>
            <a:r>
              <a:rPr lang="en-US" sz="3000" b="1" dirty="0">
                <a:latin typeface="Times New Roman" pitchFamily="18" charset="0"/>
                <a:cs typeface="Times New Roman" pitchFamily="18" charset="0"/>
              </a:rPr>
              <a:t>product backlog</a:t>
            </a:r>
            <a:r>
              <a:rPr lang="en-US" sz="2600" dirty="0">
                <a:latin typeface="Times New Roman" pitchFamily="18" charset="0"/>
                <a:cs typeface="Times New Roman" pitchFamily="18" charset="0"/>
              </a:rPr>
              <a:t>. </a:t>
            </a:r>
          </a:p>
          <a:p>
            <a:pPr eaLnBrk="1" hangingPunct="1">
              <a:lnSpc>
                <a:spcPct val="80000"/>
              </a:lnSpc>
              <a:buFont typeface="Arial" charset="0"/>
              <a:buNone/>
            </a:pPr>
            <a:endParaRPr lang="en-US" sz="3000" dirty="0">
              <a:latin typeface="Times New Roman" pitchFamily="18" charset="0"/>
              <a:cs typeface="Times New Roman" pitchFamily="18" charset="0"/>
            </a:endParaRPr>
          </a:p>
          <a:p>
            <a:pPr eaLnBrk="1" hangingPunct="1">
              <a:lnSpc>
                <a:spcPct val="80000"/>
              </a:lnSpc>
              <a:buFont typeface="Arial" charset="0"/>
              <a:buNone/>
            </a:pPr>
            <a:r>
              <a:rPr lang="en-US" sz="3000" dirty="0">
                <a:latin typeface="Times New Roman" pitchFamily="18" charset="0"/>
                <a:cs typeface="Times New Roman" pitchFamily="18" charset="0"/>
              </a:rPr>
              <a:t>Note:  </a:t>
            </a:r>
          </a:p>
          <a:p>
            <a:pPr eaLnBrk="1" hangingPunct="1">
              <a:lnSpc>
                <a:spcPct val="80000"/>
              </a:lnSpc>
            </a:pPr>
            <a:r>
              <a:rPr lang="en-US" sz="3000" dirty="0">
                <a:latin typeface="Times New Roman" pitchFamily="18" charset="0"/>
                <a:cs typeface="Times New Roman" pitchFamily="18" charset="0"/>
              </a:rPr>
              <a:t>Scrum teams should have </a:t>
            </a:r>
            <a:r>
              <a:rPr lang="en-US" sz="3000" b="1" dirty="0">
                <a:latin typeface="Times New Roman" pitchFamily="18" charset="0"/>
                <a:cs typeface="Times New Roman" pitchFamily="18" charset="0"/>
              </a:rPr>
              <a:t>one</a:t>
            </a:r>
            <a:r>
              <a:rPr lang="en-US" sz="3000" dirty="0">
                <a:latin typeface="Times New Roman" pitchFamily="18" charset="0"/>
                <a:cs typeface="Times New Roman" pitchFamily="18" charset="0"/>
              </a:rPr>
              <a:t> </a:t>
            </a:r>
            <a:r>
              <a:rPr lang="en-US" sz="3000" b="1" dirty="0">
                <a:latin typeface="Times New Roman" pitchFamily="18" charset="0"/>
                <a:cs typeface="Times New Roman" pitchFamily="18" charset="0"/>
              </a:rPr>
              <a:t>Product Owner</a:t>
            </a:r>
            <a:r>
              <a:rPr lang="en-US" sz="3000" dirty="0">
                <a:latin typeface="Times New Roman" pitchFamily="18" charset="0"/>
                <a:cs typeface="Times New Roman" pitchFamily="18" charset="0"/>
              </a:rPr>
              <a:t>.</a:t>
            </a:r>
          </a:p>
          <a:p>
            <a:pPr eaLnBrk="1" hangingPunct="1">
              <a:lnSpc>
                <a:spcPct val="80000"/>
              </a:lnSpc>
            </a:pPr>
            <a:r>
              <a:rPr lang="en-US" sz="3000" dirty="0">
                <a:latin typeface="Times New Roman" pitchFamily="18" charset="0"/>
                <a:cs typeface="Times New Roman" pitchFamily="18" charset="0"/>
              </a:rPr>
              <a:t>May also be a member of the development team</a:t>
            </a:r>
          </a:p>
          <a:p>
            <a:pPr eaLnBrk="1" hangingPunct="1">
              <a:lnSpc>
                <a:spcPct val="80000"/>
              </a:lnSpc>
            </a:pPr>
            <a:r>
              <a:rPr lang="en-US" sz="3000" dirty="0">
                <a:latin typeface="Times New Roman" pitchFamily="18" charset="0"/>
                <a:cs typeface="Times New Roman" pitchFamily="18" charset="0"/>
              </a:rPr>
              <a:t>Not recommend this person be Scrum Master.  </a:t>
            </a:r>
            <a:endParaRPr lang="en-US" sz="3000" baseline="30000" dirty="0">
              <a:solidFill>
                <a:srgbClr val="0B0080"/>
              </a:solidFill>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836047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394" name="Rectangle 2"/>
          <p:cNvSpPr>
            <a:spLocks noGrp="1" noChangeArrowheads="1"/>
          </p:cNvSpPr>
          <p:nvPr>
            <p:ph type="title"/>
          </p:nvPr>
        </p:nvSpPr>
        <p:spPr>
          <a:xfrm>
            <a:off x="457200" y="274638"/>
            <a:ext cx="4191000" cy="1143000"/>
          </a:xfrm>
        </p:spPr>
        <p:txBody>
          <a:bodyPr>
            <a:normAutofit fontScale="90000"/>
          </a:bodyPr>
          <a:lstStyle/>
          <a:p>
            <a:pPr algn="r"/>
            <a:r>
              <a:rPr lang="en-US" b="1" dirty="0">
                <a:solidFill>
                  <a:srgbClr val="FF0000"/>
                </a:solidFill>
                <a:latin typeface="Times New Roman" pitchFamily="18" charset="0"/>
                <a:cs typeface="Times New Roman" pitchFamily="18" charset="0"/>
              </a:rPr>
              <a:t>Product Owner</a:t>
            </a:r>
            <a:br>
              <a:rPr lang="en-US" dirty="0"/>
            </a:br>
            <a:endParaRPr lang="en-US" dirty="0"/>
          </a:p>
        </p:txBody>
      </p:sp>
      <p:sp>
        <p:nvSpPr>
          <p:cNvPr id="1467395" name="Rectangle 3"/>
          <p:cNvSpPr>
            <a:spLocks noGrp="1" noChangeArrowheads="1"/>
          </p:cNvSpPr>
          <p:nvPr>
            <p:ph type="body" idx="1"/>
          </p:nvPr>
        </p:nvSpPr>
        <p:spPr/>
        <p:txBody>
          <a:bodyPr>
            <a:normAutofit fontScale="85000" lnSpcReduction="10000"/>
          </a:bodyPr>
          <a:lstStyle/>
          <a:p>
            <a:r>
              <a:rPr lang="en-US" dirty="0">
                <a:latin typeface="Times New Roman" pitchFamily="18" charset="0"/>
                <a:cs typeface="Times New Roman" pitchFamily="18" charset="0"/>
              </a:rPr>
              <a:t>Define the features of the product</a:t>
            </a:r>
          </a:p>
          <a:p>
            <a:r>
              <a:rPr lang="en-US" dirty="0">
                <a:latin typeface="Times New Roman" pitchFamily="18" charset="0"/>
                <a:cs typeface="Times New Roman" pitchFamily="18" charset="0"/>
              </a:rPr>
              <a:t>Decide on release date and content</a:t>
            </a:r>
          </a:p>
          <a:p>
            <a:r>
              <a:rPr lang="en-US" dirty="0">
                <a:latin typeface="Times New Roman" pitchFamily="18" charset="0"/>
                <a:cs typeface="Times New Roman" pitchFamily="18" charset="0"/>
              </a:rPr>
              <a:t>Be responsible for the profitability of the product (ROI)</a:t>
            </a:r>
          </a:p>
          <a:p>
            <a:r>
              <a:rPr lang="en-US" dirty="0">
                <a:latin typeface="Times New Roman" pitchFamily="18" charset="0"/>
                <a:cs typeface="Times New Roman" pitchFamily="18" charset="0"/>
              </a:rPr>
              <a:t>Prioritize features according to market value </a:t>
            </a:r>
          </a:p>
          <a:p>
            <a:r>
              <a:rPr lang="en-US" dirty="0">
                <a:latin typeface="Times New Roman" pitchFamily="18" charset="0"/>
                <a:cs typeface="Times New Roman" pitchFamily="18" charset="0"/>
              </a:rPr>
              <a:t>Adjust features and priority every iteration, as needed  </a:t>
            </a:r>
          </a:p>
          <a:p>
            <a:r>
              <a:rPr lang="en-US" dirty="0">
                <a:latin typeface="Times New Roman" pitchFamily="18" charset="0"/>
                <a:cs typeface="Times New Roman" pitchFamily="18" charset="0"/>
              </a:rPr>
              <a:t>Accept or reject work results. </a:t>
            </a:r>
          </a:p>
          <a:p>
            <a:r>
              <a:rPr lang="en-US" dirty="0">
                <a:latin typeface="Times New Roman" pitchFamily="18" charset="0"/>
                <a:cs typeface="Times New Roman" pitchFamily="18" charset="0"/>
              </a:rPr>
              <a:t>Knows what needs to be build and in what sequence this should be done</a:t>
            </a:r>
          </a:p>
          <a:p>
            <a:r>
              <a:rPr lang="en-US" dirty="0">
                <a:latin typeface="Times New Roman" pitchFamily="18" charset="0"/>
                <a:cs typeface="Times New Roman" pitchFamily="18" charset="0"/>
              </a:rPr>
              <a:t>Typically a product manager </a:t>
            </a:r>
          </a:p>
          <a:p>
            <a:endParaRPr lang="en-US" dirty="0">
              <a:latin typeface="Times New Roman" pitchFamily="18" charset="0"/>
              <a:cs typeface="Times New Roman" pitchFamily="18" charset="0"/>
            </a:endParaRPr>
          </a:p>
          <a:p>
            <a:pPr>
              <a:buFont typeface="Wingdings" pitchFamily="2" charset="2"/>
              <a:buNone/>
            </a:pPr>
            <a:endParaRPr lang="en-US" dirty="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029779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D875D5B9-FEC1-4467-83A4-C6B789F636C1}" type="slidenum">
              <a:rPr lang="de-DE" smtClean="0"/>
              <a:pPr eaLnBrk="1" hangingPunct="1"/>
              <a:t>16</a:t>
            </a:fld>
            <a:endParaRPr lang="de-DE"/>
          </a:p>
        </p:txBody>
      </p:sp>
      <p:sp>
        <p:nvSpPr>
          <p:cNvPr id="15364" name="Rectangle 2"/>
          <p:cNvSpPr>
            <a:spLocks noGrp="1" noChangeArrowheads="1"/>
          </p:cNvSpPr>
          <p:nvPr>
            <p:ph type="title"/>
          </p:nvPr>
        </p:nvSpPr>
        <p:spPr/>
        <p:txBody>
          <a:bodyPr>
            <a:normAutofit/>
          </a:bodyPr>
          <a:lstStyle/>
          <a:p>
            <a:pPr eaLnBrk="1" hangingPunct="1"/>
            <a:r>
              <a:rPr lang="en-US" sz="4500" b="1" dirty="0">
                <a:solidFill>
                  <a:srgbClr val="FF0000"/>
                </a:solidFill>
                <a:latin typeface="Times New Roman" pitchFamily="18" charset="0"/>
                <a:cs typeface="Times New Roman" pitchFamily="18" charset="0"/>
              </a:rPr>
              <a:t>The Process</a:t>
            </a:r>
            <a:endParaRPr lang="ru-RU" sz="4500" b="1" dirty="0">
              <a:solidFill>
                <a:srgbClr val="FF0000"/>
              </a:solidFill>
              <a:latin typeface="Times New Roman" pitchFamily="18" charset="0"/>
              <a:cs typeface="Times New Roman" pitchFamily="18" charset="0"/>
            </a:endParaRPr>
          </a:p>
        </p:txBody>
      </p:sp>
      <p:sp>
        <p:nvSpPr>
          <p:cNvPr id="15365" name="Rectangle 3"/>
          <p:cNvSpPr>
            <a:spLocks noGrp="1" noChangeArrowheads="1"/>
          </p:cNvSpPr>
          <p:nvPr>
            <p:ph type="body" idx="1"/>
          </p:nvPr>
        </p:nvSpPr>
        <p:spPr/>
        <p:txBody>
          <a:bodyPr/>
          <a:lstStyle/>
          <a:p>
            <a:pPr eaLnBrk="1" hangingPunct="1"/>
            <a:r>
              <a:rPr lang="en-US"/>
              <a:t>Sprint Planning Meeting</a:t>
            </a:r>
          </a:p>
          <a:p>
            <a:pPr eaLnBrk="1" hangingPunct="1"/>
            <a:r>
              <a:rPr lang="en-US"/>
              <a:t>Sprint</a:t>
            </a:r>
          </a:p>
          <a:p>
            <a:pPr eaLnBrk="1" hangingPunct="1"/>
            <a:r>
              <a:rPr lang="en-US"/>
              <a:t>Daily Scrum</a:t>
            </a:r>
          </a:p>
          <a:p>
            <a:pPr eaLnBrk="1" hangingPunct="1"/>
            <a:r>
              <a:rPr lang="en-US"/>
              <a:t>Sprint Review Meeting</a:t>
            </a:r>
          </a:p>
          <a:p>
            <a:pPr eaLnBrk="1" hangingPunct="1">
              <a:buFont typeface="Wingdings" pitchFamily="2" charset="2"/>
              <a:buNone/>
            </a:pPr>
            <a:endParaRPr lang="ru-RU"/>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694247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D65D83F2-6786-4C91-91A9-843852363099}" type="slidenum">
              <a:rPr lang="de-DE" smtClean="0"/>
              <a:pPr eaLnBrk="1" hangingPunct="1"/>
              <a:t>17</a:t>
            </a:fld>
            <a:endParaRPr lang="de-DE"/>
          </a:p>
        </p:txBody>
      </p:sp>
      <p:sp>
        <p:nvSpPr>
          <p:cNvPr id="16388" name="Rectangle 2"/>
          <p:cNvSpPr>
            <a:spLocks noGrp="1" noChangeArrowheads="1"/>
          </p:cNvSpPr>
          <p:nvPr>
            <p:ph type="title"/>
          </p:nvPr>
        </p:nvSpPr>
        <p:spPr/>
        <p:txBody>
          <a:bodyPr>
            <a:normAutofit/>
          </a:bodyPr>
          <a:lstStyle/>
          <a:p>
            <a:pPr eaLnBrk="1" hangingPunct="1"/>
            <a:r>
              <a:rPr lang="en-US" sz="4500" b="1" dirty="0">
                <a:solidFill>
                  <a:srgbClr val="FF0000"/>
                </a:solidFill>
              </a:rPr>
              <a:t>Sprint Planning Meeting</a:t>
            </a:r>
            <a:endParaRPr lang="ru-RU" sz="4500" b="1" dirty="0">
              <a:solidFill>
                <a:srgbClr val="FF0000"/>
              </a:solidFill>
            </a:endParaRPr>
          </a:p>
        </p:txBody>
      </p:sp>
      <p:sp>
        <p:nvSpPr>
          <p:cNvPr id="16389" name="Rectangle 3"/>
          <p:cNvSpPr>
            <a:spLocks noGrp="1" noChangeArrowheads="1"/>
          </p:cNvSpPr>
          <p:nvPr>
            <p:ph type="body" idx="1"/>
          </p:nvPr>
        </p:nvSpPr>
        <p:spPr/>
        <p:txBody>
          <a:bodyPr/>
          <a:lstStyle/>
          <a:p>
            <a:pPr eaLnBrk="1" hangingPunct="1"/>
            <a:r>
              <a:rPr lang="en-US" dirty="0">
                <a:latin typeface="Times New Roman" pitchFamily="18" charset="0"/>
                <a:cs typeface="Times New Roman" pitchFamily="18" charset="0"/>
              </a:rPr>
              <a:t>A collaborative meeting in the beginning of each Sprint between the Product Owner, the Scrum Master and the Team.</a:t>
            </a:r>
          </a:p>
          <a:p>
            <a:pPr eaLnBrk="1" hangingPunct="1"/>
            <a:endParaRPr lang="en-US" dirty="0">
              <a:latin typeface="Times New Roman" pitchFamily="18" charset="0"/>
              <a:cs typeface="Times New Roman" pitchFamily="18" charset="0"/>
            </a:endParaRPr>
          </a:p>
          <a:p>
            <a:pPr eaLnBrk="1" hangingPunct="1"/>
            <a:r>
              <a:rPr lang="en-US" dirty="0">
                <a:latin typeface="Times New Roman" pitchFamily="18" charset="0"/>
                <a:cs typeface="Times New Roman" pitchFamily="18" charset="0"/>
              </a:rPr>
              <a:t>Takes 8 hours and consists of 2 parts (“before lunch and after lunch”)</a:t>
            </a:r>
          </a:p>
          <a:p>
            <a:pPr eaLnBrk="1" hangingPunct="1">
              <a:buFont typeface="Wingdings" pitchFamily="2" charset="2"/>
              <a:buNone/>
            </a:pPr>
            <a:endParaRPr lang="en-US" dirty="0">
              <a:latin typeface="Times New Roman" pitchFamily="18" charset="0"/>
              <a:cs typeface="Times New Roman" pitchFamily="18" charset="0"/>
            </a:endParaRPr>
          </a:p>
          <a:p>
            <a:pPr eaLnBrk="1" hangingPunct="1"/>
            <a:endParaRPr lang="en-US" dirty="0">
              <a:latin typeface="Times New Roman" pitchFamily="18" charset="0"/>
              <a:cs typeface="Times New Roman" pitchFamily="18" charset="0"/>
            </a:endParaRPr>
          </a:p>
          <a:p>
            <a:pPr eaLnBrk="1" hangingPunct="1"/>
            <a:endParaRPr lang="ru-RU" dirty="0">
              <a:latin typeface="Times New Roman" pitchFamily="18" charset="0"/>
              <a:cs typeface="Times New Roman" pitchFamily="18" charset="0"/>
            </a:endParaRPr>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131842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2" name="Rectangle 2"/>
          <p:cNvSpPr>
            <a:spLocks noGrp="1" noChangeArrowheads="1"/>
          </p:cNvSpPr>
          <p:nvPr>
            <p:ph type="title"/>
          </p:nvPr>
        </p:nvSpPr>
        <p:spPr/>
        <p:txBody>
          <a:bodyPr/>
          <a:lstStyle/>
          <a:p>
            <a:pPr algn="r"/>
            <a:r>
              <a:rPr lang="en-US" dirty="0"/>
              <a:t>Sprint Planning Meeting</a:t>
            </a:r>
          </a:p>
        </p:txBody>
      </p:sp>
      <p:sp>
        <p:nvSpPr>
          <p:cNvPr id="1469444" name="Rectangle 4"/>
          <p:cNvSpPr>
            <a:spLocks noChangeArrowheads="1"/>
          </p:cNvSpPr>
          <p:nvPr/>
        </p:nvSpPr>
        <p:spPr bwMode="auto">
          <a:xfrm>
            <a:off x="3581400" y="3743325"/>
            <a:ext cx="2514600" cy="2047875"/>
          </a:xfrm>
          <a:prstGeom prst="rect">
            <a:avLst/>
          </a:prstGeom>
          <a:solidFill>
            <a:srgbClr val="CCFFFF"/>
          </a:solidFill>
          <a:ln w="31750" algn="ctr">
            <a:solidFill>
              <a:srgbClr val="33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50000"/>
              </a:spcBef>
              <a:buClrTx/>
              <a:buSzTx/>
              <a:buFontTx/>
              <a:buNone/>
            </a:pPr>
            <a:r>
              <a:rPr lang="en-US" sz="2000">
                <a:latin typeface="Arial" charset="0"/>
              </a:rPr>
              <a:t>Sprint Planning</a:t>
            </a:r>
          </a:p>
          <a:p>
            <a:pPr algn="ctr" eaLnBrk="1" hangingPunct="1">
              <a:lnSpc>
                <a:spcPct val="100000"/>
              </a:lnSpc>
              <a:spcBef>
                <a:spcPct val="50000"/>
              </a:spcBef>
              <a:buClrTx/>
              <a:buSzTx/>
              <a:buFontTx/>
              <a:buNone/>
            </a:pPr>
            <a:r>
              <a:rPr lang="en-US" sz="2000">
                <a:latin typeface="Arial" charset="0"/>
              </a:rPr>
              <a:t>Meeting</a:t>
            </a:r>
          </a:p>
        </p:txBody>
      </p:sp>
      <p:grpSp>
        <p:nvGrpSpPr>
          <p:cNvPr id="1469445" name="Group 5"/>
          <p:cNvGrpSpPr>
            <a:grpSpLocks/>
          </p:cNvGrpSpPr>
          <p:nvPr/>
        </p:nvGrpSpPr>
        <p:grpSpPr bwMode="auto">
          <a:xfrm>
            <a:off x="1143000" y="3733800"/>
            <a:ext cx="2438400" cy="304800"/>
            <a:chOff x="576" y="1392"/>
            <a:chExt cx="1536" cy="192"/>
          </a:xfrm>
        </p:grpSpPr>
        <p:sp>
          <p:nvSpPr>
            <p:cNvPr id="1469446" name="Line 6"/>
            <p:cNvSpPr>
              <a:spLocks noChangeShapeType="1"/>
            </p:cNvSpPr>
            <p:nvPr/>
          </p:nvSpPr>
          <p:spPr bwMode="auto">
            <a:xfrm>
              <a:off x="1680" y="1488"/>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9447" name="Rectangle 7"/>
            <p:cNvSpPr>
              <a:spLocks noChangeArrowheads="1"/>
            </p:cNvSpPr>
            <p:nvPr/>
          </p:nvSpPr>
          <p:spPr bwMode="auto">
            <a:xfrm>
              <a:off x="576" y="1392"/>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Product Backlog</a:t>
              </a:r>
            </a:p>
          </p:txBody>
        </p:sp>
      </p:grpSp>
      <p:grpSp>
        <p:nvGrpSpPr>
          <p:cNvPr id="1469448" name="Group 8"/>
          <p:cNvGrpSpPr>
            <a:grpSpLocks/>
          </p:cNvGrpSpPr>
          <p:nvPr/>
        </p:nvGrpSpPr>
        <p:grpSpPr bwMode="auto">
          <a:xfrm>
            <a:off x="1143000" y="4171950"/>
            <a:ext cx="2438400" cy="304800"/>
            <a:chOff x="576" y="1668"/>
            <a:chExt cx="1536" cy="192"/>
          </a:xfrm>
        </p:grpSpPr>
        <p:sp>
          <p:nvSpPr>
            <p:cNvPr id="1469449" name="Rectangle 9"/>
            <p:cNvSpPr>
              <a:spLocks noChangeArrowheads="1"/>
            </p:cNvSpPr>
            <p:nvPr/>
          </p:nvSpPr>
          <p:spPr bwMode="auto">
            <a:xfrm>
              <a:off x="576" y="1668"/>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lnSpc>
                  <a:spcPct val="100000"/>
                </a:lnSpc>
                <a:spcBef>
                  <a:spcPct val="0"/>
                </a:spcBef>
                <a:buClrTx/>
                <a:buSzTx/>
                <a:buFontTx/>
                <a:buNone/>
              </a:pPr>
              <a:r>
                <a:rPr lang="en-US" sz="1400">
                  <a:latin typeface="Arial" charset="0"/>
                </a:rPr>
                <a:t>Team Capabilities</a:t>
              </a:r>
            </a:p>
          </p:txBody>
        </p:sp>
        <p:sp>
          <p:nvSpPr>
            <p:cNvPr id="1469450" name="Line 10"/>
            <p:cNvSpPr>
              <a:spLocks noChangeShapeType="1"/>
            </p:cNvSpPr>
            <p:nvPr/>
          </p:nvSpPr>
          <p:spPr bwMode="auto">
            <a:xfrm>
              <a:off x="1680" y="1764"/>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69451" name="Group 11"/>
          <p:cNvGrpSpPr>
            <a:grpSpLocks/>
          </p:cNvGrpSpPr>
          <p:nvPr/>
        </p:nvGrpSpPr>
        <p:grpSpPr bwMode="auto">
          <a:xfrm>
            <a:off x="1143000" y="4610100"/>
            <a:ext cx="2438400" cy="304800"/>
            <a:chOff x="576" y="1944"/>
            <a:chExt cx="1536" cy="192"/>
          </a:xfrm>
        </p:grpSpPr>
        <p:sp>
          <p:nvSpPr>
            <p:cNvPr id="1469452" name="Rectangle 12"/>
            <p:cNvSpPr>
              <a:spLocks noChangeArrowheads="1"/>
            </p:cNvSpPr>
            <p:nvPr/>
          </p:nvSpPr>
          <p:spPr bwMode="auto">
            <a:xfrm>
              <a:off x="576" y="1944"/>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Business Conditions</a:t>
              </a:r>
            </a:p>
          </p:txBody>
        </p:sp>
        <p:sp>
          <p:nvSpPr>
            <p:cNvPr id="1469453" name="Line 13"/>
            <p:cNvSpPr>
              <a:spLocks noChangeShapeType="1"/>
            </p:cNvSpPr>
            <p:nvPr/>
          </p:nvSpPr>
          <p:spPr bwMode="auto">
            <a:xfrm>
              <a:off x="1680" y="2040"/>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69454" name="Group 14"/>
          <p:cNvGrpSpPr>
            <a:grpSpLocks/>
          </p:cNvGrpSpPr>
          <p:nvPr/>
        </p:nvGrpSpPr>
        <p:grpSpPr bwMode="auto">
          <a:xfrm>
            <a:off x="1143000" y="5048250"/>
            <a:ext cx="2438400" cy="304800"/>
            <a:chOff x="576" y="2220"/>
            <a:chExt cx="1536" cy="192"/>
          </a:xfrm>
        </p:grpSpPr>
        <p:sp>
          <p:nvSpPr>
            <p:cNvPr id="1469455" name="Rectangle 15"/>
            <p:cNvSpPr>
              <a:spLocks noChangeArrowheads="1"/>
            </p:cNvSpPr>
            <p:nvPr/>
          </p:nvSpPr>
          <p:spPr bwMode="auto">
            <a:xfrm>
              <a:off x="576" y="2220"/>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Technology</a:t>
              </a:r>
            </a:p>
          </p:txBody>
        </p:sp>
        <p:sp>
          <p:nvSpPr>
            <p:cNvPr id="1469456" name="Line 16"/>
            <p:cNvSpPr>
              <a:spLocks noChangeShapeType="1"/>
            </p:cNvSpPr>
            <p:nvPr/>
          </p:nvSpPr>
          <p:spPr bwMode="auto">
            <a:xfrm>
              <a:off x="1680" y="2316"/>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69457" name="Group 17"/>
          <p:cNvGrpSpPr>
            <a:grpSpLocks/>
          </p:cNvGrpSpPr>
          <p:nvPr/>
        </p:nvGrpSpPr>
        <p:grpSpPr bwMode="auto">
          <a:xfrm>
            <a:off x="1143000" y="5486400"/>
            <a:ext cx="2438400" cy="304800"/>
            <a:chOff x="576" y="2496"/>
            <a:chExt cx="1536" cy="192"/>
          </a:xfrm>
        </p:grpSpPr>
        <p:sp>
          <p:nvSpPr>
            <p:cNvPr id="1469458" name="Rectangle 18"/>
            <p:cNvSpPr>
              <a:spLocks noChangeArrowheads="1"/>
            </p:cNvSpPr>
            <p:nvPr/>
          </p:nvSpPr>
          <p:spPr bwMode="auto">
            <a:xfrm>
              <a:off x="576" y="2496"/>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Current Product</a:t>
              </a:r>
            </a:p>
          </p:txBody>
        </p:sp>
        <p:sp>
          <p:nvSpPr>
            <p:cNvPr id="1469459" name="Line 19"/>
            <p:cNvSpPr>
              <a:spLocks noChangeShapeType="1"/>
            </p:cNvSpPr>
            <p:nvPr/>
          </p:nvSpPr>
          <p:spPr bwMode="auto">
            <a:xfrm>
              <a:off x="1680" y="2592"/>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69460" name="Rectangle 20"/>
          <p:cNvSpPr>
            <a:spLocks noChangeArrowheads="1"/>
          </p:cNvSpPr>
          <p:nvPr/>
        </p:nvSpPr>
        <p:spPr bwMode="auto">
          <a:xfrm>
            <a:off x="6781800" y="495300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Sprint Backlog</a:t>
            </a:r>
          </a:p>
        </p:txBody>
      </p:sp>
      <p:sp>
        <p:nvSpPr>
          <p:cNvPr id="1469461" name="Line 21"/>
          <p:cNvSpPr>
            <a:spLocks noChangeShapeType="1"/>
          </p:cNvSpPr>
          <p:nvPr/>
        </p:nvSpPr>
        <p:spPr bwMode="auto">
          <a:xfrm>
            <a:off x="6096000" y="5105400"/>
            <a:ext cx="685800"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9462" name="Line 22"/>
          <p:cNvSpPr>
            <a:spLocks noChangeShapeType="1"/>
          </p:cNvSpPr>
          <p:nvPr/>
        </p:nvSpPr>
        <p:spPr bwMode="auto">
          <a:xfrm>
            <a:off x="3781425" y="259080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9463" name="Line 23"/>
          <p:cNvSpPr>
            <a:spLocks noChangeShapeType="1"/>
          </p:cNvSpPr>
          <p:nvPr/>
        </p:nvSpPr>
        <p:spPr bwMode="auto">
          <a:xfrm>
            <a:off x="4381500" y="259080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9464" name="Line 24"/>
          <p:cNvSpPr>
            <a:spLocks noChangeShapeType="1"/>
          </p:cNvSpPr>
          <p:nvPr/>
        </p:nvSpPr>
        <p:spPr bwMode="auto">
          <a:xfrm>
            <a:off x="4972050" y="259080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9465" name="Line 25"/>
          <p:cNvSpPr>
            <a:spLocks noChangeShapeType="1"/>
          </p:cNvSpPr>
          <p:nvPr/>
        </p:nvSpPr>
        <p:spPr bwMode="auto">
          <a:xfrm>
            <a:off x="5572125" y="259080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9466" name="Rectangle 26"/>
          <p:cNvSpPr>
            <a:spLocks noChangeArrowheads="1"/>
          </p:cNvSpPr>
          <p:nvPr/>
        </p:nvSpPr>
        <p:spPr bwMode="auto">
          <a:xfrm rot="18765165">
            <a:off x="3390900" y="209550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Product Owner</a:t>
            </a:r>
          </a:p>
        </p:txBody>
      </p:sp>
      <p:sp>
        <p:nvSpPr>
          <p:cNvPr id="1469467" name="Rectangle 27"/>
          <p:cNvSpPr>
            <a:spLocks noChangeArrowheads="1"/>
          </p:cNvSpPr>
          <p:nvPr/>
        </p:nvSpPr>
        <p:spPr bwMode="auto">
          <a:xfrm rot="18765165">
            <a:off x="3987800" y="209550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Scrum Team</a:t>
            </a:r>
          </a:p>
        </p:txBody>
      </p:sp>
      <p:sp>
        <p:nvSpPr>
          <p:cNvPr id="1469468" name="Rectangle 28"/>
          <p:cNvSpPr>
            <a:spLocks noChangeArrowheads="1"/>
          </p:cNvSpPr>
          <p:nvPr/>
        </p:nvSpPr>
        <p:spPr bwMode="auto">
          <a:xfrm rot="18765165">
            <a:off x="5181600" y="209550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Management</a:t>
            </a:r>
          </a:p>
        </p:txBody>
      </p:sp>
      <p:sp>
        <p:nvSpPr>
          <p:cNvPr id="1469469" name="Rectangle 29"/>
          <p:cNvSpPr>
            <a:spLocks noChangeArrowheads="1"/>
          </p:cNvSpPr>
          <p:nvPr/>
        </p:nvSpPr>
        <p:spPr bwMode="auto">
          <a:xfrm rot="18765165">
            <a:off x="4584700" y="209550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Customers</a:t>
            </a:r>
          </a:p>
        </p:txBody>
      </p:sp>
      <p:sp>
        <p:nvSpPr>
          <p:cNvPr id="1469470" name="Rectangle 30"/>
          <p:cNvSpPr>
            <a:spLocks noChangeArrowheads="1"/>
          </p:cNvSpPr>
          <p:nvPr/>
        </p:nvSpPr>
        <p:spPr bwMode="auto">
          <a:xfrm>
            <a:off x="6781800" y="426720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buClrTx/>
              <a:buSzTx/>
              <a:buFontTx/>
              <a:buNone/>
            </a:pPr>
            <a:r>
              <a:rPr lang="en-US" sz="1400">
                <a:latin typeface="Arial" charset="0"/>
              </a:rPr>
              <a:t>Sprint Goal</a:t>
            </a:r>
          </a:p>
        </p:txBody>
      </p:sp>
      <p:sp>
        <p:nvSpPr>
          <p:cNvPr id="1469471" name="Line 31"/>
          <p:cNvSpPr>
            <a:spLocks noChangeShapeType="1"/>
          </p:cNvSpPr>
          <p:nvPr/>
        </p:nvSpPr>
        <p:spPr bwMode="auto">
          <a:xfrm>
            <a:off x="6096000" y="4419600"/>
            <a:ext cx="685800"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1"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1"/>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095837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51E3E5D-85E4-4D5E-84F2-CA1D1905D247}" type="slidenum">
              <a:rPr lang="de-DE" smtClean="0"/>
              <a:pPr eaLnBrk="1" hangingPunct="1"/>
              <a:t>19</a:t>
            </a:fld>
            <a:endParaRPr lang="de-DE"/>
          </a:p>
        </p:txBody>
      </p:sp>
      <p:sp>
        <p:nvSpPr>
          <p:cNvPr id="17412" name="Rectangle 2"/>
          <p:cNvSpPr>
            <a:spLocks noGrp="1" noChangeArrowheads="1"/>
          </p:cNvSpPr>
          <p:nvPr>
            <p:ph type="title"/>
          </p:nvPr>
        </p:nvSpPr>
        <p:spPr/>
        <p:txBody>
          <a:bodyPr>
            <a:normAutofit/>
          </a:bodyPr>
          <a:lstStyle/>
          <a:p>
            <a:pPr eaLnBrk="1" hangingPunct="1"/>
            <a:r>
              <a:rPr lang="en-US" sz="4500" dirty="0">
                <a:solidFill>
                  <a:srgbClr val="FF0000"/>
                </a:solidFill>
              </a:rPr>
              <a:t>Parts of Sprint Planning Meeting</a:t>
            </a:r>
            <a:endParaRPr lang="ru-RU" sz="4500" dirty="0">
              <a:solidFill>
                <a:srgbClr val="FF0000"/>
              </a:solidFill>
            </a:endParaRPr>
          </a:p>
        </p:txBody>
      </p:sp>
      <p:sp>
        <p:nvSpPr>
          <p:cNvPr id="17413" name="Rectangle 3"/>
          <p:cNvSpPr>
            <a:spLocks noGrp="1" noChangeArrowheads="1"/>
          </p:cNvSpPr>
          <p:nvPr>
            <p:ph type="body" idx="1"/>
          </p:nvPr>
        </p:nvSpPr>
        <p:spPr/>
        <p:txBody>
          <a:bodyPr/>
          <a:lstStyle/>
          <a:p>
            <a:pPr eaLnBrk="1" hangingPunct="1"/>
            <a:r>
              <a:rPr lang="en-US" dirty="0"/>
              <a:t>1</a:t>
            </a:r>
            <a:r>
              <a:rPr lang="en-US" baseline="30000" dirty="0"/>
              <a:t>st</a:t>
            </a:r>
            <a:r>
              <a:rPr lang="en-US" dirty="0"/>
              <a:t> Part:</a:t>
            </a:r>
          </a:p>
          <a:p>
            <a:pPr lvl="1" eaLnBrk="1" hangingPunct="1"/>
            <a:r>
              <a:rPr lang="en-US" dirty="0"/>
              <a:t>Creating Product Backlog </a:t>
            </a:r>
          </a:p>
          <a:p>
            <a:pPr lvl="1" eaLnBrk="1" hangingPunct="1"/>
            <a:r>
              <a:rPr lang="en-US" dirty="0"/>
              <a:t>Determining the Sprint Goal. </a:t>
            </a:r>
          </a:p>
          <a:p>
            <a:pPr lvl="1" eaLnBrk="1" hangingPunct="1"/>
            <a:r>
              <a:rPr lang="en-US" dirty="0"/>
              <a:t>Participants: Product Owner, Scrum Master, Scrum Team</a:t>
            </a:r>
          </a:p>
          <a:p>
            <a:pPr eaLnBrk="1" hangingPunct="1"/>
            <a:r>
              <a:rPr lang="en-US" dirty="0"/>
              <a:t>2</a:t>
            </a:r>
            <a:r>
              <a:rPr lang="en-US" baseline="30000" dirty="0"/>
              <a:t>nd</a:t>
            </a:r>
            <a:r>
              <a:rPr lang="en-US" dirty="0"/>
              <a:t> Part:</a:t>
            </a:r>
          </a:p>
          <a:p>
            <a:pPr lvl="1" eaLnBrk="1" hangingPunct="1"/>
            <a:r>
              <a:rPr lang="en-US" dirty="0"/>
              <a:t>Participants: Scrum Master, Scrum Team</a:t>
            </a:r>
          </a:p>
          <a:p>
            <a:pPr lvl="1" eaLnBrk="1" hangingPunct="1"/>
            <a:r>
              <a:rPr lang="en-US" dirty="0"/>
              <a:t>Creating Sprint Backlog </a:t>
            </a:r>
          </a:p>
          <a:p>
            <a:pPr eaLnBrk="1" hangingPunct="1">
              <a:buFont typeface="Wingdings" pitchFamily="2" charset="2"/>
              <a:buNone/>
            </a:pPr>
            <a:endParaRPr lang="en-US" dirty="0"/>
          </a:p>
          <a:p>
            <a:pPr eaLnBrk="1" hangingPunct="1">
              <a:buFont typeface="Wingdings" pitchFamily="2" charset="2"/>
              <a:buNone/>
            </a:pPr>
            <a:endParaRPr lang="ru-RU"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72347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334C4A5F-0A29-4E0B-B058-155F641365E5}" type="slidenum">
              <a:rPr lang="de-DE" smtClean="0"/>
              <a:pPr eaLnBrk="1" hangingPunct="1"/>
              <a:t>2</a:t>
            </a:fld>
            <a:endParaRPr lang="de-DE"/>
          </a:p>
        </p:txBody>
      </p:sp>
      <p:sp>
        <p:nvSpPr>
          <p:cNvPr id="9220"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sz="4500" b="1" dirty="0">
                <a:solidFill>
                  <a:srgbClr val="FF0000"/>
                </a:solidFill>
                <a:latin typeface="Times New Roman" pitchFamily="18" charset="0"/>
                <a:cs typeface="Times New Roman" pitchFamily="18" charset="0"/>
              </a:rPr>
              <a:t>Scrum - an agile process</a:t>
            </a:r>
            <a:endParaRPr lang="de-DE" sz="4500" b="1" dirty="0">
              <a:solidFill>
                <a:srgbClr val="FF0000"/>
              </a:solidFill>
              <a:latin typeface="Times New Roman" pitchFamily="18" charset="0"/>
              <a:cs typeface="Times New Roman" pitchFamily="18" charset="0"/>
            </a:endParaRPr>
          </a:p>
        </p:txBody>
      </p:sp>
      <p:sp>
        <p:nvSpPr>
          <p:cNvPr id="9221" name="Rectangle 3"/>
          <p:cNvSpPr>
            <a:spLocks noGrp="1" noChangeArrowheads="1"/>
          </p:cNvSpPr>
          <p:nvPr>
            <p:ph type="body" idx="1"/>
          </p:nvPr>
        </p:nvSpPr>
        <p:spPr>
          <a:xfrm>
            <a:off x="457200" y="1600200"/>
            <a:ext cx="8229600" cy="5029200"/>
          </a:xfrm>
        </p:spPr>
        <p:txBody>
          <a:bodyPr>
            <a:noAutofit/>
          </a:bodyPr>
          <a:lstStyle/>
          <a:p>
            <a:pPr eaLnBrk="1" hangingPunct="1">
              <a:lnSpc>
                <a:spcPct val="90000"/>
              </a:lnSpc>
            </a:pPr>
            <a:r>
              <a:rPr lang="en-US" sz="2400" b="1" dirty="0">
                <a:latin typeface="Times New Roman" pitchFamily="18" charset="0"/>
                <a:cs typeface="Times New Roman" pitchFamily="18" charset="0"/>
              </a:rPr>
              <a:t>SCRUM</a:t>
            </a:r>
            <a:r>
              <a:rPr lang="en-US" sz="2400" dirty="0">
                <a:latin typeface="Times New Roman" pitchFamily="18" charset="0"/>
                <a:cs typeface="Times New Roman" pitchFamily="18" charset="0"/>
              </a:rPr>
              <a:t> is an agile, lightweight process for managing and controlling software and product development in rapidly changing environments.</a:t>
            </a:r>
          </a:p>
          <a:p>
            <a:pPr eaLnBrk="1" hangingPunct="1">
              <a:lnSpc>
                <a:spcPct val="90000"/>
              </a:lnSpc>
            </a:pPr>
            <a:endParaRPr lang="en-US" sz="2400" dirty="0">
              <a:latin typeface="Times New Roman" pitchFamily="18" charset="0"/>
              <a:cs typeface="Times New Roman" pitchFamily="18" charset="0"/>
            </a:endParaRPr>
          </a:p>
          <a:p>
            <a:pPr lvl="1" eaLnBrk="1" hangingPunct="1">
              <a:lnSpc>
                <a:spcPct val="90000"/>
              </a:lnSpc>
            </a:pPr>
            <a:r>
              <a:rPr lang="en-US" sz="2400" dirty="0">
                <a:latin typeface="Times New Roman" pitchFamily="18" charset="0"/>
                <a:cs typeface="Times New Roman" pitchFamily="18" charset="0"/>
              </a:rPr>
              <a:t>Iterative, incremental process</a:t>
            </a:r>
          </a:p>
          <a:p>
            <a:pPr lvl="1" eaLnBrk="1" hangingPunct="1">
              <a:lnSpc>
                <a:spcPct val="90000"/>
              </a:lnSpc>
            </a:pPr>
            <a:r>
              <a:rPr lang="en-US" sz="2400" dirty="0">
                <a:latin typeface="Times New Roman" pitchFamily="18" charset="0"/>
                <a:cs typeface="Times New Roman" pitchFamily="18" charset="0"/>
              </a:rPr>
              <a:t>Team-based approach</a:t>
            </a:r>
          </a:p>
          <a:p>
            <a:pPr lvl="1" eaLnBrk="1" hangingPunct="1">
              <a:lnSpc>
                <a:spcPct val="90000"/>
              </a:lnSpc>
            </a:pPr>
            <a:r>
              <a:rPr lang="en-US" sz="2400" dirty="0">
                <a:latin typeface="Times New Roman" pitchFamily="18" charset="0"/>
                <a:cs typeface="Times New Roman" pitchFamily="18" charset="0"/>
              </a:rPr>
              <a:t>developing systems/ products with rapidly changing requirements</a:t>
            </a:r>
          </a:p>
          <a:p>
            <a:pPr lvl="1" eaLnBrk="1" hangingPunct="1">
              <a:lnSpc>
                <a:spcPct val="90000"/>
              </a:lnSpc>
            </a:pPr>
            <a:r>
              <a:rPr lang="en-US" sz="2400" dirty="0">
                <a:latin typeface="Times New Roman" pitchFamily="18" charset="0"/>
                <a:cs typeface="Times New Roman" pitchFamily="18" charset="0"/>
              </a:rPr>
              <a:t>Controls the confusion of conflicting interest and needs</a:t>
            </a:r>
          </a:p>
          <a:p>
            <a:pPr lvl="1" eaLnBrk="1" hangingPunct="1">
              <a:lnSpc>
                <a:spcPct val="90000"/>
              </a:lnSpc>
            </a:pPr>
            <a:r>
              <a:rPr lang="en-US" sz="2400" dirty="0">
                <a:latin typeface="Times New Roman" pitchFamily="18" charset="0"/>
                <a:cs typeface="Times New Roman" pitchFamily="18" charset="0"/>
              </a:rPr>
              <a:t>Improve communication and maximize cooperation</a:t>
            </a:r>
          </a:p>
          <a:p>
            <a:pPr lvl="1" eaLnBrk="1" hangingPunct="1">
              <a:lnSpc>
                <a:spcPct val="90000"/>
              </a:lnSpc>
            </a:pPr>
            <a:r>
              <a:rPr lang="en-US" sz="2400" dirty="0">
                <a:latin typeface="Times New Roman" pitchFamily="18" charset="0"/>
                <a:cs typeface="Times New Roman" pitchFamily="18" charset="0"/>
              </a:rPr>
              <a:t>Protecting the team from disturbances</a:t>
            </a:r>
          </a:p>
          <a:p>
            <a:pPr lvl="1" eaLnBrk="1" hangingPunct="1">
              <a:lnSpc>
                <a:spcPct val="90000"/>
              </a:lnSpc>
            </a:pPr>
            <a:r>
              <a:rPr lang="en-US" sz="2400" dirty="0">
                <a:latin typeface="Times New Roman" pitchFamily="18" charset="0"/>
                <a:cs typeface="Times New Roman" pitchFamily="18" charset="0"/>
              </a:rPr>
              <a:t>A way to maximize productivity</a:t>
            </a:r>
          </a:p>
        </p:txBody>
      </p:sp>
      <p:pic>
        <p:nvPicPr>
          <p:cNvPr id="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960182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824EACB-E3BA-44D4-80C2-1B35C10FC42C}" type="slidenum">
              <a:rPr lang="de-DE" smtClean="0"/>
              <a:pPr eaLnBrk="1" hangingPunct="1"/>
              <a:t>20</a:t>
            </a:fld>
            <a:endParaRPr lang="de-DE"/>
          </a:p>
        </p:txBody>
      </p:sp>
      <p:sp>
        <p:nvSpPr>
          <p:cNvPr id="18436" name="Rectangle 2"/>
          <p:cNvSpPr>
            <a:spLocks noGrp="1" noChangeArrowheads="1"/>
          </p:cNvSpPr>
          <p:nvPr>
            <p:ph type="title"/>
          </p:nvPr>
        </p:nvSpPr>
        <p:spPr/>
        <p:txBody>
          <a:bodyPr>
            <a:normAutofit/>
          </a:bodyPr>
          <a:lstStyle/>
          <a:p>
            <a:pPr eaLnBrk="1" hangingPunct="1"/>
            <a:r>
              <a:rPr lang="en-US" sz="4500" dirty="0">
                <a:solidFill>
                  <a:srgbClr val="FF0000"/>
                </a:solidFill>
              </a:rPr>
              <a:t>Pre-Project/Kickoff Meeting</a:t>
            </a:r>
            <a:endParaRPr lang="ru-RU" sz="4500" dirty="0">
              <a:solidFill>
                <a:srgbClr val="FF0000"/>
              </a:solidFill>
            </a:endParaRPr>
          </a:p>
        </p:txBody>
      </p:sp>
      <p:sp>
        <p:nvSpPr>
          <p:cNvPr id="18437" name="Rectangle 3"/>
          <p:cNvSpPr>
            <a:spLocks noGrp="1" noChangeArrowheads="1"/>
          </p:cNvSpPr>
          <p:nvPr>
            <p:ph type="body" idx="1"/>
          </p:nvPr>
        </p:nvSpPr>
        <p:spPr/>
        <p:txBody>
          <a:bodyPr/>
          <a:lstStyle/>
          <a:p>
            <a:pPr eaLnBrk="1" hangingPunct="1"/>
            <a:r>
              <a:rPr lang="en-US" dirty="0"/>
              <a:t>A special form of Sprint Planning Meeting.</a:t>
            </a:r>
          </a:p>
          <a:p>
            <a:pPr eaLnBrk="1" hangingPunct="1"/>
            <a:r>
              <a:rPr lang="en-US" dirty="0"/>
              <a:t>Meeting before the begin of the Project.</a:t>
            </a:r>
          </a:p>
          <a:p>
            <a:pPr eaLnBrk="1" hangingPunct="1"/>
            <a:endParaRPr lang="ru-RU"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89484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C29AB217-A510-4DB7-BC92-740D2E21D3A6}" type="slidenum">
              <a:rPr lang="de-DE" smtClean="0"/>
              <a:pPr eaLnBrk="1" hangingPunct="1"/>
              <a:t>21</a:t>
            </a:fld>
            <a:endParaRPr lang="de-DE"/>
          </a:p>
        </p:txBody>
      </p:sp>
      <p:sp>
        <p:nvSpPr>
          <p:cNvPr id="19460" name="Rectangle 2"/>
          <p:cNvSpPr>
            <a:spLocks noGrp="1" noChangeArrowheads="1"/>
          </p:cNvSpPr>
          <p:nvPr>
            <p:ph type="title"/>
          </p:nvPr>
        </p:nvSpPr>
        <p:spPr/>
        <p:txBody>
          <a:bodyPr>
            <a:normAutofit/>
          </a:bodyPr>
          <a:lstStyle/>
          <a:p>
            <a:pPr eaLnBrk="1" hangingPunct="1"/>
            <a:r>
              <a:rPr lang="en-US" sz="5000" b="1" dirty="0">
                <a:solidFill>
                  <a:srgbClr val="FF0000"/>
                </a:solidFill>
                <a:latin typeface="Times New Roman" pitchFamily="18" charset="0"/>
                <a:cs typeface="Times New Roman" pitchFamily="18" charset="0"/>
              </a:rPr>
              <a:t>Sprint</a:t>
            </a:r>
            <a:endParaRPr lang="ru-RU" sz="5000" b="1" dirty="0">
              <a:solidFill>
                <a:srgbClr val="FF0000"/>
              </a:solidFill>
              <a:latin typeface="Times New Roman" pitchFamily="18" charset="0"/>
              <a:cs typeface="Times New Roman" pitchFamily="18" charset="0"/>
            </a:endParaRPr>
          </a:p>
        </p:txBody>
      </p:sp>
      <p:sp>
        <p:nvSpPr>
          <p:cNvPr id="19461" name="Rectangle 3"/>
          <p:cNvSpPr>
            <a:spLocks noGrp="1" noChangeArrowheads="1"/>
          </p:cNvSpPr>
          <p:nvPr>
            <p:ph type="body" idx="1"/>
          </p:nvPr>
        </p:nvSpPr>
        <p:spPr/>
        <p:txBody>
          <a:bodyPr/>
          <a:lstStyle/>
          <a:p>
            <a:pPr eaLnBrk="1" hangingPunct="1"/>
            <a:r>
              <a:rPr lang="en-US" dirty="0">
                <a:latin typeface="Times New Roman" pitchFamily="18" charset="0"/>
                <a:cs typeface="Times New Roman" pitchFamily="18" charset="0"/>
              </a:rPr>
              <a:t>A </a:t>
            </a:r>
            <a:r>
              <a:rPr lang="ru-RU" dirty="0">
                <a:latin typeface="Times New Roman" pitchFamily="18" charset="0"/>
                <a:cs typeface="Times New Roman" pitchFamily="18" charset="0"/>
              </a:rPr>
              <a:t>month-long iteration</a:t>
            </a:r>
            <a:r>
              <a:rPr lang="en-US" dirty="0">
                <a:latin typeface="Times New Roman" pitchFamily="18" charset="0"/>
                <a:cs typeface="Times New Roman" pitchFamily="18" charset="0"/>
              </a:rPr>
              <a:t>, during which is incremented a product functionality</a:t>
            </a:r>
          </a:p>
          <a:p>
            <a:pPr eaLnBrk="1" hangingPunct="1"/>
            <a:r>
              <a:rPr lang="en-US" dirty="0">
                <a:latin typeface="Times New Roman" pitchFamily="18" charset="0"/>
                <a:cs typeface="Times New Roman" pitchFamily="18" charset="0"/>
              </a:rPr>
              <a:t>NO outside influence can interference with the Scrum team during the Sprint</a:t>
            </a:r>
          </a:p>
          <a:p>
            <a:pPr eaLnBrk="1" hangingPunct="1"/>
            <a:r>
              <a:rPr lang="en-US" dirty="0">
                <a:latin typeface="Times New Roman" pitchFamily="18" charset="0"/>
                <a:cs typeface="Times New Roman" pitchFamily="18" charset="0"/>
              </a:rPr>
              <a:t>Each Sprint begins with the Daily Scrum Meeting</a:t>
            </a:r>
            <a:endParaRPr lang="ru-RU" dirty="0">
              <a:latin typeface="Times New Roman" pitchFamily="18" charset="0"/>
              <a:cs typeface="Times New Roman" pitchFamily="18" charset="0"/>
            </a:endParaRPr>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064181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2" name="Rectangle 2"/>
          <p:cNvSpPr>
            <a:spLocks noGrp="1" noChangeArrowheads="1"/>
          </p:cNvSpPr>
          <p:nvPr>
            <p:ph type="title"/>
          </p:nvPr>
        </p:nvSpPr>
        <p:spPr>
          <a:xfrm>
            <a:off x="457200" y="274638"/>
            <a:ext cx="2133600" cy="1143000"/>
          </a:xfrm>
        </p:spPr>
        <p:txBody>
          <a:bodyPr>
            <a:normAutofit/>
          </a:bodyPr>
          <a:lstStyle/>
          <a:p>
            <a:pPr algn="r"/>
            <a:r>
              <a:rPr lang="en-US" sz="4500" b="1" dirty="0">
                <a:solidFill>
                  <a:srgbClr val="FF0000"/>
                </a:solidFill>
                <a:latin typeface="Times New Roman" pitchFamily="18" charset="0"/>
                <a:cs typeface="Times New Roman" pitchFamily="18" charset="0"/>
              </a:rPr>
              <a:t>Sprints</a:t>
            </a:r>
          </a:p>
        </p:txBody>
      </p:sp>
      <p:sp>
        <p:nvSpPr>
          <p:cNvPr id="1464323" name="Rectangle 3"/>
          <p:cNvSpPr>
            <a:spLocks noGrp="1" noChangeArrowheads="1"/>
          </p:cNvSpPr>
          <p:nvPr>
            <p:ph type="body" idx="1"/>
          </p:nvPr>
        </p:nvSpPr>
        <p:spPr/>
        <p:txBody>
          <a:bodyPr/>
          <a:lstStyle/>
          <a:p>
            <a:pPr>
              <a:lnSpc>
                <a:spcPct val="90000"/>
              </a:lnSpc>
            </a:pPr>
            <a:r>
              <a:rPr lang="en-US" dirty="0"/>
              <a:t>Scrum projects make progress in a series of “sprints”</a:t>
            </a:r>
          </a:p>
          <a:p>
            <a:pPr lvl="1">
              <a:lnSpc>
                <a:spcPct val="90000"/>
              </a:lnSpc>
            </a:pPr>
            <a:r>
              <a:rPr lang="en-US" dirty="0"/>
              <a:t>Analogous to XP iterations.</a:t>
            </a:r>
          </a:p>
          <a:p>
            <a:pPr>
              <a:lnSpc>
                <a:spcPct val="90000"/>
              </a:lnSpc>
            </a:pPr>
            <a:r>
              <a:rPr lang="en-US" dirty="0"/>
              <a:t>Target duration is one month</a:t>
            </a:r>
          </a:p>
          <a:p>
            <a:pPr lvl="1">
              <a:lnSpc>
                <a:spcPct val="90000"/>
              </a:lnSpc>
            </a:pPr>
            <a:r>
              <a:rPr lang="en-US" dirty="0"/>
              <a:t> +/- a week or two</a:t>
            </a:r>
          </a:p>
          <a:p>
            <a:pPr lvl="2">
              <a:lnSpc>
                <a:spcPct val="90000"/>
              </a:lnSpc>
            </a:pPr>
            <a:r>
              <a:rPr lang="en-US" dirty="0"/>
              <a:t>But, a constant duration leads to a better rhythm</a:t>
            </a:r>
          </a:p>
          <a:p>
            <a:pPr>
              <a:lnSpc>
                <a:spcPct val="90000"/>
              </a:lnSpc>
            </a:pPr>
            <a:r>
              <a:rPr lang="en-US" dirty="0"/>
              <a:t>Product is designed, coded, and tested during the sprint.</a:t>
            </a:r>
          </a:p>
          <a:p>
            <a:pPr>
              <a:lnSpc>
                <a:spcPct val="90000"/>
              </a:lnSpc>
              <a:buFont typeface="Wingdings" pitchFamily="2" charset="2"/>
              <a:buNone/>
            </a:pPr>
            <a:endParaRPr lang="en-US" dirty="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79860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457200" y="1066800"/>
            <a:ext cx="8458200" cy="5059363"/>
          </a:xfrm>
        </p:spPr>
        <p:txBody>
          <a:bodyPr/>
          <a:lstStyle/>
          <a:p>
            <a:pPr eaLnBrk="1" hangingPunct="1">
              <a:lnSpc>
                <a:spcPct val="80000"/>
              </a:lnSpc>
            </a:pPr>
            <a:r>
              <a:rPr lang="en-US" sz="3000" b="1" dirty="0">
                <a:solidFill>
                  <a:srgbClr val="000000"/>
                </a:solidFill>
                <a:latin typeface="Times New Roman" pitchFamily="18" charset="0"/>
                <a:cs typeface="Times New Roman" pitchFamily="18" charset="0"/>
              </a:rPr>
              <a:t>Sprint</a:t>
            </a:r>
            <a:r>
              <a:rPr lang="en-US" sz="3000" dirty="0">
                <a:solidFill>
                  <a:srgbClr val="000000"/>
                </a:solidFill>
                <a:latin typeface="Times New Roman" pitchFamily="18" charset="0"/>
                <a:cs typeface="Times New Roman" pitchFamily="18" charset="0"/>
              </a:rPr>
              <a:t>:  basic unit of development in Scrum. </a:t>
            </a:r>
          </a:p>
          <a:p>
            <a:pPr eaLnBrk="1" hangingPunct="1">
              <a:lnSpc>
                <a:spcPct val="80000"/>
              </a:lnSpc>
            </a:pPr>
            <a:r>
              <a:rPr lang="en-US" sz="3000" b="1" dirty="0">
                <a:solidFill>
                  <a:srgbClr val="000000"/>
                </a:solidFill>
                <a:latin typeface="Times New Roman" pitchFamily="18" charset="0"/>
                <a:cs typeface="Times New Roman" pitchFamily="18" charset="0"/>
              </a:rPr>
              <a:t>Sprint duration</a:t>
            </a:r>
            <a:r>
              <a:rPr lang="en-US" sz="3000" dirty="0">
                <a:solidFill>
                  <a:srgbClr val="000000"/>
                </a:solidFill>
                <a:latin typeface="Times New Roman" pitchFamily="18" charset="0"/>
                <a:cs typeface="Times New Roman" pitchFamily="18" charset="0"/>
              </a:rPr>
              <a:t>:  one week to one month;</a:t>
            </a:r>
          </a:p>
          <a:p>
            <a:pPr eaLnBrk="1" hangingPunct="1">
              <a:lnSpc>
                <a:spcPct val="80000"/>
              </a:lnSpc>
            </a:pPr>
            <a:r>
              <a:rPr lang="en-US" sz="3000" b="1" dirty="0">
                <a:solidFill>
                  <a:srgbClr val="000000"/>
                </a:solidFill>
                <a:latin typeface="Times New Roman" pitchFamily="18" charset="0"/>
                <a:cs typeface="Times New Roman" pitchFamily="18" charset="0"/>
              </a:rPr>
              <a:t>“Time Boxed</a:t>
            </a:r>
            <a:r>
              <a:rPr lang="en-US" sz="3000" dirty="0">
                <a:solidFill>
                  <a:srgbClr val="000000"/>
                </a:solidFill>
                <a:latin typeface="Times New Roman" pitchFamily="18" charset="0"/>
                <a:cs typeface="Times New Roman" pitchFamily="18" charset="0"/>
              </a:rPr>
              <a:t>" effort of a constant length.</a:t>
            </a:r>
            <a:endParaRPr lang="en-US" sz="3000" baseline="30000" dirty="0">
              <a:solidFill>
                <a:srgbClr val="0B0080"/>
              </a:solidFill>
              <a:latin typeface="Times New Roman" pitchFamily="18" charset="0"/>
              <a:cs typeface="Times New Roman" pitchFamily="18" charset="0"/>
            </a:endParaRPr>
          </a:p>
          <a:p>
            <a:pPr eaLnBrk="1" hangingPunct="1">
              <a:lnSpc>
                <a:spcPct val="80000"/>
              </a:lnSpc>
            </a:pPr>
            <a:endParaRPr lang="en-US" sz="3000" dirty="0">
              <a:solidFill>
                <a:srgbClr val="000000"/>
              </a:solidFill>
              <a:latin typeface="Times New Roman" pitchFamily="18" charset="0"/>
              <a:cs typeface="Times New Roman" pitchFamily="18" charset="0"/>
            </a:endParaRPr>
          </a:p>
          <a:p>
            <a:pPr eaLnBrk="1" hangingPunct="1">
              <a:lnSpc>
                <a:spcPct val="80000"/>
              </a:lnSpc>
            </a:pPr>
            <a:r>
              <a:rPr lang="en-US" sz="3000" dirty="0">
                <a:solidFill>
                  <a:srgbClr val="000000"/>
                </a:solidFill>
                <a:latin typeface="Times New Roman" pitchFamily="18" charset="0"/>
                <a:cs typeface="Times New Roman" pitchFamily="18" charset="0"/>
              </a:rPr>
              <a:t>Each sprint:</a:t>
            </a:r>
          </a:p>
          <a:p>
            <a:pPr eaLnBrk="1" hangingPunct="1">
              <a:lnSpc>
                <a:spcPct val="80000"/>
              </a:lnSpc>
            </a:pPr>
            <a:r>
              <a:rPr lang="en-US" sz="3000" dirty="0">
                <a:solidFill>
                  <a:srgbClr val="000000"/>
                </a:solidFill>
                <a:latin typeface="Times New Roman" pitchFamily="18" charset="0"/>
                <a:cs typeface="Times New Roman" pitchFamily="18" charset="0"/>
              </a:rPr>
              <a:t>Preceded by a </a:t>
            </a:r>
            <a:r>
              <a:rPr lang="en-US" sz="3000" b="1" dirty="0">
                <a:solidFill>
                  <a:srgbClr val="000000"/>
                </a:solidFill>
                <a:latin typeface="Times New Roman" pitchFamily="18" charset="0"/>
                <a:cs typeface="Times New Roman" pitchFamily="18" charset="0"/>
              </a:rPr>
              <a:t>planning meeting</a:t>
            </a:r>
            <a:r>
              <a:rPr lang="en-US" sz="3000" dirty="0">
                <a:solidFill>
                  <a:srgbClr val="000000"/>
                </a:solidFill>
                <a:latin typeface="Times New Roman" pitchFamily="18" charset="0"/>
                <a:cs typeface="Times New Roman" pitchFamily="18" charset="0"/>
              </a:rPr>
              <a:t>, </a:t>
            </a:r>
          </a:p>
          <a:p>
            <a:pPr lvl="1" eaLnBrk="1" hangingPunct="1">
              <a:lnSpc>
                <a:spcPct val="80000"/>
              </a:lnSpc>
            </a:pPr>
            <a:r>
              <a:rPr lang="en-US" sz="2600" dirty="0">
                <a:solidFill>
                  <a:srgbClr val="000000"/>
                </a:solidFill>
                <a:latin typeface="Times New Roman" pitchFamily="18" charset="0"/>
                <a:cs typeface="Times New Roman" pitchFamily="18" charset="0"/>
              </a:rPr>
              <a:t>where the </a:t>
            </a:r>
            <a:r>
              <a:rPr lang="en-US" sz="3000" b="1" dirty="0">
                <a:solidFill>
                  <a:srgbClr val="000000"/>
                </a:solidFill>
                <a:latin typeface="Times New Roman" pitchFamily="18" charset="0"/>
                <a:cs typeface="Times New Roman" pitchFamily="18" charset="0"/>
              </a:rPr>
              <a:t>tasks</a:t>
            </a:r>
            <a:r>
              <a:rPr lang="en-US" sz="2600" dirty="0">
                <a:solidFill>
                  <a:srgbClr val="000000"/>
                </a:solidFill>
                <a:latin typeface="Times New Roman" pitchFamily="18" charset="0"/>
                <a:cs typeface="Times New Roman" pitchFamily="18" charset="0"/>
              </a:rPr>
              <a:t> for sprint are </a:t>
            </a:r>
            <a:r>
              <a:rPr lang="en-US" sz="2600" b="1" dirty="0">
                <a:solidFill>
                  <a:srgbClr val="000000"/>
                </a:solidFill>
                <a:latin typeface="Times New Roman" pitchFamily="18" charset="0"/>
                <a:cs typeface="Times New Roman" pitchFamily="18" charset="0"/>
              </a:rPr>
              <a:t>identified</a:t>
            </a:r>
            <a:r>
              <a:rPr lang="en-US" sz="2600" dirty="0">
                <a:solidFill>
                  <a:srgbClr val="000000"/>
                </a:solidFill>
                <a:latin typeface="Times New Roman" pitchFamily="18" charset="0"/>
                <a:cs typeface="Times New Roman" pitchFamily="18" charset="0"/>
              </a:rPr>
              <a:t> and an </a:t>
            </a:r>
          </a:p>
          <a:p>
            <a:pPr marL="457200" lvl="1" indent="0" eaLnBrk="1" hangingPunct="1">
              <a:lnSpc>
                <a:spcPct val="80000"/>
              </a:lnSpc>
              <a:buNone/>
            </a:pPr>
            <a:r>
              <a:rPr lang="en-US" sz="2600" b="1" dirty="0">
                <a:solidFill>
                  <a:srgbClr val="000000"/>
                </a:solidFill>
                <a:latin typeface="Times New Roman" pitchFamily="18" charset="0"/>
                <a:cs typeface="Times New Roman" pitchFamily="18" charset="0"/>
              </a:rPr>
              <a:t> estimated commitment for the sprint goal</a:t>
            </a:r>
            <a:r>
              <a:rPr lang="en-US" sz="2600" dirty="0">
                <a:solidFill>
                  <a:srgbClr val="000000"/>
                </a:solidFill>
                <a:latin typeface="Times New Roman" pitchFamily="18" charset="0"/>
                <a:cs typeface="Times New Roman" pitchFamily="18" charset="0"/>
              </a:rPr>
              <a:t> made, and followed by a </a:t>
            </a:r>
            <a:r>
              <a:rPr lang="en-US" sz="2600" b="1" dirty="0">
                <a:solidFill>
                  <a:srgbClr val="000000"/>
                </a:solidFill>
                <a:latin typeface="Times New Roman" pitchFamily="18" charset="0"/>
                <a:cs typeface="Times New Roman" pitchFamily="18" charset="0"/>
              </a:rPr>
              <a:t>review or retrospective meeting</a:t>
            </a:r>
            <a:r>
              <a:rPr lang="en-US" sz="2600" dirty="0">
                <a:solidFill>
                  <a:srgbClr val="000000"/>
                </a:solidFill>
                <a:latin typeface="Times New Roman" pitchFamily="18" charset="0"/>
                <a:cs typeface="Times New Roman" pitchFamily="18" charset="0"/>
              </a:rPr>
              <a:t>,</a:t>
            </a:r>
            <a:r>
              <a:rPr lang="en-US" sz="2600" dirty="0">
                <a:solidFill>
                  <a:srgbClr val="0B0080"/>
                </a:solidFill>
                <a:latin typeface="Times New Roman" pitchFamily="18" charset="0"/>
                <a:cs typeface="Times New Roman" pitchFamily="18" charset="0"/>
              </a:rPr>
              <a:t> </a:t>
            </a:r>
            <a:r>
              <a:rPr lang="en-US" sz="2600" dirty="0">
                <a:solidFill>
                  <a:srgbClr val="000000"/>
                </a:solidFill>
                <a:latin typeface="Times New Roman" pitchFamily="18" charset="0"/>
                <a:cs typeface="Times New Roman" pitchFamily="18" charset="0"/>
              </a:rPr>
              <a:t>where the progress is reviewed and lessons for the next sprint are identified.</a:t>
            </a:r>
            <a:endParaRPr lang="en-US" sz="2600" dirty="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676167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381000" y="838200"/>
            <a:ext cx="8382000" cy="5867400"/>
          </a:xfrm>
        </p:spPr>
        <p:txBody>
          <a:bodyPr>
            <a:normAutofit/>
          </a:bodyPr>
          <a:lstStyle/>
          <a:p>
            <a:pPr eaLnBrk="1" hangingPunct="1">
              <a:lnSpc>
                <a:spcPct val="80000"/>
              </a:lnSpc>
            </a:pPr>
            <a:endParaRPr lang="en-US" sz="2500" dirty="0">
              <a:solidFill>
                <a:srgbClr val="000000"/>
              </a:solidFill>
              <a:latin typeface="Arial" charset="0"/>
            </a:endParaRPr>
          </a:p>
          <a:p>
            <a:pPr eaLnBrk="1" hangingPunct="1">
              <a:lnSpc>
                <a:spcPct val="80000"/>
              </a:lnSpc>
            </a:pPr>
            <a:r>
              <a:rPr lang="en-US" sz="2500" dirty="0">
                <a:solidFill>
                  <a:srgbClr val="000000"/>
                </a:solidFill>
                <a:latin typeface="Arial" charset="0"/>
              </a:rPr>
              <a:t>During Sprint, </a:t>
            </a:r>
            <a:r>
              <a:rPr lang="en-US" sz="2500" b="1" dirty="0">
                <a:solidFill>
                  <a:srgbClr val="000000"/>
                </a:solidFill>
                <a:latin typeface="Arial" charset="0"/>
              </a:rPr>
              <a:t>team creates finished portions</a:t>
            </a:r>
            <a:r>
              <a:rPr lang="en-US" sz="2500" dirty="0">
                <a:solidFill>
                  <a:srgbClr val="000000"/>
                </a:solidFill>
                <a:latin typeface="Arial" charset="0"/>
              </a:rPr>
              <a:t> of a product. (an </a:t>
            </a:r>
            <a:r>
              <a:rPr lang="en-US" sz="2500" b="1" u="sng" dirty="0">
                <a:solidFill>
                  <a:srgbClr val="000000"/>
                </a:solidFill>
                <a:latin typeface="Arial" charset="0"/>
              </a:rPr>
              <a:t>increment</a:t>
            </a:r>
            <a:r>
              <a:rPr lang="en-US" sz="2500" dirty="0">
                <a:solidFill>
                  <a:srgbClr val="000000"/>
                </a:solidFill>
                <a:latin typeface="Arial" charset="0"/>
              </a:rPr>
              <a:t>)</a:t>
            </a:r>
          </a:p>
          <a:p>
            <a:pPr eaLnBrk="1" hangingPunct="1">
              <a:lnSpc>
                <a:spcPct val="80000"/>
              </a:lnSpc>
            </a:pPr>
            <a:endParaRPr lang="en-US" sz="2500" b="1" u="sng" dirty="0">
              <a:solidFill>
                <a:srgbClr val="000000"/>
              </a:solidFill>
              <a:latin typeface="Arial" charset="0"/>
            </a:endParaRPr>
          </a:p>
          <a:p>
            <a:pPr eaLnBrk="1" hangingPunct="1">
              <a:lnSpc>
                <a:spcPct val="80000"/>
              </a:lnSpc>
            </a:pPr>
            <a:r>
              <a:rPr lang="en-US" sz="2500" b="1" u="sng" dirty="0">
                <a:solidFill>
                  <a:srgbClr val="000000"/>
                </a:solidFill>
                <a:latin typeface="Arial" charset="0"/>
              </a:rPr>
              <a:t>Features</a:t>
            </a:r>
            <a:r>
              <a:rPr lang="en-US" sz="2500" dirty="0">
                <a:solidFill>
                  <a:srgbClr val="000000"/>
                </a:solidFill>
                <a:latin typeface="Arial" charset="0"/>
              </a:rPr>
              <a:t> going  into a Sprint come from the </a:t>
            </a:r>
            <a:r>
              <a:rPr lang="en-US" sz="2500" b="1" i="1" dirty="0">
                <a:solidFill>
                  <a:srgbClr val="000000"/>
                </a:solidFill>
                <a:latin typeface="Arial" charset="0"/>
              </a:rPr>
              <a:t>product</a:t>
            </a:r>
            <a:r>
              <a:rPr lang="en-US" sz="2500" b="1" dirty="0">
                <a:solidFill>
                  <a:srgbClr val="000000"/>
                </a:solidFill>
                <a:latin typeface="Arial" charset="0"/>
              </a:rPr>
              <a:t> </a:t>
            </a:r>
            <a:r>
              <a:rPr lang="en-US" sz="2500" b="1" i="1" dirty="0">
                <a:solidFill>
                  <a:srgbClr val="000000"/>
                </a:solidFill>
                <a:latin typeface="Arial" charset="0"/>
              </a:rPr>
              <a:t>backlog</a:t>
            </a:r>
            <a:r>
              <a:rPr lang="en-US" sz="2500" dirty="0">
                <a:solidFill>
                  <a:srgbClr val="000000"/>
                </a:solidFill>
                <a:latin typeface="Arial" charset="0"/>
              </a:rPr>
              <a:t>: a prioritized list of requirements.</a:t>
            </a:r>
          </a:p>
          <a:p>
            <a:pPr eaLnBrk="1" hangingPunct="1">
              <a:lnSpc>
                <a:spcPct val="80000"/>
              </a:lnSpc>
            </a:pPr>
            <a:endParaRPr lang="en-US" sz="2500" dirty="0">
              <a:solidFill>
                <a:srgbClr val="000000"/>
              </a:solidFill>
              <a:latin typeface="Arial" charset="0"/>
            </a:endParaRPr>
          </a:p>
          <a:p>
            <a:pPr lvl="1" eaLnBrk="1" hangingPunct="1">
              <a:lnSpc>
                <a:spcPct val="80000"/>
              </a:lnSpc>
            </a:pPr>
            <a:r>
              <a:rPr lang="en-US" sz="2500" b="1" u="sng" dirty="0">
                <a:solidFill>
                  <a:srgbClr val="000000"/>
                </a:solidFill>
                <a:latin typeface="Arial" charset="0"/>
              </a:rPr>
              <a:t>Which</a:t>
            </a:r>
            <a:r>
              <a:rPr lang="en-US" sz="2500" b="1" dirty="0">
                <a:solidFill>
                  <a:srgbClr val="000000"/>
                </a:solidFill>
                <a:latin typeface="Arial" charset="0"/>
              </a:rPr>
              <a:t> backlog items</a:t>
            </a:r>
            <a:r>
              <a:rPr lang="en-US" sz="2500" dirty="0">
                <a:solidFill>
                  <a:srgbClr val="000000"/>
                </a:solidFill>
                <a:latin typeface="Arial" charset="0"/>
              </a:rPr>
              <a:t> go into sprint (</a:t>
            </a:r>
            <a:r>
              <a:rPr lang="en-US" sz="2500" b="1" dirty="0">
                <a:solidFill>
                  <a:srgbClr val="000000"/>
                </a:solidFill>
                <a:latin typeface="Arial" charset="0"/>
              </a:rPr>
              <a:t>sprint goals)</a:t>
            </a:r>
            <a:r>
              <a:rPr lang="en-US" sz="2500" dirty="0">
                <a:solidFill>
                  <a:srgbClr val="000000"/>
                </a:solidFill>
                <a:latin typeface="Arial" charset="0"/>
              </a:rPr>
              <a:t>  determined during Sprint Planning Mtg.  </a:t>
            </a:r>
          </a:p>
          <a:p>
            <a:pPr eaLnBrk="1" hangingPunct="1">
              <a:lnSpc>
                <a:spcPct val="80000"/>
              </a:lnSpc>
            </a:pPr>
            <a:endParaRPr lang="en-US" sz="2500" b="1" dirty="0"/>
          </a:p>
          <a:p>
            <a:pPr eaLnBrk="1" hangingPunct="1">
              <a:lnSpc>
                <a:spcPct val="80000"/>
              </a:lnSpc>
            </a:pPr>
            <a:r>
              <a:rPr lang="en-US" sz="2500" b="1" dirty="0"/>
              <a:t>Sprint</a:t>
            </a:r>
            <a:r>
              <a:rPr lang="en-US" sz="2500" dirty="0"/>
              <a:t> </a:t>
            </a:r>
            <a:r>
              <a:rPr lang="en-US" sz="2500" b="1" dirty="0"/>
              <a:t>Goal</a:t>
            </a:r>
            <a:r>
              <a:rPr lang="en-US" sz="2500" dirty="0"/>
              <a:t> </a:t>
            </a:r>
          </a:p>
          <a:p>
            <a:pPr lvl="1" eaLnBrk="1" hangingPunct="1">
              <a:lnSpc>
                <a:spcPct val="80000"/>
              </a:lnSpc>
            </a:pPr>
            <a:r>
              <a:rPr lang="en-US" sz="2500" dirty="0"/>
              <a:t>sets up </a:t>
            </a:r>
            <a:r>
              <a:rPr lang="en-US" sz="2500" b="1" dirty="0"/>
              <a:t>minimum success criterion</a:t>
            </a:r>
            <a:r>
              <a:rPr lang="en-US" sz="2500" dirty="0"/>
              <a:t> for the Sprint and </a:t>
            </a:r>
          </a:p>
          <a:p>
            <a:pPr lvl="1" eaLnBrk="1" hangingPunct="1">
              <a:lnSpc>
                <a:spcPct val="80000"/>
              </a:lnSpc>
            </a:pPr>
            <a:r>
              <a:rPr lang="en-US" sz="2500" b="1" dirty="0"/>
              <a:t>keeps the team focused</a:t>
            </a:r>
            <a:r>
              <a:rPr lang="en-US" sz="2500" dirty="0"/>
              <a:t> on the broader picture rather than narrowly on the task at hand. </a:t>
            </a:r>
          </a:p>
          <a:p>
            <a:pPr eaLnBrk="1" hangingPunct="1">
              <a:lnSpc>
                <a:spcPct val="80000"/>
              </a:lnSpc>
            </a:pPr>
            <a:endParaRPr lang="en-US" sz="2500" dirty="0">
              <a:solidFill>
                <a:srgbClr val="000000"/>
              </a:solidFill>
              <a:latin typeface="Arial" charset="0"/>
            </a:endParaRPr>
          </a:p>
          <a:p>
            <a:pPr eaLnBrk="1" hangingPunct="1">
              <a:lnSpc>
                <a:spcPct val="80000"/>
              </a:lnSpc>
            </a:pPr>
            <a:endParaRPr lang="en-US" sz="2500" dirty="0">
              <a:solidFill>
                <a:srgbClr val="000000"/>
              </a:solidFill>
              <a:latin typeface="Arial"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768623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1143000"/>
            <a:ext cx="8382000" cy="5562600"/>
          </a:xfrm>
        </p:spPr>
        <p:txBody>
          <a:bodyPr>
            <a:normAutofit/>
          </a:bodyPr>
          <a:lstStyle/>
          <a:p>
            <a:pPr eaLnBrk="1" hangingPunct="1">
              <a:lnSpc>
                <a:spcPct val="80000"/>
              </a:lnSpc>
              <a:defRPr/>
            </a:pPr>
            <a:r>
              <a:rPr lang="en-US" sz="2400" dirty="0">
                <a:solidFill>
                  <a:srgbClr val="000000"/>
                </a:solidFill>
                <a:latin typeface="Times New Roman" pitchFamily="18" charset="0"/>
                <a:cs typeface="Times New Roman" pitchFamily="18" charset="0"/>
              </a:rPr>
              <a:t>The </a:t>
            </a:r>
            <a:r>
              <a:rPr lang="en-US" sz="2400" b="1" u="sng" dirty="0">
                <a:solidFill>
                  <a:srgbClr val="000000"/>
                </a:solidFill>
                <a:latin typeface="Times New Roman" pitchFamily="18" charset="0"/>
                <a:cs typeface="Times New Roman" pitchFamily="18" charset="0"/>
              </a:rPr>
              <a:t>team</a:t>
            </a:r>
            <a:r>
              <a:rPr lang="en-US" sz="2400" dirty="0">
                <a:solidFill>
                  <a:srgbClr val="000000"/>
                </a:solidFill>
                <a:latin typeface="Times New Roman" pitchFamily="18" charset="0"/>
                <a:cs typeface="Times New Roman" pitchFamily="18" charset="0"/>
              </a:rPr>
              <a:t> </a:t>
            </a:r>
            <a:r>
              <a:rPr lang="en-US" sz="2400" b="1" dirty="0">
                <a:solidFill>
                  <a:srgbClr val="000000"/>
                </a:solidFill>
                <a:latin typeface="Times New Roman" pitchFamily="18" charset="0"/>
                <a:cs typeface="Times New Roman" pitchFamily="18" charset="0"/>
              </a:rPr>
              <a:t>then</a:t>
            </a:r>
            <a:r>
              <a:rPr lang="en-US" sz="2400" dirty="0">
                <a:solidFill>
                  <a:srgbClr val="000000"/>
                </a:solidFill>
                <a:latin typeface="Times New Roman" pitchFamily="18" charset="0"/>
                <a:cs typeface="Times New Roman" pitchFamily="18" charset="0"/>
              </a:rPr>
              <a:t> determines </a:t>
            </a:r>
            <a:r>
              <a:rPr lang="en-US" sz="2400" b="1" dirty="0">
                <a:solidFill>
                  <a:srgbClr val="000000"/>
                </a:solidFill>
                <a:latin typeface="Times New Roman" pitchFamily="18" charset="0"/>
                <a:cs typeface="Times New Roman" pitchFamily="18" charset="0"/>
              </a:rPr>
              <a:t>how </a:t>
            </a:r>
            <a:r>
              <a:rPr lang="en-US" sz="2400" b="1" u="sng" dirty="0">
                <a:solidFill>
                  <a:srgbClr val="000000"/>
                </a:solidFill>
                <a:latin typeface="Times New Roman" pitchFamily="18" charset="0"/>
                <a:cs typeface="Times New Roman" pitchFamily="18" charset="0"/>
              </a:rPr>
              <a:t>many</a:t>
            </a:r>
            <a:r>
              <a:rPr lang="en-US" sz="2400" b="1" dirty="0">
                <a:solidFill>
                  <a:srgbClr val="000000"/>
                </a:solidFill>
                <a:latin typeface="Times New Roman" pitchFamily="18" charset="0"/>
                <a:cs typeface="Times New Roman" pitchFamily="18" charset="0"/>
              </a:rPr>
              <a:t> selected items</a:t>
            </a:r>
            <a:r>
              <a:rPr lang="en-US" sz="2400" dirty="0">
                <a:solidFill>
                  <a:srgbClr val="000000"/>
                </a:solidFill>
                <a:latin typeface="Times New Roman" pitchFamily="18" charset="0"/>
                <a:cs typeface="Times New Roman" pitchFamily="18" charset="0"/>
              </a:rPr>
              <a:t> can be  </a:t>
            </a:r>
            <a:r>
              <a:rPr lang="en-US" sz="2400" b="1" dirty="0">
                <a:solidFill>
                  <a:srgbClr val="000000"/>
                </a:solidFill>
                <a:latin typeface="Times New Roman" pitchFamily="18" charset="0"/>
                <a:cs typeface="Times New Roman" pitchFamily="18" charset="0"/>
              </a:rPr>
              <a:t>completed</a:t>
            </a:r>
            <a:r>
              <a:rPr lang="en-US" sz="2400" dirty="0">
                <a:solidFill>
                  <a:srgbClr val="000000"/>
                </a:solidFill>
                <a:latin typeface="Times New Roman" pitchFamily="18" charset="0"/>
                <a:cs typeface="Times New Roman" pitchFamily="18" charset="0"/>
              </a:rPr>
              <a:t> during the next sprint.</a:t>
            </a:r>
          </a:p>
          <a:p>
            <a:pPr eaLnBrk="1" hangingPunct="1">
              <a:lnSpc>
                <a:spcPct val="80000"/>
              </a:lnSpc>
              <a:defRPr/>
            </a:pPr>
            <a:br>
              <a:rPr lang="en-US" sz="2400" dirty="0">
                <a:solidFill>
                  <a:srgbClr val="000000"/>
                </a:solidFill>
                <a:latin typeface="Times New Roman" pitchFamily="18" charset="0"/>
                <a:cs typeface="Times New Roman" pitchFamily="18" charset="0"/>
              </a:rPr>
            </a:br>
            <a:r>
              <a:rPr lang="en-US" sz="2400" dirty="0">
                <a:solidFill>
                  <a:srgbClr val="000000"/>
                </a:solidFill>
                <a:latin typeface="Times New Roman" pitchFamily="18" charset="0"/>
                <a:cs typeface="Times New Roman" pitchFamily="18" charset="0"/>
              </a:rPr>
              <a:t>These then go into the </a:t>
            </a:r>
            <a:r>
              <a:rPr lang="en-US" sz="2400" b="1" u="sng" dirty="0">
                <a:solidFill>
                  <a:srgbClr val="000000"/>
                </a:solidFill>
                <a:latin typeface="Times New Roman" pitchFamily="18" charset="0"/>
                <a:cs typeface="Times New Roman" pitchFamily="18" charset="0"/>
              </a:rPr>
              <a:t>Sprint</a:t>
            </a:r>
            <a:r>
              <a:rPr lang="en-US" sz="2400" dirty="0">
                <a:solidFill>
                  <a:srgbClr val="000000"/>
                </a:solidFill>
                <a:latin typeface="Times New Roman" pitchFamily="18" charset="0"/>
                <a:cs typeface="Times New Roman" pitchFamily="18" charset="0"/>
              </a:rPr>
              <a:t> </a:t>
            </a:r>
            <a:r>
              <a:rPr lang="en-US" sz="2400" b="1" dirty="0">
                <a:solidFill>
                  <a:srgbClr val="000000"/>
                </a:solidFill>
                <a:latin typeface="Times New Roman" pitchFamily="18" charset="0"/>
                <a:cs typeface="Times New Roman" pitchFamily="18" charset="0"/>
              </a:rPr>
              <a:t>Backlog</a:t>
            </a:r>
            <a:r>
              <a:rPr lang="en-US" sz="2400" dirty="0">
                <a:solidFill>
                  <a:srgbClr val="000000"/>
                </a:solidFill>
                <a:latin typeface="Times New Roman" pitchFamily="18" charset="0"/>
                <a:cs typeface="Times New Roman" pitchFamily="18" charset="0"/>
              </a:rPr>
              <a:t>. </a:t>
            </a:r>
          </a:p>
          <a:p>
            <a:pPr eaLnBrk="1" hangingPunct="1">
              <a:lnSpc>
                <a:spcPct val="80000"/>
              </a:lnSpc>
              <a:defRPr/>
            </a:pPr>
            <a:endParaRPr lang="en-US" sz="2400" dirty="0">
              <a:solidFill>
                <a:srgbClr val="000000"/>
              </a:solidFill>
              <a:latin typeface="Times New Roman" pitchFamily="18" charset="0"/>
              <a:cs typeface="Times New Roman" pitchFamily="18" charset="0"/>
            </a:endParaRPr>
          </a:p>
          <a:p>
            <a:pPr eaLnBrk="1" hangingPunct="1">
              <a:lnSpc>
                <a:spcPct val="80000"/>
              </a:lnSpc>
              <a:defRPr/>
            </a:pPr>
            <a:r>
              <a:rPr lang="en-US" sz="2400" b="1" dirty="0">
                <a:solidFill>
                  <a:srgbClr val="000000"/>
                </a:solidFill>
                <a:latin typeface="Times New Roman" pitchFamily="18" charset="0"/>
                <a:cs typeface="Times New Roman" pitchFamily="18" charset="0"/>
              </a:rPr>
              <a:t>Sprint Backlog</a:t>
            </a:r>
            <a:r>
              <a:rPr lang="en-US" sz="2400" dirty="0">
                <a:solidFill>
                  <a:srgbClr val="000000"/>
                </a:solidFill>
                <a:latin typeface="Times New Roman" pitchFamily="18" charset="0"/>
                <a:cs typeface="Times New Roman" pitchFamily="18" charset="0"/>
              </a:rPr>
              <a:t> is </a:t>
            </a:r>
            <a:r>
              <a:rPr lang="en-US" sz="2400" b="1" dirty="0">
                <a:solidFill>
                  <a:srgbClr val="000000"/>
                </a:solidFill>
                <a:latin typeface="Times New Roman" pitchFamily="18" charset="0"/>
                <a:cs typeface="Times New Roman" pitchFamily="18" charset="0"/>
              </a:rPr>
              <a:t>property</a:t>
            </a:r>
            <a:r>
              <a:rPr lang="en-US" sz="2400" dirty="0">
                <a:solidFill>
                  <a:srgbClr val="000000"/>
                </a:solidFill>
                <a:latin typeface="Times New Roman" pitchFamily="18" charset="0"/>
                <a:cs typeface="Times New Roman" pitchFamily="18" charset="0"/>
              </a:rPr>
              <a:t> of the development team, During a sprint, </a:t>
            </a:r>
            <a:r>
              <a:rPr lang="en-US" sz="2400" b="1" dirty="0">
                <a:solidFill>
                  <a:srgbClr val="000000"/>
                </a:solidFill>
                <a:latin typeface="Times New Roman" pitchFamily="18" charset="0"/>
                <a:cs typeface="Times New Roman" pitchFamily="18" charset="0"/>
              </a:rPr>
              <a:t>no one is allowed to </a:t>
            </a:r>
            <a:r>
              <a:rPr lang="en-US" sz="2400" b="1" u="sng" dirty="0">
                <a:solidFill>
                  <a:srgbClr val="000000"/>
                </a:solidFill>
                <a:latin typeface="Times New Roman" pitchFamily="18" charset="0"/>
                <a:cs typeface="Times New Roman" pitchFamily="18" charset="0"/>
              </a:rPr>
              <a:t>edit</a:t>
            </a:r>
            <a:r>
              <a:rPr lang="en-US" sz="2400" b="1" dirty="0">
                <a:solidFill>
                  <a:srgbClr val="000000"/>
                </a:solidFill>
                <a:latin typeface="Times New Roman" pitchFamily="18" charset="0"/>
                <a:cs typeface="Times New Roman" pitchFamily="18" charset="0"/>
              </a:rPr>
              <a:t> the sprint backlog </a:t>
            </a:r>
            <a:r>
              <a:rPr lang="en-US" sz="2400" b="1" u="sng" dirty="0">
                <a:solidFill>
                  <a:srgbClr val="000000"/>
                </a:solidFill>
                <a:latin typeface="Times New Roman" pitchFamily="18" charset="0"/>
                <a:cs typeface="Times New Roman" pitchFamily="18" charset="0"/>
              </a:rPr>
              <a:t>except</a:t>
            </a:r>
            <a:r>
              <a:rPr lang="en-US" sz="2400" b="1" dirty="0">
                <a:solidFill>
                  <a:srgbClr val="000000"/>
                </a:solidFill>
                <a:latin typeface="Times New Roman" pitchFamily="18" charset="0"/>
                <a:cs typeface="Times New Roman" pitchFamily="18" charset="0"/>
              </a:rPr>
              <a:t> for development team.</a:t>
            </a:r>
            <a:r>
              <a:rPr lang="en-US" sz="2400" dirty="0">
                <a:solidFill>
                  <a:srgbClr val="000000"/>
                </a:solidFill>
                <a:latin typeface="Times New Roman" pitchFamily="18" charset="0"/>
                <a:cs typeface="Times New Roman" pitchFamily="18" charset="0"/>
              </a:rPr>
              <a:t> </a:t>
            </a:r>
          </a:p>
          <a:p>
            <a:pPr eaLnBrk="1" hangingPunct="1">
              <a:lnSpc>
                <a:spcPct val="80000"/>
              </a:lnSpc>
              <a:defRPr/>
            </a:pPr>
            <a:endParaRPr lang="en-US" sz="2400" dirty="0">
              <a:solidFill>
                <a:srgbClr val="000000"/>
              </a:solidFill>
              <a:latin typeface="Times New Roman" pitchFamily="18" charset="0"/>
              <a:cs typeface="Times New Roman" pitchFamily="18" charset="0"/>
            </a:endParaRPr>
          </a:p>
          <a:p>
            <a:pPr eaLnBrk="1" hangingPunct="1">
              <a:lnSpc>
                <a:spcPct val="80000"/>
              </a:lnSpc>
              <a:defRPr/>
            </a:pPr>
            <a:r>
              <a:rPr lang="en-US" sz="2400" b="1" dirty="0">
                <a:solidFill>
                  <a:srgbClr val="000000"/>
                </a:solidFill>
                <a:latin typeface="Times New Roman" pitchFamily="18" charset="0"/>
                <a:cs typeface="Times New Roman" pitchFamily="18" charset="0"/>
              </a:rPr>
              <a:t>Development:</a:t>
            </a:r>
            <a:r>
              <a:rPr lang="en-US" sz="2400" dirty="0">
                <a:solidFill>
                  <a:srgbClr val="000000"/>
                </a:solidFill>
                <a:latin typeface="Times New Roman" pitchFamily="18" charset="0"/>
                <a:cs typeface="Times New Roman" pitchFamily="18" charset="0"/>
              </a:rPr>
              <a:t> </a:t>
            </a:r>
            <a:r>
              <a:rPr lang="en-US" sz="2400" b="1" u="sng" dirty="0">
                <a:latin typeface="Times New Roman" pitchFamily="18" charset="0"/>
                <a:cs typeface="Times New Roman" pitchFamily="18" charset="0"/>
              </a:rPr>
              <a:t>time-boxed</a:t>
            </a:r>
            <a:r>
              <a:rPr lang="en-US" sz="2400" dirty="0">
                <a:solidFill>
                  <a:srgbClr val="0B0080"/>
                </a:solidFill>
                <a:latin typeface="Times New Roman" pitchFamily="18" charset="0"/>
                <a:cs typeface="Times New Roman" pitchFamily="18" charset="0"/>
              </a:rPr>
              <a:t>; </a:t>
            </a:r>
            <a:r>
              <a:rPr lang="en-US" sz="2400" dirty="0">
                <a:solidFill>
                  <a:srgbClr val="000000"/>
                </a:solidFill>
                <a:latin typeface="Times New Roman" pitchFamily="18" charset="0"/>
                <a:cs typeface="Times New Roman" pitchFamily="18" charset="0"/>
              </a:rPr>
              <a:t>Sprint </a:t>
            </a:r>
            <a:r>
              <a:rPr lang="en-US" sz="2400" b="1" u="sng" dirty="0">
                <a:solidFill>
                  <a:srgbClr val="000000"/>
                </a:solidFill>
                <a:latin typeface="Times New Roman" pitchFamily="18" charset="0"/>
                <a:cs typeface="Times New Roman" pitchFamily="18" charset="0"/>
              </a:rPr>
              <a:t>must</a:t>
            </a:r>
            <a:r>
              <a:rPr lang="en-US" sz="2400" dirty="0">
                <a:solidFill>
                  <a:srgbClr val="000000"/>
                </a:solidFill>
                <a:latin typeface="Times New Roman" pitchFamily="18" charset="0"/>
                <a:cs typeface="Times New Roman" pitchFamily="18" charset="0"/>
              </a:rPr>
              <a:t> end on time; </a:t>
            </a:r>
          </a:p>
          <a:p>
            <a:pPr eaLnBrk="1" hangingPunct="1">
              <a:lnSpc>
                <a:spcPct val="80000"/>
              </a:lnSpc>
              <a:defRPr/>
            </a:pPr>
            <a:endParaRPr lang="en-US" sz="2400" dirty="0">
              <a:solidFill>
                <a:srgbClr val="000000"/>
              </a:solidFill>
              <a:latin typeface="Times New Roman" pitchFamily="18" charset="0"/>
              <a:cs typeface="Times New Roman" pitchFamily="18" charset="0"/>
            </a:endParaRPr>
          </a:p>
          <a:p>
            <a:pPr eaLnBrk="1" hangingPunct="1">
              <a:lnSpc>
                <a:spcPct val="80000"/>
              </a:lnSpc>
              <a:defRPr/>
            </a:pPr>
            <a:r>
              <a:rPr lang="en-US" sz="2400" dirty="0">
                <a:solidFill>
                  <a:srgbClr val="000000"/>
                </a:solidFill>
                <a:latin typeface="Times New Roman" pitchFamily="18" charset="0"/>
                <a:cs typeface="Times New Roman" pitchFamily="18" charset="0"/>
              </a:rPr>
              <a:t>Requirements not completed for any reason?</a:t>
            </a:r>
          </a:p>
          <a:p>
            <a:pPr marL="0" indent="0" eaLnBrk="1" hangingPunct="1">
              <a:lnSpc>
                <a:spcPct val="80000"/>
              </a:lnSpc>
              <a:buFont typeface="Arial" charset="0"/>
              <a:buNone/>
              <a:defRPr/>
            </a:pPr>
            <a:r>
              <a:rPr lang="en-US" sz="2400" dirty="0">
                <a:solidFill>
                  <a:srgbClr val="000000"/>
                </a:solidFill>
                <a:latin typeface="Times New Roman" pitchFamily="18" charset="0"/>
                <a:cs typeface="Times New Roman" pitchFamily="18" charset="0"/>
              </a:rPr>
              <a:t>      are omitted and </a:t>
            </a:r>
            <a:r>
              <a:rPr lang="en-US" sz="2400" b="1" dirty="0">
                <a:solidFill>
                  <a:srgbClr val="000000"/>
                </a:solidFill>
                <a:latin typeface="Times New Roman" pitchFamily="18" charset="0"/>
                <a:cs typeface="Times New Roman" pitchFamily="18" charset="0"/>
              </a:rPr>
              <a:t>returned</a:t>
            </a:r>
            <a:r>
              <a:rPr lang="en-US" sz="2400" dirty="0">
                <a:solidFill>
                  <a:srgbClr val="000000"/>
                </a:solidFill>
                <a:latin typeface="Times New Roman" pitchFamily="18" charset="0"/>
                <a:cs typeface="Times New Roman" pitchFamily="18" charset="0"/>
              </a:rPr>
              <a:t> to </a:t>
            </a:r>
            <a:r>
              <a:rPr lang="en-US" sz="2400" b="1" dirty="0">
                <a:solidFill>
                  <a:srgbClr val="000000"/>
                </a:solidFill>
                <a:latin typeface="Times New Roman" pitchFamily="18" charset="0"/>
                <a:cs typeface="Times New Roman" pitchFamily="18" charset="0"/>
              </a:rPr>
              <a:t>Product</a:t>
            </a:r>
            <a:r>
              <a:rPr lang="en-US" sz="2400" dirty="0">
                <a:solidFill>
                  <a:srgbClr val="000000"/>
                </a:solidFill>
                <a:latin typeface="Times New Roman" pitchFamily="18" charset="0"/>
                <a:cs typeface="Times New Roman" pitchFamily="18" charset="0"/>
              </a:rPr>
              <a:t> </a:t>
            </a:r>
            <a:r>
              <a:rPr lang="en-US" sz="2400" b="1" dirty="0">
                <a:solidFill>
                  <a:srgbClr val="000000"/>
                </a:solidFill>
                <a:latin typeface="Times New Roman" pitchFamily="18" charset="0"/>
                <a:cs typeface="Times New Roman" pitchFamily="18" charset="0"/>
              </a:rPr>
              <a:t>Backlog</a:t>
            </a:r>
            <a:r>
              <a:rPr lang="en-US" sz="2400" dirty="0">
                <a:solidFill>
                  <a:srgbClr val="000000"/>
                </a:solidFill>
                <a:latin typeface="Times New Roman" pitchFamily="18" charset="0"/>
                <a:cs typeface="Times New Roman" pitchFamily="18" charset="0"/>
              </a:rPr>
              <a:t>.</a:t>
            </a:r>
          </a:p>
          <a:p>
            <a:pPr eaLnBrk="1" hangingPunct="1">
              <a:lnSpc>
                <a:spcPct val="80000"/>
              </a:lnSpc>
              <a:buFont typeface="Arial" charset="0"/>
              <a:buNone/>
              <a:defRPr/>
            </a:pPr>
            <a:r>
              <a:rPr lang="en-US" sz="2400" dirty="0">
                <a:solidFill>
                  <a:srgbClr val="000000"/>
                </a:solidFill>
                <a:latin typeface="Times New Roman" pitchFamily="18" charset="0"/>
                <a:cs typeface="Times New Roman" pitchFamily="18" charset="0"/>
              </a:rPr>
              <a:t> </a:t>
            </a:r>
          </a:p>
          <a:p>
            <a:pPr eaLnBrk="1" hangingPunct="1">
              <a:lnSpc>
                <a:spcPct val="80000"/>
              </a:lnSpc>
              <a:defRPr/>
            </a:pPr>
            <a:r>
              <a:rPr lang="en-US" sz="2400" dirty="0">
                <a:solidFill>
                  <a:srgbClr val="000000"/>
                </a:solidFill>
                <a:latin typeface="Times New Roman" pitchFamily="18" charset="0"/>
                <a:cs typeface="Times New Roman" pitchFamily="18" charset="0"/>
              </a:rPr>
              <a:t>When Sprint is done, team </a:t>
            </a:r>
            <a:r>
              <a:rPr lang="en-US" sz="2400" b="1" dirty="0">
                <a:solidFill>
                  <a:srgbClr val="000000"/>
                </a:solidFill>
                <a:latin typeface="Times New Roman" pitchFamily="18" charset="0"/>
                <a:cs typeface="Times New Roman" pitchFamily="18" charset="0"/>
              </a:rPr>
              <a:t>demonstrates</a:t>
            </a:r>
            <a:r>
              <a:rPr lang="en-US" sz="2400" dirty="0">
                <a:solidFill>
                  <a:srgbClr val="000000"/>
                </a:solidFill>
                <a:latin typeface="Times New Roman" pitchFamily="18" charset="0"/>
                <a:cs typeface="Times New Roman" pitchFamily="18" charset="0"/>
              </a:rPr>
              <a:t> software.</a:t>
            </a:r>
            <a:endParaRPr lang="en-US" sz="2400" dirty="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277070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3C3D2290-0B22-4FC6-AF7E-9A867855F377}" type="slidenum">
              <a:rPr lang="de-DE" smtClean="0"/>
              <a:pPr eaLnBrk="1" hangingPunct="1"/>
              <a:t>26</a:t>
            </a:fld>
            <a:endParaRPr lang="de-DE"/>
          </a:p>
        </p:txBody>
      </p:sp>
      <p:sp>
        <p:nvSpPr>
          <p:cNvPr id="20484" name="Rectangle 2"/>
          <p:cNvSpPr>
            <a:spLocks noGrp="1" noChangeArrowheads="1"/>
          </p:cNvSpPr>
          <p:nvPr>
            <p:ph type="title"/>
          </p:nvPr>
        </p:nvSpPr>
        <p:spPr/>
        <p:txBody>
          <a:bodyPr>
            <a:normAutofit/>
          </a:bodyPr>
          <a:lstStyle/>
          <a:p>
            <a:pPr eaLnBrk="1" hangingPunct="1"/>
            <a:r>
              <a:rPr lang="en-US" sz="4500" b="1" dirty="0">
                <a:solidFill>
                  <a:srgbClr val="FF0000"/>
                </a:solidFill>
                <a:latin typeface="Times New Roman" pitchFamily="18" charset="0"/>
                <a:cs typeface="Times New Roman" pitchFamily="18" charset="0"/>
              </a:rPr>
              <a:t>Daily Scrum</a:t>
            </a:r>
            <a:endParaRPr lang="ru-RU" sz="4500" b="1" dirty="0">
              <a:solidFill>
                <a:srgbClr val="FF0000"/>
              </a:solidFill>
              <a:latin typeface="Times New Roman" pitchFamily="18" charset="0"/>
              <a:cs typeface="Times New Roman" pitchFamily="18" charset="0"/>
            </a:endParaRPr>
          </a:p>
        </p:txBody>
      </p:sp>
      <p:sp>
        <p:nvSpPr>
          <p:cNvPr id="20485" name="Rectangle 3"/>
          <p:cNvSpPr>
            <a:spLocks noGrp="1" noChangeArrowheads="1"/>
          </p:cNvSpPr>
          <p:nvPr>
            <p:ph type="body" idx="1"/>
          </p:nvPr>
        </p:nvSpPr>
        <p:spPr/>
        <p:txBody>
          <a:bodyPr/>
          <a:lstStyle/>
          <a:p>
            <a:pPr eaLnBrk="1" hangingPunct="1"/>
            <a:r>
              <a:rPr lang="en-US"/>
              <a:t>Is a short (15 minutes long) meeting, which is held every day before the Team starts working</a:t>
            </a:r>
          </a:p>
          <a:p>
            <a:pPr eaLnBrk="1" hangingPunct="1"/>
            <a:r>
              <a:rPr lang="en-US"/>
              <a:t>Participants: Scrum Master (which is the chairman), Scrum Team</a:t>
            </a:r>
          </a:p>
          <a:p>
            <a:pPr eaLnBrk="1" hangingPunct="1"/>
            <a:r>
              <a:rPr lang="en-US"/>
              <a:t>Every Team member should answer on 3 questions</a:t>
            </a:r>
          </a:p>
          <a:p>
            <a:pPr eaLnBrk="1" hangingPunct="1">
              <a:buFont typeface="Wingdings" pitchFamily="2" charset="2"/>
              <a:buNone/>
            </a:pPr>
            <a:endParaRPr lang="ru-RU"/>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643438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8694A781-17DB-4562-8A90-D89D808E4243}" type="slidenum">
              <a:rPr lang="de-DE" smtClean="0"/>
              <a:pPr eaLnBrk="1" hangingPunct="1"/>
              <a:t>27</a:t>
            </a:fld>
            <a:endParaRPr lang="de-DE"/>
          </a:p>
        </p:txBody>
      </p:sp>
      <p:sp>
        <p:nvSpPr>
          <p:cNvPr id="22532" name="Rectangle 2"/>
          <p:cNvSpPr>
            <a:spLocks noGrp="1" noChangeArrowheads="1"/>
          </p:cNvSpPr>
          <p:nvPr>
            <p:ph type="title"/>
          </p:nvPr>
        </p:nvSpPr>
        <p:spPr/>
        <p:txBody>
          <a:bodyPr>
            <a:normAutofit/>
          </a:bodyPr>
          <a:lstStyle/>
          <a:p>
            <a:pPr eaLnBrk="1" hangingPunct="1"/>
            <a:r>
              <a:rPr lang="en-US" sz="4500" b="1" dirty="0">
                <a:solidFill>
                  <a:srgbClr val="FF0000"/>
                </a:solidFill>
              </a:rPr>
              <a:t>Daily Scrum</a:t>
            </a:r>
            <a:endParaRPr lang="ru-RU" sz="4500" b="1" dirty="0">
              <a:solidFill>
                <a:srgbClr val="FF0000"/>
              </a:solidFill>
            </a:endParaRPr>
          </a:p>
        </p:txBody>
      </p:sp>
      <p:sp>
        <p:nvSpPr>
          <p:cNvPr id="22533" name="Rectangle 3"/>
          <p:cNvSpPr>
            <a:spLocks noGrp="1" noChangeArrowheads="1"/>
          </p:cNvSpPr>
          <p:nvPr>
            <p:ph type="body" idx="1"/>
          </p:nvPr>
        </p:nvSpPr>
        <p:spPr/>
        <p:txBody>
          <a:bodyPr/>
          <a:lstStyle/>
          <a:p>
            <a:pPr eaLnBrk="1" hangingPunct="1"/>
            <a:r>
              <a:rPr lang="en-US" dirty="0">
                <a:latin typeface="Times New Roman" pitchFamily="18" charset="0"/>
                <a:cs typeface="Times New Roman" pitchFamily="18" charset="0"/>
              </a:rPr>
              <a:t>Is NOT a problem solving session</a:t>
            </a:r>
          </a:p>
          <a:p>
            <a:pPr eaLnBrk="1" hangingPunct="1"/>
            <a:r>
              <a:rPr lang="en-US" dirty="0">
                <a:latin typeface="Times New Roman" pitchFamily="18" charset="0"/>
                <a:cs typeface="Times New Roman" pitchFamily="18" charset="0"/>
              </a:rPr>
              <a:t>Is NOT a way to collect information about WHO is behind the schedule</a:t>
            </a:r>
          </a:p>
          <a:p>
            <a:pPr eaLnBrk="1" hangingPunct="1"/>
            <a:r>
              <a:rPr lang="en-US" dirty="0">
                <a:latin typeface="Times New Roman" pitchFamily="18" charset="0"/>
                <a:cs typeface="Times New Roman" pitchFamily="18" charset="0"/>
              </a:rPr>
              <a:t>Is a meeting in which team members make commitments to each other and to the Scrum Master</a:t>
            </a:r>
          </a:p>
          <a:p>
            <a:pPr eaLnBrk="1" hangingPunct="1"/>
            <a:r>
              <a:rPr lang="en-US" dirty="0">
                <a:latin typeface="Times New Roman" pitchFamily="18" charset="0"/>
                <a:cs typeface="Times New Roman" pitchFamily="18" charset="0"/>
              </a:rPr>
              <a:t>Is a good way for a Scrum Master to track the progress of the Team</a:t>
            </a:r>
            <a:endParaRPr lang="ru-RU" dirty="0">
              <a:latin typeface="Times New Roman" pitchFamily="18" charset="0"/>
              <a:cs typeface="Times New Roman" pitchFamily="18" charset="0"/>
            </a:endParaRPr>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784239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D05A53D7-D015-4E02-91B9-00843847705A}" type="slidenum">
              <a:rPr lang="de-DE" smtClean="0"/>
              <a:pPr eaLnBrk="1" hangingPunct="1"/>
              <a:t>28</a:t>
            </a:fld>
            <a:endParaRPr lang="de-DE"/>
          </a:p>
        </p:txBody>
      </p:sp>
      <p:sp>
        <p:nvSpPr>
          <p:cNvPr id="21508" name="Rectangle 2"/>
          <p:cNvSpPr>
            <a:spLocks noGrp="1" noChangeArrowheads="1"/>
          </p:cNvSpPr>
          <p:nvPr>
            <p:ph type="title"/>
          </p:nvPr>
        </p:nvSpPr>
        <p:spPr/>
        <p:txBody>
          <a:bodyPr/>
          <a:lstStyle/>
          <a:p>
            <a:pPr eaLnBrk="1" hangingPunct="1"/>
            <a:r>
              <a:rPr lang="en-US" b="1" dirty="0">
                <a:solidFill>
                  <a:srgbClr val="FF0000"/>
                </a:solidFill>
              </a:rPr>
              <a:t>Questions</a:t>
            </a:r>
            <a:endParaRPr lang="ru-RU" b="1" dirty="0">
              <a:solidFill>
                <a:srgbClr val="FF0000"/>
              </a:solidFill>
            </a:endParaRPr>
          </a:p>
        </p:txBody>
      </p:sp>
      <p:sp>
        <p:nvSpPr>
          <p:cNvPr id="21509" name="Rectangle 3"/>
          <p:cNvSpPr>
            <a:spLocks noGrp="1" noChangeArrowheads="1"/>
          </p:cNvSpPr>
          <p:nvPr>
            <p:ph type="body" idx="1"/>
          </p:nvPr>
        </p:nvSpPr>
        <p:spPr/>
        <p:txBody>
          <a:bodyPr/>
          <a:lstStyle/>
          <a:p>
            <a:pPr eaLnBrk="1" hangingPunct="1"/>
            <a:r>
              <a:rPr lang="en-US"/>
              <a:t>What did you do since the last Scrum? </a:t>
            </a:r>
          </a:p>
          <a:p>
            <a:pPr eaLnBrk="1" hangingPunct="1"/>
            <a:r>
              <a:rPr lang="en-US"/>
              <a:t>What are you doing until the next Scrum?</a:t>
            </a:r>
          </a:p>
          <a:p>
            <a:pPr eaLnBrk="1" hangingPunct="1"/>
            <a:r>
              <a:rPr lang="en-US"/>
              <a:t>What is stopping you getting on with the work?</a:t>
            </a:r>
            <a:endParaRPr lang="ru-RU"/>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524403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EC4EF469-0C91-43A0-8B10-99AD58B9D9E7}" type="slidenum">
              <a:rPr lang="de-DE" smtClean="0"/>
              <a:pPr eaLnBrk="1" hangingPunct="1"/>
              <a:t>29</a:t>
            </a:fld>
            <a:endParaRPr lang="de-DE"/>
          </a:p>
        </p:txBody>
      </p:sp>
      <p:sp>
        <p:nvSpPr>
          <p:cNvPr id="23556" name="Rectangle 2"/>
          <p:cNvSpPr>
            <a:spLocks noGrp="1" noChangeArrowheads="1"/>
          </p:cNvSpPr>
          <p:nvPr>
            <p:ph type="title"/>
          </p:nvPr>
        </p:nvSpPr>
        <p:spPr/>
        <p:txBody>
          <a:bodyPr/>
          <a:lstStyle/>
          <a:p>
            <a:pPr eaLnBrk="1" hangingPunct="1"/>
            <a:r>
              <a:rPr lang="en-US" b="1" dirty="0">
                <a:solidFill>
                  <a:srgbClr val="FF0000"/>
                </a:solidFill>
              </a:rPr>
              <a:t>Sprint Review Meeting</a:t>
            </a:r>
            <a:endParaRPr lang="ru-RU" b="1" dirty="0">
              <a:solidFill>
                <a:srgbClr val="FF0000"/>
              </a:solidFill>
            </a:endParaRPr>
          </a:p>
        </p:txBody>
      </p:sp>
      <p:sp>
        <p:nvSpPr>
          <p:cNvPr id="23557" name="Rectangle 3"/>
          <p:cNvSpPr>
            <a:spLocks noGrp="1" noChangeArrowheads="1"/>
          </p:cNvSpPr>
          <p:nvPr>
            <p:ph type="body" idx="1"/>
          </p:nvPr>
        </p:nvSpPr>
        <p:spPr/>
        <p:txBody>
          <a:bodyPr/>
          <a:lstStyle/>
          <a:p>
            <a:pPr eaLnBrk="1" hangingPunct="1"/>
            <a:r>
              <a:rPr lang="en-US"/>
              <a:t>Is held at the end of each Sprint</a:t>
            </a:r>
          </a:p>
          <a:p>
            <a:pPr eaLnBrk="1" hangingPunct="1"/>
            <a:r>
              <a:rPr lang="en-US"/>
              <a:t>Business functionality which was created during the Sprint is demonstrated to the Product Owner</a:t>
            </a:r>
          </a:p>
          <a:p>
            <a:pPr eaLnBrk="1" hangingPunct="1"/>
            <a:r>
              <a:rPr lang="en-US"/>
              <a:t>Informal, should not distract Team members of doing their work</a:t>
            </a:r>
            <a:endParaRPr lang="ru-RU"/>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419798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1100" y="381000"/>
            <a:ext cx="1493520" cy="635000"/>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FF0000"/>
                </a:solidFill>
                <a:latin typeface="Times New Roman" pitchFamily="18" charset="0"/>
                <a:cs typeface="Times New Roman" pitchFamily="18" charset="0"/>
              </a:rPr>
              <a:t>Scrum</a:t>
            </a: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3</a:t>
            </a:fld>
            <a:endParaRPr dirty="0"/>
          </a:p>
        </p:txBody>
      </p:sp>
      <p:sp>
        <p:nvSpPr>
          <p:cNvPr id="4" name="object 4"/>
          <p:cNvSpPr txBox="1"/>
          <p:nvPr/>
        </p:nvSpPr>
        <p:spPr>
          <a:xfrm>
            <a:off x="231140" y="2367279"/>
            <a:ext cx="3827145" cy="330200"/>
          </a:xfrm>
          <a:prstGeom prst="rect">
            <a:avLst/>
          </a:prstGeom>
        </p:spPr>
        <p:txBody>
          <a:bodyPr vert="horz" wrap="square" lIns="0" tIns="12700" rIns="0" bIns="0" rtlCol="0">
            <a:spAutoFit/>
          </a:bodyPr>
          <a:lstStyle/>
          <a:p>
            <a:pPr marL="12700">
              <a:lnSpc>
                <a:spcPct val="100000"/>
              </a:lnSpc>
              <a:spcBef>
                <a:spcPts val="100"/>
              </a:spcBef>
              <a:tabLst>
                <a:tab pos="297815" algn="l"/>
              </a:tabLst>
            </a:pPr>
            <a:r>
              <a:rPr sz="1500" spc="-560" dirty="0">
                <a:solidFill>
                  <a:srgbClr val="9A0000"/>
                </a:solidFill>
                <a:latin typeface="Wingdings"/>
                <a:cs typeface="Wingdings"/>
              </a:rPr>
              <a:t></a:t>
            </a:r>
            <a:r>
              <a:rPr sz="1500" spc="-560" dirty="0">
                <a:solidFill>
                  <a:srgbClr val="9A0000"/>
                </a:solidFill>
                <a:latin typeface="Times New Roman"/>
                <a:cs typeface="Times New Roman"/>
              </a:rPr>
              <a:t>	</a:t>
            </a:r>
            <a:r>
              <a:rPr sz="2000" spc="-5" dirty="0">
                <a:latin typeface="Arial"/>
                <a:cs typeface="Arial"/>
              </a:rPr>
              <a:t>Scrum—distinguishing</a:t>
            </a:r>
            <a:r>
              <a:rPr sz="2000" spc="20" dirty="0">
                <a:latin typeface="Arial"/>
                <a:cs typeface="Arial"/>
              </a:rPr>
              <a:t> </a:t>
            </a:r>
            <a:r>
              <a:rPr sz="2000" spc="-5" dirty="0">
                <a:latin typeface="Arial"/>
                <a:cs typeface="Arial"/>
              </a:rPr>
              <a:t>features</a:t>
            </a:r>
            <a:endParaRPr sz="2000">
              <a:latin typeface="Arial"/>
              <a:cs typeface="Arial"/>
            </a:endParaRPr>
          </a:p>
        </p:txBody>
      </p:sp>
      <p:sp>
        <p:nvSpPr>
          <p:cNvPr id="5" name="object 5"/>
          <p:cNvSpPr txBox="1"/>
          <p:nvPr/>
        </p:nvSpPr>
        <p:spPr>
          <a:xfrm>
            <a:off x="916939" y="2998723"/>
            <a:ext cx="711644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9A0000"/>
                </a:solidFill>
                <a:latin typeface="Arial"/>
                <a:cs typeface="Arial"/>
              </a:rPr>
              <a:t>Testing </a:t>
            </a:r>
            <a:r>
              <a:rPr sz="1800" dirty="0">
                <a:solidFill>
                  <a:srgbClr val="9A0000"/>
                </a:solidFill>
                <a:latin typeface="Arial"/>
                <a:cs typeface="Arial"/>
              </a:rPr>
              <a:t>and </a:t>
            </a:r>
            <a:r>
              <a:rPr sz="1800" spc="-5" dirty="0">
                <a:solidFill>
                  <a:srgbClr val="9A0000"/>
                </a:solidFill>
                <a:latin typeface="Arial"/>
                <a:cs typeface="Arial"/>
              </a:rPr>
              <a:t>documentation </a:t>
            </a:r>
            <a:r>
              <a:rPr sz="1800" dirty="0">
                <a:solidFill>
                  <a:srgbClr val="9A0000"/>
                </a:solidFill>
                <a:latin typeface="Arial"/>
                <a:cs typeface="Arial"/>
              </a:rPr>
              <a:t>are on-going </a:t>
            </a:r>
            <a:r>
              <a:rPr sz="1800" dirty="0">
                <a:latin typeface="Arial"/>
                <a:cs typeface="Arial"/>
              </a:rPr>
              <a:t>as </a:t>
            </a:r>
            <a:r>
              <a:rPr sz="1800" spc="-5" dirty="0">
                <a:latin typeface="Arial"/>
                <a:cs typeface="Arial"/>
              </a:rPr>
              <a:t>the </a:t>
            </a:r>
            <a:r>
              <a:rPr sz="1800" dirty="0">
                <a:latin typeface="Arial"/>
                <a:cs typeface="Arial"/>
              </a:rPr>
              <a:t>product is</a:t>
            </a:r>
            <a:r>
              <a:rPr sz="1800" spc="25" dirty="0">
                <a:latin typeface="Arial"/>
                <a:cs typeface="Arial"/>
              </a:rPr>
              <a:t> </a:t>
            </a:r>
            <a:r>
              <a:rPr sz="1800" spc="-5" dirty="0">
                <a:latin typeface="Arial"/>
                <a:cs typeface="Arial"/>
              </a:rPr>
              <a:t>constructed</a:t>
            </a:r>
            <a:endParaRPr sz="1800">
              <a:latin typeface="Arial"/>
              <a:cs typeface="Arial"/>
            </a:endParaRPr>
          </a:p>
        </p:txBody>
      </p:sp>
      <p:sp>
        <p:nvSpPr>
          <p:cNvPr id="6" name="object 6"/>
          <p:cNvSpPr txBox="1"/>
          <p:nvPr/>
        </p:nvSpPr>
        <p:spPr>
          <a:xfrm>
            <a:off x="688340" y="2552409"/>
            <a:ext cx="5019040" cy="1037590"/>
          </a:xfrm>
          <a:prstGeom prst="rect">
            <a:avLst/>
          </a:prstGeom>
        </p:spPr>
        <p:txBody>
          <a:bodyPr vert="horz" wrap="square" lIns="0" tIns="154305" rIns="0" bIns="0" rtlCol="0">
            <a:spAutoFit/>
          </a:bodyPr>
          <a:lstStyle/>
          <a:p>
            <a:pPr marL="12700">
              <a:lnSpc>
                <a:spcPct val="100000"/>
              </a:lnSpc>
              <a:spcBef>
                <a:spcPts val="1215"/>
              </a:spcBef>
            </a:pPr>
            <a:r>
              <a:rPr sz="1250" spc="-465" dirty="0">
                <a:solidFill>
                  <a:srgbClr val="9A0000"/>
                </a:solidFill>
                <a:latin typeface="Wingdings"/>
                <a:cs typeface="Wingdings"/>
              </a:rPr>
              <a:t></a:t>
            </a:r>
            <a:r>
              <a:rPr sz="1250" spc="540" dirty="0">
                <a:solidFill>
                  <a:srgbClr val="9A0000"/>
                </a:solidFill>
                <a:latin typeface="Times New Roman"/>
                <a:cs typeface="Times New Roman"/>
              </a:rPr>
              <a:t> </a:t>
            </a:r>
            <a:r>
              <a:rPr sz="1800" dirty="0">
                <a:latin typeface="Arial"/>
                <a:cs typeface="Arial"/>
              </a:rPr>
              <a:t>Development work is </a:t>
            </a:r>
            <a:r>
              <a:rPr sz="1800" spc="-5" dirty="0">
                <a:latin typeface="Arial"/>
                <a:cs typeface="Arial"/>
              </a:rPr>
              <a:t>partitioned into</a:t>
            </a:r>
            <a:r>
              <a:rPr sz="1800" spc="-25" dirty="0">
                <a:latin typeface="Arial"/>
                <a:cs typeface="Arial"/>
              </a:rPr>
              <a:t> </a:t>
            </a:r>
            <a:r>
              <a:rPr sz="1800" spc="-204" dirty="0">
                <a:latin typeface="AoyagiKouzanFontT"/>
                <a:cs typeface="AoyagiKouzanFontT"/>
              </a:rPr>
              <a:t>“</a:t>
            </a:r>
            <a:r>
              <a:rPr sz="1800" spc="-204" dirty="0">
                <a:solidFill>
                  <a:srgbClr val="9A0000"/>
                </a:solidFill>
                <a:latin typeface="Arial"/>
                <a:cs typeface="Arial"/>
              </a:rPr>
              <a:t>packets</a:t>
            </a:r>
            <a:r>
              <a:rPr sz="1800" spc="-204" dirty="0">
                <a:latin typeface="AoyagiKouzanFontT"/>
                <a:cs typeface="AoyagiKouzanFontT"/>
              </a:rPr>
              <a:t>”</a:t>
            </a:r>
            <a:endParaRPr sz="1800" dirty="0">
              <a:latin typeface="AoyagiKouzanFontT"/>
              <a:cs typeface="AoyagiKouzanFontT"/>
            </a:endParaRPr>
          </a:p>
          <a:p>
            <a:pPr marL="12700">
              <a:lnSpc>
                <a:spcPct val="100000"/>
              </a:lnSpc>
              <a:spcBef>
                <a:spcPts val="790"/>
              </a:spcBef>
            </a:pPr>
            <a:r>
              <a:rPr sz="1250" spc="-465" dirty="0">
                <a:solidFill>
                  <a:srgbClr val="9A0000"/>
                </a:solidFill>
                <a:latin typeface="Wingdings"/>
                <a:cs typeface="Wingdings"/>
              </a:rPr>
              <a:t></a:t>
            </a:r>
            <a:endParaRPr sz="1250" dirty="0">
              <a:latin typeface="Wingdings"/>
              <a:cs typeface="Wingdings"/>
            </a:endParaRPr>
          </a:p>
          <a:p>
            <a:pPr marL="12700">
              <a:lnSpc>
                <a:spcPct val="100000"/>
              </a:lnSpc>
              <a:spcBef>
                <a:spcPts val="900"/>
              </a:spcBef>
            </a:pPr>
            <a:r>
              <a:rPr sz="1250" spc="-465" dirty="0">
                <a:solidFill>
                  <a:srgbClr val="9A0000"/>
                </a:solidFill>
                <a:latin typeface="Wingdings"/>
                <a:cs typeface="Wingdings"/>
              </a:rPr>
              <a:t></a:t>
            </a:r>
            <a:endParaRPr sz="1250" dirty="0">
              <a:latin typeface="Wingdings"/>
              <a:cs typeface="Wingdings"/>
            </a:endParaRPr>
          </a:p>
        </p:txBody>
      </p:sp>
      <p:sp>
        <p:nvSpPr>
          <p:cNvPr id="7" name="object 7"/>
          <p:cNvSpPr txBox="1"/>
          <p:nvPr/>
        </p:nvSpPr>
        <p:spPr>
          <a:xfrm>
            <a:off x="916939" y="3303523"/>
            <a:ext cx="74199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Work units </a:t>
            </a:r>
            <a:r>
              <a:rPr sz="1800" dirty="0">
                <a:latin typeface="Arial"/>
                <a:cs typeface="Arial"/>
              </a:rPr>
              <a:t>occurs in </a:t>
            </a:r>
            <a:r>
              <a:rPr sz="1800" spc="-204" dirty="0">
                <a:latin typeface="AoyagiKouzanFontT"/>
                <a:cs typeface="AoyagiKouzanFontT"/>
              </a:rPr>
              <a:t>“</a:t>
            </a:r>
            <a:r>
              <a:rPr sz="1800" spc="-204" dirty="0">
                <a:solidFill>
                  <a:srgbClr val="9A0000"/>
                </a:solidFill>
                <a:latin typeface="Arial"/>
                <a:cs typeface="Arial"/>
              </a:rPr>
              <a:t>sprints</a:t>
            </a:r>
            <a:r>
              <a:rPr sz="1800" spc="-204" dirty="0">
                <a:latin typeface="AoyagiKouzanFontT"/>
                <a:cs typeface="AoyagiKouzanFontT"/>
              </a:rPr>
              <a:t>” </a:t>
            </a:r>
            <a:r>
              <a:rPr sz="1800" dirty="0">
                <a:latin typeface="Arial"/>
                <a:cs typeface="Arial"/>
              </a:rPr>
              <a:t>and is derived </a:t>
            </a:r>
            <a:r>
              <a:rPr sz="1800" spc="-5" dirty="0">
                <a:latin typeface="Arial"/>
                <a:cs typeface="Arial"/>
              </a:rPr>
              <a:t>from </a:t>
            </a:r>
            <a:r>
              <a:rPr sz="1800" dirty="0">
                <a:latin typeface="Arial"/>
                <a:cs typeface="Arial"/>
              </a:rPr>
              <a:t>a </a:t>
            </a:r>
            <a:r>
              <a:rPr sz="1800" spc="-204" dirty="0">
                <a:latin typeface="AoyagiKouzanFontT"/>
                <a:cs typeface="AoyagiKouzanFontT"/>
              </a:rPr>
              <a:t>“</a:t>
            </a:r>
            <a:r>
              <a:rPr sz="1800" spc="-204" dirty="0">
                <a:solidFill>
                  <a:srgbClr val="9A0000"/>
                </a:solidFill>
                <a:latin typeface="Arial"/>
                <a:cs typeface="Arial"/>
              </a:rPr>
              <a:t>backlog</a:t>
            </a:r>
            <a:r>
              <a:rPr sz="1800" spc="-204" dirty="0">
                <a:latin typeface="AoyagiKouzanFontT"/>
                <a:cs typeface="AoyagiKouzanFontT"/>
              </a:rPr>
              <a:t>”</a:t>
            </a:r>
            <a:r>
              <a:rPr sz="1800" spc="-580" dirty="0">
                <a:latin typeface="AoyagiKouzanFontT"/>
                <a:cs typeface="AoyagiKouzanFontT"/>
              </a:rPr>
              <a:t> </a:t>
            </a:r>
            <a:r>
              <a:rPr sz="1800" dirty="0">
                <a:latin typeface="Arial"/>
                <a:cs typeface="Arial"/>
              </a:rPr>
              <a:t>of </a:t>
            </a:r>
            <a:r>
              <a:rPr sz="1800" spc="-5" dirty="0">
                <a:latin typeface="Arial"/>
                <a:cs typeface="Arial"/>
              </a:rPr>
              <a:t>existing</a:t>
            </a:r>
            <a:endParaRPr sz="1800" dirty="0">
              <a:latin typeface="Arial"/>
              <a:cs typeface="Arial"/>
            </a:endParaRPr>
          </a:p>
        </p:txBody>
      </p:sp>
      <p:sp>
        <p:nvSpPr>
          <p:cNvPr id="8" name="object 8"/>
          <p:cNvSpPr txBox="1"/>
          <p:nvPr/>
        </p:nvSpPr>
        <p:spPr>
          <a:xfrm>
            <a:off x="688340" y="3506216"/>
            <a:ext cx="7522209" cy="2480945"/>
          </a:xfrm>
          <a:prstGeom prst="rect">
            <a:avLst/>
          </a:prstGeom>
        </p:spPr>
        <p:txBody>
          <a:bodyPr vert="horz" wrap="square" lIns="0" tIns="46990" rIns="0" bIns="0" rtlCol="0">
            <a:spAutoFit/>
          </a:bodyPr>
          <a:lstStyle/>
          <a:p>
            <a:pPr marL="241300">
              <a:lnSpc>
                <a:spcPct val="100000"/>
              </a:lnSpc>
              <a:spcBef>
                <a:spcPts val="370"/>
              </a:spcBef>
            </a:pPr>
            <a:r>
              <a:rPr sz="1800" dirty="0">
                <a:latin typeface="Arial"/>
                <a:cs typeface="Arial"/>
              </a:rPr>
              <a:t>changing </a:t>
            </a:r>
            <a:r>
              <a:rPr sz="1800" spc="-5" dirty="0">
                <a:latin typeface="Arial"/>
                <a:cs typeface="Arial"/>
              </a:rPr>
              <a:t>prioritized</a:t>
            </a:r>
            <a:r>
              <a:rPr sz="1800" dirty="0">
                <a:latin typeface="Arial"/>
                <a:cs typeface="Arial"/>
              </a:rPr>
              <a:t> </a:t>
            </a:r>
            <a:r>
              <a:rPr sz="1800" spc="-5" dirty="0">
                <a:latin typeface="Arial"/>
                <a:cs typeface="Arial"/>
              </a:rPr>
              <a:t>requirements</a:t>
            </a:r>
            <a:endParaRPr sz="1800" dirty="0">
              <a:latin typeface="Arial"/>
              <a:cs typeface="Arial"/>
            </a:endParaRPr>
          </a:p>
          <a:p>
            <a:pPr marL="241300" marR="550545" indent="-228600">
              <a:lnSpc>
                <a:spcPts val="1970"/>
              </a:lnSpc>
              <a:spcBef>
                <a:spcPts val="495"/>
              </a:spcBef>
            </a:pPr>
            <a:r>
              <a:rPr sz="1250" spc="-465" dirty="0">
                <a:solidFill>
                  <a:srgbClr val="9A0000"/>
                </a:solidFill>
                <a:latin typeface="Wingdings"/>
                <a:cs typeface="Wingdings"/>
              </a:rPr>
              <a:t></a:t>
            </a:r>
            <a:r>
              <a:rPr sz="1250" spc="545" dirty="0">
                <a:solidFill>
                  <a:srgbClr val="9A0000"/>
                </a:solidFill>
                <a:latin typeface="Times New Roman"/>
                <a:cs typeface="Times New Roman"/>
              </a:rPr>
              <a:t> </a:t>
            </a:r>
            <a:r>
              <a:rPr sz="1800" dirty="0">
                <a:latin typeface="Arial"/>
                <a:cs typeface="Arial"/>
              </a:rPr>
              <a:t>Changes are not </a:t>
            </a:r>
            <a:r>
              <a:rPr sz="1800" spc="-5" dirty="0">
                <a:latin typeface="Arial"/>
                <a:cs typeface="Arial"/>
              </a:rPr>
              <a:t>introduced </a:t>
            </a:r>
            <a:r>
              <a:rPr sz="1800" dirty="0">
                <a:latin typeface="Arial"/>
                <a:cs typeface="Arial"/>
              </a:rPr>
              <a:t>in </a:t>
            </a:r>
            <a:r>
              <a:rPr sz="1800" spc="-5" dirty="0">
                <a:latin typeface="Arial"/>
                <a:cs typeface="Arial"/>
              </a:rPr>
              <a:t>sprints </a:t>
            </a:r>
            <a:r>
              <a:rPr sz="1800" dirty="0">
                <a:latin typeface="Arial"/>
                <a:cs typeface="Arial"/>
              </a:rPr>
              <a:t>(short </a:t>
            </a:r>
            <a:r>
              <a:rPr sz="1800" spc="-5" dirty="0">
                <a:latin typeface="Arial"/>
                <a:cs typeface="Arial"/>
              </a:rPr>
              <a:t>term </a:t>
            </a:r>
            <a:r>
              <a:rPr sz="1800" dirty="0">
                <a:latin typeface="Arial"/>
                <a:cs typeface="Arial"/>
              </a:rPr>
              <a:t>but </a:t>
            </a:r>
            <a:r>
              <a:rPr sz="1800" spc="-5" dirty="0">
                <a:latin typeface="Arial"/>
                <a:cs typeface="Arial"/>
              </a:rPr>
              <a:t>stable) </a:t>
            </a:r>
            <a:r>
              <a:rPr sz="1800" dirty="0">
                <a:latin typeface="Arial"/>
                <a:cs typeface="Arial"/>
              </a:rPr>
              <a:t>but in  backlog.</a:t>
            </a:r>
          </a:p>
          <a:p>
            <a:pPr marL="241300" marR="29845" indent="-228600">
              <a:lnSpc>
                <a:spcPct val="89500"/>
              </a:lnSpc>
              <a:spcBef>
                <a:spcPts val="365"/>
              </a:spcBef>
            </a:pPr>
            <a:r>
              <a:rPr sz="1250" spc="-465" dirty="0">
                <a:solidFill>
                  <a:srgbClr val="9A0000"/>
                </a:solidFill>
                <a:latin typeface="Wingdings"/>
                <a:cs typeface="Wingdings"/>
              </a:rPr>
              <a:t></a:t>
            </a:r>
            <a:r>
              <a:rPr sz="1250" spc="550" dirty="0">
                <a:solidFill>
                  <a:srgbClr val="9A0000"/>
                </a:solidFill>
                <a:latin typeface="Times New Roman"/>
                <a:cs typeface="Times New Roman"/>
              </a:rPr>
              <a:t> </a:t>
            </a:r>
            <a:r>
              <a:rPr sz="1800" spc="-5" dirty="0">
                <a:solidFill>
                  <a:srgbClr val="9A0000"/>
                </a:solidFill>
                <a:latin typeface="Arial"/>
                <a:cs typeface="Arial"/>
              </a:rPr>
              <a:t>Meetings </a:t>
            </a:r>
            <a:r>
              <a:rPr sz="1800" dirty="0">
                <a:solidFill>
                  <a:srgbClr val="9A0000"/>
                </a:solidFill>
                <a:latin typeface="Arial"/>
                <a:cs typeface="Arial"/>
              </a:rPr>
              <a:t>are very short </a:t>
            </a:r>
            <a:r>
              <a:rPr sz="1800" dirty="0">
                <a:latin typeface="Arial"/>
                <a:cs typeface="Arial"/>
              </a:rPr>
              <a:t>(15 </a:t>
            </a:r>
            <a:r>
              <a:rPr sz="1800" spc="-5" dirty="0">
                <a:latin typeface="Arial"/>
                <a:cs typeface="Arial"/>
              </a:rPr>
              <a:t>minutes </a:t>
            </a:r>
            <a:r>
              <a:rPr sz="1800" dirty="0">
                <a:latin typeface="Arial"/>
                <a:cs typeface="Arial"/>
              </a:rPr>
              <a:t>daily) and </a:t>
            </a:r>
            <a:r>
              <a:rPr sz="1800" spc="-5" dirty="0">
                <a:latin typeface="Arial"/>
                <a:cs typeface="Arial"/>
              </a:rPr>
              <a:t>sometimes conducted  without </a:t>
            </a:r>
            <a:r>
              <a:rPr sz="1800" dirty="0">
                <a:latin typeface="Arial"/>
                <a:cs typeface="Arial"/>
              </a:rPr>
              <a:t>chairs ( what did you do since last </a:t>
            </a:r>
            <a:r>
              <a:rPr sz="1800" spc="-5" dirty="0">
                <a:latin typeface="Arial"/>
                <a:cs typeface="Arial"/>
              </a:rPr>
              <a:t>meeting? What obstacles </a:t>
            </a:r>
            <a:r>
              <a:rPr sz="1800" dirty="0">
                <a:latin typeface="Arial"/>
                <a:cs typeface="Arial"/>
              </a:rPr>
              <a:t>are  you </a:t>
            </a:r>
            <a:r>
              <a:rPr sz="1800" spc="-5" dirty="0">
                <a:latin typeface="Arial"/>
                <a:cs typeface="Arial"/>
              </a:rPr>
              <a:t>encountering? What </a:t>
            </a:r>
            <a:r>
              <a:rPr sz="1800" dirty="0">
                <a:latin typeface="Arial"/>
                <a:cs typeface="Arial"/>
              </a:rPr>
              <a:t>do you plan </a:t>
            </a:r>
            <a:r>
              <a:rPr sz="1800" spc="-5" dirty="0">
                <a:latin typeface="Arial"/>
                <a:cs typeface="Arial"/>
              </a:rPr>
              <a:t>to </a:t>
            </a:r>
            <a:r>
              <a:rPr sz="1800" dirty="0">
                <a:latin typeface="Arial"/>
                <a:cs typeface="Arial"/>
              </a:rPr>
              <a:t>accomplish by next</a:t>
            </a:r>
            <a:r>
              <a:rPr sz="1800" spc="15" dirty="0">
                <a:latin typeface="Arial"/>
                <a:cs typeface="Arial"/>
              </a:rPr>
              <a:t> </a:t>
            </a:r>
            <a:r>
              <a:rPr sz="1800" spc="-5" dirty="0">
                <a:latin typeface="Arial"/>
                <a:cs typeface="Arial"/>
              </a:rPr>
              <a:t>meeting?)</a:t>
            </a:r>
            <a:endParaRPr sz="1800" dirty="0">
              <a:latin typeface="Arial"/>
              <a:cs typeface="Arial"/>
            </a:endParaRPr>
          </a:p>
          <a:p>
            <a:pPr marL="241300" marR="5080" indent="-228600">
              <a:lnSpc>
                <a:spcPct val="89500"/>
              </a:lnSpc>
              <a:spcBef>
                <a:spcPts val="500"/>
              </a:spcBef>
            </a:pPr>
            <a:r>
              <a:rPr sz="1250" spc="-465" dirty="0">
                <a:solidFill>
                  <a:srgbClr val="9A0000"/>
                </a:solidFill>
                <a:latin typeface="Wingdings"/>
                <a:cs typeface="Wingdings"/>
              </a:rPr>
              <a:t></a:t>
            </a:r>
            <a:r>
              <a:rPr sz="1250" spc="555" dirty="0">
                <a:solidFill>
                  <a:srgbClr val="9A0000"/>
                </a:solidFill>
                <a:latin typeface="Times New Roman"/>
                <a:cs typeface="Times New Roman"/>
              </a:rPr>
              <a:t> </a:t>
            </a:r>
            <a:r>
              <a:rPr sz="1800" spc="-260" dirty="0">
                <a:latin typeface="AoyagiKouzanFontT"/>
                <a:cs typeface="AoyagiKouzanFontT"/>
              </a:rPr>
              <a:t>“</a:t>
            </a:r>
            <a:r>
              <a:rPr sz="1800" spc="-260" dirty="0">
                <a:solidFill>
                  <a:srgbClr val="9A0000"/>
                </a:solidFill>
                <a:latin typeface="Arial"/>
                <a:cs typeface="Arial"/>
              </a:rPr>
              <a:t>demos</a:t>
            </a:r>
            <a:r>
              <a:rPr sz="1800" spc="-260" dirty="0">
                <a:latin typeface="AoyagiKouzanFontT"/>
                <a:cs typeface="AoyagiKouzanFontT"/>
              </a:rPr>
              <a:t>” </a:t>
            </a:r>
            <a:r>
              <a:rPr sz="1800" dirty="0">
                <a:latin typeface="Arial"/>
                <a:cs typeface="Arial"/>
              </a:rPr>
              <a:t>are delivered </a:t>
            </a:r>
            <a:r>
              <a:rPr sz="1800" spc="-5" dirty="0">
                <a:latin typeface="Arial"/>
                <a:cs typeface="Arial"/>
              </a:rPr>
              <a:t>to the customer with the time-box allocated.</a:t>
            </a:r>
            <a:r>
              <a:rPr sz="1800" spc="-70" dirty="0">
                <a:latin typeface="Arial"/>
                <a:cs typeface="Arial"/>
              </a:rPr>
              <a:t> </a:t>
            </a:r>
            <a:r>
              <a:rPr sz="1800" dirty="0">
                <a:latin typeface="Arial"/>
                <a:cs typeface="Arial"/>
              </a:rPr>
              <a:t>May  not </a:t>
            </a:r>
            <a:r>
              <a:rPr sz="1800" spc="-5" dirty="0">
                <a:latin typeface="Arial"/>
                <a:cs typeface="Arial"/>
              </a:rPr>
              <a:t>contain </a:t>
            </a:r>
            <a:r>
              <a:rPr sz="1800" dirty="0">
                <a:latin typeface="Arial"/>
                <a:cs typeface="Arial"/>
              </a:rPr>
              <a:t>all </a:t>
            </a:r>
            <a:r>
              <a:rPr sz="1800" spc="-5" dirty="0">
                <a:latin typeface="Arial"/>
                <a:cs typeface="Arial"/>
              </a:rPr>
              <a:t>functionalities. </a:t>
            </a:r>
            <a:r>
              <a:rPr sz="1800" dirty="0">
                <a:latin typeface="Arial"/>
                <a:cs typeface="Arial"/>
              </a:rPr>
              <a:t>So </a:t>
            </a:r>
            <a:r>
              <a:rPr sz="1800" spc="-5" dirty="0">
                <a:latin typeface="Arial"/>
                <a:cs typeface="Arial"/>
              </a:rPr>
              <a:t>customers </a:t>
            </a:r>
            <a:r>
              <a:rPr sz="1800" dirty="0">
                <a:latin typeface="Arial"/>
                <a:cs typeface="Arial"/>
              </a:rPr>
              <a:t>can </a:t>
            </a:r>
            <a:r>
              <a:rPr sz="1800" spc="-5" dirty="0">
                <a:latin typeface="Arial"/>
                <a:cs typeface="Arial"/>
              </a:rPr>
              <a:t>evaluate </a:t>
            </a:r>
            <a:r>
              <a:rPr sz="1800" dirty="0">
                <a:latin typeface="Arial"/>
                <a:cs typeface="Arial"/>
              </a:rPr>
              <a:t>and give  </a:t>
            </a:r>
            <a:r>
              <a:rPr sz="1800" spc="-5" dirty="0">
                <a:latin typeface="Arial"/>
                <a:cs typeface="Arial"/>
              </a:rPr>
              <a:t>feedbacks.</a:t>
            </a:r>
            <a:endParaRPr sz="1800" dirty="0">
              <a:latin typeface="Arial"/>
              <a:cs typeface="Arial"/>
            </a:endParaRPr>
          </a:p>
        </p:txBody>
      </p:sp>
      <p:pic>
        <p:nvPicPr>
          <p:cNvPr id="9"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005473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538" name="Rectangle 2"/>
          <p:cNvSpPr>
            <a:spLocks noGrp="1" noChangeArrowheads="1"/>
          </p:cNvSpPr>
          <p:nvPr>
            <p:ph type="title"/>
          </p:nvPr>
        </p:nvSpPr>
        <p:spPr/>
        <p:txBody>
          <a:bodyPr/>
          <a:lstStyle/>
          <a:p>
            <a:pPr algn="r"/>
            <a:r>
              <a:rPr lang="en-US" b="1" dirty="0">
                <a:solidFill>
                  <a:srgbClr val="FF0000"/>
                </a:solidFill>
              </a:rPr>
              <a:t>Sprint Retrospective Meeting</a:t>
            </a:r>
          </a:p>
        </p:txBody>
      </p:sp>
      <p:sp>
        <p:nvSpPr>
          <p:cNvPr id="1473539" name="Rectangle 3"/>
          <p:cNvSpPr>
            <a:spLocks noGrp="1" noChangeArrowheads="1"/>
          </p:cNvSpPr>
          <p:nvPr>
            <p:ph type="body" idx="1"/>
          </p:nvPr>
        </p:nvSpPr>
        <p:spPr/>
        <p:txBody>
          <a:bodyPr/>
          <a:lstStyle/>
          <a:p>
            <a:r>
              <a:rPr lang="en-US"/>
              <a:t>Scrum Team only</a:t>
            </a:r>
          </a:p>
          <a:p>
            <a:r>
              <a:rPr lang="en-US"/>
              <a:t>Feedback meeting</a:t>
            </a:r>
          </a:p>
          <a:p>
            <a:r>
              <a:rPr lang="en-US"/>
              <a:t>Three questions</a:t>
            </a:r>
          </a:p>
          <a:p>
            <a:pPr lvl="1"/>
            <a:r>
              <a:rPr lang="en-US"/>
              <a:t>Start</a:t>
            </a:r>
          </a:p>
          <a:p>
            <a:pPr lvl="1"/>
            <a:r>
              <a:rPr lang="en-US"/>
              <a:t>Stop</a:t>
            </a:r>
          </a:p>
          <a:p>
            <a:pPr lvl="1"/>
            <a:r>
              <a:rPr lang="en-US"/>
              <a:t>Continue</a:t>
            </a:r>
          </a:p>
          <a:p>
            <a:r>
              <a:rPr lang="en-US"/>
              <a:t>Don’t skip for the first 5-6 sprints!!!</a:t>
            </a:r>
          </a:p>
          <a:p>
            <a:pPr>
              <a:buFont typeface="Wingdings" pitchFamily="2" charset="2"/>
              <a:buNone/>
            </a:pPr>
            <a:endParaRPr lang="en-US"/>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715831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52470B31-49ED-428F-B16B-376D82A6229E}" type="slidenum">
              <a:rPr lang="de-DE" smtClean="0"/>
              <a:pPr eaLnBrk="1" hangingPunct="1"/>
              <a:t>31</a:t>
            </a:fld>
            <a:endParaRPr lang="de-DE"/>
          </a:p>
        </p:txBody>
      </p:sp>
      <p:sp>
        <p:nvSpPr>
          <p:cNvPr id="24580" name="Rectangle 2"/>
          <p:cNvSpPr>
            <a:spLocks noGrp="1" noChangeArrowheads="1"/>
          </p:cNvSpPr>
          <p:nvPr>
            <p:ph type="title"/>
          </p:nvPr>
        </p:nvSpPr>
        <p:spPr/>
        <p:txBody>
          <a:bodyPr>
            <a:normAutofit/>
          </a:bodyPr>
          <a:lstStyle/>
          <a:p>
            <a:pPr eaLnBrk="1" hangingPunct="1"/>
            <a:r>
              <a:rPr lang="en-US" sz="4500" b="1" dirty="0">
                <a:solidFill>
                  <a:srgbClr val="FF0000"/>
                </a:solidFill>
              </a:rPr>
              <a:t>Scrum Artifacts</a:t>
            </a:r>
            <a:endParaRPr lang="ru-RU" sz="4500" b="1" dirty="0">
              <a:solidFill>
                <a:srgbClr val="FF0000"/>
              </a:solidFill>
            </a:endParaRPr>
          </a:p>
        </p:txBody>
      </p:sp>
      <p:sp>
        <p:nvSpPr>
          <p:cNvPr id="24581" name="Rectangle 3"/>
          <p:cNvSpPr>
            <a:spLocks noGrp="1" noChangeArrowheads="1"/>
          </p:cNvSpPr>
          <p:nvPr>
            <p:ph type="body" idx="1"/>
          </p:nvPr>
        </p:nvSpPr>
        <p:spPr/>
        <p:txBody>
          <a:bodyPr/>
          <a:lstStyle/>
          <a:p>
            <a:pPr eaLnBrk="1" hangingPunct="1"/>
            <a:r>
              <a:rPr lang="en-US"/>
              <a:t>Product Backlog</a:t>
            </a:r>
          </a:p>
          <a:p>
            <a:pPr eaLnBrk="1" hangingPunct="1"/>
            <a:r>
              <a:rPr lang="en-US"/>
              <a:t>Sprint Backlog</a:t>
            </a:r>
          </a:p>
          <a:p>
            <a:pPr eaLnBrk="1" hangingPunct="1"/>
            <a:r>
              <a:rPr lang="en-US"/>
              <a:t>Burn down Charts</a:t>
            </a:r>
            <a:endParaRPr lang="ru-RU"/>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000024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095DAD5C-C828-48EE-BA56-F9A75298B759}" type="slidenum">
              <a:rPr lang="de-DE" smtClean="0"/>
              <a:pPr eaLnBrk="1" hangingPunct="1"/>
              <a:t>32</a:t>
            </a:fld>
            <a:endParaRPr lang="de-DE"/>
          </a:p>
        </p:txBody>
      </p:sp>
      <p:sp>
        <p:nvSpPr>
          <p:cNvPr id="25604" name="Rectangle 2"/>
          <p:cNvSpPr>
            <a:spLocks noGrp="1" noChangeArrowheads="1"/>
          </p:cNvSpPr>
          <p:nvPr>
            <p:ph type="title"/>
          </p:nvPr>
        </p:nvSpPr>
        <p:spPr/>
        <p:txBody>
          <a:bodyPr>
            <a:normAutofit/>
          </a:bodyPr>
          <a:lstStyle/>
          <a:p>
            <a:pPr eaLnBrk="1" hangingPunct="1"/>
            <a:r>
              <a:rPr lang="en-US" sz="4500" b="1" dirty="0">
                <a:solidFill>
                  <a:srgbClr val="FF0000"/>
                </a:solidFill>
              </a:rPr>
              <a:t>Product Backlog</a:t>
            </a:r>
            <a:endParaRPr lang="ru-RU" sz="4500" b="1" dirty="0">
              <a:solidFill>
                <a:srgbClr val="FF0000"/>
              </a:solidFill>
            </a:endParaRPr>
          </a:p>
        </p:txBody>
      </p:sp>
      <p:sp>
        <p:nvSpPr>
          <p:cNvPr id="25605" name="Rectangle 3"/>
          <p:cNvSpPr>
            <a:spLocks noGrp="1" noChangeArrowheads="1"/>
          </p:cNvSpPr>
          <p:nvPr>
            <p:ph type="body" idx="1"/>
          </p:nvPr>
        </p:nvSpPr>
        <p:spPr/>
        <p:txBody>
          <a:bodyPr/>
          <a:lstStyle/>
          <a:p>
            <a:pPr eaLnBrk="1" hangingPunct="1"/>
            <a:r>
              <a:rPr lang="en-US" sz="2600"/>
              <a:t>Requirements for a system, expressed as a prioritized list of Backlog Items</a:t>
            </a:r>
          </a:p>
          <a:p>
            <a:pPr eaLnBrk="1" hangingPunct="1"/>
            <a:r>
              <a:rPr lang="en-US" sz="2600"/>
              <a:t>Is managed and owned by a Product Owner</a:t>
            </a:r>
          </a:p>
          <a:p>
            <a:pPr eaLnBrk="1" hangingPunct="1"/>
            <a:r>
              <a:rPr lang="en-US" sz="2600"/>
              <a:t>Spreadsheet (typically)</a:t>
            </a:r>
          </a:p>
          <a:p>
            <a:pPr eaLnBrk="1" hangingPunct="1"/>
            <a:r>
              <a:rPr lang="en-US" sz="2600"/>
              <a:t>Usually is created during the Sprint Planning Meeting</a:t>
            </a:r>
          </a:p>
          <a:p>
            <a:pPr eaLnBrk="1" hangingPunct="1"/>
            <a:r>
              <a:rPr lang="en-US" sz="2600"/>
              <a:t>Can be changed and re-prioritized before each Planning Meeting</a:t>
            </a:r>
            <a:endParaRPr lang="ru-RU" sz="260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69941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22" name="Rectangle 2"/>
          <p:cNvSpPr>
            <a:spLocks noGrp="1" noChangeArrowheads="1"/>
          </p:cNvSpPr>
          <p:nvPr>
            <p:ph type="title"/>
          </p:nvPr>
        </p:nvSpPr>
        <p:spPr/>
        <p:txBody>
          <a:bodyPr>
            <a:normAutofit/>
          </a:bodyPr>
          <a:lstStyle/>
          <a:p>
            <a:pPr algn="r"/>
            <a:r>
              <a:rPr lang="en-US" sz="4500" b="1" dirty="0">
                <a:solidFill>
                  <a:srgbClr val="FF0000"/>
                </a:solidFill>
              </a:rPr>
              <a:t>Product Backlog</a:t>
            </a:r>
          </a:p>
        </p:txBody>
      </p:sp>
      <p:sp>
        <p:nvSpPr>
          <p:cNvPr id="1438723" name="Rectangle 3"/>
          <p:cNvSpPr>
            <a:spLocks noGrp="1" noChangeArrowheads="1"/>
          </p:cNvSpPr>
          <p:nvPr>
            <p:ph type="body" idx="1"/>
          </p:nvPr>
        </p:nvSpPr>
        <p:spPr/>
        <p:txBody>
          <a:bodyPr/>
          <a:lstStyle/>
          <a:p>
            <a:r>
              <a:rPr lang="en-US" dirty="0"/>
              <a:t>A list of all desired work on the project</a:t>
            </a:r>
          </a:p>
          <a:p>
            <a:pPr lvl="1"/>
            <a:r>
              <a:rPr lang="en-US" dirty="0"/>
              <a:t>Usually a combination of </a:t>
            </a:r>
          </a:p>
          <a:p>
            <a:pPr lvl="2"/>
            <a:r>
              <a:rPr lang="en-US" dirty="0"/>
              <a:t>story-based work (“let user search and replace”)</a:t>
            </a:r>
          </a:p>
          <a:p>
            <a:pPr lvl="2"/>
            <a:r>
              <a:rPr lang="en-US" dirty="0"/>
              <a:t>task-based work (“improve exception handling”)</a:t>
            </a:r>
          </a:p>
          <a:p>
            <a:r>
              <a:rPr lang="en-US" dirty="0"/>
              <a:t>List is prioritized by the Product Owner</a:t>
            </a:r>
          </a:p>
          <a:p>
            <a:pPr lvl="1"/>
            <a:r>
              <a:rPr lang="en-US" dirty="0"/>
              <a:t>Typically a Product Manager, Marketing, Internal Customer, etc.</a:t>
            </a:r>
          </a:p>
          <a:p>
            <a:pPr>
              <a:buFont typeface="Wingdings" pitchFamily="2" charset="2"/>
              <a:buNone/>
            </a:pPr>
            <a:endParaRPr lang="en-US" dirty="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912601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Grp="1" noChangeArrowheads="1"/>
          </p:cNvSpPr>
          <p:nvPr>
            <p:ph type="title"/>
          </p:nvPr>
        </p:nvSpPr>
        <p:spPr/>
        <p:txBody>
          <a:bodyPr>
            <a:normAutofit/>
          </a:bodyPr>
          <a:lstStyle/>
          <a:p>
            <a:pPr algn="r"/>
            <a:r>
              <a:rPr lang="en-US" sz="4500" b="1" dirty="0">
                <a:solidFill>
                  <a:srgbClr val="FF0000"/>
                </a:solidFill>
              </a:rPr>
              <a:t>Product Backlog</a:t>
            </a:r>
          </a:p>
        </p:txBody>
      </p:sp>
      <p:sp>
        <p:nvSpPr>
          <p:cNvPr id="1437699" name="Rectangle 3"/>
          <p:cNvSpPr>
            <a:spLocks noGrp="1" noChangeArrowheads="1"/>
          </p:cNvSpPr>
          <p:nvPr>
            <p:ph type="body" idx="1"/>
          </p:nvPr>
        </p:nvSpPr>
        <p:spPr/>
        <p:txBody>
          <a:bodyPr/>
          <a:lstStyle/>
          <a:p>
            <a:r>
              <a:rPr lang="en-US" dirty="0"/>
              <a:t>Requirements for a system, expressed as a prioritized list of Backlog Items</a:t>
            </a:r>
          </a:p>
          <a:p>
            <a:r>
              <a:rPr lang="en-US" dirty="0"/>
              <a:t>Is managed and owned by a Product Owner</a:t>
            </a:r>
          </a:p>
          <a:p>
            <a:r>
              <a:rPr lang="en-US" dirty="0"/>
              <a:t>Spreadsheet (typically)</a:t>
            </a:r>
          </a:p>
          <a:p>
            <a:r>
              <a:rPr lang="en-US" dirty="0"/>
              <a:t>Usually is created during the Sprint Planning Meeting</a:t>
            </a:r>
          </a:p>
          <a:p>
            <a:r>
              <a:rPr lang="en-US" dirty="0"/>
              <a:t>Can be changed and re-prioritized before each PM</a:t>
            </a:r>
            <a:endParaRPr lang="ru-RU"/>
          </a:p>
          <a:p>
            <a:pPr>
              <a:buFont typeface="Wingdings" pitchFamily="2" charset="2"/>
              <a:buNone/>
            </a:pPr>
            <a:endParaRPr lang="en-US" dirty="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851532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28600"/>
            <a:ext cx="8229600" cy="609600"/>
          </a:xfrm>
        </p:spPr>
        <p:txBody>
          <a:bodyPr>
            <a:normAutofit fontScale="90000"/>
          </a:bodyPr>
          <a:lstStyle/>
          <a:p>
            <a:pPr eaLnBrk="1" hangingPunct="1"/>
            <a:r>
              <a:rPr lang="en-US" b="1" dirty="0">
                <a:solidFill>
                  <a:srgbClr val="FF0000"/>
                </a:solidFill>
                <a:latin typeface="Times New Roman" pitchFamily="18" charset="0"/>
                <a:cs typeface="Times New Roman" pitchFamily="18" charset="0"/>
              </a:rPr>
              <a:t>Artifact:  Product Backlog</a:t>
            </a:r>
          </a:p>
        </p:txBody>
      </p:sp>
      <p:sp>
        <p:nvSpPr>
          <p:cNvPr id="3" name="Content Placeholder 2"/>
          <p:cNvSpPr>
            <a:spLocks noGrp="1"/>
          </p:cNvSpPr>
          <p:nvPr>
            <p:ph idx="1"/>
          </p:nvPr>
        </p:nvSpPr>
        <p:spPr>
          <a:xfrm>
            <a:off x="457200" y="1066800"/>
            <a:ext cx="8229600" cy="5791200"/>
          </a:xfrm>
        </p:spPr>
        <p:txBody>
          <a:bodyPr>
            <a:normAutofit lnSpcReduction="10000"/>
          </a:bodyPr>
          <a:lstStyle/>
          <a:p>
            <a:pPr eaLnBrk="1" hangingPunct="1">
              <a:lnSpc>
                <a:spcPct val="80000"/>
              </a:lnSpc>
              <a:defRPr/>
            </a:pPr>
            <a:r>
              <a:rPr lang="en-US" sz="2400" b="1" dirty="0">
                <a:solidFill>
                  <a:srgbClr val="000000"/>
                </a:solidFill>
                <a:latin typeface="Arial" charset="0"/>
              </a:rPr>
              <a:t>Product backlog</a:t>
            </a:r>
            <a:r>
              <a:rPr lang="en-US" sz="2400" dirty="0">
                <a:solidFill>
                  <a:srgbClr val="000000"/>
                </a:solidFill>
                <a:latin typeface="Arial" charset="0"/>
              </a:rPr>
              <a:t> is an ordered list of "requirements" that is maintained for a product</a:t>
            </a:r>
          </a:p>
          <a:p>
            <a:pPr eaLnBrk="1" hangingPunct="1">
              <a:lnSpc>
                <a:spcPct val="80000"/>
              </a:lnSpc>
              <a:defRPr/>
            </a:pPr>
            <a:endParaRPr lang="en-US" sz="2400" dirty="0">
              <a:solidFill>
                <a:srgbClr val="000000"/>
              </a:solidFill>
              <a:latin typeface="Arial" charset="0"/>
            </a:endParaRPr>
          </a:p>
          <a:p>
            <a:pPr eaLnBrk="1" hangingPunct="1">
              <a:lnSpc>
                <a:spcPct val="80000"/>
              </a:lnSpc>
              <a:defRPr/>
            </a:pPr>
            <a:r>
              <a:rPr lang="en-US" sz="2400" dirty="0">
                <a:solidFill>
                  <a:srgbClr val="000000"/>
                </a:solidFill>
                <a:latin typeface="Arial" charset="0"/>
              </a:rPr>
              <a:t>Contains Product Backlog Items </a:t>
            </a:r>
            <a:r>
              <a:rPr lang="en-US" sz="2400" b="1" dirty="0">
                <a:solidFill>
                  <a:srgbClr val="000000"/>
                </a:solidFill>
                <a:latin typeface="Arial" charset="0"/>
              </a:rPr>
              <a:t>ordered</a:t>
            </a:r>
            <a:r>
              <a:rPr lang="en-US" sz="2400" dirty="0">
                <a:solidFill>
                  <a:srgbClr val="000000"/>
                </a:solidFill>
                <a:latin typeface="Arial" charset="0"/>
              </a:rPr>
              <a:t> by the Product Owner based on</a:t>
            </a:r>
          </a:p>
          <a:p>
            <a:pPr lvl="1" eaLnBrk="1" hangingPunct="1">
              <a:lnSpc>
                <a:spcPct val="80000"/>
              </a:lnSpc>
              <a:defRPr/>
            </a:pPr>
            <a:r>
              <a:rPr lang="en-US" sz="2000" dirty="0">
                <a:solidFill>
                  <a:srgbClr val="000000"/>
                </a:solidFill>
                <a:latin typeface="Arial" charset="0"/>
              </a:rPr>
              <a:t>considerations like risk, </a:t>
            </a:r>
          </a:p>
          <a:p>
            <a:pPr lvl="1" eaLnBrk="1" hangingPunct="1">
              <a:lnSpc>
                <a:spcPct val="80000"/>
              </a:lnSpc>
              <a:defRPr/>
            </a:pPr>
            <a:r>
              <a:rPr lang="en-US" sz="2000" dirty="0">
                <a:solidFill>
                  <a:srgbClr val="000000"/>
                </a:solidFill>
                <a:latin typeface="Arial" charset="0"/>
              </a:rPr>
              <a:t>business value, </a:t>
            </a:r>
          </a:p>
          <a:p>
            <a:pPr lvl="1" eaLnBrk="1" hangingPunct="1">
              <a:lnSpc>
                <a:spcPct val="80000"/>
              </a:lnSpc>
              <a:defRPr/>
            </a:pPr>
            <a:r>
              <a:rPr lang="en-US" sz="2000" dirty="0">
                <a:solidFill>
                  <a:srgbClr val="000000"/>
                </a:solidFill>
                <a:latin typeface="Arial" charset="0"/>
              </a:rPr>
              <a:t>dependencies, </a:t>
            </a:r>
          </a:p>
          <a:p>
            <a:pPr lvl="1" eaLnBrk="1" hangingPunct="1">
              <a:lnSpc>
                <a:spcPct val="80000"/>
              </a:lnSpc>
              <a:defRPr/>
            </a:pPr>
            <a:r>
              <a:rPr lang="en-US" sz="2000" dirty="0">
                <a:solidFill>
                  <a:srgbClr val="000000"/>
                </a:solidFill>
                <a:latin typeface="Arial" charset="0"/>
              </a:rPr>
              <a:t>date needed, etc. </a:t>
            </a:r>
          </a:p>
          <a:p>
            <a:pPr eaLnBrk="1" hangingPunct="1">
              <a:lnSpc>
                <a:spcPct val="80000"/>
              </a:lnSpc>
              <a:defRPr/>
            </a:pPr>
            <a:endParaRPr lang="en-US" sz="2400" dirty="0">
              <a:solidFill>
                <a:srgbClr val="000000"/>
              </a:solidFill>
              <a:latin typeface="Arial" charset="0"/>
            </a:endParaRPr>
          </a:p>
          <a:p>
            <a:pPr eaLnBrk="1" hangingPunct="1">
              <a:lnSpc>
                <a:spcPct val="80000"/>
              </a:lnSpc>
              <a:defRPr/>
            </a:pPr>
            <a:r>
              <a:rPr lang="en-US" sz="2400" b="1" dirty="0">
                <a:solidFill>
                  <a:srgbClr val="000000"/>
                </a:solidFill>
                <a:latin typeface="Arial" charset="0"/>
              </a:rPr>
              <a:t>Features</a:t>
            </a:r>
            <a:r>
              <a:rPr lang="en-US" sz="2400" dirty="0">
                <a:solidFill>
                  <a:srgbClr val="000000"/>
                </a:solidFill>
                <a:latin typeface="Arial" charset="0"/>
              </a:rPr>
              <a:t> added to backlog commonly written in story format</a:t>
            </a:r>
          </a:p>
          <a:p>
            <a:pPr eaLnBrk="1" hangingPunct="1">
              <a:lnSpc>
                <a:spcPct val="80000"/>
              </a:lnSpc>
              <a:defRPr/>
            </a:pPr>
            <a:endParaRPr lang="en-US" sz="2400" dirty="0">
              <a:solidFill>
                <a:srgbClr val="000000"/>
              </a:solidFill>
              <a:latin typeface="Arial" charset="0"/>
            </a:endParaRPr>
          </a:p>
          <a:p>
            <a:pPr eaLnBrk="1" hangingPunct="1">
              <a:lnSpc>
                <a:spcPct val="80000"/>
              </a:lnSpc>
              <a:defRPr/>
            </a:pPr>
            <a:r>
              <a:rPr lang="en-US" sz="2400" dirty="0">
                <a:solidFill>
                  <a:srgbClr val="000000"/>
                </a:solidFill>
                <a:latin typeface="Arial" charset="0"/>
              </a:rPr>
              <a:t>The product backlog is the “</a:t>
            </a:r>
            <a:r>
              <a:rPr lang="en-US" sz="2400" b="1" dirty="0">
                <a:solidFill>
                  <a:srgbClr val="000000"/>
                </a:solidFill>
                <a:latin typeface="Arial" charset="0"/>
              </a:rPr>
              <a:t>What</a:t>
            </a:r>
            <a:r>
              <a:rPr lang="en-US" sz="2400" dirty="0">
                <a:solidFill>
                  <a:srgbClr val="000000"/>
                </a:solidFill>
                <a:latin typeface="Arial" charset="0"/>
              </a:rPr>
              <a:t>” that will be built, sorted in the relative order it should be built in. </a:t>
            </a:r>
          </a:p>
          <a:p>
            <a:pPr lvl="1" eaLnBrk="1" hangingPunct="1">
              <a:lnSpc>
                <a:spcPct val="80000"/>
              </a:lnSpc>
              <a:defRPr/>
            </a:pPr>
            <a:r>
              <a:rPr lang="en-US" sz="1900" b="1" dirty="0">
                <a:solidFill>
                  <a:srgbClr val="000000"/>
                </a:solidFill>
                <a:latin typeface="Arial" charset="0"/>
              </a:rPr>
              <a:t>Product Owner is ultimately responsible </a:t>
            </a:r>
            <a:r>
              <a:rPr lang="en-US" sz="1900" dirty="0">
                <a:solidFill>
                  <a:srgbClr val="000000"/>
                </a:solidFill>
                <a:latin typeface="Arial" charset="0"/>
              </a:rPr>
              <a:t>for </a:t>
            </a:r>
            <a:r>
              <a:rPr lang="en-US" sz="1900" b="1" dirty="0">
                <a:solidFill>
                  <a:srgbClr val="000000"/>
                </a:solidFill>
                <a:latin typeface="Arial" charset="0"/>
              </a:rPr>
              <a:t>ordering</a:t>
            </a:r>
            <a:r>
              <a:rPr lang="en-US" sz="1900" dirty="0">
                <a:solidFill>
                  <a:srgbClr val="000000"/>
                </a:solidFill>
                <a:latin typeface="Arial" charset="0"/>
              </a:rPr>
              <a:t> </a:t>
            </a:r>
            <a:r>
              <a:rPr lang="en-US" sz="1900" b="1" dirty="0">
                <a:solidFill>
                  <a:srgbClr val="000000"/>
                </a:solidFill>
                <a:latin typeface="Arial" charset="0"/>
              </a:rPr>
              <a:t>the</a:t>
            </a:r>
            <a:r>
              <a:rPr lang="en-US" sz="1900" dirty="0">
                <a:solidFill>
                  <a:srgbClr val="000000"/>
                </a:solidFill>
                <a:latin typeface="Arial" charset="0"/>
              </a:rPr>
              <a:t> </a:t>
            </a:r>
            <a:r>
              <a:rPr lang="en-US" sz="1900" b="1" dirty="0">
                <a:solidFill>
                  <a:srgbClr val="000000"/>
                </a:solidFill>
                <a:latin typeface="Arial" charset="0"/>
              </a:rPr>
              <a:t>stories</a:t>
            </a:r>
            <a:r>
              <a:rPr lang="en-US" sz="1900" dirty="0">
                <a:solidFill>
                  <a:srgbClr val="000000"/>
                </a:solidFill>
                <a:latin typeface="Arial" charset="0"/>
              </a:rPr>
              <a:t> on the backlog for the Development Team. </a:t>
            </a:r>
          </a:p>
          <a:p>
            <a:pPr eaLnBrk="1" hangingPunct="1">
              <a:lnSpc>
                <a:spcPct val="80000"/>
              </a:lnSpc>
              <a:buFont typeface="Arial" charset="0"/>
              <a:buNone/>
              <a:defRPr/>
            </a:pPr>
            <a:r>
              <a:rPr lang="en-US" sz="2400" dirty="0">
                <a:solidFill>
                  <a:srgbClr val="000000"/>
                </a:solidFill>
                <a:latin typeface="Arial" charset="0"/>
              </a:rPr>
              <a:t> </a:t>
            </a:r>
            <a:endParaRPr lang="en-US" sz="2100" dirty="0">
              <a:solidFill>
                <a:srgbClr val="000000"/>
              </a:solidFill>
              <a:latin typeface="Arial"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55077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a:xfrm>
            <a:off x="457200" y="457200"/>
            <a:ext cx="8229600" cy="685800"/>
          </a:xfrm>
        </p:spPr>
        <p:txBody>
          <a:bodyPr>
            <a:normAutofit fontScale="90000"/>
          </a:bodyPr>
          <a:lstStyle/>
          <a:p>
            <a:pPr algn="l" eaLnBrk="1" hangingPunct="1"/>
            <a:r>
              <a:rPr lang="en-US" b="1" dirty="0">
                <a:solidFill>
                  <a:srgbClr val="FF0000"/>
                </a:solidFill>
                <a:latin typeface="Times New Roman" pitchFamily="18" charset="0"/>
                <a:cs typeface="Times New Roman" pitchFamily="18" charset="0"/>
              </a:rPr>
              <a:t>Artifact:  Product Backlog</a:t>
            </a:r>
          </a:p>
        </p:txBody>
      </p:sp>
      <p:sp>
        <p:nvSpPr>
          <p:cNvPr id="3" name="Content Placeholder 2"/>
          <p:cNvSpPr>
            <a:spLocks noGrp="1"/>
          </p:cNvSpPr>
          <p:nvPr>
            <p:ph idx="4294967295"/>
          </p:nvPr>
        </p:nvSpPr>
        <p:spPr>
          <a:xfrm>
            <a:off x="152400" y="1295400"/>
            <a:ext cx="8839200" cy="5334000"/>
          </a:xfrm>
        </p:spPr>
        <p:txBody>
          <a:bodyPr>
            <a:normAutofit lnSpcReduction="10000"/>
          </a:bodyPr>
          <a:lstStyle/>
          <a:p>
            <a:pPr eaLnBrk="1" hangingPunct="1">
              <a:lnSpc>
                <a:spcPct val="80000"/>
              </a:lnSpc>
              <a:defRPr/>
            </a:pPr>
            <a:r>
              <a:rPr lang="en-US" dirty="0">
                <a:solidFill>
                  <a:srgbClr val="000000"/>
                </a:solidFill>
                <a:latin typeface="Arial" charset="0"/>
              </a:rPr>
              <a:t>The product backlog contains rough estimates of both business value and development effort, these values are often stated in </a:t>
            </a:r>
            <a:r>
              <a:rPr lang="en-US" b="1" dirty="0">
                <a:solidFill>
                  <a:srgbClr val="000000"/>
                </a:solidFill>
                <a:latin typeface="Arial" charset="0"/>
              </a:rPr>
              <a:t>story</a:t>
            </a:r>
            <a:r>
              <a:rPr lang="en-US" dirty="0">
                <a:solidFill>
                  <a:srgbClr val="000000"/>
                </a:solidFill>
                <a:latin typeface="Arial" charset="0"/>
              </a:rPr>
              <a:t> </a:t>
            </a:r>
            <a:r>
              <a:rPr lang="en-US" b="1" dirty="0">
                <a:solidFill>
                  <a:srgbClr val="000000"/>
                </a:solidFill>
                <a:latin typeface="Arial" charset="0"/>
              </a:rPr>
              <a:t>points</a:t>
            </a:r>
            <a:r>
              <a:rPr lang="en-US" dirty="0">
                <a:solidFill>
                  <a:srgbClr val="000000"/>
                </a:solidFill>
                <a:latin typeface="Arial" charset="0"/>
              </a:rPr>
              <a:t> using a rounded </a:t>
            </a:r>
            <a:r>
              <a:rPr lang="en-US" dirty="0">
                <a:solidFill>
                  <a:srgbClr val="0B0080"/>
                </a:solidFill>
                <a:latin typeface="Arial" charset="0"/>
              </a:rPr>
              <a:t>Fibonacci</a:t>
            </a:r>
            <a:r>
              <a:rPr lang="en-US" dirty="0">
                <a:solidFill>
                  <a:srgbClr val="000000"/>
                </a:solidFill>
                <a:latin typeface="Arial" charset="0"/>
              </a:rPr>
              <a:t> sequence. </a:t>
            </a:r>
          </a:p>
          <a:p>
            <a:pPr eaLnBrk="1" hangingPunct="1">
              <a:lnSpc>
                <a:spcPct val="80000"/>
              </a:lnSpc>
              <a:defRPr/>
            </a:pPr>
            <a:endParaRPr lang="en-US" dirty="0">
              <a:solidFill>
                <a:srgbClr val="000000"/>
              </a:solidFill>
              <a:latin typeface="Arial" charset="0"/>
            </a:endParaRPr>
          </a:p>
          <a:p>
            <a:pPr eaLnBrk="1" hangingPunct="1">
              <a:lnSpc>
                <a:spcPct val="80000"/>
              </a:lnSpc>
              <a:defRPr/>
            </a:pPr>
            <a:r>
              <a:rPr lang="en-US" dirty="0">
                <a:solidFill>
                  <a:srgbClr val="000000"/>
                </a:solidFill>
                <a:latin typeface="Arial" charset="0"/>
              </a:rPr>
              <a:t>Those </a:t>
            </a:r>
            <a:r>
              <a:rPr lang="en-US" b="1" u="sng" dirty="0">
                <a:solidFill>
                  <a:srgbClr val="000000"/>
                </a:solidFill>
                <a:latin typeface="Arial" charset="0"/>
              </a:rPr>
              <a:t>estimates</a:t>
            </a:r>
            <a:r>
              <a:rPr lang="en-US" dirty="0">
                <a:solidFill>
                  <a:srgbClr val="000000"/>
                </a:solidFill>
                <a:latin typeface="Arial" charset="0"/>
              </a:rPr>
              <a:t> help the Product Owner to gauge the timeline and may influence ordering of backlog items.</a:t>
            </a:r>
          </a:p>
          <a:p>
            <a:pPr marL="0" indent="0" eaLnBrk="1" hangingPunct="1">
              <a:lnSpc>
                <a:spcPct val="80000"/>
              </a:lnSpc>
              <a:buFont typeface="Arial" charset="0"/>
              <a:buNone/>
              <a:defRPr/>
            </a:pPr>
            <a:endParaRPr lang="en-US" dirty="0">
              <a:solidFill>
                <a:srgbClr val="000000"/>
              </a:solidFill>
              <a:latin typeface="Arial" charset="0"/>
            </a:endParaRPr>
          </a:p>
          <a:p>
            <a:pPr lvl="1" eaLnBrk="1" hangingPunct="1">
              <a:lnSpc>
                <a:spcPct val="80000"/>
              </a:lnSpc>
              <a:defRPr/>
            </a:pPr>
            <a:r>
              <a:rPr lang="en-US" sz="2600" dirty="0">
                <a:solidFill>
                  <a:srgbClr val="000000"/>
                </a:solidFill>
                <a:latin typeface="Arial" charset="0"/>
              </a:rPr>
              <a:t>Example, if the “add spellcheck” and “add table support” features have the same business value, the one with the smallest development effort will probably have higher priority, because the Return on Investment is higher. </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674159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6934200" cy="792162"/>
          </a:xfrm>
        </p:spPr>
        <p:txBody>
          <a:bodyPr>
            <a:normAutofit/>
          </a:bodyPr>
          <a:lstStyle/>
          <a:p>
            <a:pPr eaLnBrk="1" hangingPunct="1"/>
            <a:r>
              <a:rPr lang="en-US" sz="3200" b="1" dirty="0">
                <a:solidFill>
                  <a:srgbClr val="FF0000"/>
                </a:solidFill>
                <a:latin typeface="Times New Roman" pitchFamily="18" charset="0"/>
                <a:cs typeface="Times New Roman" pitchFamily="18" charset="0"/>
              </a:rPr>
              <a:t>Artifacts – The Product Backlog 2</a:t>
            </a:r>
          </a:p>
        </p:txBody>
      </p:sp>
      <p:sp>
        <p:nvSpPr>
          <p:cNvPr id="22531" name="Content Placeholder 2"/>
          <p:cNvSpPr>
            <a:spLocks noGrp="1"/>
          </p:cNvSpPr>
          <p:nvPr>
            <p:ph idx="1"/>
          </p:nvPr>
        </p:nvSpPr>
        <p:spPr>
          <a:xfrm>
            <a:off x="228600" y="1600200"/>
            <a:ext cx="8534400" cy="4525963"/>
          </a:xfrm>
        </p:spPr>
        <p:txBody>
          <a:bodyPr/>
          <a:lstStyle/>
          <a:p>
            <a:pPr eaLnBrk="1" hangingPunct="1">
              <a:lnSpc>
                <a:spcPct val="90000"/>
              </a:lnSpc>
            </a:pPr>
            <a:r>
              <a:rPr lang="en-US" b="1" dirty="0"/>
              <a:t>Product Owner</a:t>
            </a:r>
            <a:r>
              <a:rPr lang="en-US" dirty="0"/>
              <a:t>:  responsible for </a:t>
            </a:r>
            <a:r>
              <a:rPr lang="en-US" b="1" dirty="0"/>
              <a:t>the product backlog</a:t>
            </a:r>
            <a:r>
              <a:rPr lang="en-US" dirty="0"/>
              <a:t> and the </a:t>
            </a:r>
            <a:r>
              <a:rPr lang="en-US" b="1" dirty="0"/>
              <a:t>business value </a:t>
            </a:r>
            <a:r>
              <a:rPr lang="en-US" dirty="0"/>
              <a:t>of each item listed.   </a:t>
            </a:r>
          </a:p>
          <a:p>
            <a:pPr eaLnBrk="1" hangingPunct="1">
              <a:lnSpc>
                <a:spcPct val="90000"/>
              </a:lnSpc>
            </a:pPr>
            <a:r>
              <a:rPr lang="en-US" b="1" dirty="0"/>
              <a:t>Development Team</a:t>
            </a:r>
            <a:r>
              <a:rPr lang="en-US" dirty="0"/>
              <a:t>: responsible for the </a:t>
            </a:r>
            <a:r>
              <a:rPr lang="en-US" b="1" dirty="0"/>
              <a:t>estimated effort </a:t>
            </a:r>
            <a:r>
              <a:rPr lang="en-US" dirty="0"/>
              <a:t>to complete each backlog item.  </a:t>
            </a:r>
          </a:p>
          <a:p>
            <a:pPr eaLnBrk="1" hangingPunct="1">
              <a:lnSpc>
                <a:spcPct val="90000"/>
              </a:lnSpc>
              <a:buFont typeface="Arial" charset="0"/>
              <a:buNone/>
            </a:pPr>
            <a:r>
              <a:rPr lang="en-US" dirty="0"/>
              <a:t> </a:t>
            </a:r>
          </a:p>
          <a:p>
            <a:pPr eaLnBrk="1" hangingPunct="1">
              <a:lnSpc>
                <a:spcPct val="90000"/>
              </a:lnSpc>
            </a:pPr>
            <a:r>
              <a:rPr lang="en-US" dirty="0"/>
              <a:t>Team contributes by estimating Items and User-Stories, either in “</a:t>
            </a:r>
            <a:r>
              <a:rPr lang="en-US" b="1" dirty="0"/>
              <a:t>Story-points</a:t>
            </a:r>
            <a:r>
              <a:rPr lang="en-US" dirty="0"/>
              <a:t>” or in “</a:t>
            </a:r>
            <a:r>
              <a:rPr lang="en-US" b="1" dirty="0"/>
              <a:t>estimated hours</a:t>
            </a:r>
            <a:r>
              <a:rPr lang="en-US" dirty="0"/>
              <a:t>.”</a:t>
            </a:r>
          </a:p>
          <a:p>
            <a:pPr eaLnBrk="1" hangingPunct="1">
              <a:lnSpc>
                <a:spcPct val="90000"/>
              </a:lnSpc>
            </a:pPr>
            <a:endParaRPr lang="en-US" dirty="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663423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21BBDE11-D565-4E9F-AF92-53625F56B2C6}" type="slidenum">
              <a:rPr lang="de-DE" smtClean="0"/>
              <a:pPr eaLnBrk="1" hangingPunct="1"/>
              <a:t>38</a:t>
            </a:fld>
            <a:endParaRPr lang="de-DE"/>
          </a:p>
        </p:txBody>
      </p:sp>
      <p:sp>
        <p:nvSpPr>
          <p:cNvPr id="28676" name="Rectangle 2"/>
          <p:cNvSpPr>
            <a:spLocks noGrp="1" noChangeArrowheads="1"/>
          </p:cNvSpPr>
          <p:nvPr>
            <p:ph type="title"/>
          </p:nvPr>
        </p:nvSpPr>
        <p:spPr/>
        <p:txBody>
          <a:bodyPr>
            <a:normAutofit/>
          </a:bodyPr>
          <a:lstStyle/>
          <a:p>
            <a:pPr eaLnBrk="1" hangingPunct="1"/>
            <a:r>
              <a:rPr lang="en-US" sz="3600" b="1" dirty="0">
                <a:solidFill>
                  <a:srgbClr val="FF0000"/>
                </a:solidFill>
                <a:latin typeface="Times New Roman" pitchFamily="18" charset="0"/>
                <a:cs typeface="Times New Roman" pitchFamily="18" charset="0"/>
              </a:rPr>
              <a:t>Sprint Backlog</a:t>
            </a:r>
            <a:endParaRPr lang="ru-RU" sz="3600" b="1" dirty="0">
              <a:solidFill>
                <a:srgbClr val="FF0000"/>
              </a:solidFill>
              <a:latin typeface="Times New Roman" pitchFamily="18" charset="0"/>
              <a:cs typeface="Times New Roman" pitchFamily="18" charset="0"/>
            </a:endParaRPr>
          </a:p>
        </p:txBody>
      </p:sp>
      <p:sp>
        <p:nvSpPr>
          <p:cNvPr id="28677" name="Rectangle 3"/>
          <p:cNvSpPr>
            <a:spLocks noGrp="1" noChangeArrowheads="1"/>
          </p:cNvSpPr>
          <p:nvPr>
            <p:ph type="body" idx="1"/>
          </p:nvPr>
        </p:nvSpPr>
        <p:spPr/>
        <p:txBody>
          <a:bodyPr/>
          <a:lstStyle/>
          <a:p>
            <a:pPr eaLnBrk="1" hangingPunct="1"/>
            <a:r>
              <a:rPr lang="en-US" dirty="0">
                <a:latin typeface="Times New Roman" pitchFamily="18" charset="0"/>
                <a:cs typeface="Times New Roman" pitchFamily="18" charset="0"/>
              </a:rPr>
              <a:t>A subset of Product Backlog Items, which define the work for a Sprint</a:t>
            </a:r>
          </a:p>
          <a:p>
            <a:pPr eaLnBrk="1" hangingPunct="1"/>
            <a:r>
              <a:rPr lang="en-US" dirty="0">
                <a:latin typeface="Times New Roman" pitchFamily="18" charset="0"/>
                <a:cs typeface="Times New Roman" pitchFamily="18" charset="0"/>
              </a:rPr>
              <a:t>Is created ONLY by Team members</a:t>
            </a:r>
          </a:p>
          <a:p>
            <a:pPr eaLnBrk="1" hangingPunct="1"/>
            <a:r>
              <a:rPr lang="en-US" dirty="0">
                <a:latin typeface="Times New Roman" pitchFamily="18" charset="0"/>
                <a:cs typeface="Times New Roman" pitchFamily="18" charset="0"/>
              </a:rPr>
              <a:t>Each Item has it’s own status</a:t>
            </a:r>
          </a:p>
          <a:p>
            <a:pPr eaLnBrk="1" hangingPunct="1"/>
            <a:r>
              <a:rPr lang="en-US" dirty="0">
                <a:latin typeface="Times New Roman" pitchFamily="18" charset="0"/>
                <a:cs typeface="Times New Roman" pitchFamily="18" charset="0"/>
              </a:rPr>
              <a:t>Should be updated every day</a:t>
            </a:r>
          </a:p>
          <a:p>
            <a:pPr eaLnBrk="1" hangingPunct="1">
              <a:buFont typeface="Wingdings" pitchFamily="2" charset="2"/>
              <a:buNone/>
            </a:pPr>
            <a:endParaRPr lang="en-US" dirty="0">
              <a:latin typeface="Times New Roman" pitchFamily="18" charset="0"/>
              <a:cs typeface="Times New Roman" pitchFamily="18" charset="0"/>
            </a:endParaRPr>
          </a:p>
          <a:p>
            <a:pPr eaLnBrk="1" hangingPunct="1"/>
            <a:endParaRPr lang="ru-RU" dirty="0">
              <a:latin typeface="Times New Roman" pitchFamily="18" charset="0"/>
              <a:cs typeface="Times New Roman" pitchFamily="18" charset="0"/>
            </a:endParaRPr>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063058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F997FFF7-1852-43CC-A4F9-F29076B9AF8D}" type="slidenum">
              <a:rPr lang="de-DE" smtClean="0"/>
              <a:pPr eaLnBrk="1" hangingPunct="1"/>
              <a:t>39</a:t>
            </a:fld>
            <a:endParaRPr lang="de-DE"/>
          </a:p>
        </p:txBody>
      </p:sp>
      <p:sp>
        <p:nvSpPr>
          <p:cNvPr id="29700" name="Rectangle 2"/>
          <p:cNvSpPr>
            <a:spLocks noGrp="1" noChangeArrowheads="1"/>
          </p:cNvSpPr>
          <p:nvPr>
            <p:ph type="title"/>
          </p:nvPr>
        </p:nvSpPr>
        <p:spPr/>
        <p:txBody>
          <a:bodyPr>
            <a:normAutofit/>
          </a:bodyPr>
          <a:lstStyle/>
          <a:p>
            <a:pPr eaLnBrk="1" hangingPunct="1"/>
            <a:r>
              <a:rPr lang="en-US" sz="3400" b="1" dirty="0">
                <a:solidFill>
                  <a:srgbClr val="FF0000"/>
                </a:solidFill>
                <a:latin typeface="Times New Roman" pitchFamily="18" charset="0"/>
                <a:cs typeface="Times New Roman" pitchFamily="18" charset="0"/>
              </a:rPr>
              <a:t>Sprint Backlog</a:t>
            </a:r>
            <a:endParaRPr lang="ru-RU" sz="3400" b="1" dirty="0">
              <a:solidFill>
                <a:srgbClr val="FF0000"/>
              </a:solidFill>
              <a:latin typeface="Times New Roman" pitchFamily="18" charset="0"/>
              <a:cs typeface="Times New Roman" pitchFamily="18" charset="0"/>
            </a:endParaRPr>
          </a:p>
        </p:txBody>
      </p:sp>
      <p:sp>
        <p:nvSpPr>
          <p:cNvPr id="29701" name="Rectangle 3"/>
          <p:cNvSpPr>
            <a:spLocks noGrp="1" noChangeArrowheads="1"/>
          </p:cNvSpPr>
          <p:nvPr>
            <p:ph type="body" idx="1"/>
          </p:nvPr>
        </p:nvSpPr>
        <p:spPr/>
        <p:txBody>
          <a:bodyPr/>
          <a:lstStyle/>
          <a:p>
            <a:pPr eaLnBrk="1" hangingPunct="1"/>
            <a:r>
              <a:rPr lang="en-US" dirty="0">
                <a:latin typeface="Times New Roman" pitchFamily="18" charset="0"/>
                <a:cs typeface="Times New Roman" pitchFamily="18" charset="0"/>
              </a:rPr>
              <a:t>No more then 300 tasks in the list</a:t>
            </a:r>
          </a:p>
          <a:p>
            <a:pPr eaLnBrk="1" hangingPunct="1"/>
            <a:r>
              <a:rPr lang="en-US" dirty="0">
                <a:latin typeface="Times New Roman" pitchFamily="18" charset="0"/>
                <a:cs typeface="Times New Roman" pitchFamily="18" charset="0"/>
              </a:rPr>
              <a:t>If a task requires more than 16 hours, it should be broken down</a:t>
            </a:r>
          </a:p>
          <a:p>
            <a:pPr eaLnBrk="1" hangingPunct="1"/>
            <a:r>
              <a:rPr lang="en-US" dirty="0">
                <a:latin typeface="Times New Roman" pitchFamily="18" charset="0"/>
                <a:cs typeface="Times New Roman" pitchFamily="18" charset="0"/>
              </a:rPr>
              <a:t>Team can add or subtract items from the list. Product Owner is not allowed to do it.</a:t>
            </a:r>
          </a:p>
          <a:p>
            <a:r>
              <a:rPr lang="en-US" dirty="0">
                <a:latin typeface="Times New Roman" pitchFamily="18" charset="0"/>
                <a:cs typeface="Times New Roman" pitchFamily="18" charset="0"/>
              </a:rPr>
              <a:t>Is a good warning monitor</a:t>
            </a:r>
            <a:endParaRPr lang="ru-RU" dirty="0">
              <a:latin typeface="Times New Roman" pitchFamily="18" charset="0"/>
              <a:cs typeface="Times New Roman" pitchFamily="18" charset="0"/>
            </a:endParaRPr>
          </a:p>
          <a:p>
            <a:pPr eaLnBrk="1" hangingPunct="1"/>
            <a:endParaRPr lang="en-US" dirty="0">
              <a:latin typeface="Times New Roman" pitchFamily="18" charset="0"/>
              <a:cs typeface="Times New Roman" pitchFamily="18" charset="0"/>
            </a:endParaRPr>
          </a:p>
          <a:p>
            <a:pPr eaLnBrk="1" hangingPunct="1">
              <a:buFont typeface="Wingdings" pitchFamily="2" charset="2"/>
              <a:buNone/>
            </a:pPr>
            <a:endParaRPr lang="en-US" dirty="0">
              <a:latin typeface="Times New Roman" pitchFamily="18" charset="0"/>
              <a:cs typeface="Times New Roman" pitchFamily="18" charset="0"/>
            </a:endParaRPr>
          </a:p>
          <a:p>
            <a:pPr eaLnBrk="1" hangingPunct="1"/>
            <a:endParaRPr lang="en-US" dirty="0">
              <a:latin typeface="Times New Roman" pitchFamily="18" charset="0"/>
              <a:cs typeface="Times New Roman" pitchFamily="18" charset="0"/>
            </a:endParaRPr>
          </a:p>
          <a:p>
            <a:pPr eaLnBrk="1" hangingPunct="1"/>
            <a:endParaRPr lang="ru-RU" dirty="0">
              <a:latin typeface="Times New Roman" pitchFamily="18" charset="0"/>
              <a:cs typeface="Times New Roman" pitchFamily="18" charset="0"/>
            </a:endParaRPr>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371729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3298" name="Rectangle 2"/>
          <p:cNvSpPr>
            <a:spLocks noGrp="1" noChangeArrowheads="1"/>
          </p:cNvSpPr>
          <p:nvPr>
            <p:ph type="title"/>
          </p:nvPr>
        </p:nvSpPr>
        <p:spPr>
          <a:xfrm>
            <a:off x="609600" y="381000"/>
            <a:ext cx="3657600" cy="990600"/>
          </a:xfrm>
        </p:spPr>
        <p:txBody>
          <a:bodyPr>
            <a:normAutofit/>
          </a:bodyPr>
          <a:lstStyle/>
          <a:p>
            <a:pPr algn="r"/>
            <a:r>
              <a:rPr lang="en-US" sz="4000" b="1" dirty="0">
                <a:solidFill>
                  <a:srgbClr val="FF0000"/>
                </a:solidFill>
                <a:latin typeface="Times New Roman" pitchFamily="18" charset="0"/>
                <a:cs typeface="Times New Roman" pitchFamily="18" charset="0"/>
              </a:rPr>
              <a:t>Characteristics</a:t>
            </a:r>
          </a:p>
        </p:txBody>
      </p:sp>
      <p:sp>
        <p:nvSpPr>
          <p:cNvPr id="1463299" name="Rectangle 3"/>
          <p:cNvSpPr>
            <a:spLocks noGrp="1" noChangeArrowheads="1"/>
          </p:cNvSpPr>
          <p:nvPr>
            <p:ph type="body" idx="1"/>
          </p:nvPr>
        </p:nvSpPr>
        <p:spPr/>
        <p:txBody>
          <a:bodyPr/>
          <a:lstStyle/>
          <a:p>
            <a:r>
              <a:rPr lang="en-US" sz="2400" dirty="0">
                <a:latin typeface="Times New Roman" pitchFamily="18" charset="0"/>
                <a:cs typeface="Times New Roman" pitchFamily="18" charset="0"/>
              </a:rPr>
              <a:t>Self-organizing teams.</a:t>
            </a:r>
          </a:p>
          <a:p>
            <a:r>
              <a:rPr lang="en-US" sz="2400" dirty="0">
                <a:latin typeface="Times New Roman" pitchFamily="18" charset="0"/>
                <a:cs typeface="Times New Roman" pitchFamily="18" charset="0"/>
              </a:rPr>
              <a:t>Product progresses in a series of month-long “sprints”.</a:t>
            </a:r>
          </a:p>
          <a:p>
            <a:r>
              <a:rPr lang="en-US" sz="2400" dirty="0">
                <a:latin typeface="Times New Roman" pitchFamily="18" charset="0"/>
                <a:cs typeface="Times New Roman" pitchFamily="18" charset="0"/>
              </a:rPr>
              <a:t>Requirements are captured as items in a list of “product backlog”</a:t>
            </a:r>
          </a:p>
          <a:p>
            <a:r>
              <a:rPr lang="en-US" sz="2400" dirty="0">
                <a:latin typeface="Times New Roman" pitchFamily="18" charset="0"/>
                <a:cs typeface="Times New Roman" pitchFamily="18" charset="0"/>
              </a:rPr>
              <a:t>No specific engineering practices prescribed.</a:t>
            </a:r>
          </a:p>
          <a:p>
            <a:r>
              <a:rPr lang="en-US" sz="2400" dirty="0">
                <a:latin typeface="Times New Roman" pitchFamily="18" charset="0"/>
                <a:cs typeface="Times New Roman" pitchFamily="18" charset="0"/>
              </a:rPr>
              <a:t>Uses generative rules to create an agile environment for delivering projects.</a:t>
            </a:r>
          </a:p>
          <a:p>
            <a:r>
              <a:rPr lang="en-US" sz="2400" dirty="0">
                <a:latin typeface="Times New Roman" pitchFamily="18" charset="0"/>
                <a:cs typeface="Times New Roman" pitchFamily="18" charset="0"/>
              </a:rPr>
              <a:t>One of the “agile processes”.</a:t>
            </a:r>
            <a:endParaRPr lang="en-US" sz="2400" dirty="0">
              <a:solidFill>
                <a:schemeClr val="accent2"/>
              </a:solidFill>
              <a:latin typeface="Times New Roman" pitchFamily="18" charset="0"/>
              <a:cs typeface="Times New Roman" pitchFamily="18" charset="0"/>
            </a:endParaRPr>
          </a:p>
          <a:p>
            <a:pPr>
              <a:buFont typeface="Wingdings" pitchFamily="2" charset="2"/>
              <a:buNone/>
            </a:pPr>
            <a:endParaRPr lang="en-US" sz="2400" dirty="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847513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770" name="Rectangle 2"/>
          <p:cNvSpPr>
            <a:spLocks noGrp="1" noChangeArrowheads="1"/>
          </p:cNvSpPr>
          <p:nvPr>
            <p:ph type="title"/>
          </p:nvPr>
        </p:nvSpPr>
        <p:spPr>
          <a:xfrm>
            <a:off x="1295400" y="228600"/>
            <a:ext cx="6934200" cy="762000"/>
          </a:xfrm>
        </p:spPr>
        <p:txBody>
          <a:bodyPr>
            <a:normAutofit fontScale="90000"/>
          </a:bodyPr>
          <a:lstStyle/>
          <a:p>
            <a:pPr algn="r"/>
            <a:r>
              <a:rPr lang="en-US" sz="3600" b="1" dirty="0">
                <a:solidFill>
                  <a:srgbClr val="FF0000"/>
                </a:solidFill>
                <a:latin typeface="Times New Roman" pitchFamily="18" charset="0"/>
                <a:cs typeface="Times New Roman" pitchFamily="18" charset="0"/>
              </a:rPr>
              <a:t>From Sprint Goal to Sprint Backlog</a:t>
            </a:r>
          </a:p>
        </p:txBody>
      </p:sp>
      <p:sp>
        <p:nvSpPr>
          <p:cNvPr id="1440771" name="Rectangle 3"/>
          <p:cNvSpPr>
            <a:spLocks noGrp="1" noChangeArrowheads="1"/>
          </p:cNvSpPr>
          <p:nvPr>
            <p:ph type="body" idx="1"/>
          </p:nvPr>
        </p:nvSpPr>
        <p:spPr/>
        <p:txBody>
          <a:bodyPr/>
          <a:lstStyle/>
          <a:p>
            <a:r>
              <a:rPr lang="en-US" dirty="0">
                <a:latin typeface="Times New Roman" pitchFamily="18" charset="0"/>
                <a:cs typeface="Times New Roman" pitchFamily="18" charset="0"/>
              </a:rPr>
              <a:t>Scrum team takes the Sprint Goal and decides what tasks are necessary</a:t>
            </a:r>
          </a:p>
          <a:p>
            <a:r>
              <a:rPr lang="en-US" dirty="0">
                <a:latin typeface="Times New Roman" pitchFamily="18" charset="0"/>
                <a:cs typeface="Times New Roman" pitchFamily="18" charset="0"/>
              </a:rPr>
              <a:t>Team self-organizes around how they’ll meet the Sprint Goal</a:t>
            </a:r>
          </a:p>
          <a:p>
            <a:pPr lvl="1"/>
            <a:r>
              <a:rPr lang="en-US" dirty="0">
                <a:latin typeface="Times New Roman" pitchFamily="18" charset="0"/>
                <a:cs typeface="Times New Roman" pitchFamily="18" charset="0"/>
              </a:rPr>
              <a:t>Manager doesn’t assign tasks to individuals</a:t>
            </a:r>
          </a:p>
          <a:p>
            <a:r>
              <a:rPr lang="en-US" dirty="0">
                <a:latin typeface="Times New Roman" pitchFamily="18" charset="0"/>
                <a:cs typeface="Times New Roman" pitchFamily="18" charset="0"/>
              </a:rPr>
              <a:t>Managers don’t make decisions for the team</a:t>
            </a:r>
          </a:p>
          <a:p>
            <a:r>
              <a:rPr lang="en-US" dirty="0">
                <a:latin typeface="Times New Roman" pitchFamily="18" charset="0"/>
                <a:cs typeface="Times New Roman" pitchFamily="18" charset="0"/>
              </a:rPr>
              <a:t>Sprint Backlog is created</a:t>
            </a:r>
          </a:p>
          <a:p>
            <a:pPr>
              <a:buFont typeface="Wingdings" pitchFamily="2" charset="2"/>
              <a:buNone/>
            </a:pPr>
            <a:endParaRPr lang="en-US" dirty="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329429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634" name="Rectangle 2"/>
          <p:cNvSpPr>
            <a:spLocks noGrp="1" noChangeArrowheads="1"/>
          </p:cNvSpPr>
          <p:nvPr>
            <p:ph type="title"/>
          </p:nvPr>
        </p:nvSpPr>
        <p:spPr/>
        <p:txBody>
          <a:bodyPr/>
          <a:lstStyle/>
          <a:p>
            <a:pPr algn="l"/>
            <a:r>
              <a:rPr lang="en-US" sz="3600" b="1" dirty="0">
                <a:solidFill>
                  <a:srgbClr val="FF0000"/>
                </a:solidFill>
                <a:latin typeface="Times New Roman" pitchFamily="18" charset="0"/>
                <a:cs typeface="Times New Roman" pitchFamily="18" charset="0"/>
              </a:rPr>
              <a:t>Sprint Backlog during the Sprint</a:t>
            </a:r>
          </a:p>
        </p:txBody>
      </p:sp>
      <p:sp>
        <p:nvSpPr>
          <p:cNvPr id="1477635" name="Rectangle 3"/>
          <p:cNvSpPr>
            <a:spLocks noGrp="1" noChangeArrowheads="1"/>
          </p:cNvSpPr>
          <p:nvPr>
            <p:ph type="body" idx="1"/>
          </p:nvPr>
        </p:nvSpPr>
        <p:spPr/>
        <p:txBody>
          <a:bodyPr/>
          <a:lstStyle/>
          <a:p>
            <a:r>
              <a:rPr lang="en-US" dirty="0"/>
              <a:t>Changes</a:t>
            </a:r>
          </a:p>
          <a:p>
            <a:pPr lvl="1"/>
            <a:r>
              <a:rPr lang="en-US" dirty="0"/>
              <a:t>Team adds new tasks whenever they need to in order to meet the Sprint Goal</a:t>
            </a:r>
          </a:p>
          <a:p>
            <a:pPr lvl="1"/>
            <a:r>
              <a:rPr lang="en-US" dirty="0"/>
              <a:t>Team can remove unnecessary tasks</a:t>
            </a:r>
          </a:p>
          <a:p>
            <a:pPr lvl="1"/>
            <a:r>
              <a:rPr lang="en-US" dirty="0"/>
              <a:t>But: Sprint Backlog can only be updated by the team</a:t>
            </a:r>
          </a:p>
          <a:p>
            <a:r>
              <a:rPr lang="en-US" dirty="0"/>
              <a:t>Estimates are updated whenever there’s new information</a:t>
            </a:r>
          </a:p>
          <a:p>
            <a:pPr>
              <a:buFont typeface="Wingdings" pitchFamily="2" charset="2"/>
              <a:buNone/>
            </a:pPr>
            <a:endParaRPr lang="en-US" dirty="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3433440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2818" name="Rectangle 2"/>
          <p:cNvSpPr>
            <a:spLocks noGrp="1" noChangeArrowheads="1"/>
          </p:cNvSpPr>
          <p:nvPr>
            <p:ph type="title"/>
          </p:nvPr>
        </p:nvSpPr>
        <p:spPr/>
        <p:txBody>
          <a:bodyPr>
            <a:normAutofit/>
          </a:bodyPr>
          <a:lstStyle/>
          <a:p>
            <a:pPr algn="l"/>
            <a:r>
              <a:rPr lang="en-US" sz="4500" b="1" dirty="0">
                <a:solidFill>
                  <a:srgbClr val="FF0000"/>
                </a:solidFill>
                <a:latin typeface="Times New Roman" pitchFamily="18" charset="0"/>
                <a:cs typeface="Times New Roman" pitchFamily="18" charset="0"/>
              </a:rPr>
              <a:t>Sprint Backlog</a:t>
            </a:r>
          </a:p>
        </p:txBody>
      </p:sp>
      <p:sp>
        <p:nvSpPr>
          <p:cNvPr id="1442819" name="Rectangle 3"/>
          <p:cNvSpPr>
            <a:spLocks noGrp="1" noChangeArrowheads="1"/>
          </p:cNvSpPr>
          <p:nvPr>
            <p:ph type="body" idx="1"/>
          </p:nvPr>
        </p:nvSpPr>
        <p:spPr/>
        <p:txBody>
          <a:bodyPr/>
          <a:lstStyle/>
          <a:p>
            <a:r>
              <a:rPr lang="en-US" dirty="0">
                <a:latin typeface="Times New Roman" pitchFamily="18" charset="0"/>
                <a:cs typeface="Times New Roman" pitchFamily="18" charset="0"/>
              </a:rPr>
              <a:t>A subset of Product Backlog Items, which define the work for a Sprint</a:t>
            </a:r>
          </a:p>
          <a:p>
            <a:r>
              <a:rPr lang="en-US" dirty="0">
                <a:latin typeface="Times New Roman" pitchFamily="18" charset="0"/>
                <a:cs typeface="Times New Roman" pitchFamily="18" charset="0"/>
              </a:rPr>
              <a:t>Is created ONLY by Team members</a:t>
            </a:r>
          </a:p>
          <a:p>
            <a:r>
              <a:rPr lang="en-US" dirty="0">
                <a:latin typeface="Times New Roman" pitchFamily="18" charset="0"/>
                <a:cs typeface="Times New Roman" pitchFamily="18" charset="0"/>
              </a:rPr>
              <a:t>Each Item has it’s own status</a:t>
            </a:r>
          </a:p>
          <a:p>
            <a:r>
              <a:rPr lang="en-US" dirty="0">
                <a:latin typeface="Times New Roman" pitchFamily="18" charset="0"/>
                <a:cs typeface="Times New Roman" pitchFamily="18" charset="0"/>
              </a:rPr>
              <a:t>Should be updated every day</a:t>
            </a:r>
          </a:p>
          <a:p>
            <a:pPr>
              <a:buFont typeface="Wingdings" pitchFamily="2" charset="2"/>
              <a:buNone/>
            </a:pPr>
            <a:endParaRPr lang="en-US" dirty="0">
              <a:latin typeface="Times New Roman" pitchFamily="18" charset="0"/>
              <a:cs typeface="Times New Roman" pitchFamily="18" charset="0"/>
            </a:endParaRPr>
          </a:p>
          <a:p>
            <a:pPr>
              <a:buFont typeface="Wingdings" pitchFamily="2" charset="2"/>
              <a:buNone/>
            </a:pPr>
            <a:endParaRPr lang="en-US" dirty="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932306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Rectangle 2"/>
          <p:cNvSpPr>
            <a:spLocks noGrp="1" noChangeArrowheads="1"/>
          </p:cNvSpPr>
          <p:nvPr>
            <p:ph type="title"/>
          </p:nvPr>
        </p:nvSpPr>
        <p:spPr>
          <a:xfrm>
            <a:off x="457200" y="274638"/>
            <a:ext cx="8229600" cy="487362"/>
          </a:xfrm>
        </p:spPr>
        <p:txBody>
          <a:bodyPr>
            <a:noAutofit/>
          </a:bodyPr>
          <a:lstStyle/>
          <a:p>
            <a:pPr algn="l"/>
            <a:r>
              <a:rPr lang="en-US" sz="3200" b="1" dirty="0">
                <a:solidFill>
                  <a:srgbClr val="FF0000"/>
                </a:solidFill>
                <a:latin typeface="Times New Roman" pitchFamily="18" charset="0"/>
                <a:cs typeface="Times New Roman" pitchFamily="18" charset="0"/>
              </a:rPr>
              <a:t>Sample Sprint Backlog</a:t>
            </a:r>
          </a:p>
        </p:txBody>
      </p:sp>
      <p:pic>
        <p:nvPicPr>
          <p:cNvPr id="1476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906463"/>
            <a:ext cx="5867400" cy="522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8649422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28600"/>
            <a:ext cx="8229600" cy="533400"/>
          </a:xfrm>
        </p:spPr>
        <p:txBody>
          <a:bodyPr>
            <a:noAutofit/>
          </a:bodyPr>
          <a:lstStyle/>
          <a:p>
            <a:pPr eaLnBrk="1" hangingPunct="1"/>
            <a:r>
              <a:rPr lang="en-US" sz="3400" b="1" dirty="0">
                <a:solidFill>
                  <a:srgbClr val="FF0000"/>
                </a:solidFill>
                <a:latin typeface="Times New Roman" pitchFamily="18" charset="0"/>
                <a:cs typeface="Times New Roman" pitchFamily="18" charset="0"/>
              </a:rPr>
              <a:t>Artifacts:  Sprint Backlog</a:t>
            </a:r>
          </a:p>
        </p:txBody>
      </p:sp>
      <p:sp>
        <p:nvSpPr>
          <p:cNvPr id="23555" name="Content Placeholder 2"/>
          <p:cNvSpPr>
            <a:spLocks noGrp="1"/>
          </p:cNvSpPr>
          <p:nvPr>
            <p:ph idx="1"/>
          </p:nvPr>
        </p:nvSpPr>
        <p:spPr>
          <a:xfrm>
            <a:off x="381000" y="1066800"/>
            <a:ext cx="8610600" cy="5638800"/>
          </a:xfrm>
        </p:spPr>
        <p:txBody>
          <a:bodyPr>
            <a:normAutofit/>
          </a:bodyPr>
          <a:lstStyle/>
          <a:p>
            <a:pPr eaLnBrk="1" hangingPunct="1">
              <a:lnSpc>
                <a:spcPct val="80000"/>
              </a:lnSpc>
            </a:pPr>
            <a:r>
              <a:rPr lang="en-US" sz="2500" b="1" dirty="0">
                <a:solidFill>
                  <a:srgbClr val="000000"/>
                </a:solidFill>
                <a:latin typeface="Times New Roman" pitchFamily="18" charset="0"/>
                <a:cs typeface="Times New Roman" pitchFamily="18" charset="0"/>
              </a:rPr>
              <a:t>Sprint Backlog: </a:t>
            </a:r>
            <a:r>
              <a:rPr lang="en-US" sz="2500" dirty="0">
                <a:solidFill>
                  <a:srgbClr val="000000"/>
                </a:solidFill>
                <a:latin typeface="Times New Roman" pitchFamily="18" charset="0"/>
                <a:cs typeface="Times New Roman" pitchFamily="18" charset="0"/>
              </a:rPr>
              <a:t>list of work the Development Team must address during the next sprint. </a:t>
            </a:r>
          </a:p>
          <a:p>
            <a:pPr eaLnBrk="1" hangingPunct="1">
              <a:lnSpc>
                <a:spcPct val="80000"/>
              </a:lnSpc>
            </a:pPr>
            <a:r>
              <a:rPr lang="en-US" sz="2500" dirty="0">
                <a:solidFill>
                  <a:srgbClr val="000000"/>
                </a:solidFill>
                <a:latin typeface="Times New Roman" pitchFamily="18" charset="0"/>
                <a:cs typeface="Times New Roman" pitchFamily="18" charset="0"/>
              </a:rPr>
              <a:t>List derived by selecting stories/features from the top of the product backlog until the Development Team feels it has enough work to fill the sprint.</a:t>
            </a:r>
          </a:p>
          <a:p>
            <a:pPr eaLnBrk="1" hangingPunct="1">
              <a:lnSpc>
                <a:spcPct val="80000"/>
              </a:lnSpc>
              <a:buFont typeface="Arial" charset="0"/>
              <a:buNone/>
            </a:pPr>
            <a:r>
              <a:rPr lang="en-US" sz="2500" dirty="0">
                <a:solidFill>
                  <a:srgbClr val="000000"/>
                </a:solidFill>
                <a:latin typeface="Times New Roman" pitchFamily="18" charset="0"/>
                <a:cs typeface="Times New Roman" pitchFamily="18" charset="0"/>
              </a:rPr>
              <a:t> </a:t>
            </a:r>
          </a:p>
          <a:p>
            <a:pPr eaLnBrk="1" hangingPunct="1">
              <a:lnSpc>
                <a:spcPct val="80000"/>
              </a:lnSpc>
            </a:pPr>
            <a:r>
              <a:rPr lang="en-US" sz="2500" b="1" dirty="0">
                <a:solidFill>
                  <a:srgbClr val="000000"/>
                </a:solidFill>
                <a:latin typeface="Times New Roman" pitchFamily="18" charset="0"/>
                <a:cs typeface="Times New Roman" pitchFamily="18" charset="0"/>
              </a:rPr>
              <a:t>Thinking</a:t>
            </a:r>
            <a:r>
              <a:rPr lang="en-US" sz="2500" dirty="0">
                <a:solidFill>
                  <a:srgbClr val="000000"/>
                </a:solidFill>
                <a:latin typeface="Times New Roman" pitchFamily="18" charset="0"/>
                <a:cs typeface="Times New Roman" pitchFamily="18" charset="0"/>
              </a:rPr>
              <a:t>:  This is done by the Development Team asking "Can we also do this?" and adding stories/features to the sprint backlog. </a:t>
            </a:r>
          </a:p>
          <a:p>
            <a:pPr eaLnBrk="1" hangingPunct="1">
              <a:lnSpc>
                <a:spcPct val="80000"/>
              </a:lnSpc>
            </a:pPr>
            <a:endParaRPr lang="en-US" sz="2500" dirty="0">
              <a:solidFill>
                <a:srgbClr val="000000"/>
              </a:solidFill>
              <a:latin typeface="Times New Roman" pitchFamily="18" charset="0"/>
              <a:cs typeface="Times New Roman" pitchFamily="18" charset="0"/>
            </a:endParaRPr>
          </a:p>
          <a:p>
            <a:pPr eaLnBrk="1" hangingPunct="1">
              <a:lnSpc>
                <a:spcPct val="80000"/>
              </a:lnSpc>
            </a:pPr>
            <a:r>
              <a:rPr lang="en-US" sz="2500" b="1" dirty="0">
                <a:solidFill>
                  <a:srgbClr val="000000"/>
                </a:solidFill>
                <a:latin typeface="Times New Roman" pitchFamily="18" charset="0"/>
                <a:cs typeface="Times New Roman" pitchFamily="18" charset="0"/>
              </a:rPr>
              <a:t>History</a:t>
            </a:r>
            <a:r>
              <a:rPr lang="en-US" sz="2500" dirty="0">
                <a:solidFill>
                  <a:srgbClr val="000000"/>
                </a:solidFill>
                <a:latin typeface="Times New Roman" pitchFamily="18" charset="0"/>
                <a:cs typeface="Times New Roman" pitchFamily="18" charset="0"/>
              </a:rPr>
              <a:t>:  Development Team should note </a:t>
            </a:r>
            <a:r>
              <a:rPr lang="en-US" sz="2500" b="1" dirty="0">
                <a:solidFill>
                  <a:srgbClr val="000000"/>
                </a:solidFill>
                <a:latin typeface="Times New Roman" pitchFamily="18" charset="0"/>
                <a:cs typeface="Times New Roman" pitchFamily="18" charset="0"/>
              </a:rPr>
              <a:t>velocity</a:t>
            </a:r>
            <a:r>
              <a:rPr lang="en-US" sz="2500" dirty="0">
                <a:solidFill>
                  <a:srgbClr val="000000"/>
                </a:solidFill>
                <a:latin typeface="Times New Roman" pitchFamily="18" charset="0"/>
                <a:cs typeface="Times New Roman" pitchFamily="18" charset="0"/>
              </a:rPr>
              <a:t> of previous Sprints (total story points completed from each of the last sprints stories) when selecting stories/features for the </a:t>
            </a:r>
            <a:r>
              <a:rPr lang="en-US" sz="2500" b="1" dirty="0">
                <a:solidFill>
                  <a:srgbClr val="000000"/>
                </a:solidFill>
                <a:latin typeface="Times New Roman" pitchFamily="18" charset="0"/>
                <a:cs typeface="Times New Roman" pitchFamily="18" charset="0"/>
              </a:rPr>
              <a:t>new</a:t>
            </a:r>
            <a:r>
              <a:rPr lang="en-US" sz="2500" dirty="0">
                <a:solidFill>
                  <a:srgbClr val="000000"/>
                </a:solidFill>
                <a:latin typeface="Times New Roman" pitchFamily="18" charset="0"/>
                <a:cs typeface="Times New Roman" pitchFamily="18" charset="0"/>
              </a:rPr>
              <a:t> </a:t>
            </a:r>
            <a:r>
              <a:rPr lang="en-US" sz="2500" b="1" dirty="0">
                <a:solidFill>
                  <a:srgbClr val="000000"/>
                </a:solidFill>
                <a:latin typeface="Times New Roman" pitchFamily="18" charset="0"/>
                <a:cs typeface="Times New Roman" pitchFamily="18" charset="0"/>
              </a:rPr>
              <a:t>sprint.</a:t>
            </a:r>
          </a:p>
          <a:p>
            <a:pPr eaLnBrk="1" hangingPunct="1">
              <a:lnSpc>
                <a:spcPct val="80000"/>
              </a:lnSpc>
            </a:pPr>
            <a:endParaRPr lang="en-US" sz="2500" b="1" dirty="0">
              <a:solidFill>
                <a:srgbClr val="000000"/>
              </a:solidFill>
              <a:latin typeface="Times New Roman" pitchFamily="18" charset="0"/>
              <a:cs typeface="Times New Roman" pitchFamily="18" charset="0"/>
            </a:endParaRPr>
          </a:p>
          <a:p>
            <a:pPr eaLnBrk="1" hangingPunct="1">
              <a:lnSpc>
                <a:spcPct val="80000"/>
              </a:lnSpc>
            </a:pPr>
            <a:r>
              <a:rPr lang="en-US" sz="2500" dirty="0">
                <a:solidFill>
                  <a:srgbClr val="000000"/>
                </a:solidFill>
                <a:latin typeface="Times New Roman" pitchFamily="18" charset="0"/>
                <a:cs typeface="Times New Roman" pitchFamily="18" charset="0"/>
              </a:rPr>
              <a:t>Use number as </a:t>
            </a:r>
            <a:r>
              <a:rPr lang="en-US" sz="2500" b="1" dirty="0">
                <a:solidFill>
                  <a:srgbClr val="000000"/>
                </a:solidFill>
                <a:latin typeface="Times New Roman" pitchFamily="18" charset="0"/>
                <a:cs typeface="Times New Roman" pitchFamily="18" charset="0"/>
              </a:rPr>
              <a:t>guide</a:t>
            </a:r>
            <a:r>
              <a:rPr lang="en-US" sz="2500" dirty="0">
                <a:solidFill>
                  <a:srgbClr val="000000"/>
                </a:solidFill>
                <a:latin typeface="Times New Roman" pitchFamily="18" charset="0"/>
                <a:cs typeface="Times New Roman" pitchFamily="18" charset="0"/>
              </a:rPr>
              <a:t> for "effort" they can complete.</a:t>
            </a:r>
            <a:endParaRPr lang="en-US" sz="2500" dirty="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4934863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28600"/>
            <a:ext cx="8229600" cy="609600"/>
          </a:xfrm>
        </p:spPr>
        <p:txBody>
          <a:bodyPr>
            <a:normAutofit fontScale="90000"/>
          </a:bodyPr>
          <a:lstStyle/>
          <a:p>
            <a:pPr eaLnBrk="1" hangingPunct="1"/>
            <a:r>
              <a:rPr lang="en-US" b="1" dirty="0">
                <a:solidFill>
                  <a:srgbClr val="FF0000"/>
                </a:solidFill>
                <a:latin typeface="Times New Roman" pitchFamily="18" charset="0"/>
                <a:cs typeface="Times New Roman" pitchFamily="18" charset="0"/>
              </a:rPr>
              <a:t>Artifacts:  Sprint Backlog</a:t>
            </a:r>
          </a:p>
        </p:txBody>
      </p:sp>
      <p:sp>
        <p:nvSpPr>
          <p:cNvPr id="3" name="Content Placeholder 2"/>
          <p:cNvSpPr>
            <a:spLocks noGrp="1"/>
          </p:cNvSpPr>
          <p:nvPr>
            <p:ph idx="1"/>
          </p:nvPr>
        </p:nvSpPr>
        <p:spPr>
          <a:xfrm>
            <a:off x="457200" y="990600"/>
            <a:ext cx="8382000" cy="5715000"/>
          </a:xfrm>
        </p:spPr>
        <p:txBody>
          <a:bodyPr>
            <a:noAutofit/>
          </a:bodyPr>
          <a:lstStyle/>
          <a:p>
            <a:pPr eaLnBrk="1" hangingPunct="1">
              <a:lnSpc>
                <a:spcPct val="80000"/>
              </a:lnSpc>
              <a:defRPr/>
            </a:pPr>
            <a:r>
              <a:rPr lang="en-US" sz="2400" b="1" dirty="0">
                <a:solidFill>
                  <a:srgbClr val="000000"/>
                </a:solidFill>
                <a:latin typeface="Times New Roman" pitchFamily="18" charset="0"/>
                <a:cs typeface="Times New Roman" pitchFamily="18" charset="0"/>
              </a:rPr>
              <a:t>Stories/features</a:t>
            </a:r>
            <a:r>
              <a:rPr lang="en-US" sz="2400" dirty="0">
                <a:solidFill>
                  <a:srgbClr val="000000"/>
                </a:solidFill>
                <a:latin typeface="Times New Roman" pitchFamily="18" charset="0"/>
                <a:cs typeface="Times New Roman" pitchFamily="18" charset="0"/>
              </a:rPr>
              <a:t>:  broken down into </a:t>
            </a:r>
            <a:r>
              <a:rPr lang="en-US" sz="2400" b="1" dirty="0">
                <a:solidFill>
                  <a:srgbClr val="000000"/>
                </a:solidFill>
                <a:latin typeface="Times New Roman" pitchFamily="18" charset="0"/>
                <a:cs typeface="Times New Roman" pitchFamily="18" charset="0"/>
              </a:rPr>
              <a:t>tasks</a:t>
            </a:r>
            <a:r>
              <a:rPr lang="en-US" sz="2400" dirty="0">
                <a:solidFill>
                  <a:srgbClr val="000000"/>
                </a:solidFill>
                <a:latin typeface="Times New Roman" pitchFamily="18" charset="0"/>
                <a:cs typeface="Times New Roman" pitchFamily="18" charset="0"/>
              </a:rPr>
              <a:t> by Development Team- should normally be between </a:t>
            </a:r>
            <a:r>
              <a:rPr lang="en-US" sz="2400" b="1" dirty="0">
                <a:solidFill>
                  <a:srgbClr val="000000"/>
                </a:solidFill>
                <a:latin typeface="Times New Roman" pitchFamily="18" charset="0"/>
                <a:cs typeface="Times New Roman" pitchFamily="18" charset="0"/>
              </a:rPr>
              <a:t>four and sixteen hours </a:t>
            </a:r>
            <a:r>
              <a:rPr lang="en-US" sz="2400" dirty="0">
                <a:solidFill>
                  <a:srgbClr val="000000"/>
                </a:solidFill>
                <a:latin typeface="Times New Roman" pitchFamily="18" charset="0"/>
                <a:cs typeface="Times New Roman" pitchFamily="18" charset="0"/>
              </a:rPr>
              <a:t>of work.</a:t>
            </a:r>
          </a:p>
          <a:p>
            <a:pPr marL="0" indent="0" eaLnBrk="1" hangingPunct="1">
              <a:lnSpc>
                <a:spcPct val="80000"/>
              </a:lnSpc>
              <a:buFont typeface="Arial" charset="0"/>
              <a:buNone/>
              <a:defRPr/>
            </a:pPr>
            <a:r>
              <a:rPr lang="en-US" sz="2400" dirty="0">
                <a:solidFill>
                  <a:srgbClr val="000000"/>
                </a:solidFill>
                <a:latin typeface="Times New Roman" pitchFamily="18" charset="0"/>
                <a:cs typeface="Times New Roman" pitchFamily="18" charset="0"/>
              </a:rPr>
              <a:t> </a:t>
            </a:r>
          </a:p>
          <a:p>
            <a:pPr eaLnBrk="1" hangingPunct="1">
              <a:lnSpc>
                <a:spcPct val="80000"/>
              </a:lnSpc>
              <a:defRPr/>
            </a:pPr>
            <a:r>
              <a:rPr lang="en-US" sz="2400" dirty="0">
                <a:solidFill>
                  <a:srgbClr val="000000"/>
                </a:solidFill>
                <a:latin typeface="Times New Roman" pitchFamily="18" charset="0"/>
                <a:cs typeface="Times New Roman" pitchFamily="18" charset="0"/>
              </a:rPr>
              <a:t>With this level of detail the Development Team understands exactly what to do, and potentially, anyone can pick a task from the list.</a:t>
            </a:r>
          </a:p>
          <a:p>
            <a:pPr marL="0" indent="0" eaLnBrk="1" hangingPunct="1">
              <a:lnSpc>
                <a:spcPct val="80000"/>
              </a:lnSpc>
              <a:buFont typeface="Arial" charset="0"/>
              <a:buNone/>
              <a:defRPr/>
            </a:pPr>
            <a:r>
              <a:rPr lang="en-US" sz="2400" dirty="0">
                <a:solidFill>
                  <a:srgbClr val="000000"/>
                </a:solidFill>
                <a:latin typeface="Times New Roman" pitchFamily="18" charset="0"/>
                <a:cs typeface="Times New Roman" pitchFamily="18" charset="0"/>
              </a:rPr>
              <a:t> </a:t>
            </a:r>
          </a:p>
          <a:p>
            <a:pPr eaLnBrk="1" hangingPunct="1">
              <a:lnSpc>
                <a:spcPct val="80000"/>
              </a:lnSpc>
              <a:defRPr/>
            </a:pPr>
            <a:r>
              <a:rPr lang="en-US" sz="2400" b="1" dirty="0">
                <a:solidFill>
                  <a:srgbClr val="000000"/>
                </a:solidFill>
                <a:latin typeface="Times New Roman" pitchFamily="18" charset="0"/>
                <a:cs typeface="Times New Roman" pitchFamily="18" charset="0"/>
              </a:rPr>
              <a:t>Tasks</a:t>
            </a:r>
            <a:r>
              <a:rPr lang="en-US" sz="2400" dirty="0">
                <a:solidFill>
                  <a:srgbClr val="000000"/>
                </a:solidFill>
                <a:latin typeface="Times New Roman" pitchFamily="18" charset="0"/>
                <a:cs typeface="Times New Roman" pitchFamily="18" charset="0"/>
              </a:rPr>
              <a:t> on sprint backlog are </a:t>
            </a:r>
            <a:r>
              <a:rPr lang="en-US" sz="2400" b="1" dirty="0">
                <a:solidFill>
                  <a:srgbClr val="000000"/>
                </a:solidFill>
                <a:latin typeface="Times New Roman" pitchFamily="18" charset="0"/>
                <a:cs typeface="Times New Roman" pitchFamily="18" charset="0"/>
              </a:rPr>
              <a:t>never</a:t>
            </a:r>
            <a:r>
              <a:rPr lang="en-US" sz="2400" dirty="0">
                <a:solidFill>
                  <a:srgbClr val="000000"/>
                </a:solidFill>
                <a:latin typeface="Times New Roman" pitchFamily="18" charset="0"/>
                <a:cs typeface="Times New Roman" pitchFamily="18" charset="0"/>
              </a:rPr>
              <a:t> </a:t>
            </a:r>
            <a:r>
              <a:rPr lang="en-US" sz="2400" b="1" dirty="0">
                <a:solidFill>
                  <a:srgbClr val="000000"/>
                </a:solidFill>
                <a:latin typeface="Times New Roman" pitchFamily="18" charset="0"/>
                <a:cs typeface="Times New Roman" pitchFamily="18" charset="0"/>
              </a:rPr>
              <a:t>assigned</a:t>
            </a:r>
            <a:r>
              <a:rPr lang="en-US" sz="2400" dirty="0">
                <a:solidFill>
                  <a:srgbClr val="000000"/>
                </a:solidFill>
                <a:latin typeface="Times New Roman" pitchFamily="18" charset="0"/>
                <a:cs typeface="Times New Roman" pitchFamily="18" charset="0"/>
              </a:rPr>
              <a:t>; tasks are </a:t>
            </a:r>
            <a:r>
              <a:rPr lang="en-US" sz="2400" b="1" dirty="0">
                <a:solidFill>
                  <a:srgbClr val="000000"/>
                </a:solidFill>
                <a:latin typeface="Times New Roman" pitchFamily="18" charset="0"/>
                <a:cs typeface="Times New Roman" pitchFamily="18" charset="0"/>
              </a:rPr>
              <a:t>signed up for.</a:t>
            </a:r>
            <a:r>
              <a:rPr lang="en-US" sz="2400" dirty="0">
                <a:solidFill>
                  <a:srgbClr val="000000"/>
                </a:solidFill>
                <a:latin typeface="Times New Roman" pitchFamily="18" charset="0"/>
                <a:cs typeface="Times New Roman" pitchFamily="18" charset="0"/>
              </a:rPr>
              <a:t> by team members during </a:t>
            </a:r>
            <a:r>
              <a:rPr lang="en-US" sz="2400" b="1" dirty="0">
                <a:solidFill>
                  <a:srgbClr val="000000"/>
                </a:solidFill>
                <a:latin typeface="Times New Roman" pitchFamily="18" charset="0"/>
                <a:cs typeface="Times New Roman" pitchFamily="18" charset="0"/>
              </a:rPr>
              <a:t>daily</a:t>
            </a:r>
            <a:r>
              <a:rPr lang="en-US" sz="2400" dirty="0">
                <a:solidFill>
                  <a:srgbClr val="000000"/>
                </a:solidFill>
                <a:latin typeface="Times New Roman" pitchFamily="18" charset="0"/>
                <a:cs typeface="Times New Roman" pitchFamily="18" charset="0"/>
              </a:rPr>
              <a:t> </a:t>
            </a:r>
            <a:r>
              <a:rPr lang="en-US" sz="2400" b="1" dirty="0">
                <a:solidFill>
                  <a:srgbClr val="000000"/>
                </a:solidFill>
                <a:latin typeface="Times New Roman" pitchFamily="18" charset="0"/>
                <a:cs typeface="Times New Roman" pitchFamily="18" charset="0"/>
              </a:rPr>
              <a:t>scrum</a:t>
            </a:r>
            <a:r>
              <a:rPr lang="en-US" sz="2400" dirty="0">
                <a:solidFill>
                  <a:srgbClr val="000000"/>
                </a:solidFill>
                <a:latin typeface="Times New Roman" pitchFamily="18" charset="0"/>
                <a:cs typeface="Times New Roman" pitchFamily="18" charset="0"/>
              </a:rPr>
              <a:t>, according to </a:t>
            </a:r>
            <a:r>
              <a:rPr lang="en-US" sz="2400" b="1" dirty="0">
                <a:solidFill>
                  <a:srgbClr val="000000"/>
                </a:solidFill>
                <a:latin typeface="Times New Roman" pitchFamily="18" charset="0"/>
                <a:cs typeface="Times New Roman" pitchFamily="18" charset="0"/>
              </a:rPr>
              <a:t>priority</a:t>
            </a:r>
            <a:r>
              <a:rPr lang="en-US" sz="2400" dirty="0">
                <a:solidFill>
                  <a:srgbClr val="000000"/>
                </a:solidFill>
                <a:latin typeface="Times New Roman" pitchFamily="18" charset="0"/>
                <a:cs typeface="Times New Roman" pitchFamily="18" charset="0"/>
              </a:rPr>
              <a:t> and </a:t>
            </a:r>
            <a:r>
              <a:rPr lang="en-US" sz="2400" b="1" dirty="0">
                <a:solidFill>
                  <a:srgbClr val="000000"/>
                </a:solidFill>
                <a:latin typeface="Times New Roman" pitchFamily="18" charset="0"/>
                <a:cs typeface="Times New Roman" pitchFamily="18" charset="0"/>
              </a:rPr>
              <a:t>member</a:t>
            </a:r>
            <a:r>
              <a:rPr lang="en-US" sz="2400" dirty="0">
                <a:solidFill>
                  <a:srgbClr val="000000"/>
                </a:solidFill>
                <a:latin typeface="Times New Roman" pitchFamily="18" charset="0"/>
                <a:cs typeface="Times New Roman" pitchFamily="18" charset="0"/>
              </a:rPr>
              <a:t> </a:t>
            </a:r>
            <a:r>
              <a:rPr lang="en-US" sz="2400" b="1" dirty="0">
                <a:solidFill>
                  <a:srgbClr val="000000"/>
                </a:solidFill>
                <a:latin typeface="Times New Roman" pitchFamily="18" charset="0"/>
                <a:cs typeface="Times New Roman" pitchFamily="18" charset="0"/>
              </a:rPr>
              <a:t>skills</a:t>
            </a:r>
            <a:r>
              <a:rPr lang="en-US" sz="2400" dirty="0">
                <a:solidFill>
                  <a:srgbClr val="000000"/>
                </a:solidFill>
                <a:latin typeface="Times New Roman" pitchFamily="18" charset="0"/>
                <a:cs typeface="Times New Roman" pitchFamily="18" charset="0"/>
              </a:rPr>
              <a:t>. </a:t>
            </a:r>
          </a:p>
          <a:p>
            <a:pPr eaLnBrk="1" hangingPunct="1">
              <a:lnSpc>
                <a:spcPct val="80000"/>
              </a:lnSpc>
              <a:defRPr/>
            </a:pPr>
            <a:endParaRPr lang="en-US" sz="2400" dirty="0">
              <a:solidFill>
                <a:srgbClr val="000000"/>
              </a:solidFill>
              <a:latin typeface="Times New Roman" pitchFamily="18" charset="0"/>
              <a:cs typeface="Times New Roman" pitchFamily="18" charset="0"/>
            </a:endParaRPr>
          </a:p>
          <a:p>
            <a:pPr eaLnBrk="1" hangingPunct="1">
              <a:lnSpc>
                <a:spcPct val="80000"/>
              </a:lnSpc>
              <a:defRPr/>
            </a:pPr>
            <a:r>
              <a:rPr lang="en-US" sz="2400" b="1" dirty="0">
                <a:solidFill>
                  <a:srgbClr val="000000"/>
                </a:solidFill>
                <a:latin typeface="Times New Roman" pitchFamily="18" charset="0"/>
                <a:cs typeface="Times New Roman" pitchFamily="18" charset="0"/>
              </a:rPr>
              <a:t>Sprint backlog is property of Team</a:t>
            </a:r>
            <a:r>
              <a:rPr lang="en-US" sz="2400" dirty="0">
                <a:solidFill>
                  <a:srgbClr val="000000"/>
                </a:solidFill>
                <a:latin typeface="Times New Roman" pitchFamily="18" charset="0"/>
                <a:cs typeface="Times New Roman" pitchFamily="18" charset="0"/>
              </a:rPr>
              <a:t>, and all included </a:t>
            </a:r>
            <a:r>
              <a:rPr lang="en-US" sz="2400" b="1" dirty="0">
                <a:solidFill>
                  <a:srgbClr val="000000"/>
                </a:solidFill>
                <a:latin typeface="Times New Roman" pitchFamily="18" charset="0"/>
                <a:cs typeface="Times New Roman" pitchFamily="18" charset="0"/>
              </a:rPr>
              <a:t>estimates</a:t>
            </a:r>
            <a:r>
              <a:rPr lang="en-US" sz="2400" dirty="0">
                <a:solidFill>
                  <a:srgbClr val="000000"/>
                </a:solidFill>
                <a:latin typeface="Times New Roman" pitchFamily="18" charset="0"/>
                <a:cs typeface="Times New Roman" pitchFamily="18" charset="0"/>
              </a:rPr>
              <a:t> are provided by the Development Team.</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788476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304800"/>
            <a:ext cx="8229600" cy="685800"/>
          </a:xfrm>
        </p:spPr>
        <p:txBody>
          <a:bodyPr>
            <a:normAutofit fontScale="90000"/>
          </a:bodyPr>
          <a:lstStyle/>
          <a:p>
            <a:pPr eaLnBrk="1" hangingPunct="1"/>
            <a:r>
              <a:rPr lang="en-US" b="1" dirty="0">
                <a:solidFill>
                  <a:srgbClr val="FF0000"/>
                </a:solidFill>
                <a:latin typeface="Times New Roman" pitchFamily="18" charset="0"/>
                <a:cs typeface="Times New Roman" pitchFamily="18" charset="0"/>
              </a:rPr>
              <a:t>Artifacts - Increment</a:t>
            </a:r>
          </a:p>
        </p:txBody>
      </p:sp>
      <p:sp>
        <p:nvSpPr>
          <p:cNvPr id="3" name="Content Placeholder 2"/>
          <p:cNvSpPr>
            <a:spLocks noGrp="1"/>
          </p:cNvSpPr>
          <p:nvPr>
            <p:ph idx="1"/>
          </p:nvPr>
        </p:nvSpPr>
        <p:spPr>
          <a:xfrm>
            <a:off x="457200" y="1143000"/>
            <a:ext cx="8229600" cy="4525963"/>
          </a:xfrm>
        </p:spPr>
        <p:txBody>
          <a:bodyPr>
            <a:normAutofit fontScale="92500" lnSpcReduction="10000"/>
          </a:bodyPr>
          <a:lstStyle/>
          <a:p>
            <a:pPr eaLnBrk="1" hangingPunct="1">
              <a:lnSpc>
                <a:spcPct val="90000"/>
              </a:lnSpc>
              <a:defRPr/>
            </a:pPr>
            <a:r>
              <a:rPr lang="en-US" dirty="0">
                <a:solidFill>
                  <a:srgbClr val="000000"/>
                </a:solidFill>
                <a:latin typeface="Times New Roman" pitchFamily="18" charset="0"/>
                <a:cs typeface="Times New Roman" pitchFamily="18" charset="0"/>
              </a:rPr>
              <a:t>The  “</a:t>
            </a:r>
            <a:r>
              <a:rPr lang="en-US" b="1" dirty="0">
                <a:solidFill>
                  <a:srgbClr val="000000"/>
                </a:solidFill>
                <a:latin typeface="Times New Roman" pitchFamily="18" charset="0"/>
                <a:cs typeface="Times New Roman" pitchFamily="18" charset="0"/>
              </a:rPr>
              <a:t>increment”</a:t>
            </a:r>
            <a:r>
              <a:rPr lang="en-US" dirty="0">
                <a:solidFill>
                  <a:srgbClr val="000000"/>
                </a:solidFill>
                <a:latin typeface="Times New Roman" pitchFamily="18" charset="0"/>
                <a:cs typeface="Times New Roman" pitchFamily="18" charset="0"/>
              </a:rPr>
              <a:t> is </a:t>
            </a:r>
            <a:r>
              <a:rPr lang="en-US" b="1" dirty="0">
                <a:solidFill>
                  <a:srgbClr val="000000"/>
                </a:solidFill>
                <a:latin typeface="Times New Roman" pitchFamily="18" charset="0"/>
                <a:cs typeface="Times New Roman" pitchFamily="18" charset="0"/>
              </a:rPr>
              <a:t>sum</a:t>
            </a:r>
            <a:r>
              <a:rPr lang="en-US" dirty="0">
                <a:solidFill>
                  <a:srgbClr val="000000"/>
                </a:solidFill>
                <a:latin typeface="Times New Roman" pitchFamily="18" charset="0"/>
                <a:cs typeface="Times New Roman" pitchFamily="18" charset="0"/>
              </a:rPr>
              <a:t> of all Product Backlog Items completed during a sprint </a:t>
            </a:r>
            <a:r>
              <a:rPr lang="en-US" b="1" dirty="0">
                <a:solidFill>
                  <a:srgbClr val="000000"/>
                </a:solidFill>
                <a:latin typeface="Times New Roman" pitchFamily="18" charset="0"/>
                <a:cs typeface="Times New Roman" pitchFamily="18" charset="0"/>
              </a:rPr>
              <a:t>and</a:t>
            </a:r>
            <a:r>
              <a:rPr lang="en-US" dirty="0">
                <a:solidFill>
                  <a:srgbClr val="000000"/>
                </a:solidFill>
                <a:latin typeface="Times New Roman" pitchFamily="18" charset="0"/>
                <a:cs typeface="Times New Roman" pitchFamily="18" charset="0"/>
              </a:rPr>
              <a:t> all previous sprints. </a:t>
            </a:r>
          </a:p>
          <a:p>
            <a:pPr eaLnBrk="1" hangingPunct="1">
              <a:lnSpc>
                <a:spcPct val="90000"/>
              </a:lnSpc>
              <a:defRPr/>
            </a:pPr>
            <a:endParaRPr lang="en-US" dirty="0">
              <a:solidFill>
                <a:srgbClr val="000000"/>
              </a:solidFill>
              <a:latin typeface="Times New Roman" pitchFamily="18" charset="0"/>
              <a:cs typeface="Times New Roman" pitchFamily="18" charset="0"/>
            </a:endParaRPr>
          </a:p>
          <a:p>
            <a:pPr eaLnBrk="1" hangingPunct="1">
              <a:lnSpc>
                <a:spcPct val="90000"/>
              </a:lnSpc>
              <a:defRPr/>
            </a:pPr>
            <a:r>
              <a:rPr lang="en-US" dirty="0">
                <a:solidFill>
                  <a:srgbClr val="000000"/>
                </a:solidFill>
                <a:latin typeface="Times New Roman" pitchFamily="18" charset="0"/>
                <a:cs typeface="Times New Roman" pitchFamily="18" charset="0"/>
              </a:rPr>
              <a:t>At end of a sprint, Increment must be done according to </a:t>
            </a:r>
            <a:r>
              <a:rPr lang="en-US" b="1" dirty="0">
                <a:solidFill>
                  <a:srgbClr val="000000"/>
                </a:solidFill>
                <a:latin typeface="Times New Roman" pitchFamily="18" charset="0"/>
                <a:cs typeface="Times New Roman" pitchFamily="18" charset="0"/>
              </a:rPr>
              <a:t>Scrum Team's definition</a:t>
            </a:r>
            <a:r>
              <a:rPr lang="en-US" dirty="0">
                <a:solidFill>
                  <a:srgbClr val="000000"/>
                </a:solidFill>
                <a:latin typeface="Times New Roman" pitchFamily="18" charset="0"/>
                <a:cs typeface="Times New Roman" pitchFamily="18" charset="0"/>
              </a:rPr>
              <a:t> of done. </a:t>
            </a:r>
          </a:p>
          <a:p>
            <a:pPr eaLnBrk="1" hangingPunct="1">
              <a:lnSpc>
                <a:spcPct val="90000"/>
              </a:lnSpc>
              <a:defRPr/>
            </a:pPr>
            <a:endParaRPr lang="en-US" dirty="0">
              <a:solidFill>
                <a:srgbClr val="000000"/>
              </a:solidFill>
              <a:latin typeface="Times New Roman" pitchFamily="18" charset="0"/>
              <a:cs typeface="Times New Roman" pitchFamily="18" charset="0"/>
            </a:endParaRPr>
          </a:p>
          <a:p>
            <a:pPr eaLnBrk="1" hangingPunct="1">
              <a:lnSpc>
                <a:spcPct val="90000"/>
              </a:lnSpc>
              <a:defRPr/>
            </a:pPr>
            <a:r>
              <a:rPr lang="en-US" dirty="0">
                <a:solidFill>
                  <a:srgbClr val="000000"/>
                </a:solidFill>
                <a:latin typeface="Times New Roman" pitchFamily="18" charset="0"/>
                <a:cs typeface="Times New Roman" pitchFamily="18" charset="0"/>
              </a:rPr>
              <a:t>The increment must be in </a:t>
            </a:r>
            <a:r>
              <a:rPr lang="en-US" b="1" dirty="0">
                <a:solidFill>
                  <a:srgbClr val="000000"/>
                </a:solidFill>
                <a:latin typeface="Times New Roman" pitchFamily="18" charset="0"/>
                <a:cs typeface="Times New Roman" pitchFamily="18" charset="0"/>
              </a:rPr>
              <a:t>usable condition</a:t>
            </a:r>
            <a:r>
              <a:rPr lang="en-US" dirty="0">
                <a:solidFill>
                  <a:srgbClr val="000000"/>
                </a:solidFill>
                <a:latin typeface="Times New Roman" pitchFamily="18" charset="0"/>
                <a:cs typeface="Times New Roman" pitchFamily="18" charset="0"/>
              </a:rPr>
              <a:t> regardless of whether the Product Owner decides to actually release it.</a:t>
            </a:r>
            <a:endParaRPr lang="en-US" dirty="0">
              <a:latin typeface="Times New Roman" pitchFamily="18" charset="0"/>
              <a:cs typeface="Times New Roman" pitchFamily="18" charset="0"/>
            </a:endParaRP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522169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9B024B6E-35C9-43F7-8D6E-7AA2D28E3597}" type="slidenum">
              <a:rPr lang="de-DE" smtClean="0"/>
              <a:pPr eaLnBrk="1" hangingPunct="1"/>
              <a:t>47</a:t>
            </a:fld>
            <a:endParaRPr lang="de-DE"/>
          </a:p>
        </p:txBody>
      </p:sp>
      <p:sp>
        <p:nvSpPr>
          <p:cNvPr id="31748" name="Rectangle 2"/>
          <p:cNvSpPr>
            <a:spLocks noGrp="1" noChangeArrowheads="1"/>
          </p:cNvSpPr>
          <p:nvPr>
            <p:ph type="title"/>
          </p:nvPr>
        </p:nvSpPr>
        <p:spPr/>
        <p:txBody>
          <a:bodyPr>
            <a:normAutofit/>
          </a:bodyPr>
          <a:lstStyle/>
          <a:p>
            <a:pPr eaLnBrk="1" hangingPunct="1"/>
            <a:r>
              <a:rPr lang="en-US" sz="4500" b="1" dirty="0">
                <a:solidFill>
                  <a:srgbClr val="FF0000"/>
                </a:solidFill>
                <a:latin typeface="Times New Roman" pitchFamily="18" charset="0"/>
                <a:cs typeface="Times New Roman" pitchFamily="18" charset="0"/>
              </a:rPr>
              <a:t>Burn down Charts</a:t>
            </a:r>
            <a:endParaRPr lang="ru-RU" sz="4500" b="1" dirty="0">
              <a:solidFill>
                <a:srgbClr val="FF0000"/>
              </a:solidFill>
              <a:latin typeface="Times New Roman" pitchFamily="18" charset="0"/>
              <a:cs typeface="Times New Roman" pitchFamily="18" charset="0"/>
            </a:endParaRPr>
          </a:p>
        </p:txBody>
      </p:sp>
      <p:sp>
        <p:nvSpPr>
          <p:cNvPr id="31749" name="Rectangle 3"/>
          <p:cNvSpPr>
            <a:spLocks noGrp="1" noChangeArrowheads="1"/>
          </p:cNvSpPr>
          <p:nvPr>
            <p:ph type="body" idx="1"/>
          </p:nvPr>
        </p:nvSpPr>
        <p:spPr/>
        <p:txBody>
          <a:bodyPr/>
          <a:lstStyle/>
          <a:p>
            <a:pPr eaLnBrk="1" hangingPunct="1"/>
            <a:r>
              <a:rPr lang="en-US" dirty="0">
                <a:latin typeface="Times New Roman" pitchFamily="18" charset="0"/>
                <a:cs typeface="Times New Roman" pitchFamily="18" charset="0"/>
              </a:rPr>
              <a:t>Are used to represent “work done”.</a:t>
            </a:r>
          </a:p>
          <a:p>
            <a:pPr eaLnBrk="1" hangingPunct="1"/>
            <a:r>
              <a:rPr lang="en-US" dirty="0">
                <a:latin typeface="Times New Roman" pitchFamily="18" charset="0"/>
                <a:cs typeface="Times New Roman" pitchFamily="18" charset="0"/>
              </a:rPr>
              <a:t>Are wonderful Information Radiators</a:t>
            </a:r>
          </a:p>
          <a:p>
            <a:pPr eaLnBrk="1" hangingPunct="1"/>
            <a:r>
              <a:rPr lang="en-US" dirty="0">
                <a:latin typeface="Times New Roman" pitchFamily="18" charset="0"/>
                <a:cs typeface="Times New Roman" pitchFamily="18" charset="0"/>
              </a:rPr>
              <a:t>3 Types:</a:t>
            </a:r>
          </a:p>
          <a:p>
            <a:pPr lvl="1" eaLnBrk="1" hangingPunct="1"/>
            <a:r>
              <a:rPr lang="en-US" dirty="0">
                <a:latin typeface="Times New Roman" pitchFamily="18" charset="0"/>
                <a:cs typeface="Times New Roman" pitchFamily="18" charset="0"/>
              </a:rPr>
              <a:t>Sprint Burn down Chart (progress of the Sprint)</a:t>
            </a:r>
          </a:p>
          <a:p>
            <a:pPr lvl="1" eaLnBrk="1" hangingPunct="1"/>
            <a:r>
              <a:rPr lang="en-US" dirty="0">
                <a:latin typeface="Times New Roman" pitchFamily="18" charset="0"/>
                <a:cs typeface="Times New Roman" pitchFamily="18" charset="0"/>
              </a:rPr>
              <a:t>Release Burn down Chart (progress of release)</a:t>
            </a:r>
          </a:p>
          <a:p>
            <a:pPr lvl="1" eaLnBrk="1" hangingPunct="1"/>
            <a:r>
              <a:rPr lang="en-US" dirty="0">
                <a:latin typeface="Times New Roman" pitchFamily="18" charset="0"/>
                <a:cs typeface="Times New Roman" pitchFamily="18" charset="0"/>
              </a:rPr>
              <a:t>Product Burn down chart (progress of the Product)</a:t>
            </a:r>
            <a:endParaRPr lang="ru-RU" dirty="0">
              <a:latin typeface="Times New Roman" pitchFamily="18" charset="0"/>
              <a:cs typeface="Times New Roman" pitchFamily="18" charset="0"/>
            </a:endParaRPr>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0002111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81000" y="152400"/>
            <a:ext cx="8229600" cy="685800"/>
          </a:xfrm>
        </p:spPr>
        <p:txBody>
          <a:bodyPr>
            <a:normAutofit fontScale="90000"/>
          </a:bodyPr>
          <a:lstStyle/>
          <a:p>
            <a:pPr eaLnBrk="1" hangingPunct="1"/>
            <a:r>
              <a:rPr lang="en-US" b="1" dirty="0">
                <a:solidFill>
                  <a:srgbClr val="FF0000"/>
                </a:solidFill>
                <a:latin typeface="Times New Roman" pitchFamily="18" charset="0"/>
                <a:cs typeface="Times New Roman" pitchFamily="18" charset="0"/>
              </a:rPr>
              <a:t>Artifacts:  Burn Down</a:t>
            </a:r>
          </a:p>
        </p:txBody>
      </p:sp>
      <p:sp>
        <p:nvSpPr>
          <p:cNvPr id="26627" name="Content Placeholder 2"/>
          <p:cNvSpPr>
            <a:spLocks noGrp="1"/>
          </p:cNvSpPr>
          <p:nvPr>
            <p:ph idx="1"/>
          </p:nvPr>
        </p:nvSpPr>
        <p:spPr>
          <a:xfrm>
            <a:off x="228600" y="1219200"/>
            <a:ext cx="8686800" cy="5257800"/>
          </a:xfrm>
        </p:spPr>
        <p:txBody>
          <a:bodyPr/>
          <a:lstStyle/>
          <a:p>
            <a:pPr eaLnBrk="1" hangingPunct="1">
              <a:lnSpc>
                <a:spcPct val="80000"/>
              </a:lnSpc>
            </a:pPr>
            <a:r>
              <a:rPr lang="en-US" sz="2200" dirty="0">
                <a:solidFill>
                  <a:srgbClr val="000000"/>
                </a:solidFill>
                <a:latin typeface="Times New Roman" pitchFamily="18" charset="0"/>
                <a:cs typeface="Times New Roman" pitchFamily="18" charset="0"/>
              </a:rPr>
              <a:t>The sprint </a:t>
            </a:r>
            <a:r>
              <a:rPr lang="en-US" sz="2600" b="1" dirty="0">
                <a:solidFill>
                  <a:srgbClr val="0B0080"/>
                </a:solidFill>
                <a:latin typeface="Times New Roman" pitchFamily="18" charset="0"/>
                <a:cs typeface="Times New Roman" pitchFamily="18" charset="0"/>
              </a:rPr>
              <a:t>burn down chart</a:t>
            </a:r>
            <a:r>
              <a:rPr lang="en-US" sz="2200" dirty="0">
                <a:solidFill>
                  <a:srgbClr val="000000"/>
                </a:solidFill>
                <a:latin typeface="Times New Roman" pitchFamily="18" charset="0"/>
                <a:cs typeface="Times New Roman" pitchFamily="18" charset="0"/>
              </a:rPr>
              <a:t> is a publicly displayed chart showing </a:t>
            </a:r>
            <a:r>
              <a:rPr lang="en-US" sz="2200" b="1" dirty="0">
                <a:solidFill>
                  <a:srgbClr val="000000"/>
                </a:solidFill>
                <a:latin typeface="Times New Roman" pitchFamily="18" charset="0"/>
                <a:cs typeface="Times New Roman" pitchFamily="18" charset="0"/>
              </a:rPr>
              <a:t>remaining work</a:t>
            </a:r>
            <a:r>
              <a:rPr lang="en-US" sz="2200" dirty="0">
                <a:solidFill>
                  <a:srgbClr val="000000"/>
                </a:solidFill>
                <a:latin typeface="Times New Roman" pitchFamily="18" charset="0"/>
                <a:cs typeface="Times New Roman" pitchFamily="18" charset="0"/>
              </a:rPr>
              <a:t> in the sprint backlog. </a:t>
            </a:r>
          </a:p>
          <a:p>
            <a:pPr eaLnBrk="1" hangingPunct="1">
              <a:lnSpc>
                <a:spcPct val="80000"/>
              </a:lnSpc>
            </a:pPr>
            <a:endParaRPr lang="en-US" sz="2200" dirty="0">
              <a:solidFill>
                <a:srgbClr val="000000"/>
              </a:solidFill>
              <a:latin typeface="Times New Roman" pitchFamily="18" charset="0"/>
              <a:cs typeface="Times New Roman" pitchFamily="18" charset="0"/>
            </a:endParaRPr>
          </a:p>
          <a:p>
            <a:pPr eaLnBrk="1" hangingPunct="1">
              <a:lnSpc>
                <a:spcPct val="80000"/>
              </a:lnSpc>
            </a:pPr>
            <a:r>
              <a:rPr lang="en-US" sz="2200" dirty="0">
                <a:solidFill>
                  <a:srgbClr val="000000"/>
                </a:solidFill>
                <a:latin typeface="Times New Roman" pitchFamily="18" charset="0"/>
                <a:cs typeface="Times New Roman" pitchFamily="18" charset="0"/>
              </a:rPr>
              <a:t>Updated every day; gives a simple view of the sprint progress. </a:t>
            </a:r>
          </a:p>
          <a:p>
            <a:pPr eaLnBrk="1" hangingPunct="1">
              <a:lnSpc>
                <a:spcPct val="80000"/>
              </a:lnSpc>
            </a:pPr>
            <a:endParaRPr lang="en-US" sz="2200" dirty="0">
              <a:solidFill>
                <a:srgbClr val="000000"/>
              </a:solidFill>
              <a:latin typeface="Times New Roman" pitchFamily="18" charset="0"/>
              <a:cs typeface="Times New Roman" pitchFamily="18" charset="0"/>
            </a:endParaRPr>
          </a:p>
          <a:p>
            <a:pPr eaLnBrk="1" hangingPunct="1">
              <a:lnSpc>
                <a:spcPct val="80000"/>
              </a:lnSpc>
            </a:pPr>
            <a:r>
              <a:rPr lang="en-US" sz="2200" dirty="0">
                <a:solidFill>
                  <a:srgbClr val="000000"/>
                </a:solidFill>
                <a:latin typeface="Times New Roman" pitchFamily="18" charset="0"/>
                <a:cs typeface="Times New Roman" pitchFamily="18" charset="0"/>
              </a:rPr>
              <a:t>Other types of burn down:</a:t>
            </a:r>
          </a:p>
          <a:p>
            <a:pPr eaLnBrk="1" hangingPunct="1">
              <a:lnSpc>
                <a:spcPct val="80000"/>
              </a:lnSpc>
            </a:pPr>
            <a:r>
              <a:rPr lang="en-US" sz="2200" b="1" dirty="0">
                <a:solidFill>
                  <a:srgbClr val="000000"/>
                </a:solidFill>
                <a:latin typeface="Times New Roman" pitchFamily="18" charset="0"/>
                <a:cs typeface="Times New Roman" pitchFamily="18" charset="0"/>
              </a:rPr>
              <a:t>Release burn down chart: </a:t>
            </a:r>
            <a:r>
              <a:rPr lang="en-US" sz="2200" dirty="0">
                <a:solidFill>
                  <a:srgbClr val="000000"/>
                </a:solidFill>
                <a:latin typeface="Times New Roman" pitchFamily="18" charset="0"/>
                <a:cs typeface="Times New Roman" pitchFamily="18" charset="0"/>
              </a:rPr>
              <a:t>shows amount of work left to </a:t>
            </a:r>
            <a:r>
              <a:rPr lang="en-US" sz="2200" b="1" dirty="0">
                <a:solidFill>
                  <a:srgbClr val="000000"/>
                </a:solidFill>
                <a:latin typeface="Times New Roman" pitchFamily="18" charset="0"/>
                <a:cs typeface="Times New Roman" pitchFamily="18" charset="0"/>
              </a:rPr>
              <a:t>complete</a:t>
            </a:r>
            <a:r>
              <a:rPr lang="en-US" sz="2200" dirty="0">
                <a:solidFill>
                  <a:srgbClr val="000000"/>
                </a:solidFill>
                <a:latin typeface="Times New Roman" pitchFamily="18" charset="0"/>
                <a:cs typeface="Times New Roman" pitchFamily="18" charset="0"/>
              </a:rPr>
              <a:t> the target commitment for a Product Release </a:t>
            </a:r>
          </a:p>
          <a:p>
            <a:pPr lvl="1" eaLnBrk="1" hangingPunct="1">
              <a:lnSpc>
                <a:spcPct val="80000"/>
              </a:lnSpc>
            </a:pPr>
            <a:r>
              <a:rPr lang="en-US" sz="2000" dirty="0">
                <a:solidFill>
                  <a:srgbClr val="000000"/>
                </a:solidFill>
                <a:latin typeface="Times New Roman" pitchFamily="18" charset="0"/>
                <a:cs typeface="Times New Roman" pitchFamily="18" charset="0"/>
              </a:rPr>
              <a:t>This normally spans multiple iterations </a:t>
            </a:r>
          </a:p>
          <a:p>
            <a:pPr eaLnBrk="1" hangingPunct="1">
              <a:lnSpc>
                <a:spcPct val="80000"/>
              </a:lnSpc>
            </a:pPr>
            <a:endParaRPr lang="en-US" sz="2200" dirty="0">
              <a:solidFill>
                <a:srgbClr val="000000"/>
              </a:solidFill>
              <a:latin typeface="Times New Roman" pitchFamily="18" charset="0"/>
              <a:cs typeface="Times New Roman" pitchFamily="18" charset="0"/>
            </a:endParaRPr>
          </a:p>
          <a:p>
            <a:pPr eaLnBrk="1" hangingPunct="1">
              <a:lnSpc>
                <a:spcPct val="80000"/>
              </a:lnSpc>
            </a:pPr>
            <a:r>
              <a:rPr lang="en-US" sz="2200" b="1" dirty="0">
                <a:solidFill>
                  <a:srgbClr val="000000"/>
                </a:solidFill>
                <a:latin typeface="Times New Roman" pitchFamily="18" charset="0"/>
                <a:cs typeface="Times New Roman" pitchFamily="18" charset="0"/>
              </a:rPr>
              <a:t>Alternative Release burn down chart</a:t>
            </a:r>
            <a:r>
              <a:rPr lang="en-US" sz="2200" dirty="0">
                <a:solidFill>
                  <a:srgbClr val="000000"/>
                </a:solidFill>
                <a:latin typeface="Times New Roman" pitchFamily="18" charset="0"/>
                <a:cs typeface="Times New Roman" pitchFamily="18" charset="0"/>
              </a:rPr>
              <a:t>: basically does the same, but clearly shows scope changes to Release Content, by resetting the baseline.</a:t>
            </a:r>
          </a:p>
          <a:p>
            <a:pPr eaLnBrk="1" hangingPunct="1">
              <a:lnSpc>
                <a:spcPct val="80000"/>
              </a:lnSpc>
            </a:pPr>
            <a:endParaRPr lang="en-US" sz="22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5168272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p:cNvSpPr>
            <a:spLocks noGrp="1" noChangeArrowheads="1"/>
          </p:cNvSpPr>
          <p:nvPr>
            <p:ph type="title"/>
          </p:nvPr>
        </p:nvSpPr>
        <p:spPr/>
        <p:txBody>
          <a:bodyPr>
            <a:normAutofit/>
          </a:bodyPr>
          <a:lstStyle/>
          <a:p>
            <a:r>
              <a:rPr lang="en-US" sz="4000" b="1" dirty="0">
                <a:solidFill>
                  <a:srgbClr val="FF0000"/>
                </a:solidFill>
                <a:latin typeface="Times New Roman" pitchFamily="18" charset="0"/>
                <a:cs typeface="Times New Roman" pitchFamily="18" charset="0"/>
              </a:rPr>
              <a:t>Sprint Burn down Chart</a:t>
            </a:r>
          </a:p>
        </p:txBody>
      </p:sp>
      <p:sp>
        <p:nvSpPr>
          <p:cNvPr id="1447939" name="Rectangle 3"/>
          <p:cNvSpPr>
            <a:spLocks noGrp="1" noChangeArrowheads="1"/>
          </p:cNvSpPr>
          <p:nvPr>
            <p:ph type="body" idx="1"/>
          </p:nvPr>
        </p:nvSpPr>
        <p:spPr/>
        <p:txBody>
          <a:bodyPr/>
          <a:lstStyle/>
          <a:p>
            <a:r>
              <a:rPr lang="en-US" dirty="0">
                <a:latin typeface="Times New Roman" pitchFamily="18" charset="0"/>
                <a:cs typeface="Times New Roman" pitchFamily="18" charset="0"/>
              </a:rPr>
              <a:t>Depicts the total Sprint Backlog hours remaining per day</a:t>
            </a:r>
          </a:p>
          <a:p>
            <a:r>
              <a:rPr lang="en-US" dirty="0">
                <a:latin typeface="Times New Roman" pitchFamily="18" charset="0"/>
                <a:cs typeface="Times New Roman" pitchFamily="18" charset="0"/>
              </a:rPr>
              <a:t>Shows the estimated amount of time to release</a:t>
            </a:r>
            <a:r>
              <a:rPr lang="ru-RU" dirty="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Ideally should burn down to zero to the end of the Sprint.</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763519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858172EA-020D-44FF-B5C8-B8C37965BE45}" type="slidenum">
              <a:rPr lang="de-DE" smtClean="0"/>
              <a:pPr eaLnBrk="1" hangingPunct="1"/>
              <a:t>5</a:t>
            </a:fld>
            <a:endParaRPr lang="de-DE"/>
          </a:p>
        </p:txBody>
      </p:sp>
      <p:sp>
        <p:nvSpPr>
          <p:cNvPr id="10244" name="Rectangle 2"/>
          <p:cNvSpPr>
            <a:spLocks noGrp="1" noChangeArrowheads="1"/>
          </p:cNvSpPr>
          <p:nvPr>
            <p:ph type="title"/>
          </p:nvPr>
        </p:nvSpPr>
        <p:spPr/>
        <p:txBody>
          <a:bodyPr/>
          <a:lstStyle/>
          <a:p>
            <a:pPr eaLnBrk="1" hangingPunct="1"/>
            <a:r>
              <a:rPr lang="en-US" sz="3400" b="1" dirty="0">
                <a:solidFill>
                  <a:srgbClr val="FF0000"/>
                </a:solidFill>
                <a:latin typeface="Times New Roman" pitchFamily="18" charset="0"/>
                <a:cs typeface="Times New Roman" pitchFamily="18" charset="0"/>
              </a:rPr>
              <a:t>Functionality of Scrum</a:t>
            </a:r>
          </a:p>
        </p:txBody>
      </p:sp>
      <p:sp>
        <p:nvSpPr>
          <p:cNvPr id="10245" name="Rectangle 3"/>
          <p:cNvSpPr>
            <a:spLocks noGrp="1" noChangeArrowheads="1"/>
          </p:cNvSpPr>
          <p:nvPr>
            <p:ph type="body" idx="1"/>
          </p:nvPr>
        </p:nvSpPr>
        <p:spPr/>
        <p:txBody>
          <a:bodyPr/>
          <a:lstStyle/>
          <a:p>
            <a:pPr eaLnBrk="1" hangingPunct="1">
              <a:buFont typeface="Wingdings" pitchFamily="2" charset="2"/>
              <a:buNone/>
            </a:pPr>
            <a:r>
              <a:rPr lang="de-DE"/>
              <a:t> </a:t>
            </a:r>
          </a:p>
          <a:p>
            <a:pPr eaLnBrk="1" hangingPunct="1">
              <a:buFont typeface="Wingdings" pitchFamily="2" charset="2"/>
              <a:buNone/>
            </a:pPr>
            <a:endParaRPr lang="de-DE"/>
          </a:p>
        </p:txBody>
      </p:sp>
      <p:pic>
        <p:nvPicPr>
          <p:cNvPr id="10246" name="Picture 4" descr="Scr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305799" cy="487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798410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89F323BC-F2D4-4A59-ACA4-C8E1D5800B45}" type="slidenum">
              <a:rPr lang="de-DE" smtClean="0"/>
              <a:pPr eaLnBrk="1" hangingPunct="1"/>
              <a:t>50</a:t>
            </a:fld>
            <a:endParaRPr lang="de-DE"/>
          </a:p>
        </p:txBody>
      </p:sp>
      <p:sp>
        <p:nvSpPr>
          <p:cNvPr id="35844" name="Rectangle 2"/>
          <p:cNvSpPr>
            <a:spLocks noGrp="1" noChangeArrowheads="1"/>
          </p:cNvSpPr>
          <p:nvPr>
            <p:ph type="title"/>
          </p:nvPr>
        </p:nvSpPr>
        <p:spPr/>
        <p:txBody>
          <a:bodyPr>
            <a:normAutofit/>
          </a:bodyPr>
          <a:lstStyle/>
          <a:p>
            <a:pPr eaLnBrk="1" hangingPunct="1"/>
            <a:r>
              <a:rPr lang="en-US" sz="4000" b="1" dirty="0">
                <a:solidFill>
                  <a:srgbClr val="FF0000"/>
                </a:solidFill>
                <a:latin typeface="Times New Roman" pitchFamily="18" charset="0"/>
                <a:cs typeface="Times New Roman" pitchFamily="18" charset="0"/>
              </a:rPr>
              <a:t>Release Burn down Chart</a:t>
            </a:r>
            <a:endParaRPr lang="ru-RU" sz="4000" b="1" dirty="0">
              <a:solidFill>
                <a:srgbClr val="FF0000"/>
              </a:solidFill>
              <a:latin typeface="Times New Roman" pitchFamily="18" charset="0"/>
              <a:cs typeface="Times New Roman" pitchFamily="18" charset="0"/>
            </a:endParaRPr>
          </a:p>
        </p:txBody>
      </p:sp>
      <p:sp>
        <p:nvSpPr>
          <p:cNvPr id="35845" name="Rectangle 3"/>
          <p:cNvSpPr>
            <a:spLocks noGrp="1" noChangeArrowheads="1"/>
          </p:cNvSpPr>
          <p:nvPr>
            <p:ph type="body" idx="1"/>
          </p:nvPr>
        </p:nvSpPr>
        <p:spPr/>
        <p:txBody>
          <a:bodyPr/>
          <a:lstStyle/>
          <a:p>
            <a:pPr eaLnBrk="1" hangingPunct="1"/>
            <a:r>
              <a:rPr lang="en-US" dirty="0"/>
              <a:t>Will the release be done on right time?</a:t>
            </a:r>
          </a:p>
          <a:p>
            <a:pPr eaLnBrk="1" hangingPunct="1"/>
            <a:r>
              <a:rPr lang="en-US" dirty="0"/>
              <a:t>X-axis: sprints</a:t>
            </a:r>
          </a:p>
          <a:p>
            <a:pPr eaLnBrk="1" hangingPunct="1"/>
            <a:r>
              <a:rPr lang="en-US" dirty="0"/>
              <a:t>Y-axis: amount of hours remaining</a:t>
            </a:r>
          </a:p>
          <a:p>
            <a:pPr eaLnBrk="1" hangingPunct="1"/>
            <a:r>
              <a:rPr lang="en-US" dirty="0"/>
              <a:t>The estimated work remaining can also burn up</a:t>
            </a:r>
          </a:p>
          <a:p>
            <a:pPr eaLnBrk="1" hangingPunct="1">
              <a:buFont typeface="Wingdings" pitchFamily="2" charset="2"/>
              <a:buNone/>
            </a:pPr>
            <a:endParaRPr lang="ru-RU"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957278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63273B8-FE79-4706-8E06-52ADAFA81907}" type="slidenum">
              <a:rPr lang="de-DE" smtClean="0"/>
              <a:pPr eaLnBrk="1" hangingPunct="1"/>
              <a:t>51</a:t>
            </a:fld>
            <a:endParaRPr lang="de-DE"/>
          </a:p>
        </p:txBody>
      </p:sp>
      <p:sp>
        <p:nvSpPr>
          <p:cNvPr id="36868" name="Rectangle 2"/>
          <p:cNvSpPr>
            <a:spLocks noGrp="1" noChangeArrowheads="1"/>
          </p:cNvSpPr>
          <p:nvPr>
            <p:ph type="title"/>
          </p:nvPr>
        </p:nvSpPr>
        <p:spPr/>
        <p:txBody>
          <a:bodyPr/>
          <a:lstStyle/>
          <a:p>
            <a:pPr eaLnBrk="1" hangingPunct="1"/>
            <a:r>
              <a:rPr lang="en-US" sz="3400" b="1" dirty="0">
                <a:solidFill>
                  <a:srgbClr val="FF0000"/>
                </a:solidFill>
                <a:latin typeface="Times New Roman" pitchFamily="18" charset="0"/>
                <a:cs typeface="Times New Roman" pitchFamily="18" charset="0"/>
              </a:rPr>
              <a:t>Alternative Release Burn down Chart</a:t>
            </a:r>
            <a:endParaRPr lang="ru-RU" sz="3400" b="1" dirty="0">
              <a:solidFill>
                <a:srgbClr val="FF0000"/>
              </a:solidFill>
              <a:latin typeface="Times New Roman" pitchFamily="18" charset="0"/>
              <a:cs typeface="Times New Roman" pitchFamily="18" charset="0"/>
            </a:endParaRPr>
          </a:p>
        </p:txBody>
      </p:sp>
      <p:sp>
        <p:nvSpPr>
          <p:cNvPr id="36869" name="Rectangle 3"/>
          <p:cNvSpPr>
            <a:spLocks noGrp="1" noChangeArrowheads="1"/>
          </p:cNvSpPr>
          <p:nvPr>
            <p:ph type="body" idx="1"/>
          </p:nvPr>
        </p:nvSpPr>
        <p:spPr/>
        <p:txBody>
          <a:bodyPr/>
          <a:lstStyle/>
          <a:p>
            <a:pPr eaLnBrk="1" hangingPunct="1"/>
            <a:r>
              <a:rPr lang="en-US" dirty="0"/>
              <a:t>Consists of bars (one for each sprint)</a:t>
            </a:r>
          </a:p>
          <a:p>
            <a:pPr eaLnBrk="1" hangingPunct="1"/>
            <a:r>
              <a:rPr lang="en-US" dirty="0"/>
              <a:t>Values on the Y-axis: positive AND negative</a:t>
            </a:r>
          </a:p>
          <a:p>
            <a:pPr eaLnBrk="1" hangingPunct="1"/>
            <a:r>
              <a:rPr lang="en-US" dirty="0"/>
              <a:t>Is more informative then a simple chart</a:t>
            </a:r>
            <a:endParaRPr lang="ru-RU"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392004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3D936EEA-94D8-4B41-AA85-57EABE386F89}" type="slidenum">
              <a:rPr lang="de-DE" smtClean="0"/>
              <a:pPr eaLnBrk="1" hangingPunct="1"/>
              <a:t>52</a:t>
            </a:fld>
            <a:endParaRPr lang="de-DE"/>
          </a:p>
        </p:txBody>
      </p:sp>
      <p:sp>
        <p:nvSpPr>
          <p:cNvPr id="37892" name="Rectangle 2"/>
          <p:cNvSpPr>
            <a:spLocks noGrp="1" noChangeArrowheads="1"/>
          </p:cNvSpPr>
          <p:nvPr>
            <p:ph type="title"/>
          </p:nvPr>
        </p:nvSpPr>
        <p:spPr/>
        <p:txBody>
          <a:bodyPr>
            <a:normAutofit/>
          </a:bodyPr>
          <a:lstStyle/>
          <a:p>
            <a:pPr eaLnBrk="1" hangingPunct="1"/>
            <a:r>
              <a:rPr lang="en-US" sz="4500" b="1" dirty="0">
                <a:solidFill>
                  <a:srgbClr val="FF0000"/>
                </a:solidFill>
                <a:latin typeface="Times New Roman" pitchFamily="18" charset="0"/>
                <a:cs typeface="Times New Roman" pitchFamily="18" charset="0"/>
              </a:rPr>
              <a:t>Product Burn down Chart</a:t>
            </a:r>
            <a:endParaRPr lang="ru-RU" sz="4500" b="1" dirty="0">
              <a:solidFill>
                <a:srgbClr val="FF0000"/>
              </a:solidFill>
              <a:latin typeface="Times New Roman" pitchFamily="18" charset="0"/>
              <a:cs typeface="Times New Roman" pitchFamily="18" charset="0"/>
            </a:endParaRPr>
          </a:p>
        </p:txBody>
      </p:sp>
      <p:sp>
        <p:nvSpPr>
          <p:cNvPr id="37893" name="Rectangle 3"/>
          <p:cNvSpPr>
            <a:spLocks noGrp="1" noChangeArrowheads="1"/>
          </p:cNvSpPr>
          <p:nvPr>
            <p:ph type="body" idx="1"/>
          </p:nvPr>
        </p:nvSpPr>
        <p:spPr/>
        <p:txBody>
          <a:bodyPr/>
          <a:lstStyle/>
          <a:p>
            <a:pPr eaLnBrk="1" hangingPunct="1"/>
            <a:r>
              <a:rPr lang="en-US" dirty="0"/>
              <a:t>Is a “big picture” view of project’s progress (all the releases)</a:t>
            </a:r>
            <a:endParaRPr lang="ru-RU"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5793965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4D46A085-4050-4B5D-82C9-87183B765018}" type="slidenum">
              <a:rPr lang="de-DE" smtClean="0"/>
              <a:pPr eaLnBrk="1" hangingPunct="1"/>
              <a:t>53</a:t>
            </a:fld>
            <a:endParaRPr lang="de-DE"/>
          </a:p>
        </p:txBody>
      </p:sp>
      <p:sp>
        <p:nvSpPr>
          <p:cNvPr id="38916" name="Rectangle 2"/>
          <p:cNvSpPr>
            <a:spLocks noGrp="1" noChangeArrowheads="1"/>
          </p:cNvSpPr>
          <p:nvPr>
            <p:ph type="title"/>
          </p:nvPr>
        </p:nvSpPr>
        <p:spPr/>
        <p:txBody>
          <a:bodyPr>
            <a:normAutofit/>
          </a:bodyPr>
          <a:lstStyle/>
          <a:p>
            <a:pPr eaLnBrk="1" hangingPunct="1"/>
            <a:r>
              <a:rPr lang="en-US" sz="4000" b="1" dirty="0">
                <a:solidFill>
                  <a:srgbClr val="FF0000"/>
                </a:solidFill>
                <a:latin typeface="Times New Roman" pitchFamily="18" charset="0"/>
                <a:cs typeface="Times New Roman" pitchFamily="18" charset="0"/>
              </a:rPr>
              <a:t>Scaling Scrum</a:t>
            </a:r>
            <a:endParaRPr lang="ru-RU" sz="4000" b="1" dirty="0">
              <a:solidFill>
                <a:srgbClr val="FF0000"/>
              </a:solidFill>
              <a:latin typeface="Times New Roman" pitchFamily="18" charset="0"/>
              <a:cs typeface="Times New Roman" pitchFamily="18" charset="0"/>
            </a:endParaRPr>
          </a:p>
        </p:txBody>
      </p:sp>
      <p:sp>
        <p:nvSpPr>
          <p:cNvPr id="38917" name="Rectangle 3"/>
          <p:cNvSpPr>
            <a:spLocks noGrp="1" noChangeArrowheads="1"/>
          </p:cNvSpPr>
          <p:nvPr>
            <p:ph type="body" idx="1"/>
          </p:nvPr>
        </p:nvSpPr>
        <p:spPr/>
        <p:txBody>
          <a:bodyPr/>
          <a:lstStyle/>
          <a:p>
            <a:pPr eaLnBrk="1" hangingPunct="1"/>
            <a:r>
              <a:rPr lang="en-US" dirty="0">
                <a:latin typeface="Times New Roman" pitchFamily="18" charset="0"/>
                <a:cs typeface="Times New Roman" pitchFamily="18" charset="0"/>
              </a:rPr>
              <a:t>A typical Scrum team is 6-10 people</a:t>
            </a:r>
          </a:p>
          <a:p>
            <a:pPr eaLnBrk="1" hangingPunct="1"/>
            <a:r>
              <a:rPr lang="en-US" dirty="0">
                <a:latin typeface="Times New Roman" pitchFamily="18" charset="0"/>
                <a:cs typeface="Times New Roman" pitchFamily="18" charset="0"/>
              </a:rPr>
              <a:t>Jeff Sutherland - up to over 800 people</a:t>
            </a:r>
          </a:p>
          <a:p>
            <a:pPr eaLnBrk="1" hangingPunct="1"/>
            <a:r>
              <a:rPr lang="en-US" dirty="0">
                <a:latin typeface="Times New Roman" pitchFamily="18" charset="0"/>
                <a:cs typeface="Times New Roman" pitchFamily="18" charset="0"/>
              </a:rPr>
              <a:t> "Scrum of Scrums" or what called "Meta-Scrum“</a:t>
            </a:r>
          </a:p>
          <a:p>
            <a:pPr eaLnBrk="1" hangingPunct="1"/>
            <a:r>
              <a:rPr lang="en-US" dirty="0">
                <a:latin typeface="Times New Roman" pitchFamily="18" charset="0"/>
                <a:cs typeface="Times New Roman" pitchFamily="18" charset="0"/>
              </a:rPr>
              <a:t>Frequency of meetings is based on the degree of coupling between packets</a:t>
            </a:r>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029075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658" name="Rectangle 2"/>
          <p:cNvSpPr>
            <a:spLocks noGrp="1" noChangeArrowheads="1"/>
          </p:cNvSpPr>
          <p:nvPr>
            <p:ph type="title"/>
          </p:nvPr>
        </p:nvSpPr>
        <p:spPr>
          <a:xfrm>
            <a:off x="457200" y="274638"/>
            <a:ext cx="8229600" cy="563562"/>
          </a:xfrm>
        </p:spPr>
        <p:txBody>
          <a:bodyPr>
            <a:normAutofit fontScale="90000"/>
          </a:bodyPr>
          <a:lstStyle/>
          <a:p>
            <a:pPr algn="l"/>
            <a:r>
              <a:rPr lang="en-US" b="1" dirty="0">
                <a:solidFill>
                  <a:srgbClr val="FF0000"/>
                </a:solidFill>
                <a:latin typeface="Times New Roman" pitchFamily="18" charset="0"/>
                <a:cs typeface="Times New Roman" pitchFamily="18" charset="0"/>
              </a:rPr>
              <a:t>Sprint </a:t>
            </a:r>
            <a:r>
              <a:rPr lang="en-US" b="1" dirty="0" err="1">
                <a:solidFill>
                  <a:srgbClr val="FF0000"/>
                </a:solidFill>
                <a:latin typeface="Times New Roman" pitchFamily="18" charset="0"/>
                <a:cs typeface="Times New Roman" pitchFamily="18" charset="0"/>
              </a:rPr>
              <a:t>Burndown</a:t>
            </a:r>
            <a:r>
              <a:rPr lang="en-US" b="1" dirty="0">
                <a:solidFill>
                  <a:srgbClr val="FF0000"/>
                </a:solidFill>
                <a:latin typeface="Times New Roman" pitchFamily="18" charset="0"/>
                <a:cs typeface="Times New Roman" pitchFamily="18" charset="0"/>
              </a:rPr>
              <a:t> Chart</a:t>
            </a:r>
          </a:p>
        </p:txBody>
      </p:sp>
      <p:graphicFrame>
        <p:nvGraphicFramePr>
          <p:cNvPr id="1478660" name="Object 4"/>
          <p:cNvGraphicFramePr>
            <a:graphicFrameLocks noGrp="1" noChangeAspect="1"/>
          </p:cNvGraphicFramePr>
          <p:nvPr>
            <p:ph idx="1"/>
          </p:nvPr>
        </p:nvGraphicFramePr>
        <p:xfrm>
          <a:off x="1143000" y="1139825"/>
          <a:ext cx="7010400" cy="5164138"/>
        </p:xfrm>
        <a:graphic>
          <a:graphicData uri="http://schemas.openxmlformats.org/presentationml/2006/ole">
            <mc:AlternateContent xmlns:mc="http://schemas.openxmlformats.org/markup-compatibility/2006">
              <mc:Choice xmlns:v="urn:schemas-microsoft-com:vml" Requires="v">
                <p:oleObj spid="_x0000_s3100" name="Chart" r:id="rId3" imgW="4810125" imgH="3543402" progId="Excel.Chart.8">
                  <p:embed/>
                </p:oleObj>
              </mc:Choice>
              <mc:Fallback>
                <p:oleObj name="Chart" r:id="rId3" imgW="4810125" imgH="3543402"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139825"/>
                        <a:ext cx="7010400" cy="516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8173508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B22D7462-F1D3-4F62-A2E4-12BC632BA9BD}" type="slidenum">
              <a:rPr lang="de-DE" smtClean="0"/>
              <a:pPr eaLnBrk="1" hangingPunct="1"/>
              <a:t>55</a:t>
            </a:fld>
            <a:endParaRPr lang="de-DE"/>
          </a:p>
        </p:txBody>
      </p:sp>
      <p:sp>
        <p:nvSpPr>
          <p:cNvPr id="39940" name="Rectangle 2"/>
          <p:cNvSpPr>
            <a:spLocks noGrp="1" noChangeArrowheads="1"/>
          </p:cNvSpPr>
          <p:nvPr>
            <p:ph type="title"/>
          </p:nvPr>
        </p:nvSpPr>
        <p:spPr/>
        <p:txBody>
          <a:bodyPr>
            <a:normAutofit/>
          </a:bodyPr>
          <a:lstStyle/>
          <a:p>
            <a:pPr eaLnBrk="1" hangingPunct="1"/>
            <a:r>
              <a:rPr lang="en-US" sz="4000" b="1" dirty="0" err="1">
                <a:solidFill>
                  <a:srgbClr val="FF0000"/>
                </a:solidFill>
                <a:latin typeface="Times New Roman" pitchFamily="18" charset="0"/>
                <a:cs typeface="Times New Roman" pitchFamily="18" charset="0"/>
              </a:rPr>
              <a:t>XP@Scrum</a:t>
            </a:r>
            <a:endParaRPr lang="en-US" sz="4000" b="1" dirty="0">
              <a:solidFill>
                <a:srgbClr val="FF0000"/>
              </a:solidFill>
              <a:latin typeface="Times New Roman" pitchFamily="18" charset="0"/>
              <a:cs typeface="Times New Roman" pitchFamily="18" charset="0"/>
            </a:endParaRPr>
          </a:p>
        </p:txBody>
      </p:sp>
      <p:sp>
        <p:nvSpPr>
          <p:cNvPr id="39941" name="Rectangle 3"/>
          <p:cNvSpPr>
            <a:spLocks noGrp="1" noChangeArrowheads="1"/>
          </p:cNvSpPr>
          <p:nvPr>
            <p:ph type="body" idx="1"/>
          </p:nvPr>
        </p:nvSpPr>
        <p:spPr/>
        <p:txBody>
          <a:bodyPr/>
          <a:lstStyle/>
          <a:p>
            <a:pPr algn="just" eaLnBrk="1" hangingPunct="1">
              <a:buFont typeface="Wingdings" pitchFamily="2" charset="2"/>
              <a:buNone/>
            </a:pPr>
            <a:r>
              <a:rPr lang="en-US" dirty="0">
                <a:latin typeface="Times New Roman" pitchFamily="18" charset="0"/>
                <a:cs typeface="Times New Roman" pitchFamily="18" charset="0"/>
              </a:rPr>
              <a:t>Scrum is an effective project management wrapper for </a:t>
            </a:r>
            <a:r>
              <a:rPr lang="en-US" dirty="0" err="1">
                <a:latin typeface="Times New Roman" pitchFamily="18" charset="0"/>
                <a:cs typeface="Times New Roman" pitchFamily="18" charset="0"/>
              </a:rPr>
              <a:t>eXtreme</a:t>
            </a:r>
            <a:r>
              <a:rPr lang="en-US" dirty="0">
                <a:latin typeface="Times New Roman" pitchFamily="18" charset="0"/>
                <a:cs typeface="Times New Roman" pitchFamily="18" charset="0"/>
              </a:rPr>
              <a:t> Programming development practices, which enables agile projects to become scalable and developed by distributed teams of developers.</a:t>
            </a:r>
            <a:endParaRPr lang="ru-RU" dirty="0">
              <a:latin typeface="Times New Roman" pitchFamily="18" charset="0"/>
              <a:cs typeface="Times New Roman" pitchFamily="18" charset="0"/>
            </a:endParaRPr>
          </a:p>
          <a:p>
            <a:pPr eaLnBrk="1" hangingPunct="1"/>
            <a:endParaRPr lang="en-US" dirty="0">
              <a:latin typeface="Times New Roman" pitchFamily="18" charset="0"/>
              <a:cs typeface="Times New Roman" pitchFamily="18" charset="0"/>
            </a:endParaRPr>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6277458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a:xfrm>
            <a:off x="457200" y="274638"/>
            <a:ext cx="8229600" cy="487362"/>
          </a:xfrm>
        </p:spPr>
        <p:txBody>
          <a:bodyPr>
            <a:normAutofit fontScale="90000"/>
          </a:bodyPr>
          <a:lstStyle/>
          <a:p>
            <a:pPr algn="l"/>
            <a:r>
              <a:rPr lang="de-DE" b="1" dirty="0">
                <a:solidFill>
                  <a:srgbClr val="FF0000"/>
                </a:solidFill>
                <a:latin typeface="Times New Roman" pitchFamily="18" charset="0"/>
                <a:cs typeface="Times New Roman" pitchFamily="18" charset="0"/>
              </a:rPr>
              <a:t>Pros/Cons</a:t>
            </a:r>
            <a:endParaRPr lang="en-US" b="1" dirty="0">
              <a:solidFill>
                <a:srgbClr val="FF0000"/>
              </a:solidFill>
              <a:latin typeface="Times New Roman" pitchFamily="18" charset="0"/>
              <a:cs typeface="Times New Roman" pitchFamily="18" charset="0"/>
            </a:endParaRPr>
          </a:p>
        </p:txBody>
      </p:sp>
      <p:sp>
        <p:nvSpPr>
          <p:cNvPr id="1454084" name="Rectangle 4"/>
          <p:cNvSpPr>
            <a:spLocks noChangeArrowheads="1"/>
          </p:cNvSpPr>
          <p:nvPr/>
        </p:nvSpPr>
        <p:spPr bwMode="auto">
          <a:xfrm>
            <a:off x="533400" y="990600"/>
            <a:ext cx="3925888"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66738" indent="-566738" algn="l" eaLnBrk="1" hangingPunct="1">
              <a:spcAft>
                <a:spcPct val="10000"/>
              </a:spcAft>
              <a:buFont typeface="Wingdings" pitchFamily="2" charset="2"/>
              <a:buChar char="§"/>
            </a:pPr>
            <a:r>
              <a:rPr lang="en-US" sz="2400" i="1">
                <a:latin typeface="Arial" charset="0"/>
              </a:rPr>
              <a:t>Advantages</a:t>
            </a:r>
          </a:p>
          <a:p>
            <a:pPr marL="1020763" lvl="1" indent="-452438" algn="l" eaLnBrk="1" hangingPunct="1">
              <a:spcAft>
                <a:spcPct val="10000"/>
              </a:spcAft>
              <a:buFont typeface="Wingdings" pitchFamily="2" charset="2"/>
              <a:buChar char="§"/>
            </a:pPr>
            <a:r>
              <a:rPr lang="en-US" sz="2000" i="1">
                <a:solidFill>
                  <a:srgbClr val="990000"/>
                </a:solidFill>
                <a:latin typeface="Arial" charset="0"/>
              </a:rPr>
              <a:t>Completely developed and tested features in short iterations </a:t>
            </a:r>
          </a:p>
          <a:p>
            <a:pPr marL="1020763" lvl="1" indent="-452438" algn="l" eaLnBrk="1" hangingPunct="1">
              <a:spcAft>
                <a:spcPct val="10000"/>
              </a:spcAft>
              <a:buFont typeface="Wingdings" pitchFamily="2" charset="2"/>
              <a:buChar char="§"/>
            </a:pPr>
            <a:r>
              <a:rPr lang="en-US" sz="2000" i="1">
                <a:solidFill>
                  <a:srgbClr val="990000"/>
                </a:solidFill>
                <a:latin typeface="Arial" charset="0"/>
                <a:sym typeface="Wingdings" pitchFamily="2" charset="2"/>
              </a:rPr>
              <a:t>Simplicity of the process</a:t>
            </a:r>
          </a:p>
          <a:p>
            <a:pPr marL="1020763" lvl="1" indent="-452438" algn="l" eaLnBrk="1" hangingPunct="1">
              <a:spcAft>
                <a:spcPct val="10000"/>
              </a:spcAft>
              <a:buFont typeface="Wingdings" pitchFamily="2" charset="2"/>
              <a:buChar char="§"/>
            </a:pPr>
            <a:r>
              <a:rPr lang="en-US" sz="2000" i="1">
                <a:solidFill>
                  <a:srgbClr val="990000"/>
                </a:solidFill>
                <a:latin typeface="Arial" charset="0"/>
                <a:sym typeface="Wingdings" pitchFamily="2" charset="2"/>
              </a:rPr>
              <a:t>Clearly defined rules</a:t>
            </a:r>
          </a:p>
          <a:p>
            <a:pPr marL="1020763" lvl="1" indent="-452438" algn="l" eaLnBrk="1" hangingPunct="1">
              <a:spcAft>
                <a:spcPct val="10000"/>
              </a:spcAft>
              <a:buFont typeface="Wingdings" pitchFamily="2" charset="2"/>
              <a:buChar char="§"/>
            </a:pPr>
            <a:r>
              <a:rPr lang="en-US" sz="2000" i="1">
                <a:solidFill>
                  <a:srgbClr val="990000"/>
                </a:solidFill>
                <a:latin typeface="Arial" charset="0"/>
              </a:rPr>
              <a:t>Increasing productivity</a:t>
            </a:r>
          </a:p>
          <a:p>
            <a:pPr marL="1020763" lvl="1" indent="-452438" algn="l" eaLnBrk="1" hangingPunct="1">
              <a:spcAft>
                <a:spcPct val="10000"/>
              </a:spcAft>
              <a:buFont typeface="Wingdings" pitchFamily="2" charset="2"/>
              <a:buChar char="§"/>
            </a:pPr>
            <a:r>
              <a:rPr lang="en-US" sz="2000" i="1">
                <a:solidFill>
                  <a:srgbClr val="990000"/>
                </a:solidFill>
                <a:latin typeface="Arial" charset="0"/>
              </a:rPr>
              <a:t>Self-organizing</a:t>
            </a:r>
          </a:p>
          <a:p>
            <a:pPr marL="1020763" lvl="1" indent="-452438" algn="l" eaLnBrk="1" hangingPunct="1">
              <a:spcAft>
                <a:spcPct val="10000"/>
              </a:spcAft>
              <a:buFont typeface="Wingdings" pitchFamily="2" charset="2"/>
              <a:buChar char="§"/>
            </a:pPr>
            <a:r>
              <a:rPr lang="en-US" sz="2000" i="1">
                <a:solidFill>
                  <a:srgbClr val="990000"/>
                </a:solidFill>
                <a:latin typeface="Arial" charset="0"/>
              </a:rPr>
              <a:t>each team member carries a lot of responsibility</a:t>
            </a:r>
          </a:p>
          <a:p>
            <a:pPr marL="1020763" lvl="1" indent="-452438" algn="l" eaLnBrk="1" hangingPunct="1">
              <a:spcAft>
                <a:spcPct val="10000"/>
              </a:spcAft>
              <a:buFont typeface="Wingdings" pitchFamily="2" charset="2"/>
              <a:buChar char="§"/>
            </a:pPr>
            <a:r>
              <a:rPr lang="en-US" sz="2000" i="1">
                <a:solidFill>
                  <a:srgbClr val="990000"/>
                </a:solidFill>
                <a:latin typeface="Arial" charset="0"/>
              </a:rPr>
              <a:t>Improved communication</a:t>
            </a:r>
          </a:p>
          <a:p>
            <a:pPr marL="1020763" lvl="1" indent="-452438" algn="l" eaLnBrk="1" hangingPunct="1">
              <a:spcAft>
                <a:spcPct val="10000"/>
              </a:spcAft>
              <a:buFont typeface="Wingdings" pitchFamily="2" charset="2"/>
              <a:buChar char="§"/>
            </a:pPr>
            <a:r>
              <a:rPr lang="en-US" sz="2000" i="1">
                <a:solidFill>
                  <a:srgbClr val="990000"/>
                </a:solidFill>
                <a:latin typeface="Arial" charset="0"/>
              </a:rPr>
              <a:t>Combination with Extreme Programming</a:t>
            </a:r>
          </a:p>
        </p:txBody>
      </p:sp>
      <p:sp>
        <p:nvSpPr>
          <p:cNvPr id="1454085" name="Rectangle 5"/>
          <p:cNvSpPr>
            <a:spLocks noChangeArrowheads="1"/>
          </p:cNvSpPr>
          <p:nvPr/>
        </p:nvSpPr>
        <p:spPr bwMode="auto">
          <a:xfrm>
            <a:off x="4608513" y="990600"/>
            <a:ext cx="3925887"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66738" indent="-566738" algn="l" eaLnBrk="1" hangingPunct="1">
              <a:lnSpc>
                <a:spcPct val="100000"/>
              </a:lnSpc>
              <a:spcAft>
                <a:spcPct val="10000"/>
              </a:spcAft>
              <a:buFont typeface="Wingdings" pitchFamily="2" charset="2"/>
              <a:buChar char="§"/>
            </a:pPr>
            <a:r>
              <a:rPr lang="en-US" sz="2400" i="1">
                <a:latin typeface="Arial" charset="0"/>
              </a:rPr>
              <a:t>Drawbacks</a:t>
            </a:r>
          </a:p>
          <a:p>
            <a:pPr marL="1020763" lvl="1" indent="-452438" algn="l" eaLnBrk="1" hangingPunct="1">
              <a:lnSpc>
                <a:spcPct val="100000"/>
              </a:lnSpc>
              <a:spcAft>
                <a:spcPct val="10000"/>
              </a:spcAft>
              <a:buFont typeface="Wingdings" pitchFamily="2" charset="2"/>
              <a:buChar char="§"/>
            </a:pPr>
            <a:r>
              <a:rPr lang="en-US" sz="2000" i="1">
                <a:solidFill>
                  <a:srgbClr val="990000"/>
                </a:solidFill>
                <a:latin typeface="Arial" charset="0"/>
              </a:rPr>
              <a:t>“Undisciplined hacking” (no written documentation)</a:t>
            </a:r>
          </a:p>
          <a:p>
            <a:pPr marL="1020763" lvl="1" indent="-452438" algn="l" eaLnBrk="1" hangingPunct="1">
              <a:lnSpc>
                <a:spcPct val="100000"/>
              </a:lnSpc>
              <a:spcAft>
                <a:spcPct val="10000"/>
              </a:spcAft>
              <a:buFont typeface="Wingdings" pitchFamily="2" charset="2"/>
              <a:buChar char="§"/>
            </a:pPr>
            <a:r>
              <a:rPr lang="en-US" sz="2000" i="1">
                <a:solidFill>
                  <a:srgbClr val="990000"/>
                </a:solidFill>
                <a:latin typeface="Arial" charset="0"/>
              </a:rPr>
              <a:t>Violation of responsibility </a:t>
            </a:r>
          </a:p>
          <a:p>
            <a:pPr marL="1020763" lvl="1" indent="-452438" algn="l" eaLnBrk="1" hangingPunct="1">
              <a:lnSpc>
                <a:spcPct val="100000"/>
              </a:lnSpc>
              <a:spcAft>
                <a:spcPct val="10000"/>
              </a:spcAft>
              <a:buFont typeface="Wingdings" pitchFamily="2" charset="2"/>
              <a:buChar char="§"/>
            </a:pPr>
            <a:r>
              <a:rPr lang="en-US" sz="2000" i="1">
                <a:solidFill>
                  <a:srgbClr val="990000"/>
                </a:solidFill>
                <a:latin typeface="Arial" charset="0"/>
              </a:rPr>
              <a:t>Current mainly carried by the inventors</a:t>
            </a:r>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980828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8991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0079117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it-IT" u="sng" dirty="0">
                <a:hlinkClick r:id="rId2"/>
              </a:rPr>
              <a:t>https://www.unf.edu › ~broggio › cen6016 › classnotes › 6a.Agile Software.</a:t>
            </a:r>
          </a:p>
          <a:p>
            <a:r>
              <a:rPr lang="en-US" dirty="0">
                <a:hlinkClick r:id="rId3"/>
              </a:rPr>
              <a:t>www.uml.org.cn › </a:t>
            </a:r>
            <a:r>
              <a:rPr lang="en-US" dirty="0" err="1">
                <a:hlinkClick r:id="rId3"/>
              </a:rPr>
              <a:t>softwareprocess</a:t>
            </a:r>
            <a:endParaRPr lang="en-US" dirty="0">
              <a:hlinkClick r:id="rId3"/>
            </a:endParaRPr>
          </a:p>
          <a:p>
            <a:r>
              <a:rPr lang="en-US" dirty="0">
                <a:hlinkClick r:id="rId4"/>
              </a:rPr>
              <a:t>https://www.unf.edu › ~</a:t>
            </a:r>
            <a:r>
              <a:rPr lang="en-US" dirty="0" err="1">
                <a:hlinkClick r:id="rId4"/>
              </a:rPr>
              <a:t>broggio</a:t>
            </a:r>
            <a:r>
              <a:rPr lang="en-US" dirty="0">
                <a:hlinkClick r:id="rId4"/>
              </a:rPr>
              <a:t> › cen6016 › </a:t>
            </a:r>
            <a:r>
              <a:rPr lang="en-US" dirty="0" err="1">
                <a:hlinkClick r:id="rId4"/>
              </a:rPr>
              <a:t>classnotes</a:t>
            </a:r>
            <a:r>
              <a:rPr lang="en-US" dirty="0">
                <a:hlinkClick r:id="rId4"/>
              </a:rPr>
              <a:t> › Lecture 12 - </a:t>
            </a:r>
            <a:r>
              <a:rPr lang="en-US" dirty="0" err="1">
                <a:hlinkClick r:id="rId4"/>
              </a:rPr>
              <a:t>Agi</a:t>
            </a:r>
            <a:r>
              <a:rPr lang="en-US">
                <a:hlinkClick r:id="rId4"/>
              </a:rPr>
              <a:t>...</a:t>
            </a:r>
            <a:endParaRPr lang="en-US" dirty="0">
              <a:hlinkClick r:id="rId4"/>
            </a:endParaRPr>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58</a:t>
            </a:fld>
            <a:endParaRPr lang="en-US" dirty="0"/>
          </a:p>
        </p:txBody>
      </p:sp>
      <p:pic>
        <p:nvPicPr>
          <p:cNvPr id="5"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9003555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normAutofit fontScale="77500" lnSpcReduction="20000"/>
          </a:bodyPr>
          <a:lstStyle/>
          <a:p>
            <a:pPr marL="274320" indent="-274320" fontAlgn="auto">
              <a:spcAft>
                <a:spcPts val="0"/>
              </a:spcAft>
              <a:buClr>
                <a:schemeClr val="accent3"/>
              </a:buClr>
              <a:buFont typeface="Wingdings 2"/>
              <a:buChar char=""/>
              <a:defRPr/>
            </a:pPr>
            <a:r>
              <a:rPr lang="en-US" dirty="0"/>
              <a:t>[1]. Abrahamsson P, Salo O and Ronkainen J. Agile software development methods (Review and analysis).</a:t>
            </a:r>
          </a:p>
          <a:p>
            <a:pPr marL="274320" indent="-274320" fontAlgn="auto">
              <a:spcAft>
                <a:spcPts val="0"/>
              </a:spcAft>
              <a:buClr>
                <a:schemeClr val="accent3"/>
              </a:buClr>
              <a:buFont typeface="Wingdings 2"/>
              <a:buChar char=""/>
              <a:defRPr/>
            </a:pPr>
            <a:r>
              <a:rPr lang="en-US" dirty="0"/>
              <a:t>[2]. Scott W Ambler. Agile model driven development.</a:t>
            </a:r>
          </a:p>
          <a:p>
            <a:pPr marL="274320" indent="-274320" fontAlgn="auto">
              <a:spcAft>
                <a:spcPts val="0"/>
              </a:spcAft>
              <a:buClr>
                <a:schemeClr val="accent3"/>
              </a:buClr>
              <a:buFont typeface="Wingdings 2"/>
              <a:buChar char=""/>
              <a:defRPr/>
            </a:pPr>
            <a:r>
              <a:rPr lang="en-US" dirty="0"/>
              <a:t>[3]. Cohen D, Lindvall M, Costa P. Agile software development.</a:t>
            </a:r>
          </a:p>
          <a:p>
            <a:pPr marL="274320" indent="-274320" fontAlgn="auto">
              <a:spcAft>
                <a:spcPts val="0"/>
              </a:spcAft>
              <a:buClr>
                <a:schemeClr val="accent3"/>
              </a:buClr>
              <a:buFont typeface="Wingdings 2"/>
              <a:buChar char=""/>
              <a:defRPr/>
            </a:pPr>
            <a:r>
              <a:rPr lang="en-US" dirty="0"/>
              <a:t>[4]. http://en.wikipedia.org/wiki/Agile_Modeling.</a:t>
            </a:r>
          </a:p>
          <a:p>
            <a:pPr marL="274320" indent="-274320" fontAlgn="auto">
              <a:spcAft>
                <a:spcPts val="0"/>
              </a:spcAft>
              <a:buClr>
                <a:schemeClr val="accent3"/>
              </a:buClr>
              <a:buFont typeface="Wingdings 2"/>
              <a:buChar char=""/>
              <a:defRPr/>
            </a:pPr>
            <a:r>
              <a:rPr lang="en-US" dirty="0"/>
              <a:t>[5]. http://en.wikipedia.org/wiki/Extreme_Programming.</a:t>
            </a:r>
          </a:p>
          <a:p>
            <a:pPr marL="274320" indent="-274320" fontAlgn="auto">
              <a:spcAft>
                <a:spcPts val="0"/>
              </a:spcAft>
              <a:buClr>
                <a:schemeClr val="accent3"/>
              </a:buClr>
              <a:buFont typeface="Wingdings 2"/>
              <a:buChar char=""/>
              <a:defRPr/>
            </a:pPr>
            <a:r>
              <a:rPr lang="en-US" dirty="0"/>
              <a:t>[6]. http://en.wikipedia.org/wiki/Agile_Unified_process.</a:t>
            </a:r>
          </a:p>
          <a:p>
            <a:pPr marL="274320" indent="-274320" fontAlgn="auto">
              <a:spcAft>
                <a:spcPts val="0"/>
              </a:spcAft>
              <a:buClr>
                <a:schemeClr val="accent3"/>
              </a:buClr>
              <a:buFont typeface="Wingdings 2"/>
              <a:buChar char=""/>
              <a:defRPr/>
            </a:pPr>
            <a:r>
              <a:rPr lang="en-US" dirty="0"/>
              <a:t>[7]. http://en.wikipedia.org/wiki/Scrum_28development29.</a:t>
            </a:r>
          </a:p>
          <a:p>
            <a:pPr marL="274320" indent="-274320" fontAlgn="auto">
              <a:spcAft>
                <a:spcPts val="0"/>
              </a:spcAft>
              <a:buClr>
                <a:schemeClr val="accent3"/>
              </a:buClr>
              <a:buFont typeface="Wingdings 2"/>
              <a:buNone/>
              <a:defRPr/>
            </a:pPr>
            <a:r>
              <a:rPr lang="en-US" dirty="0"/>
              <a:t> </a:t>
            </a:r>
          </a:p>
          <a:p>
            <a:pPr marL="274320" indent="-274320" fontAlgn="auto">
              <a:spcAft>
                <a:spcPts val="0"/>
              </a:spcAft>
              <a:buClr>
                <a:schemeClr val="accent3"/>
              </a:buClr>
              <a:buFont typeface="Wingdings 2"/>
              <a:buChar char=""/>
              <a:defRPr/>
            </a:pPr>
            <a:endParaRPr lang="en-US" dirty="0"/>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59</a:t>
            </a:fld>
            <a:endParaRPr lang="en-US" dirty="0"/>
          </a:p>
        </p:txBody>
      </p:sp>
      <p:pic>
        <p:nvPicPr>
          <p:cNvPr id="5"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5675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pPr eaLnBrk="1" hangingPunct="1">
              <a:defRPr/>
            </a:pPr>
            <a:r>
              <a:rPr lang="en-US" sz="4000" b="1" dirty="0">
                <a:solidFill>
                  <a:srgbClr val="FF0000"/>
                </a:solidFill>
                <a:latin typeface="Times New Roman" pitchFamily="18" charset="0"/>
                <a:cs typeface="Times New Roman" pitchFamily="18" charset="0"/>
              </a:rPr>
              <a:t>Project Management Emphasis based on a Standard 30-day Sprint</a:t>
            </a:r>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eaLnBrk="1" hangingPunct="1">
              <a:lnSpc>
                <a:spcPct val="80000"/>
              </a:lnSpc>
              <a:defRPr/>
            </a:pPr>
            <a:r>
              <a:rPr lang="en-US" sz="3000" b="1" dirty="0">
                <a:latin typeface="Times New Roman" pitchFamily="18" charset="0"/>
                <a:cs typeface="Times New Roman" pitchFamily="18" charset="0"/>
              </a:rPr>
              <a:t>Scrum:</a:t>
            </a:r>
            <a:r>
              <a:rPr lang="en-US" sz="3000" dirty="0">
                <a:latin typeface="Times New Roman" pitchFamily="18" charset="0"/>
                <a:cs typeface="Times New Roman" pitchFamily="18" charset="0"/>
              </a:rPr>
              <a:t> a definite project management emphasis.</a:t>
            </a:r>
          </a:p>
          <a:p>
            <a:pPr eaLnBrk="1" hangingPunct="1">
              <a:lnSpc>
                <a:spcPct val="80000"/>
              </a:lnSpc>
              <a:defRPr/>
            </a:pPr>
            <a:endParaRPr lang="en-US" sz="3000" dirty="0">
              <a:latin typeface="Times New Roman" pitchFamily="18" charset="0"/>
              <a:cs typeface="Times New Roman" pitchFamily="18" charset="0"/>
            </a:endParaRPr>
          </a:p>
          <a:p>
            <a:pPr eaLnBrk="1" hangingPunct="1">
              <a:lnSpc>
                <a:spcPct val="80000"/>
              </a:lnSpc>
              <a:defRPr/>
            </a:pPr>
            <a:r>
              <a:rPr lang="en-US" sz="3000" b="1" dirty="0">
                <a:latin typeface="Times New Roman" pitchFamily="18" charset="0"/>
                <a:cs typeface="Times New Roman" pitchFamily="18" charset="0"/>
              </a:rPr>
              <a:t>Scrum Master</a:t>
            </a:r>
            <a:r>
              <a:rPr lang="en-US" sz="3000" dirty="0">
                <a:latin typeface="Times New Roman" pitchFamily="18" charset="0"/>
                <a:cs typeface="Times New Roman" pitchFamily="18" charset="0"/>
              </a:rPr>
              <a:t>:  A </a:t>
            </a:r>
            <a:r>
              <a:rPr lang="en-US" sz="3000" b="1" dirty="0">
                <a:latin typeface="Times New Roman" pitchFamily="18" charset="0"/>
                <a:cs typeface="Times New Roman" pitchFamily="18" charset="0"/>
              </a:rPr>
              <a:t>Scrum project</a:t>
            </a:r>
            <a:r>
              <a:rPr lang="en-US" sz="3000" dirty="0">
                <a:latin typeface="Times New Roman" pitchFamily="18" charset="0"/>
                <a:cs typeface="Times New Roman" pitchFamily="18" charset="0"/>
              </a:rPr>
              <a:t> is managed by a Scrum Master, who can be considered as much a </a:t>
            </a:r>
            <a:r>
              <a:rPr lang="en-US" sz="3000" u="sng" dirty="0">
                <a:latin typeface="Times New Roman" pitchFamily="18" charset="0"/>
                <a:cs typeface="Times New Roman" pitchFamily="18" charset="0"/>
              </a:rPr>
              <a:t>consultant or coach as a manager</a:t>
            </a:r>
            <a:r>
              <a:rPr lang="en-US" sz="3000" dirty="0">
                <a:latin typeface="Times New Roman" pitchFamily="18" charset="0"/>
                <a:cs typeface="Times New Roman" pitchFamily="18" charset="0"/>
              </a:rPr>
              <a:t>.</a:t>
            </a:r>
          </a:p>
          <a:p>
            <a:pPr eaLnBrk="1" hangingPunct="1">
              <a:lnSpc>
                <a:spcPct val="80000"/>
              </a:lnSpc>
              <a:defRPr/>
            </a:pPr>
            <a:endParaRPr lang="en-US" sz="3000" b="1" dirty="0">
              <a:latin typeface="Times New Roman" pitchFamily="18" charset="0"/>
              <a:cs typeface="Times New Roman" pitchFamily="18" charset="0"/>
            </a:endParaRPr>
          </a:p>
          <a:p>
            <a:pPr eaLnBrk="1" hangingPunct="1">
              <a:lnSpc>
                <a:spcPct val="80000"/>
              </a:lnSpc>
              <a:defRPr/>
            </a:pPr>
            <a:r>
              <a:rPr lang="en-US" sz="3000" b="1" dirty="0">
                <a:latin typeface="Times New Roman" pitchFamily="18" charset="0"/>
                <a:cs typeface="Times New Roman" pitchFamily="18" charset="0"/>
              </a:rPr>
              <a:t>Sprint</a:t>
            </a:r>
            <a:r>
              <a:rPr lang="en-US" sz="3000" dirty="0">
                <a:latin typeface="Times New Roman" pitchFamily="18" charset="0"/>
                <a:cs typeface="Times New Roman" pitchFamily="18" charset="0"/>
              </a:rPr>
              <a:t>.  Scrum has a fundamental 30-day development cycle called a </a:t>
            </a:r>
            <a:r>
              <a:rPr lang="en-US" sz="3000" b="1" dirty="0">
                <a:latin typeface="Times New Roman" pitchFamily="18" charset="0"/>
                <a:cs typeface="Times New Roman" pitchFamily="18" charset="0"/>
              </a:rPr>
              <a:t>Sprint</a:t>
            </a:r>
            <a:r>
              <a:rPr lang="en-US" sz="3000" dirty="0">
                <a:latin typeface="Times New Roman" pitchFamily="18" charset="0"/>
                <a:cs typeface="Times New Roman" pitchFamily="18" charset="0"/>
              </a:rPr>
              <a:t>, preceded by </a:t>
            </a:r>
          </a:p>
          <a:p>
            <a:pPr lvl="1" eaLnBrk="1" hangingPunct="1">
              <a:lnSpc>
                <a:spcPct val="80000"/>
              </a:lnSpc>
              <a:defRPr/>
            </a:pPr>
            <a:r>
              <a:rPr lang="en-US" sz="2600" b="1" dirty="0">
                <a:latin typeface="Times New Roman" pitchFamily="18" charset="0"/>
                <a:cs typeface="Times New Roman" pitchFamily="18" charset="0"/>
              </a:rPr>
              <a:t>pre-Sprint</a:t>
            </a:r>
            <a:r>
              <a:rPr lang="en-US" sz="2600" dirty="0">
                <a:latin typeface="Times New Roman" pitchFamily="18" charset="0"/>
                <a:cs typeface="Times New Roman" pitchFamily="18" charset="0"/>
              </a:rPr>
              <a:t> activities and </a:t>
            </a:r>
            <a:r>
              <a:rPr lang="en-US" sz="2600" b="1" dirty="0">
                <a:latin typeface="Times New Roman" pitchFamily="18" charset="0"/>
                <a:cs typeface="Times New Roman" pitchFamily="18" charset="0"/>
              </a:rPr>
              <a:t>post-Sprint</a:t>
            </a:r>
            <a:r>
              <a:rPr lang="en-US" sz="2600" dirty="0">
                <a:latin typeface="Times New Roman" pitchFamily="18" charset="0"/>
                <a:cs typeface="Times New Roman" pitchFamily="18" charset="0"/>
              </a:rPr>
              <a:t> activities.</a:t>
            </a:r>
          </a:p>
          <a:p>
            <a:pPr lvl="1" eaLnBrk="1" hangingPunct="1">
              <a:lnSpc>
                <a:spcPct val="80000"/>
              </a:lnSpc>
              <a:buFont typeface="Arial" charset="0"/>
              <a:buNone/>
              <a:defRPr/>
            </a:pPr>
            <a:endParaRPr lang="en-US" sz="2600" dirty="0">
              <a:latin typeface="Times New Roman" pitchFamily="18" charset="0"/>
              <a:cs typeface="Times New Roman" pitchFamily="18" charset="0"/>
            </a:endParaRPr>
          </a:p>
          <a:p>
            <a:pPr eaLnBrk="1" hangingPunct="1">
              <a:lnSpc>
                <a:spcPct val="80000"/>
              </a:lnSpc>
              <a:defRPr/>
            </a:pPr>
            <a:r>
              <a:rPr lang="en-US" sz="3000" b="1" dirty="0">
                <a:latin typeface="Times New Roman" pitchFamily="18" charset="0"/>
                <a:cs typeface="Times New Roman" pitchFamily="18" charset="0"/>
              </a:rPr>
              <a:t>Daily Scrum</a:t>
            </a:r>
            <a:r>
              <a:rPr lang="en-US" sz="3000" dirty="0">
                <a:latin typeface="Times New Roman" pitchFamily="18" charset="0"/>
                <a:cs typeface="Times New Roman" pitchFamily="18" charset="0"/>
              </a:rPr>
              <a:t>:  A short (less than 30 minutes) daily Scrum Meeting allows the team to monitor status and communicate problems.</a:t>
            </a:r>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17044406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9339" y="2556192"/>
            <a:ext cx="2256790" cy="635000"/>
          </a:xfrm>
          <a:prstGeom prst="rect">
            <a:avLst/>
          </a:prstGeom>
        </p:spPr>
        <p:txBody>
          <a:bodyPr vert="horz" wrap="square" lIns="0" tIns="12700" rIns="0" bIns="0" rtlCol="0">
            <a:spAutoFit/>
          </a:bodyPr>
          <a:lstStyle/>
          <a:p>
            <a:pPr marL="12700">
              <a:lnSpc>
                <a:spcPct val="100000"/>
              </a:lnSpc>
              <a:spcBef>
                <a:spcPts val="100"/>
              </a:spcBef>
            </a:pPr>
            <a:r>
              <a:rPr sz="4000" spc="-5" dirty="0">
                <a:solidFill>
                  <a:srgbClr val="003366"/>
                </a:solidFill>
                <a:latin typeface="Arial"/>
                <a:cs typeface="Arial"/>
              </a:rPr>
              <a:t>Chapter</a:t>
            </a:r>
            <a:r>
              <a:rPr sz="4000" spc="-70" dirty="0">
                <a:solidFill>
                  <a:srgbClr val="003366"/>
                </a:solidFill>
                <a:latin typeface="Arial"/>
                <a:cs typeface="Arial"/>
              </a:rPr>
              <a:t> </a:t>
            </a:r>
            <a:r>
              <a:rPr sz="4000" dirty="0">
                <a:solidFill>
                  <a:srgbClr val="003366"/>
                </a:solidFill>
                <a:latin typeface="Arial"/>
                <a:cs typeface="Arial"/>
              </a:rPr>
              <a:t>3</a:t>
            </a:r>
            <a:endParaRPr sz="4000">
              <a:latin typeface="Arial"/>
              <a:cs typeface="Arial"/>
            </a:endParaRPr>
          </a:p>
        </p:txBody>
      </p:sp>
      <p:sp>
        <p:nvSpPr>
          <p:cNvPr id="5" name="object 5"/>
          <p:cNvSpPr txBox="1">
            <a:spLocks noGrp="1"/>
          </p:cNvSpPr>
          <p:nvPr>
            <p:ph type="title"/>
          </p:nvPr>
        </p:nvSpPr>
        <p:spPr>
          <a:xfrm>
            <a:off x="545465" y="1023620"/>
            <a:ext cx="8133080" cy="482600"/>
          </a:xfrm>
          <a:prstGeom prst="rect">
            <a:avLst/>
          </a:prstGeom>
        </p:spPr>
        <p:txBody>
          <a:bodyPr vert="horz" wrap="square" lIns="0" tIns="12700" rIns="0" bIns="0" rtlCol="0">
            <a:spAutoFit/>
          </a:bodyPr>
          <a:lstStyle/>
          <a:p>
            <a:pPr marL="12700">
              <a:lnSpc>
                <a:spcPct val="100000"/>
              </a:lnSpc>
              <a:spcBef>
                <a:spcPts val="100"/>
              </a:spcBef>
            </a:pPr>
            <a:r>
              <a:rPr sz="3000" b="1" i="1" dirty="0">
                <a:latin typeface="Arial"/>
                <a:cs typeface="Arial"/>
              </a:rPr>
              <a:t>CS435: </a:t>
            </a:r>
            <a:r>
              <a:rPr sz="3000" b="1" i="1" spc="-5" dirty="0">
                <a:latin typeface="Arial"/>
                <a:cs typeface="Arial"/>
              </a:rPr>
              <a:t>Introduction </a:t>
            </a:r>
            <a:r>
              <a:rPr sz="3000" b="1" i="1" dirty="0">
                <a:latin typeface="Arial"/>
                <a:cs typeface="Arial"/>
              </a:rPr>
              <a:t>to </a:t>
            </a:r>
            <a:r>
              <a:rPr sz="3000" b="1" i="1" spc="-5" dirty="0">
                <a:latin typeface="Arial"/>
                <a:cs typeface="Arial"/>
              </a:rPr>
              <a:t>Software</a:t>
            </a:r>
            <a:r>
              <a:rPr sz="3000" b="1" i="1" spc="-30" dirty="0">
                <a:latin typeface="Arial"/>
                <a:cs typeface="Arial"/>
              </a:rPr>
              <a:t> </a:t>
            </a:r>
            <a:r>
              <a:rPr sz="3000" b="1" i="1" spc="-5" dirty="0">
                <a:latin typeface="Arial"/>
                <a:cs typeface="Arial"/>
              </a:rPr>
              <a:t>Engineering</a:t>
            </a:r>
            <a:endParaRPr sz="3000">
              <a:latin typeface="Arial"/>
              <a:cs typeface="Arial"/>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070"/>
              </a:lnSpc>
            </a:pPr>
            <a:fld id="{81D60167-4931-47E6-BA6A-407CBD079E47}" type="slidenum">
              <a:rPr dirty="0"/>
              <a:t>60</a:t>
            </a:fld>
            <a:endParaRPr dirty="0"/>
          </a:p>
        </p:txBody>
      </p:sp>
      <p:sp>
        <p:nvSpPr>
          <p:cNvPr id="3" name="object 3"/>
          <p:cNvSpPr txBox="1"/>
          <p:nvPr/>
        </p:nvSpPr>
        <p:spPr>
          <a:xfrm>
            <a:off x="1526539" y="3614420"/>
            <a:ext cx="6365875" cy="159004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675" dirty="0">
                <a:solidFill>
                  <a:srgbClr val="9A0000"/>
                </a:solidFill>
                <a:latin typeface="Wingdings"/>
                <a:cs typeface="Wingdings"/>
              </a:rPr>
              <a:t></a:t>
            </a:r>
            <a:r>
              <a:rPr sz="1800" spc="-675" dirty="0">
                <a:solidFill>
                  <a:srgbClr val="9A0000"/>
                </a:solidFill>
                <a:latin typeface="Times New Roman"/>
                <a:cs typeface="Times New Roman"/>
              </a:rPr>
              <a:t>	</a:t>
            </a:r>
            <a:r>
              <a:rPr sz="2400" b="1" spc="-5" dirty="0">
                <a:solidFill>
                  <a:srgbClr val="AC1600"/>
                </a:solidFill>
                <a:latin typeface="Arial"/>
                <a:cs typeface="Arial"/>
              </a:rPr>
              <a:t>Agile Development</a:t>
            </a:r>
            <a:endParaRPr sz="2400">
              <a:latin typeface="Arial"/>
              <a:cs typeface="Arial"/>
            </a:endParaRPr>
          </a:p>
          <a:p>
            <a:pPr>
              <a:lnSpc>
                <a:spcPct val="100000"/>
              </a:lnSpc>
              <a:spcBef>
                <a:spcPts val="45"/>
              </a:spcBef>
            </a:pPr>
            <a:endParaRPr sz="2150">
              <a:latin typeface="Arial"/>
              <a:cs typeface="Arial"/>
            </a:endParaRPr>
          </a:p>
          <a:p>
            <a:pPr marL="393065">
              <a:lnSpc>
                <a:spcPct val="100000"/>
              </a:lnSpc>
            </a:pPr>
            <a:r>
              <a:rPr sz="1800" i="1" dirty="0">
                <a:solidFill>
                  <a:srgbClr val="003366"/>
                </a:solidFill>
                <a:latin typeface="Arial"/>
                <a:cs typeface="Arial"/>
              </a:rPr>
              <a:t>Slide Set </a:t>
            </a:r>
            <a:r>
              <a:rPr sz="1800" i="1" spc="-5" dirty="0">
                <a:solidFill>
                  <a:srgbClr val="003366"/>
                </a:solidFill>
                <a:latin typeface="Arial"/>
                <a:cs typeface="Arial"/>
              </a:rPr>
              <a:t>to</a:t>
            </a:r>
            <a:r>
              <a:rPr sz="1800" i="1" spc="-10" dirty="0">
                <a:solidFill>
                  <a:srgbClr val="003366"/>
                </a:solidFill>
                <a:latin typeface="Arial"/>
                <a:cs typeface="Arial"/>
              </a:rPr>
              <a:t> </a:t>
            </a:r>
            <a:r>
              <a:rPr sz="1800" i="1" dirty="0">
                <a:solidFill>
                  <a:srgbClr val="003366"/>
                </a:solidFill>
                <a:latin typeface="Arial"/>
                <a:cs typeface="Arial"/>
              </a:rPr>
              <a:t>accompany</a:t>
            </a:r>
            <a:endParaRPr sz="1800">
              <a:latin typeface="Arial"/>
              <a:cs typeface="Arial"/>
            </a:endParaRPr>
          </a:p>
          <a:p>
            <a:pPr marL="393065">
              <a:lnSpc>
                <a:spcPct val="100000"/>
              </a:lnSpc>
              <a:spcBef>
                <a:spcPts val="290"/>
              </a:spcBef>
            </a:pPr>
            <a:r>
              <a:rPr sz="2000" i="1" spc="-5" dirty="0">
                <a:solidFill>
                  <a:srgbClr val="003366"/>
                </a:solidFill>
                <a:latin typeface="Arial"/>
                <a:cs typeface="Arial"/>
              </a:rPr>
              <a:t>Software </a:t>
            </a:r>
            <a:r>
              <a:rPr sz="2000" i="1" dirty="0">
                <a:solidFill>
                  <a:srgbClr val="003366"/>
                </a:solidFill>
                <a:latin typeface="Arial"/>
                <a:cs typeface="Arial"/>
              </a:rPr>
              <a:t>Engineering: A </a:t>
            </a:r>
            <a:r>
              <a:rPr sz="2000" i="1" spc="-80" dirty="0">
                <a:solidFill>
                  <a:srgbClr val="003366"/>
                </a:solidFill>
                <a:latin typeface="Arial"/>
                <a:cs typeface="Arial"/>
              </a:rPr>
              <a:t>Practitioner</a:t>
            </a:r>
            <a:r>
              <a:rPr sz="2050" spc="-80" dirty="0">
                <a:solidFill>
                  <a:srgbClr val="004479"/>
                </a:solidFill>
                <a:latin typeface="AoyagiKouzanFontT"/>
                <a:cs typeface="AoyagiKouzanFontT"/>
              </a:rPr>
              <a:t>’</a:t>
            </a:r>
            <a:r>
              <a:rPr sz="2000" i="1" spc="-80" dirty="0">
                <a:solidFill>
                  <a:srgbClr val="003366"/>
                </a:solidFill>
                <a:latin typeface="Arial"/>
                <a:cs typeface="Arial"/>
              </a:rPr>
              <a:t>s </a:t>
            </a:r>
            <a:r>
              <a:rPr sz="2000" i="1" dirty="0">
                <a:solidFill>
                  <a:srgbClr val="003366"/>
                </a:solidFill>
                <a:latin typeface="Arial"/>
                <a:cs typeface="Arial"/>
              </a:rPr>
              <a:t>Approach,</a:t>
            </a:r>
            <a:r>
              <a:rPr sz="2000" i="1" spc="-285" dirty="0">
                <a:solidFill>
                  <a:srgbClr val="003366"/>
                </a:solidFill>
                <a:latin typeface="Arial"/>
                <a:cs typeface="Arial"/>
              </a:rPr>
              <a:t> </a:t>
            </a:r>
            <a:r>
              <a:rPr sz="2000" i="1" spc="-5" dirty="0">
                <a:solidFill>
                  <a:srgbClr val="003366"/>
                </a:solidFill>
                <a:latin typeface="Arial"/>
                <a:cs typeface="Arial"/>
              </a:rPr>
              <a:t>7/e</a:t>
            </a:r>
            <a:endParaRPr sz="2000">
              <a:latin typeface="Arial"/>
              <a:cs typeface="Arial"/>
            </a:endParaRPr>
          </a:p>
          <a:p>
            <a:pPr marL="393065">
              <a:lnSpc>
                <a:spcPct val="100000"/>
              </a:lnSpc>
              <a:spcBef>
                <a:spcPts val="90"/>
              </a:spcBef>
            </a:pPr>
            <a:r>
              <a:rPr sz="1600" b="1" spc="-5" dirty="0">
                <a:latin typeface="Arial"/>
                <a:cs typeface="Arial"/>
              </a:rPr>
              <a:t>by Roger </a:t>
            </a:r>
            <a:r>
              <a:rPr sz="1600" b="1" dirty="0">
                <a:latin typeface="Arial"/>
                <a:cs typeface="Arial"/>
              </a:rPr>
              <a:t>S. Pressman</a:t>
            </a:r>
            <a:endParaRPr sz="1600">
              <a:latin typeface="Arial"/>
              <a:cs typeface="Arial"/>
            </a:endParaRPr>
          </a:p>
        </p:txBody>
      </p:sp>
      <p:sp>
        <p:nvSpPr>
          <p:cNvPr id="4" name="object 4"/>
          <p:cNvSpPr txBox="1"/>
          <p:nvPr/>
        </p:nvSpPr>
        <p:spPr>
          <a:xfrm>
            <a:off x="1907539" y="5430520"/>
            <a:ext cx="469963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Slides </a:t>
            </a:r>
            <a:r>
              <a:rPr sz="1200" b="1" dirty="0">
                <a:latin typeface="Arial"/>
                <a:cs typeface="Arial"/>
              </a:rPr>
              <a:t>copyright © 1996, 2001, 2005, 2009 by Roger S.</a:t>
            </a:r>
            <a:r>
              <a:rPr sz="1200" b="1" spc="65" dirty="0">
                <a:latin typeface="Arial"/>
                <a:cs typeface="Arial"/>
              </a:rPr>
              <a:t> </a:t>
            </a:r>
            <a:r>
              <a:rPr sz="1200" b="1" dirty="0">
                <a:latin typeface="Arial"/>
                <a:cs typeface="Arial"/>
              </a:rPr>
              <a:t>Pressman</a:t>
            </a:r>
            <a:endParaRPr sz="1200">
              <a:latin typeface="Arial"/>
              <a:cs typeface="Arial"/>
            </a:endParaRPr>
          </a:p>
        </p:txBody>
      </p:sp>
      <p:sp>
        <p:nvSpPr>
          <p:cNvPr id="6" name="object 6"/>
          <p:cNvSpPr txBox="1"/>
          <p:nvPr/>
        </p:nvSpPr>
        <p:spPr>
          <a:xfrm>
            <a:off x="6946265" y="1963420"/>
            <a:ext cx="1685289" cy="452120"/>
          </a:xfrm>
          <a:prstGeom prst="rect">
            <a:avLst/>
          </a:prstGeom>
        </p:spPr>
        <p:txBody>
          <a:bodyPr vert="horz" wrap="square" lIns="0" tIns="12700" rIns="0" bIns="0" rtlCol="0">
            <a:spAutoFit/>
          </a:bodyPr>
          <a:lstStyle/>
          <a:p>
            <a:pPr marL="12700">
              <a:lnSpc>
                <a:spcPct val="100000"/>
              </a:lnSpc>
              <a:spcBef>
                <a:spcPts val="100"/>
              </a:spcBef>
            </a:pPr>
            <a:r>
              <a:rPr sz="2800" spc="-55" dirty="0">
                <a:solidFill>
                  <a:srgbClr val="004479"/>
                </a:solidFill>
                <a:latin typeface="Arial"/>
                <a:cs typeface="Arial"/>
              </a:rPr>
              <a:t>Dr. </a:t>
            </a:r>
            <a:r>
              <a:rPr sz="2800" dirty="0">
                <a:solidFill>
                  <a:srgbClr val="004479"/>
                </a:solidFill>
                <a:latin typeface="Arial"/>
                <a:cs typeface="Arial"/>
              </a:rPr>
              <a:t>M.</a:t>
            </a:r>
            <a:r>
              <a:rPr sz="2800" spc="-30" dirty="0">
                <a:solidFill>
                  <a:srgbClr val="004479"/>
                </a:solidFill>
                <a:latin typeface="Arial"/>
                <a:cs typeface="Arial"/>
              </a:rPr>
              <a:t> </a:t>
            </a:r>
            <a:r>
              <a:rPr sz="2800" spc="-5" dirty="0">
                <a:solidFill>
                  <a:srgbClr val="004479"/>
                </a:solidFill>
                <a:latin typeface="Arial"/>
                <a:cs typeface="Arial"/>
              </a:rPr>
              <a:t>Zhu</a:t>
            </a:r>
            <a:endParaRPr sz="2800">
              <a:latin typeface="Arial"/>
              <a:cs typeface="Arial"/>
            </a:endParaRPr>
          </a:p>
        </p:txBody>
      </p:sp>
      <p:pic>
        <p:nvPicPr>
          <p:cNvPr id="9"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1533937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09575"/>
            <a:ext cx="8229600" cy="1143000"/>
          </a:xfrm>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endParaRPr lang="en-US" sz="6000" b="1" dirty="0">
              <a:solidFill>
                <a:srgbClr val="FF0000"/>
              </a:solidFill>
              <a:latin typeface="Times New Roman" pitchFamily="18" charset="0"/>
              <a:cs typeface="Times New Roman" pitchFamily="18" charset="0"/>
            </a:endParaRPr>
          </a:p>
          <a:p>
            <a:pPr marL="0" indent="0" algn="ctr">
              <a:buNone/>
            </a:pPr>
            <a:r>
              <a:rPr lang="en-US" sz="6000" b="1" dirty="0">
                <a:solidFill>
                  <a:srgbClr val="FF0000"/>
                </a:solidFill>
                <a:latin typeface="Times New Roman" pitchFamily="18" charset="0"/>
                <a:cs typeface="Times New Roman" pitchFamily="18" charset="0"/>
              </a:rPr>
              <a:t>Thank You</a:t>
            </a:r>
          </a:p>
        </p:txBody>
      </p:sp>
      <p:sp>
        <p:nvSpPr>
          <p:cNvPr id="4" name="Slide Number Placeholder 3"/>
          <p:cNvSpPr>
            <a:spLocks noGrp="1"/>
          </p:cNvSpPr>
          <p:nvPr>
            <p:ph type="sldNum" sz="quarter" idx="12"/>
          </p:nvPr>
        </p:nvSpPr>
        <p:spPr/>
        <p:txBody>
          <a:bodyPr/>
          <a:lstStyle/>
          <a:p>
            <a:pPr marL="38100">
              <a:lnSpc>
                <a:spcPts val="1070"/>
              </a:lnSpc>
            </a:pPr>
            <a:fld id="{81D60167-4931-47E6-BA6A-407CBD079E47}" type="slidenum">
              <a:rPr lang="en-US" smtClean="0"/>
              <a:t>61</a:t>
            </a:fld>
            <a:endParaRPr lang="en-US" dirty="0"/>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32800221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76200"/>
            <a:ext cx="8229600" cy="1143000"/>
          </a:xfrm>
        </p:spPr>
        <p:txBody>
          <a:bodyPr/>
          <a:lstStyle/>
          <a:p>
            <a:pPr eaLnBrk="1" hangingPunct="1"/>
            <a:r>
              <a:rPr lang="en-US" sz="4000"/>
              <a:t>More Terminology Used in Scrum:</a:t>
            </a:r>
          </a:p>
        </p:txBody>
      </p:sp>
      <p:sp>
        <p:nvSpPr>
          <p:cNvPr id="30723" name="Content Placeholder 3"/>
          <p:cNvSpPr>
            <a:spLocks noGrp="1"/>
          </p:cNvSpPr>
          <p:nvPr>
            <p:ph idx="1"/>
          </p:nvPr>
        </p:nvSpPr>
        <p:spPr>
          <a:xfrm>
            <a:off x="228600" y="1600200"/>
            <a:ext cx="8686800" cy="4525963"/>
          </a:xfrm>
        </p:spPr>
        <p:txBody>
          <a:bodyPr/>
          <a:lstStyle/>
          <a:p>
            <a:pPr eaLnBrk="1" hangingPunct="1">
              <a:lnSpc>
                <a:spcPct val="80000"/>
              </a:lnSpc>
            </a:pPr>
            <a:r>
              <a:rPr lang="en-US" sz="2800" b="1"/>
              <a:t>Tasks</a:t>
            </a:r>
            <a:r>
              <a:rPr lang="en-US" sz="2800"/>
              <a:t>:  Added to story at beginning of a sprint and broken down into hours. </a:t>
            </a:r>
          </a:p>
          <a:p>
            <a:pPr lvl="1" eaLnBrk="1" hangingPunct="1">
              <a:lnSpc>
                <a:spcPct val="80000"/>
              </a:lnSpc>
            </a:pPr>
            <a:r>
              <a:rPr lang="en-US" sz="2400"/>
              <a:t>Each task should not exceed 12 hours, but it's common for teams to insist that a task take no more than a day to finish.</a:t>
            </a:r>
          </a:p>
          <a:p>
            <a:pPr eaLnBrk="1" hangingPunct="1">
              <a:lnSpc>
                <a:spcPct val="80000"/>
              </a:lnSpc>
            </a:pPr>
            <a:endParaRPr lang="en-US" sz="2800" b="1"/>
          </a:p>
          <a:p>
            <a:pPr eaLnBrk="1" hangingPunct="1">
              <a:lnSpc>
                <a:spcPct val="80000"/>
              </a:lnSpc>
            </a:pPr>
            <a:r>
              <a:rPr lang="en-US" sz="2800" b="1"/>
              <a:t>Definition</a:t>
            </a:r>
            <a:r>
              <a:rPr lang="en-US" sz="2800"/>
              <a:t> </a:t>
            </a:r>
            <a:r>
              <a:rPr lang="en-US" sz="2800" b="1"/>
              <a:t>of Done </a:t>
            </a:r>
            <a:r>
              <a:rPr lang="en-US" sz="2800"/>
              <a:t>(DoD):  The </a:t>
            </a:r>
            <a:r>
              <a:rPr lang="en-US" sz="2800">
                <a:solidFill>
                  <a:srgbClr val="0B0080"/>
                </a:solidFill>
              </a:rPr>
              <a:t>exit-criteria</a:t>
            </a:r>
            <a:r>
              <a:rPr lang="en-US" sz="2800"/>
              <a:t> used to determine whether a product backlog item is complete. </a:t>
            </a:r>
          </a:p>
          <a:p>
            <a:pPr eaLnBrk="1" hangingPunct="1">
              <a:lnSpc>
                <a:spcPct val="80000"/>
              </a:lnSpc>
            </a:pPr>
            <a:endParaRPr lang="en-US" sz="2800"/>
          </a:p>
          <a:p>
            <a:pPr eaLnBrk="1" hangingPunct="1">
              <a:lnSpc>
                <a:spcPct val="80000"/>
              </a:lnSpc>
            </a:pPr>
            <a:r>
              <a:rPr lang="en-US" sz="2800"/>
              <a:t>In many cases the DoD requires that all </a:t>
            </a:r>
            <a:r>
              <a:rPr lang="en-US" sz="2800">
                <a:solidFill>
                  <a:srgbClr val="0B0080"/>
                </a:solidFill>
              </a:rPr>
              <a:t>regression tests </a:t>
            </a:r>
            <a:r>
              <a:rPr lang="en-US" sz="2800"/>
              <a:t>should be successful.</a:t>
            </a:r>
          </a:p>
          <a:p>
            <a:pPr eaLnBrk="1" hangingPunct="1">
              <a:lnSpc>
                <a:spcPct val="80000"/>
              </a:lnSpc>
            </a:pPr>
            <a:endParaRPr lang="en-US" sz="2800"/>
          </a:p>
        </p:txBody>
      </p:sp>
    </p:spTree>
    <p:extLst>
      <p:ext uri="{BB962C8B-B14F-4D97-AF65-F5344CB8AC3E}">
        <p14:creationId xmlns:p14="http://schemas.microsoft.com/office/powerpoint/2010/main" val="25315231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pPr eaLnBrk="1" hangingPunct="1"/>
            <a:r>
              <a:rPr lang="en-US" sz="4000"/>
              <a:t> More Terminology Used in Scrum:</a:t>
            </a:r>
          </a:p>
        </p:txBody>
      </p:sp>
      <p:sp>
        <p:nvSpPr>
          <p:cNvPr id="31747" name="Rectangle 3"/>
          <p:cNvSpPr>
            <a:spLocks noGrp="1"/>
          </p:cNvSpPr>
          <p:nvPr>
            <p:ph type="body" idx="1"/>
          </p:nvPr>
        </p:nvSpPr>
        <p:spPr/>
        <p:txBody>
          <a:bodyPr/>
          <a:lstStyle/>
          <a:p>
            <a:pPr eaLnBrk="1" hangingPunct="1">
              <a:lnSpc>
                <a:spcPct val="80000"/>
              </a:lnSpc>
            </a:pPr>
            <a:r>
              <a:rPr lang="en-US" sz="2800" b="1"/>
              <a:t>Velocity</a:t>
            </a:r>
            <a:r>
              <a:rPr lang="en-US" sz="2800"/>
              <a:t>:  The total effort a team is capable of in a sprint. The number is derived by adding all the    </a:t>
            </a:r>
            <a:r>
              <a:rPr lang="en-US" sz="2800" b="1"/>
              <a:t>story points</a:t>
            </a:r>
            <a:r>
              <a:rPr lang="en-US" sz="2800"/>
              <a:t> from the last sprint's stories/features. </a:t>
            </a:r>
          </a:p>
          <a:p>
            <a:pPr eaLnBrk="1" hangingPunct="1">
              <a:lnSpc>
                <a:spcPct val="80000"/>
              </a:lnSpc>
            </a:pPr>
            <a:endParaRPr lang="en-US" sz="2800"/>
          </a:p>
          <a:p>
            <a:pPr eaLnBrk="1" hangingPunct="1">
              <a:lnSpc>
                <a:spcPct val="80000"/>
              </a:lnSpc>
            </a:pPr>
            <a:r>
              <a:rPr lang="en-US" sz="2800"/>
              <a:t>This is a </a:t>
            </a:r>
            <a:r>
              <a:rPr lang="en-US" sz="2800" b="1"/>
              <a:t>guideline</a:t>
            </a:r>
            <a:r>
              <a:rPr lang="en-US" sz="2800"/>
              <a:t> for the team and assists them in understanding </a:t>
            </a:r>
            <a:r>
              <a:rPr lang="en-US" sz="2800" b="1"/>
              <a:t>how many stories </a:t>
            </a:r>
            <a:r>
              <a:rPr lang="en-US" sz="2800"/>
              <a:t>they can do in a sprint.</a:t>
            </a:r>
          </a:p>
          <a:p>
            <a:pPr eaLnBrk="1" hangingPunct="1">
              <a:lnSpc>
                <a:spcPct val="80000"/>
              </a:lnSpc>
            </a:pPr>
            <a:endParaRPr lang="en-US" sz="2800"/>
          </a:p>
          <a:p>
            <a:pPr eaLnBrk="1" hangingPunct="1">
              <a:lnSpc>
                <a:spcPct val="80000"/>
              </a:lnSpc>
            </a:pPr>
            <a:r>
              <a:rPr lang="en-US" sz="2800" b="1"/>
              <a:t>Impediment</a:t>
            </a:r>
            <a:r>
              <a:rPr lang="en-US" sz="2800"/>
              <a:t>:  Anything that prevents a team member from performing work as efficiently as possible.</a:t>
            </a:r>
          </a:p>
          <a:p>
            <a:pPr eaLnBrk="1" hangingPunct="1"/>
            <a:endParaRPr lang="en-US"/>
          </a:p>
        </p:txBody>
      </p:sp>
    </p:spTree>
    <p:extLst>
      <p:ext uri="{BB962C8B-B14F-4D97-AF65-F5344CB8AC3E}">
        <p14:creationId xmlns:p14="http://schemas.microsoft.com/office/powerpoint/2010/main" val="21437300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0"/>
            <a:ext cx="8229600" cy="1143000"/>
          </a:xfrm>
        </p:spPr>
        <p:txBody>
          <a:bodyPr/>
          <a:lstStyle/>
          <a:p>
            <a:pPr eaLnBrk="1" hangingPunct="1"/>
            <a:r>
              <a:rPr lang="en-US"/>
              <a:t>Conclusions</a:t>
            </a:r>
          </a:p>
        </p:txBody>
      </p:sp>
      <p:sp>
        <p:nvSpPr>
          <p:cNvPr id="3" name="Content Placeholder 2"/>
          <p:cNvSpPr>
            <a:spLocks noGrp="1"/>
          </p:cNvSpPr>
          <p:nvPr>
            <p:ph idx="1"/>
          </p:nvPr>
        </p:nvSpPr>
        <p:spPr>
          <a:xfrm>
            <a:off x="457200" y="1066800"/>
            <a:ext cx="8229600" cy="5410200"/>
          </a:xfrm>
        </p:spPr>
        <p:txBody>
          <a:bodyPr>
            <a:normAutofit lnSpcReduction="10000"/>
          </a:bodyPr>
          <a:lstStyle/>
          <a:p>
            <a:pPr eaLnBrk="1" hangingPunct="1">
              <a:lnSpc>
                <a:spcPct val="80000"/>
              </a:lnSpc>
              <a:buFont typeface="Arial" charset="0"/>
              <a:buChar char="•"/>
              <a:defRPr/>
            </a:pPr>
            <a:r>
              <a:rPr lang="en-US" sz="2200" dirty="0">
                <a:latin typeface="Times New Roman" pitchFamily="18" charset="0"/>
              </a:rPr>
              <a:t>The professional goal of every software engineer, and every development team, is to deliver the highest possible value to our employers and customers. </a:t>
            </a:r>
          </a:p>
          <a:p>
            <a:pPr lvl="1" eaLnBrk="1" hangingPunct="1">
              <a:lnSpc>
                <a:spcPct val="80000"/>
              </a:lnSpc>
              <a:buFont typeface="Arial" charset="0"/>
              <a:buChar char="–"/>
              <a:defRPr/>
            </a:pPr>
            <a:r>
              <a:rPr lang="en-US" sz="2000" dirty="0">
                <a:latin typeface="Times New Roman" pitchFamily="18" charset="0"/>
              </a:rPr>
              <a:t>And yet, our projects fail, or fail to deliver value, at a dismaying rate. </a:t>
            </a:r>
          </a:p>
          <a:p>
            <a:pPr eaLnBrk="1" hangingPunct="1">
              <a:lnSpc>
                <a:spcPct val="80000"/>
              </a:lnSpc>
              <a:buFont typeface="Arial" charset="0"/>
              <a:buChar char="•"/>
              <a:defRPr/>
            </a:pPr>
            <a:r>
              <a:rPr lang="en-US" sz="2200" dirty="0">
                <a:latin typeface="Times New Roman" pitchFamily="18" charset="0"/>
              </a:rPr>
              <a:t>Though well intentioned, the </a:t>
            </a:r>
            <a:r>
              <a:rPr lang="en-US" sz="2200" b="1" dirty="0">
                <a:latin typeface="Times New Roman" pitchFamily="18" charset="0"/>
              </a:rPr>
              <a:t>upward spiral of process inflation</a:t>
            </a:r>
            <a:r>
              <a:rPr lang="en-US" sz="2200" dirty="0">
                <a:latin typeface="Times New Roman" pitchFamily="18" charset="0"/>
              </a:rPr>
              <a:t> is culpable for at least some of this failure. </a:t>
            </a:r>
          </a:p>
          <a:p>
            <a:pPr eaLnBrk="1" hangingPunct="1">
              <a:lnSpc>
                <a:spcPct val="80000"/>
              </a:lnSpc>
              <a:buFont typeface="Arial" charset="0"/>
              <a:buChar char="•"/>
              <a:defRPr/>
            </a:pPr>
            <a:r>
              <a:rPr lang="en-US" sz="2200" dirty="0">
                <a:latin typeface="Times New Roman" pitchFamily="18" charset="0"/>
              </a:rPr>
              <a:t>The principles and values of agile software development were formed as a way </a:t>
            </a:r>
          </a:p>
          <a:p>
            <a:pPr lvl="1" eaLnBrk="1" hangingPunct="1">
              <a:lnSpc>
                <a:spcPct val="80000"/>
              </a:lnSpc>
              <a:buFont typeface="Arial" charset="0"/>
              <a:buChar char="–"/>
              <a:defRPr/>
            </a:pPr>
            <a:r>
              <a:rPr lang="en-US" sz="2000" dirty="0">
                <a:latin typeface="Times New Roman" pitchFamily="18" charset="0"/>
              </a:rPr>
              <a:t>to help teams break the cycle of process inflation, and </a:t>
            </a:r>
          </a:p>
          <a:p>
            <a:pPr lvl="1" eaLnBrk="1" hangingPunct="1">
              <a:lnSpc>
                <a:spcPct val="80000"/>
              </a:lnSpc>
              <a:buFont typeface="Arial" charset="0"/>
              <a:buChar char="–"/>
              <a:defRPr/>
            </a:pPr>
            <a:r>
              <a:rPr lang="en-US" sz="2000" dirty="0">
                <a:latin typeface="Times New Roman" pitchFamily="18" charset="0"/>
              </a:rPr>
              <a:t>to focus on simple techniques for reaching their goals. </a:t>
            </a:r>
          </a:p>
          <a:p>
            <a:pPr eaLnBrk="1" hangingPunct="1">
              <a:lnSpc>
                <a:spcPct val="80000"/>
              </a:lnSpc>
              <a:buFont typeface="Arial" charset="0"/>
              <a:buChar char="•"/>
              <a:defRPr/>
            </a:pPr>
            <a:endParaRPr lang="en-US" sz="2200" dirty="0">
              <a:latin typeface="Times New Roman" pitchFamily="18" charset="0"/>
            </a:endParaRPr>
          </a:p>
          <a:p>
            <a:pPr eaLnBrk="1" hangingPunct="1">
              <a:lnSpc>
                <a:spcPct val="80000"/>
              </a:lnSpc>
              <a:buFont typeface="Arial" charset="0"/>
              <a:buChar char="•"/>
              <a:defRPr/>
            </a:pPr>
            <a:r>
              <a:rPr lang="en-US" sz="2200" dirty="0">
                <a:latin typeface="Times New Roman" pitchFamily="18" charset="0"/>
              </a:rPr>
              <a:t>At the time of this writing there were many agile processes to choose from. These include </a:t>
            </a:r>
          </a:p>
          <a:p>
            <a:pPr lvl="1" eaLnBrk="1" hangingPunct="1">
              <a:lnSpc>
                <a:spcPct val="80000"/>
              </a:lnSpc>
              <a:buFont typeface="Arial" charset="0"/>
              <a:buChar char="–"/>
              <a:defRPr/>
            </a:pPr>
            <a:r>
              <a:rPr lang="en-US" sz="2000" dirty="0">
                <a:latin typeface="Times New Roman" pitchFamily="18" charset="0"/>
              </a:rPr>
              <a:t>SCRUM, </a:t>
            </a:r>
          </a:p>
          <a:p>
            <a:pPr lvl="1" eaLnBrk="1" hangingPunct="1">
              <a:lnSpc>
                <a:spcPct val="80000"/>
              </a:lnSpc>
              <a:buFont typeface="Arial" charset="0"/>
              <a:buChar char="–"/>
              <a:defRPr/>
            </a:pPr>
            <a:r>
              <a:rPr lang="en-US" sz="2000" dirty="0">
                <a:latin typeface="Times New Roman" pitchFamily="18" charset="0"/>
              </a:rPr>
              <a:t>Crystal, </a:t>
            </a:r>
          </a:p>
          <a:p>
            <a:pPr lvl="1" eaLnBrk="1" hangingPunct="1">
              <a:lnSpc>
                <a:spcPct val="80000"/>
              </a:lnSpc>
              <a:buFont typeface="Arial" charset="0"/>
              <a:buChar char="–"/>
              <a:defRPr/>
            </a:pPr>
            <a:r>
              <a:rPr lang="en-US" sz="2000" dirty="0">
                <a:latin typeface="Times New Roman" pitchFamily="18" charset="0"/>
              </a:rPr>
              <a:t>Feature Driven Development (FDD), </a:t>
            </a:r>
          </a:p>
          <a:p>
            <a:pPr lvl="1" eaLnBrk="1" hangingPunct="1">
              <a:lnSpc>
                <a:spcPct val="80000"/>
              </a:lnSpc>
              <a:buFont typeface="Arial" charset="0"/>
              <a:buChar char="–"/>
              <a:defRPr/>
            </a:pPr>
            <a:r>
              <a:rPr lang="en-US" sz="2000" dirty="0">
                <a:latin typeface="Times New Roman" pitchFamily="18" charset="0"/>
              </a:rPr>
              <a:t>Adaptive Software Development (ADP), and most significantly, </a:t>
            </a:r>
          </a:p>
          <a:p>
            <a:pPr lvl="1" eaLnBrk="1" hangingPunct="1">
              <a:lnSpc>
                <a:spcPct val="80000"/>
              </a:lnSpc>
              <a:buFont typeface="Arial" charset="0"/>
              <a:buChar char="–"/>
              <a:defRPr/>
            </a:pPr>
            <a:r>
              <a:rPr lang="en-US" sz="2000" dirty="0">
                <a:latin typeface="Times New Roman" pitchFamily="18" charset="0"/>
              </a:rPr>
              <a:t>Extreme Programming (XP).</a:t>
            </a:r>
          </a:p>
          <a:p>
            <a:pPr lvl="1" eaLnBrk="1" hangingPunct="1">
              <a:lnSpc>
                <a:spcPct val="80000"/>
              </a:lnSpc>
              <a:buFont typeface="Arial" charset="0"/>
              <a:buChar char="–"/>
              <a:defRPr/>
            </a:pPr>
            <a:r>
              <a:rPr lang="en-US" sz="2000">
                <a:latin typeface="Times New Roman" pitchFamily="18" charset="0"/>
              </a:rPr>
              <a:t>Others…</a:t>
            </a:r>
            <a:endParaRPr lang="en-US" sz="2000" dirty="0">
              <a:latin typeface="Times New Roman" pitchFamily="18" charset="0"/>
            </a:endParaRPr>
          </a:p>
          <a:p>
            <a:pPr eaLnBrk="1" hangingPunct="1">
              <a:lnSpc>
                <a:spcPct val="80000"/>
              </a:lnSpc>
              <a:buFont typeface="Arial" charset="0"/>
              <a:buNone/>
              <a:defRPr/>
            </a:pPr>
            <a:endParaRPr lang="en-US" sz="2200" dirty="0"/>
          </a:p>
        </p:txBody>
      </p:sp>
      <p:sp>
        <p:nvSpPr>
          <p:cNvPr id="2" name="Slide Number Placeholder 1"/>
          <p:cNvSpPr>
            <a:spLocks noGrp="1"/>
          </p:cNvSpPr>
          <p:nvPr>
            <p:ph type="sldNum" sz="quarter" idx="12"/>
          </p:nvPr>
        </p:nvSpPr>
        <p:spPr/>
        <p:txBody>
          <a:bodyPr/>
          <a:lstStyle/>
          <a:p>
            <a:pPr marL="38100">
              <a:lnSpc>
                <a:spcPts val="1070"/>
              </a:lnSpc>
            </a:pPr>
            <a:fld id="{81D60167-4931-47E6-BA6A-407CBD079E47}" type="slidenum">
              <a:rPr lang="en-US" smtClean="0"/>
              <a:t>64</a:t>
            </a:fld>
            <a:endParaRPr lang="en-US" dirty="0"/>
          </a:p>
        </p:txBody>
      </p:sp>
    </p:spTree>
    <p:extLst>
      <p:ext uri="{BB962C8B-B14F-4D97-AF65-F5344CB8AC3E}">
        <p14:creationId xmlns:p14="http://schemas.microsoft.com/office/powerpoint/2010/main" val="24779850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7272E7C2-C553-4581-AD3E-46A460F7FBC2}" type="slidenum">
              <a:rPr lang="de-DE" smtClean="0"/>
              <a:pPr eaLnBrk="1" hangingPunct="1"/>
              <a:t>65</a:t>
            </a:fld>
            <a:endParaRPr lang="de-DE"/>
          </a:p>
        </p:txBody>
      </p:sp>
      <p:sp>
        <p:nvSpPr>
          <p:cNvPr id="32772" name="Rectangle 2"/>
          <p:cNvSpPr>
            <a:spLocks noGrp="1" noChangeArrowheads="1"/>
          </p:cNvSpPr>
          <p:nvPr>
            <p:ph type="title"/>
          </p:nvPr>
        </p:nvSpPr>
        <p:spPr/>
        <p:txBody>
          <a:bodyPr>
            <a:normAutofit/>
          </a:bodyPr>
          <a:lstStyle/>
          <a:p>
            <a:pPr eaLnBrk="1" hangingPunct="1"/>
            <a:r>
              <a:rPr lang="en-US" sz="4500" b="1" dirty="0">
                <a:solidFill>
                  <a:srgbClr val="FF0000"/>
                </a:solidFill>
                <a:latin typeface="Times New Roman" pitchFamily="18" charset="0"/>
                <a:cs typeface="Times New Roman" pitchFamily="18" charset="0"/>
              </a:rPr>
              <a:t>Information Radiator</a:t>
            </a:r>
            <a:endParaRPr lang="ru-RU" sz="4500" b="1" dirty="0">
              <a:solidFill>
                <a:srgbClr val="FF0000"/>
              </a:solidFill>
              <a:latin typeface="Times New Roman" pitchFamily="18" charset="0"/>
              <a:cs typeface="Times New Roman" pitchFamily="18" charset="0"/>
            </a:endParaRPr>
          </a:p>
        </p:txBody>
      </p:sp>
      <p:sp>
        <p:nvSpPr>
          <p:cNvPr id="32773" name="Rectangle 3"/>
          <p:cNvSpPr>
            <a:spLocks noGrp="1" noChangeArrowheads="1"/>
          </p:cNvSpPr>
          <p:nvPr>
            <p:ph type="body" idx="1"/>
          </p:nvPr>
        </p:nvSpPr>
        <p:spPr/>
        <p:txBody>
          <a:bodyPr/>
          <a:lstStyle/>
          <a:p>
            <a:pPr eaLnBrk="1" hangingPunct="1"/>
            <a:r>
              <a:rPr lang="de-DE" dirty="0">
                <a:latin typeface="Times New Roman" pitchFamily="18" charset="0"/>
                <a:cs typeface="Times New Roman" pitchFamily="18" charset="0"/>
              </a:rPr>
              <a:t>"</a:t>
            </a:r>
            <a:r>
              <a:rPr lang="en-US" dirty="0">
                <a:latin typeface="Times New Roman" pitchFamily="18" charset="0"/>
                <a:cs typeface="Times New Roman" pitchFamily="18" charset="0"/>
              </a:rPr>
              <a:t>Two characteristics are key to a good information radiator. The first is that the information changes over time. This makes it worth a person's while to look at the display... The other characteristic is that it takes very little energy to view the display." </a:t>
            </a:r>
          </a:p>
        </p:txBody>
      </p:sp>
      <p:pic>
        <p:nvPicPr>
          <p:cNvPr id="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9815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a:bodyPr>
          <a:lstStyle/>
          <a:p>
            <a:pPr eaLnBrk="1" hangingPunct="1"/>
            <a:r>
              <a:rPr lang="en-US" sz="4000" b="1" dirty="0">
                <a:solidFill>
                  <a:srgbClr val="FF0000"/>
                </a:solidFill>
                <a:latin typeface="Times New Roman" pitchFamily="18" charset="0"/>
                <a:cs typeface="Times New Roman" pitchFamily="18" charset="0"/>
              </a:rPr>
              <a:t>Product Backlog for Planning</a:t>
            </a:r>
          </a:p>
        </p:txBody>
      </p:sp>
      <p:sp>
        <p:nvSpPr>
          <p:cNvPr id="5123" name="Content Placeholder 2"/>
          <p:cNvSpPr>
            <a:spLocks noGrp="1"/>
          </p:cNvSpPr>
          <p:nvPr>
            <p:ph idx="1"/>
          </p:nvPr>
        </p:nvSpPr>
        <p:spPr/>
        <p:txBody>
          <a:bodyPr/>
          <a:lstStyle/>
          <a:p>
            <a:pPr eaLnBrk="1" hangingPunct="1">
              <a:lnSpc>
                <a:spcPct val="80000"/>
              </a:lnSpc>
            </a:pPr>
            <a:r>
              <a:rPr lang="en-US" sz="3000" b="1" dirty="0"/>
              <a:t>Project planning</a:t>
            </a:r>
            <a:r>
              <a:rPr lang="en-US" sz="3000" dirty="0"/>
              <a:t> is based on a </a:t>
            </a:r>
            <a:r>
              <a:rPr lang="en-US" sz="3000" b="1" dirty="0"/>
              <a:t>Product Backlog</a:t>
            </a:r>
            <a:r>
              <a:rPr lang="en-US" sz="3000" dirty="0"/>
              <a:t>, which contains </a:t>
            </a:r>
          </a:p>
          <a:p>
            <a:pPr lvl="1" eaLnBrk="1" hangingPunct="1">
              <a:lnSpc>
                <a:spcPct val="80000"/>
              </a:lnSpc>
            </a:pPr>
            <a:r>
              <a:rPr lang="en-US" sz="2600" dirty="0"/>
              <a:t>functions and </a:t>
            </a:r>
          </a:p>
          <a:p>
            <a:pPr lvl="1" eaLnBrk="1" hangingPunct="1">
              <a:lnSpc>
                <a:spcPct val="80000"/>
              </a:lnSpc>
            </a:pPr>
            <a:r>
              <a:rPr lang="en-US" sz="2600" dirty="0"/>
              <a:t>technology enhancements </a:t>
            </a:r>
          </a:p>
          <a:p>
            <a:pPr eaLnBrk="1" hangingPunct="1">
              <a:lnSpc>
                <a:spcPct val="80000"/>
              </a:lnSpc>
            </a:pPr>
            <a:r>
              <a:rPr lang="en-US" sz="3000" dirty="0"/>
              <a:t>intended for the project.</a:t>
            </a:r>
          </a:p>
          <a:p>
            <a:pPr eaLnBrk="1" hangingPunct="1">
              <a:lnSpc>
                <a:spcPct val="80000"/>
              </a:lnSpc>
            </a:pPr>
            <a:endParaRPr lang="en-US" sz="3000" dirty="0"/>
          </a:p>
          <a:p>
            <a:pPr eaLnBrk="1" hangingPunct="1">
              <a:lnSpc>
                <a:spcPct val="80000"/>
              </a:lnSpc>
            </a:pPr>
            <a:r>
              <a:rPr lang="en-US" sz="3000" dirty="0"/>
              <a:t>Two meetings are held – </a:t>
            </a:r>
          </a:p>
          <a:p>
            <a:pPr lvl="1" eaLnBrk="1" hangingPunct="1">
              <a:lnSpc>
                <a:spcPct val="80000"/>
              </a:lnSpc>
            </a:pPr>
            <a:r>
              <a:rPr lang="en-US" sz="2600" dirty="0"/>
              <a:t>one to decide the </a:t>
            </a:r>
            <a:r>
              <a:rPr lang="en-US" sz="2600" b="1" dirty="0"/>
              <a:t>features</a:t>
            </a:r>
            <a:r>
              <a:rPr lang="en-US" sz="2600" dirty="0"/>
              <a:t> </a:t>
            </a:r>
            <a:r>
              <a:rPr lang="en-US" sz="2600" b="1" dirty="0"/>
              <a:t>for the next Sprint</a:t>
            </a:r>
            <a:r>
              <a:rPr lang="en-US" sz="2600" dirty="0"/>
              <a:t> and </a:t>
            </a:r>
          </a:p>
          <a:p>
            <a:pPr lvl="1" eaLnBrk="1" hangingPunct="1">
              <a:lnSpc>
                <a:spcPct val="80000"/>
              </a:lnSpc>
            </a:pPr>
            <a:r>
              <a:rPr lang="en-US" sz="2600" dirty="0"/>
              <a:t>the other to </a:t>
            </a:r>
            <a:r>
              <a:rPr lang="en-US" sz="2600" b="1" dirty="0"/>
              <a:t>plan out the work</a:t>
            </a:r>
            <a:r>
              <a:rPr lang="en-US" sz="2600" dirty="0"/>
              <a:t>.</a:t>
            </a:r>
          </a:p>
        </p:txBody>
      </p:sp>
    </p:spTree>
    <p:extLst>
      <p:ext uri="{BB962C8B-B14F-4D97-AF65-F5344CB8AC3E}">
        <p14:creationId xmlns:p14="http://schemas.microsoft.com/office/powerpoint/2010/main" val="3734143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304800"/>
            <a:ext cx="8229600" cy="685800"/>
          </a:xfrm>
        </p:spPr>
        <p:txBody>
          <a:bodyPr>
            <a:normAutofit fontScale="90000"/>
          </a:bodyPr>
          <a:lstStyle/>
          <a:p>
            <a:pPr eaLnBrk="1" hangingPunct="1"/>
            <a:r>
              <a:rPr lang="en-US" b="1" dirty="0">
                <a:solidFill>
                  <a:srgbClr val="FF0000"/>
                </a:solidFill>
                <a:latin typeface="Times New Roman" pitchFamily="18" charset="0"/>
                <a:cs typeface="Times New Roman" pitchFamily="18" charset="0"/>
              </a:rPr>
              <a:t>Scrum - Queues</a:t>
            </a:r>
          </a:p>
        </p:txBody>
      </p:sp>
      <p:sp>
        <p:nvSpPr>
          <p:cNvPr id="3" name="Content Placeholder 2"/>
          <p:cNvSpPr>
            <a:spLocks noGrp="1"/>
          </p:cNvSpPr>
          <p:nvPr>
            <p:ph idx="1"/>
          </p:nvPr>
        </p:nvSpPr>
        <p:spPr>
          <a:xfrm>
            <a:off x="228600" y="1219200"/>
            <a:ext cx="8534400" cy="5105400"/>
          </a:xfrm>
        </p:spPr>
        <p:txBody>
          <a:bodyPr>
            <a:normAutofit fontScale="92500" lnSpcReduction="20000"/>
          </a:bodyPr>
          <a:lstStyle/>
          <a:p>
            <a:pPr eaLnBrk="1" hangingPunct="1">
              <a:lnSpc>
                <a:spcPct val="80000"/>
              </a:lnSpc>
              <a:defRPr/>
            </a:pPr>
            <a:endParaRPr lang="en-US" dirty="0"/>
          </a:p>
          <a:p>
            <a:pPr eaLnBrk="1" hangingPunct="1">
              <a:lnSpc>
                <a:spcPct val="80000"/>
              </a:lnSpc>
              <a:defRPr/>
            </a:pPr>
            <a:r>
              <a:rPr lang="en-US" dirty="0"/>
              <a:t>Product Backlog </a:t>
            </a:r>
            <a:r>
              <a:rPr lang="en-US" dirty="0">
                <a:sym typeface="Wingdings" pitchFamily="2" charset="2"/>
              </a:rPr>
              <a:t> Sprint Backlog  Sprint  Working increment of the Software</a:t>
            </a:r>
          </a:p>
          <a:p>
            <a:pPr eaLnBrk="1" hangingPunct="1">
              <a:lnSpc>
                <a:spcPct val="80000"/>
              </a:lnSpc>
              <a:defRPr/>
            </a:pPr>
            <a:endParaRPr lang="en-US" dirty="0">
              <a:sym typeface="Wingdings" pitchFamily="2" charset="2"/>
            </a:endParaRPr>
          </a:p>
          <a:p>
            <a:pPr eaLnBrk="1" hangingPunct="1">
              <a:lnSpc>
                <a:spcPct val="80000"/>
              </a:lnSpc>
              <a:defRPr/>
            </a:pPr>
            <a:r>
              <a:rPr lang="en-US" b="1" dirty="0">
                <a:sym typeface="Wingdings" pitchFamily="2" charset="2"/>
              </a:rPr>
              <a:t>Scrum</a:t>
            </a:r>
            <a:r>
              <a:rPr lang="en-US" dirty="0">
                <a:sym typeface="Wingdings" pitchFamily="2" charset="2"/>
              </a:rPr>
              <a:t> uses </a:t>
            </a:r>
            <a:r>
              <a:rPr lang="en-US" b="1" dirty="0">
                <a:sym typeface="Wingdings" pitchFamily="2" charset="2"/>
              </a:rPr>
              <a:t>lightweight queue-based management</a:t>
            </a:r>
            <a:r>
              <a:rPr lang="en-US" dirty="0">
                <a:sym typeface="Wingdings" pitchFamily="2" charset="2"/>
              </a:rPr>
              <a:t> and work-breakdown mechanisms.</a:t>
            </a:r>
          </a:p>
          <a:p>
            <a:pPr eaLnBrk="1" hangingPunct="1">
              <a:lnSpc>
                <a:spcPct val="80000"/>
              </a:lnSpc>
              <a:defRPr/>
            </a:pPr>
            <a:endParaRPr lang="en-US" dirty="0">
              <a:sym typeface="Wingdings" pitchFamily="2" charset="2"/>
            </a:endParaRPr>
          </a:p>
          <a:p>
            <a:pPr eaLnBrk="1" hangingPunct="1">
              <a:lnSpc>
                <a:spcPct val="80000"/>
              </a:lnSpc>
              <a:defRPr/>
            </a:pPr>
            <a:r>
              <a:rPr lang="en-US" b="1" dirty="0">
                <a:sym typeface="Wingdings" pitchFamily="2" charset="2"/>
              </a:rPr>
              <a:t>Product Backlog queue</a:t>
            </a:r>
            <a:r>
              <a:rPr lang="en-US" dirty="0">
                <a:sym typeface="Wingdings" pitchFamily="2" charset="2"/>
              </a:rPr>
              <a:t>:  a low-tech customer-managed queue of demand requests for products.</a:t>
            </a:r>
          </a:p>
          <a:p>
            <a:pPr marL="0" indent="0" eaLnBrk="1" hangingPunct="1">
              <a:lnSpc>
                <a:spcPct val="80000"/>
              </a:lnSpc>
              <a:buNone/>
              <a:defRPr/>
            </a:pPr>
            <a:endParaRPr lang="en-US" dirty="0">
              <a:sym typeface="Wingdings" pitchFamily="2" charset="2"/>
            </a:endParaRPr>
          </a:p>
          <a:p>
            <a:pPr eaLnBrk="1" hangingPunct="1">
              <a:lnSpc>
                <a:spcPct val="80000"/>
              </a:lnSpc>
              <a:defRPr/>
            </a:pPr>
            <a:r>
              <a:rPr lang="en-US" b="1" dirty="0">
                <a:sym typeface="Wingdings" pitchFamily="2" charset="2"/>
              </a:rPr>
              <a:t>Sprint</a:t>
            </a:r>
            <a:r>
              <a:rPr lang="en-US" dirty="0">
                <a:sym typeface="Wingdings" pitchFamily="2" charset="2"/>
              </a:rPr>
              <a:t>:  At launch time, a Sprint (30-day time-boxed iteration) does </a:t>
            </a:r>
            <a:r>
              <a:rPr lang="en-US" b="1" dirty="0">
                <a:sym typeface="Wingdings" pitchFamily="2" charset="2"/>
              </a:rPr>
              <a:t>just-in-time planning</a:t>
            </a:r>
            <a:r>
              <a:rPr lang="en-US" dirty="0">
                <a:sym typeface="Wingdings" pitchFamily="2" charset="2"/>
              </a:rPr>
              <a:t> </a:t>
            </a:r>
          </a:p>
          <a:p>
            <a:pPr eaLnBrk="1" hangingPunct="1">
              <a:lnSpc>
                <a:spcPct val="80000"/>
              </a:lnSpc>
              <a:defRPr/>
            </a:pPr>
            <a:endParaRPr lang="en-US" dirty="0">
              <a:sym typeface="Wingdings" pitchFamily="2" charset="2"/>
            </a:endParaRPr>
          </a:p>
          <a:p>
            <a:pPr eaLnBrk="1" hangingPunct="1">
              <a:lnSpc>
                <a:spcPct val="80000"/>
              </a:lnSpc>
              <a:defRPr/>
            </a:pPr>
            <a:r>
              <a:rPr lang="en-US" b="1" dirty="0">
                <a:sym typeface="Wingdings" pitchFamily="2" charset="2"/>
              </a:rPr>
              <a:t>Sprint</a:t>
            </a:r>
            <a:r>
              <a:rPr lang="en-US" dirty="0">
                <a:sym typeface="Wingdings" pitchFamily="2" charset="2"/>
              </a:rPr>
              <a:t> </a:t>
            </a:r>
            <a:r>
              <a:rPr lang="en-US" b="1" dirty="0">
                <a:sym typeface="Wingdings" pitchFamily="2" charset="2"/>
              </a:rPr>
              <a:t>Backlog</a:t>
            </a:r>
            <a:r>
              <a:rPr lang="en-US" dirty="0">
                <a:sym typeface="Wingdings" pitchFamily="2" charset="2"/>
              </a:rPr>
              <a:t>: queue for Sprint work-mgmt</a:t>
            </a:r>
            <a:r>
              <a:rPr lang="en-US" b="1" dirty="0">
                <a:sym typeface="Wingdings" pitchFamily="2" charset="2"/>
              </a:rPr>
              <a:t>. </a:t>
            </a:r>
            <a:endParaRPr lang="en-US" dirty="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497642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457200" y="228600"/>
            <a:ext cx="8229600" cy="838200"/>
          </a:xfrm>
        </p:spPr>
        <p:txBody>
          <a:bodyPr>
            <a:normAutofit/>
          </a:bodyPr>
          <a:lstStyle/>
          <a:p>
            <a:pPr eaLnBrk="1" hangingPunct="1"/>
            <a:r>
              <a:rPr lang="en-US" sz="4500" b="1" dirty="0">
                <a:solidFill>
                  <a:srgbClr val="FF0000"/>
                </a:solidFill>
                <a:latin typeface="Times New Roman" pitchFamily="18" charset="0"/>
                <a:cs typeface="Times New Roman" pitchFamily="18" charset="0"/>
              </a:rPr>
              <a:t>Scrum - Management</a:t>
            </a:r>
          </a:p>
        </p:txBody>
      </p:sp>
      <p:sp>
        <p:nvSpPr>
          <p:cNvPr id="3" name="Content Placeholder 2"/>
          <p:cNvSpPr>
            <a:spLocks noGrp="1"/>
          </p:cNvSpPr>
          <p:nvPr>
            <p:ph idx="4294967295"/>
          </p:nvPr>
        </p:nvSpPr>
        <p:spPr>
          <a:xfrm>
            <a:off x="457200" y="1219200"/>
            <a:ext cx="8458200" cy="5257800"/>
          </a:xfrm>
        </p:spPr>
        <p:txBody>
          <a:bodyPr>
            <a:normAutofit/>
          </a:bodyPr>
          <a:lstStyle/>
          <a:p>
            <a:pPr eaLnBrk="1" hangingPunct="1">
              <a:lnSpc>
                <a:spcPct val="80000"/>
              </a:lnSpc>
              <a:buFont typeface="Arial" charset="0"/>
              <a:buNone/>
              <a:defRPr/>
            </a:pPr>
            <a:r>
              <a:rPr lang="en-US" i="1" dirty="0">
                <a:sym typeface="Wingdings" pitchFamily="2" charset="2"/>
              </a:rPr>
              <a:t> </a:t>
            </a:r>
          </a:p>
          <a:p>
            <a:pPr eaLnBrk="1" hangingPunct="1">
              <a:lnSpc>
                <a:spcPct val="80000"/>
              </a:lnSpc>
              <a:defRPr/>
            </a:pPr>
            <a:r>
              <a:rPr lang="en-US" b="1" dirty="0">
                <a:sym typeface="Wingdings" pitchFamily="2" charset="2"/>
              </a:rPr>
              <a:t>Daily Scrum:  </a:t>
            </a:r>
            <a:r>
              <a:rPr lang="en-US" dirty="0">
                <a:sym typeface="Wingdings" pitchFamily="2" charset="2"/>
              </a:rPr>
              <a:t>Very</a:t>
            </a:r>
            <a:r>
              <a:rPr lang="en-US" b="1" dirty="0">
                <a:sym typeface="Wingdings" pitchFamily="2" charset="2"/>
              </a:rPr>
              <a:t> </a:t>
            </a:r>
            <a:r>
              <a:rPr lang="en-US" dirty="0">
                <a:sym typeface="Wingdings" pitchFamily="2" charset="2"/>
              </a:rPr>
              <a:t>notable and very visible</a:t>
            </a:r>
          </a:p>
          <a:p>
            <a:pPr eaLnBrk="1" hangingPunct="1">
              <a:lnSpc>
                <a:spcPct val="80000"/>
              </a:lnSpc>
              <a:defRPr/>
            </a:pPr>
            <a:r>
              <a:rPr lang="en-US" dirty="0">
                <a:sym typeface="Wingdings" pitchFamily="2" charset="2"/>
              </a:rPr>
              <a:t>Is a </a:t>
            </a:r>
            <a:r>
              <a:rPr lang="en-US" b="1" dirty="0">
                <a:sym typeface="Wingdings" pitchFamily="2" charset="2"/>
              </a:rPr>
              <a:t>daily standup</a:t>
            </a:r>
            <a:r>
              <a:rPr lang="en-US" dirty="0">
                <a:sym typeface="Wingdings" pitchFamily="2" charset="2"/>
              </a:rPr>
              <a:t>, </a:t>
            </a:r>
          </a:p>
          <a:p>
            <a:pPr lvl="1" eaLnBrk="1" hangingPunct="1">
              <a:lnSpc>
                <a:spcPct val="80000"/>
              </a:lnSpc>
              <a:defRPr/>
            </a:pPr>
            <a:r>
              <a:rPr lang="en-US" b="1" dirty="0">
                <a:sym typeface="Wingdings" pitchFamily="2" charset="2"/>
              </a:rPr>
              <a:t>except</a:t>
            </a:r>
            <a:r>
              <a:rPr lang="en-US" dirty="0">
                <a:sym typeface="Wingdings" pitchFamily="2" charset="2"/>
              </a:rPr>
              <a:t> that it is the </a:t>
            </a:r>
            <a:r>
              <a:rPr lang="en-US" b="1" dirty="0">
                <a:sym typeface="Wingdings" pitchFamily="2" charset="2"/>
              </a:rPr>
              <a:t>team</a:t>
            </a:r>
            <a:r>
              <a:rPr lang="en-US" dirty="0">
                <a:sym typeface="Wingdings" pitchFamily="2" charset="2"/>
              </a:rPr>
              <a:t> that is participating and sharing coordination information </a:t>
            </a:r>
            <a:r>
              <a:rPr lang="en-US" b="1" dirty="0">
                <a:sym typeface="Wingdings" pitchFamily="2" charset="2"/>
              </a:rPr>
              <a:t>not</a:t>
            </a:r>
            <a:r>
              <a:rPr lang="en-US" dirty="0">
                <a:sym typeface="Wingdings" pitchFamily="2" charset="2"/>
              </a:rPr>
              <a:t> a </a:t>
            </a:r>
            <a:r>
              <a:rPr lang="en-US" b="1" dirty="0">
                <a:sym typeface="Wingdings" pitchFamily="2" charset="2"/>
              </a:rPr>
              <a:t>central</a:t>
            </a:r>
            <a:r>
              <a:rPr lang="en-US" dirty="0">
                <a:sym typeface="Wingdings" pitchFamily="2" charset="2"/>
              </a:rPr>
              <a:t> </a:t>
            </a:r>
            <a:r>
              <a:rPr lang="en-US" b="1" dirty="0">
                <a:sym typeface="Wingdings" pitchFamily="2" charset="2"/>
              </a:rPr>
              <a:t>project</a:t>
            </a:r>
            <a:r>
              <a:rPr lang="en-US" dirty="0">
                <a:sym typeface="Wingdings" pitchFamily="2" charset="2"/>
              </a:rPr>
              <a:t> </a:t>
            </a:r>
            <a:r>
              <a:rPr lang="en-US" b="1" dirty="0">
                <a:sym typeface="Wingdings" pitchFamily="2" charset="2"/>
              </a:rPr>
              <a:t>manager</a:t>
            </a:r>
            <a:r>
              <a:rPr lang="en-US" dirty="0">
                <a:sym typeface="Wingdings" pitchFamily="2" charset="2"/>
              </a:rPr>
              <a:t>.</a:t>
            </a:r>
          </a:p>
          <a:p>
            <a:pPr marL="0" indent="0" eaLnBrk="1" hangingPunct="1">
              <a:lnSpc>
                <a:spcPct val="80000"/>
              </a:lnSpc>
              <a:buFont typeface="Arial" charset="0"/>
              <a:buNone/>
              <a:defRPr/>
            </a:pPr>
            <a:endParaRPr lang="en-US" dirty="0">
              <a:sym typeface="Wingdings" pitchFamily="2" charset="2"/>
            </a:endParaRPr>
          </a:p>
          <a:p>
            <a:pPr eaLnBrk="1" hangingPunct="1">
              <a:lnSpc>
                <a:spcPct val="80000"/>
              </a:lnSpc>
              <a:defRPr/>
            </a:pPr>
            <a:r>
              <a:rPr lang="en-US" b="1" dirty="0">
                <a:sym typeface="Wingdings" pitchFamily="2" charset="2"/>
              </a:rPr>
              <a:t>Scrum Master</a:t>
            </a:r>
            <a:r>
              <a:rPr lang="en-US" i="1" dirty="0">
                <a:sym typeface="Wingdings" pitchFamily="2" charset="2"/>
              </a:rPr>
              <a:t> </a:t>
            </a:r>
          </a:p>
          <a:p>
            <a:pPr lvl="1" eaLnBrk="1" hangingPunct="1">
              <a:lnSpc>
                <a:spcPct val="80000"/>
              </a:lnSpc>
              <a:defRPr/>
            </a:pPr>
            <a:r>
              <a:rPr lang="en-US" dirty="0">
                <a:sym typeface="Wingdings" pitchFamily="2" charset="2"/>
              </a:rPr>
              <a:t>holds daily scrum and </a:t>
            </a:r>
          </a:p>
          <a:p>
            <a:pPr lvl="1" eaLnBrk="1" hangingPunct="1">
              <a:lnSpc>
                <a:spcPct val="80000"/>
              </a:lnSpc>
              <a:defRPr/>
            </a:pPr>
            <a:r>
              <a:rPr lang="en-US" dirty="0">
                <a:sym typeface="Wingdings" pitchFamily="2" charset="2"/>
              </a:rPr>
              <a:t>acts more as a </a:t>
            </a:r>
            <a:r>
              <a:rPr lang="en-US" b="1" dirty="0">
                <a:sym typeface="Wingdings" pitchFamily="2" charset="2"/>
              </a:rPr>
              <a:t>facilitator</a:t>
            </a:r>
            <a:r>
              <a:rPr lang="en-US" dirty="0">
                <a:sym typeface="Wingdings" pitchFamily="2" charset="2"/>
              </a:rPr>
              <a:t> and </a:t>
            </a:r>
            <a:r>
              <a:rPr lang="en-US" b="1" dirty="0">
                <a:sym typeface="Wingdings" pitchFamily="2" charset="2"/>
              </a:rPr>
              <a:t>runs</a:t>
            </a:r>
            <a:r>
              <a:rPr lang="en-US" dirty="0">
                <a:sym typeface="Wingdings" pitchFamily="2" charset="2"/>
              </a:rPr>
              <a:t> </a:t>
            </a:r>
            <a:r>
              <a:rPr lang="en-US" b="1" dirty="0">
                <a:sym typeface="Wingdings" pitchFamily="2" charset="2"/>
              </a:rPr>
              <a:t>interference</a:t>
            </a:r>
            <a:r>
              <a:rPr lang="en-US" dirty="0">
                <a:sym typeface="Wingdings" pitchFamily="2" charset="2"/>
              </a:rPr>
              <a:t> for the core team when </a:t>
            </a:r>
            <a:r>
              <a:rPr lang="en-US" b="1" dirty="0">
                <a:sym typeface="Wingdings" pitchFamily="2" charset="2"/>
              </a:rPr>
              <a:t>blocks</a:t>
            </a:r>
            <a:r>
              <a:rPr lang="en-US" dirty="0">
                <a:sym typeface="Wingdings" pitchFamily="2" charset="2"/>
              </a:rPr>
              <a:t> or </a:t>
            </a:r>
            <a:r>
              <a:rPr lang="en-US" b="1" dirty="0">
                <a:sym typeface="Wingdings" pitchFamily="2" charset="2"/>
              </a:rPr>
              <a:t>issues</a:t>
            </a:r>
            <a:r>
              <a:rPr lang="en-US" dirty="0">
                <a:sym typeface="Wingdings" pitchFamily="2" charset="2"/>
              </a:rPr>
              <a:t> arise.  (</a:t>
            </a:r>
            <a:r>
              <a:rPr lang="en-US" dirty="0" err="1">
                <a:sym typeface="Wingdings" pitchFamily="2" charset="2"/>
              </a:rPr>
              <a:t>Kennaley</a:t>
            </a:r>
            <a:r>
              <a:rPr lang="en-US" dirty="0">
                <a:sym typeface="Wingdings" pitchFamily="2" charset="2"/>
              </a:rPr>
              <a:t>, SDLC 3.0, p. 31)</a:t>
            </a:r>
            <a:endParaRPr lang="en-US" dirty="0"/>
          </a:p>
        </p:txBody>
      </p:sp>
      <p:pic>
        <p:nvPicPr>
          <p:cNvPr id="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 Pune-48</a:t>
            </a:r>
            <a:endParaRPr lang="en-IN" b="1" dirty="0">
              <a:solidFill>
                <a:schemeClr val="tx1"/>
              </a:solidFill>
            </a:endParaRPr>
          </a:p>
        </p:txBody>
      </p:sp>
    </p:spTree>
    <p:extLst>
      <p:ext uri="{BB962C8B-B14F-4D97-AF65-F5344CB8AC3E}">
        <p14:creationId xmlns:p14="http://schemas.microsoft.com/office/powerpoint/2010/main" val="2264110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546</TotalTime>
  <Words>3886</Words>
  <Application>Microsoft Office PowerPoint</Application>
  <PresentationFormat>On-screen Show (4:3)</PresentationFormat>
  <Paragraphs>528</Paragraphs>
  <Slides>65</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4" baseType="lpstr">
      <vt:lpstr>AoyagiKouzanFontT</vt:lpstr>
      <vt:lpstr>Arial</vt:lpstr>
      <vt:lpstr>Calibri</vt:lpstr>
      <vt:lpstr>Times New Roman</vt:lpstr>
      <vt:lpstr>Verdana</vt:lpstr>
      <vt:lpstr>Wingdings</vt:lpstr>
      <vt:lpstr>Wingdings 2</vt:lpstr>
      <vt:lpstr>Office Theme</vt:lpstr>
      <vt:lpstr>Chart</vt:lpstr>
      <vt:lpstr>Agile Methods</vt:lpstr>
      <vt:lpstr>Scrum - an agile process</vt:lpstr>
      <vt:lpstr>Scrum</vt:lpstr>
      <vt:lpstr>Characteristics</vt:lpstr>
      <vt:lpstr>Functionality of Scrum</vt:lpstr>
      <vt:lpstr>Project Management Emphasis based on a Standard 30-day Sprint</vt:lpstr>
      <vt:lpstr>Product Backlog for Planning</vt:lpstr>
      <vt:lpstr>Scrum - Queues</vt:lpstr>
      <vt:lpstr>Scrum - Management</vt:lpstr>
      <vt:lpstr>Components of Scrum</vt:lpstr>
      <vt:lpstr>Core Roles – Scrum Master</vt:lpstr>
      <vt:lpstr>The Scrum Master</vt:lpstr>
      <vt:lpstr>Core Roles – Development Team</vt:lpstr>
      <vt:lpstr>Core Roles – Product Owner</vt:lpstr>
      <vt:lpstr>Product Owner </vt:lpstr>
      <vt:lpstr>The Process</vt:lpstr>
      <vt:lpstr>Sprint Planning Meeting</vt:lpstr>
      <vt:lpstr>Sprint Planning Meeting</vt:lpstr>
      <vt:lpstr>Parts of Sprint Planning Meeting</vt:lpstr>
      <vt:lpstr>Pre-Project/Kickoff Meeting</vt:lpstr>
      <vt:lpstr>Sprint</vt:lpstr>
      <vt:lpstr>Sprints</vt:lpstr>
      <vt:lpstr>PowerPoint Presentation</vt:lpstr>
      <vt:lpstr>PowerPoint Presentation</vt:lpstr>
      <vt:lpstr>PowerPoint Presentation</vt:lpstr>
      <vt:lpstr>Daily Scrum</vt:lpstr>
      <vt:lpstr>Daily Scrum</vt:lpstr>
      <vt:lpstr>Questions</vt:lpstr>
      <vt:lpstr>Sprint Review Meeting</vt:lpstr>
      <vt:lpstr>Sprint Retrospective Meeting</vt:lpstr>
      <vt:lpstr>Scrum Artifacts</vt:lpstr>
      <vt:lpstr>Product Backlog</vt:lpstr>
      <vt:lpstr>Product Backlog</vt:lpstr>
      <vt:lpstr>Product Backlog</vt:lpstr>
      <vt:lpstr>Artifact:  Product Backlog</vt:lpstr>
      <vt:lpstr>Artifact:  Product Backlog</vt:lpstr>
      <vt:lpstr>Artifacts – The Product Backlog 2</vt:lpstr>
      <vt:lpstr>Sprint Backlog</vt:lpstr>
      <vt:lpstr>Sprint Backlog</vt:lpstr>
      <vt:lpstr>From Sprint Goal to Sprint Backlog</vt:lpstr>
      <vt:lpstr>Sprint Backlog during the Sprint</vt:lpstr>
      <vt:lpstr>Sprint Backlog</vt:lpstr>
      <vt:lpstr>Sample Sprint Backlog</vt:lpstr>
      <vt:lpstr>Artifacts:  Sprint Backlog</vt:lpstr>
      <vt:lpstr>Artifacts:  Sprint Backlog</vt:lpstr>
      <vt:lpstr>Artifacts - Increment</vt:lpstr>
      <vt:lpstr>Burn down Charts</vt:lpstr>
      <vt:lpstr>Artifacts:  Burn Down</vt:lpstr>
      <vt:lpstr>Sprint Burn down Chart</vt:lpstr>
      <vt:lpstr>Release Burn down Chart</vt:lpstr>
      <vt:lpstr>Alternative Release Burn down Chart</vt:lpstr>
      <vt:lpstr>Product Burn down Chart</vt:lpstr>
      <vt:lpstr>Scaling Scrum</vt:lpstr>
      <vt:lpstr>Sprint Burndown Chart</vt:lpstr>
      <vt:lpstr>XP@Scrum</vt:lpstr>
      <vt:lpstr>Pros/Cons</vt:lpstr>
      <vt:lpstr>PowerPoint Presentation</vt:lpstr>
      <vt:lpstr>References</vt:lpstr>
      <vt:lpstr>References</vt:lpstr>
      <vt:lpstr>CS435: Introduction to Software Engineering</vt:lpstr>
      <vt:lpstr>PowerPoint Presentation</vt:lpstr>
      <vt:lpstr>More Terminology Used in Scrum:</vt:lpstr>
      <vt:lpstr> More Terminology Used in Scrum:</vt:lpstr>
      <vt:lpstr>Conclusions</vt:lpstr>
      <vt:lpstr>Information Radiator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Agile Development Process</dc:title>
  <dc:creator>Administrator</dc:creator>
  <cp:lastModifiedBy>Yashwant Dongre</cp:lastModifiedBy>
  <cp:revision>73</cp:revision>
  <dcterms:created xsi:type="dcterms:W3CDTF">2020-08-16T09:36:06Z</dcterms:created>
  <dcterms:modified xsi:type="dcterms:W3CDTF">2020-09-03T09:57:14Z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2020-08-16T00:00:00Z</vt:filetime>
  </property>
</Properties>
</file>