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74"/>
  </p:notesMasterIdLst>
  <p:sldIdLst>
    <p:sldId id="336" r:id="rId2"/>
    <p:sldId id="256" r:id="rId3"/>
    <p:sldId id="257" r:id="rId4"/>
    <p:sldId id="273" r:id="rId5"/>
    <p:sldId id="275" r:id="rId6"/>
    <p:sldId id="274" r:id="rId7"/>
    <p:sldId id="268" r:id="rId8"/>
    <p:sldId id="270" r:id="rId9"/>
    <p:sldId id="272" r:id="rId10"/>
    <p:sldId id="271" r:id="rId11"/>
    <p:sldId id="269" r:id="rId12"/>
    <p:sldId id="259" r:id="rId13"/>
    <p:sldId id="267" r:id="rId14"/>
    <p:sldId id="265" r:id="rId15"/>
    <p:sldId id="263" r:id="rId16"/>
    <p:sldId id="264" r:id="rId17"/>
    <p:sldId id="261" r:id="rId18"/>
    <p:sldId id="262" r:id="rId19"/>
    <p:sldId id="260" r:id="rId20"/>
    <p:sldId id="276" r:id="rId21"/>
    <p:sldId id="277" r:id="rId22"/>
    <p:sldId id="279" r:id="rId23"/>
    <p:sldId id="278" r:id="rId24"/>
    <p:sldId id="281" r:id="rId25"/>
    <p:sldId id="287" r:id="rId26"/>
    <p:sldId id="286" r:id="rId27"/>
    <p:sldId id="285" r:id="rId28"/>
    <p:sldId id="284" r:id="rId29"/>
    <p:sldId id="283" r:id="rId30"/>
    <p:sldId id="288" r:id="rId31"/>
    <p:sldId id="294" r:id="rId32"/>
    <p:sldId id="295" r:id="rId33"/>
    <p:sldId id="296" r:id="rId34"/>
    <p:sldId id="322" r:id="rId35"/>
    <p:sldId id="323" r:id="rId36"/>
    <p:sldId id="324" r:id="rId37"/>
    <p:sldId id="325" r:id="rId38"/>
    <p:sldId id="327" r:id="rId39"/>
    <p:sldId id="326" r:id="rId40"/>
    <p:sldId id="328" r:id="rId41"/>
    <p:sldId id="297" r:id="rId42"/>
    <p:sldId id="298" r:id="rId43"/>
    <p:sldId id="299" r:id="rId44"/>
    <p:sldId id="300" r:id="rId45"/>
    <p:sldId id="301" r:id="rId46"/>
    <p:sldId id="302" r:id="rId47"/>
    <p:sldId id="303" r:id="rId48"/>
    <p:sldId id="321" r:id="rId49"/>
    <p:sldId id="320" r:id="rId50"/>
    <p:sldId id="304" r:id="rId51"/>
    <p:sldId id="293" r:id="rId52"/>
    <p:sldId id="290" r:id="rId53"/>
    <p:sldId id="292" r:id="rId54"/>
    <p:sldId id="318" r:id="rId55"/>
    <p:sldId id="319" r:id="rId56"/>
    <p:sldId id="291" r:id="rId57"/>
    <p:sldId id="289" r:id="rId58"/>
    <p:sldId id="305" r:id="rId59"/>
    <p:sldId id="306" r:id="rId60"/>
    <p:sldId id="311" r:id="rId61"/>
    <p:sldId id="312" r:id="rId62"/>
    <p:sldId id="313" r:id="rId63"/>
    <p:sldId id="314" r:id="rId64"/>
    <p:sldId id="315" r:id="rId65"/>
    <p:sldId id="331" r:id="rId66"/>
    <p:sldId id="330" r:id="rId67"/>
    <p:sldId id="332" r:id="rId68"/>
    <p:sldId id="335" r:id="rId69"/>
    <p:sldId id="334" r:id="rId70"/>
    <p:sldId id="333" r:id="rId71"/>
    <p:sldId id="316" r:id="rId72"/>
    <p:sldId id="317"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imes New Roman" panose="02020603050405020304" pitchFamily="18" charset="0"/>
              </a:defRPr>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imes New Roman" panose="02020603050405020304" pitchFamily="18" charset="0"/>
              </a:defRPr>
            </a:lvl1pPr>
          </a:lstStyle>
          <a:p>
            <a:fld id="{F79112FF-58F4-418A-9CE6-61A91C387CBD}" type="datetimeFigureOut">
              <a:rPr lang="en-IN" smtClean="0"/>
              <a:pPr/>
              <a:t>21-06-2021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imes New Roman" panose="02020603050405020304" pitchFamily="18" charset="0"/>
              </a:defRPr>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imes New Roman" panose="02020603050405020304" pitchFamily="18" charset="0"/>
              </a:defRPr>
            </a:lvl1pPr>
          </a:lstStyle>
          <a:p>
            <a:fld id="{37EDEEE1-9303-4C00-A5E6-198C6E58FD5B}" type="slidenum">
              <a:rPr lang="en-IN" smtClean="0"/>
              <a:pPr/>
              <a:t>‹#›</a:t>
            </a:fld>
            <a:endParaRPr lang="en-IN" dirty="0"/>
          </a:p>
        </p:txBody>
      </p:sp>
    </p:spTree>
    <p:extLst>
      <p:ext uri="{BB962C8B-B14F-4D97-AF65-F5344CB8AC3E}">
        <p14:creationId xmlns:p14="http://schemas.microsoft.com/office/powerpoint/2010/main" val="265563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18BC6B-BF86-4DF5-9529-BB0D7C971654}" type="datetime1">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D8795-AD65-4999-8D63-2079D8801812}" type="slidenum">
              <a:rPr lang="en-IN" smtClean="0"/>
              <a:t>‹#›</a:t>
            </a:fld>
            <a:endParaRPr lang="en-IN"/>
          </a:p>
        </p:txBody>
      </p:sp>
    </p:spTree>
    <p:extLst>
      <p:ext uri="{BB962C8B-B14F-4D97-AF65-F5344CB8AC3E}">
        <p14:creationId xmlns:p14="http://schemas.microsoft.com/office/powerpoint/2010/main" val="306878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8F34F2-240E-44CF-9AF6-38463E681DE1}" type="datetime1">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D8795-AD65-4999-8D63-2079D8801812}" type="slidenum">
              <a:rPr lang="en-IN" smtClean="0"/>
              <a:t>‹#›</a:t>
            </a:fld>
            <a:endParaRPr lang="en-IN"/>
          </a:p>
        </p:txBody>
      </p:sp>
    </p:spTree>
    <p:extLst>
      <p:ext uri="{BB962C8B-B14F-4D97-AF65-F5344CB8AC3E}">
        <p14:creationId xmlns:p14="http://schemas.microsoft.com/office/powerpoint/2010/main" val="2428594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F09821-11C8-4915-88B4-E154CB947BF0}" type="datetime1">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D8795-AD65-4999-8D63-2079D880181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Times New Roman" panose="02020603050405020304" pitchFamily="18" charset="0"/>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Times New Roman" panose="02020603050405020304" pitchFamily="18" charset="0"/>
              </a:rPr>
              <a:t>”</a:t>
            </a:r>
            <a:endParaRPr lang="en-US" dirty="0">
              <a:solidFill>
                <a:schemeClr val="accent1">
                  <a:lumMod val="60000"/>
                  <a:lumOff val="40000"/>
                </a:schemeClr>
              </a:solidFill>
              <a:latin typeface="Times New Roman" panose="02020603050405020304" pitchFamily="18" charset="0"/>
            </a:endParaRPr>
          </a:p>
        </p:txBody>
      </p:sp>
    </p:spTree>
    <p:extLst>
      <p:ext uri="{BB962C8B-B14F-4D97-AF65-F5344CB8AC3E}">
        <p14:creationId xmlns:p14="http://schemas.microsoft.com/office/powerpoint/2010/main" val="4197767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A95D0-7795-4F28-9F4B-7342A1091092}" type="datetime1">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D8795-AD65-4999-8D63-2079D8801812}" type="slidenum">
              <a:rPr lang="en-IN" smtClean="0"/>
              <a:t>‹#›</a:t>
            </a:fld>
            <a:endParaRPr lang="en-IN"/>
          </a:p>
        </p:txBody>
      </p:sp>
    </p:spTree>
    <p:extLst>
      <p:ext uri="{BB962C8B-B14F-4D97-AF65-F5344CB8AC3E}">
        <p14:creationId xmlns:p14="http://schemas.microsoft.com/office/powerpoint/2010/main" val="3072374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55152A-D6C5-435C-8E3B-B9A52BA264FA}" type="datetime1">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D8795-AD65-4999-8D63-2079D880181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Times New Roman" panose="02020603050405020304" pitchFamily="18" charset="0"/>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Times New Roman" panose="02020603050405020304" pitchFamily="18" charset="0"/>
              </a:rPr>
              <a:t>”</a:t>
            </a:r>
          </a:p>
        </p:txBody>
      </p:sp>
    </p:spTree>
    <p:extLst>
      <p:ext uri="{BB962C8B-B14F-4D97-AF65-F5344CB8AC3E}">
        <p14:creationId xmlns:p14="http://schemas.microsoft.com/office/powerpoint/2010/main" val="273417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2CB374-C7FA-45D0-8048-BE63E1496366}" type="datetime1">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D8795-AD65-4999-8D63-2079D8801812}" type="slidenum">
              <a:rPr lang="en-IN" smtClean="0"/>
              <a:t>‹#›</a:t>
            </a:fld>
            <a:endParaRPr lang="en-IN"/>
          </a:p>
        </p:txBody>
      </p:sp>
    </p:spTree>
    <p:extLst>
      <p:ext uri="{BB962C8B-B14F-4D97-AF65-F5344CB8AC3E}">
        <p14:creationId xmlns:p14="http://schemas.microsoft.com/office/powerpoint/2010/main" val="437993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3DA44E-A2A8-4843-B3F5-3DDF21AC8E48}" type="datetime1">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D8795-AD65-4999-8D63-2079D8801812}" type="slidenum">
              <a:rPr lang="en-IN" smtClean="0"/>
              <a:t>‹#›</a:t>
            </a:fld>
            <a:endParaRPr lang="en-IN"/>
          </a:p>
        </p:txBody>
      </p:sp>
    </p:spTree>
    <p:extLst>
      <p:ext uri="{BB962C8B-B14F-4D97-AF65-F5344CB8AC3E}">
        <p14:creationId xmlns:p14="http://schemas.microsoft.com/office/powerpoint/2010/main" val="340058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86236-2375-4820-9764-2C18DE77AB2D}" type="datetime1">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D8795-AD65-4999-8D63-2079D8801812}" type="slidenum">
              <a:rPr lang="en-IN" smtClean="0"/>
              <a:t>‹#›</a:t>
            </a:fld>
            <a:endParaRPr lang="en-IN"/>
          </a:p>
        </p:txBody>
      </p:sp>
    </p:spTree>
    <p:extLst>
      <p:ext uri="{BB962C8B-B14F-4D97-AF65-F5344CB8AC3E}">
        <p14:creationId xmlns:p14="http://schemas.microsoft.com/office/powerpoint/2010/main" val="3014590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889477-E2EE-44CB-914F-5CAEBC175FB2}" type="datetime1">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D8795-AD65-4999-8D63-2079D8801812}" type="slidenum">
              <a:rPr lang="en-IN" smtClean="0"/>
              <a:t>‹#›</a:t>
            </a:fld>
            <a:endParaRPr lang="en-IN"/>
          </a:p>
        </p:txBody>
      </p:sp>
    </p:spTree>
    <p:extLst>
      <p:ext uri="{BB962C8B-B14F-4D97-AF65-F5344CB8AC3E}">
        <p14:creationId xmlns:p14="http://schemas.microsoft.com/office/powerpoint/2010/main" val="2609004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94C20A-0E36-498F-B2B9-882FC3342253}" type="datetime1">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D8795-AD65-4999-8D63-2079D8801812}" type="slidenum">
              <a:rPr lang="en-IN" smtClean="0"/>
              <a:t>‹#›</a:t>
            </a:fld>
            <a:endParaRPr lang="en-IN"/>
          </a:p>
        </p:txBody>
      </p:sp>
    </p:spTree>
    <p:extLst>
      <p:ext uri="{BB962C8B-B14F-4D97-AF65-F5344CB8AC3E}">
        <p14:creationId xmlns:p14="http://schemas.microsoft.com/office/powerpoint/2010/main" val="269378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006621-32F8-441B-8371-91E45BBA89A8}" type="datetime1">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4D8795-AD65-4999-8D63-2079D8801812}" type="slidenum">
              <a:rPr lang="en-IN" smtClean="0"/>
              <a:t>‹#›</a:t>
            </a:fld>
            <a:endParaRPr lang="en-IN"/>
          </a:p>
        </p:txBody>
      </p:sp>
    </p:spTree>
    <p:extLst>
      <p:ext uri="{BB962C8B-B14F-4D97-AF65-F5344CB8AC3E}">
        <p14:creationId xmlns:p14="http://schemas.microsoft.com/office/powerpoint/2010/main" val="1534722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BC8837-FB46-4AA7-A59B-84B08EA87BB2}" type="datetime1">
              <a:rPr lang="en-IN" smtClean="0"/>
              <a:t>21-06-2021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4D8795-AD65-4999-8D63-2079D8801812}" type="slidenum">
              <a:rPr lang="en-IN" smtClean="0"/>
              <a:t>‹#›</a:t>
            </a:fld>
            <a:endParaRPr lang="en-IN"/>
          </a:p>
        </p:txBody>
      </p:sp>
    </p:spTree>
    <p:extLst>
      <p:ext uri="{BB962C8B-B14F-4D97-AF65-F5344CB8AC3E}">
        <p14:creationId xmlns:p14="http://schemas.microsoft.com/office/powerpoint/2010/main" val="64033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F32743-C3C6-4ED6-B43E-27779F3BA3E7}" type="datetime1">
              <a:rPr lang="en-IN" smtClean="0"/>
              <a:t>21-06-2021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4D8795-AD65-4999-8D63-2079D8801812}" type="slidenum">
              <a:rPr lang="en-IN" smtClean="0"/>
              <a:t>‹#›</a:t>
            </a:fld>
            <a:endParaRPr lang="en-IN"/>
          </a:p>
        </p:txBody>
      </p:sp>
    </p:spTree>
    <p:extLst>
      <p:ext uri="{BB962C8B-B14F-4D97-AF65-F5344CB8AC3E}">
        <p14:creationId xmlns:p14="http://schemas.microsoft.com/office/powerpoint/2010/main" val="19838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0DC4F-8B94-43CA-8C18-02223D3B8851}" type="datetime1">
              <a:rPr lang="en-IN" smtClean="0"/>
              <a:t>21-06-2021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4D8795-AD65-4999-8D63-2079D8801812}" type="slidenum">
              <a:rPr lang="en-IN" smtClean="0"/>
              <a:t>‹#›</a:t>
            </a:fld>
            <a:endParaRPr lang="en-IN"/>
          </a:p>
        </p:txBody>
      </p:sp>
    </p:spTree>
    <p:extLst>
      <p:ext uri="{BB962C8B-B14F-4D97-AF65-F5344CB8AC3E}">
        <p14:creationId xmlns:p14="http://schemas.microsoft.com/office/powerpoint/2010/main" val="9981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E7278E-E254-455F-9280-02356E9AE4BC}" type="datetime1">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4D8795-AD65-4999-8D63-2079D8801812}" type="slidenum">
              <a:rPr lang="en-IN" smtClean="0"/>
              <a:t>‹#›</a:t>
            </a:fld>
            <a:endParaRPr lang="en-IN"/>
          </a:p>
        </p:txBody>
      </p:sp>
    </p:spTree>
    <p:extLst>
      <p:ext uri="{BB962C8B-B14F-4D97-AF65-F5344CB8AC3E}">
        <p14:creationId xmlns:p14="http://schemas.microsoft.com/office/powerpoint/2010/main" val="3705238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83EC9E-156D-45FE-9A7E-301FF11CB2F2}" type="datetime1">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4D8795-AD65-4999-8D63-2079D8801812}" type="slidenum">
              <a:rPr lang="en-IN" smtClean="0"/>
              <a:t>‹#›</a:t>
            </a:fld>
            <a:endParaRPr lang="en-IN"/>
          </a:p>
        </p:txBody>
      </p:sp>
    </p:spTree>
    <p:extLst>
      <p:ext uri="{BB962C8B-B14F-4D97-AF65-F5344CB8AC3E}">
        <p14:creationId xmlns:p14="http://schemas.microsoft.com/office/powerpoint/2010/main" val="3790547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2C532B-7BD3-44DE-9687-439DD60C6919}" type="datetime1">
              <a:rPr lang="en-IN" smtClean="0"/>
              <a:t>21-06-2021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4D8795-AD65-4999-8D63-2079D8801812}" type="slidenum">
              <a:rPr lang="en-IN" smtClean="0"/>
              <a:t>‹#›</a:t>
            </a:fld>
            <a:endParaRPr lang="en-IN"/>
          </a:p>
        </p:txBody>
      </p:sp>
    </p:spTree>
    <p:extLst>
      <p:ext uri="{BB962C8B-B14F-4D97-AF65-F5344CB8AC3E}">
        <p14:creationId xmlns:p14="http://schemas.microsoft.com/office/powerpoint/2010/main" val="240158819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geeksforgeeks.org/structured-query-languag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tools.ietf.org/html/rfc5321" TargetMode="External"/><Relationship Id="rId3" Type="http://schemas.openxmlformats.org/officeDocument/2006/relationships/hyperlink" Target="https://en.wikipedia.org/wiki/PHP" TargetMode="External"/><Relationship Id="rId7" Type="http://schemas.openxmlformats.org/officeDocument/2006/relationships/hyperlink" Target="https://tools.ietf.org/html/rfc2821" TargetMode="External"/><Relationship Id="rId2" Type="http://schemas.openxmlformats.org/officeDocument/2006/relationships/hyperlink" Target="https://en.wikipedia.org/wiki/PHPMailer#cite_note-8" TargetMode="External"/><Relationship Id="rId1" Type="http://schemas.openxmlformats.org/officeDocument/2006/relationships/slideLayout" Target="../slideLayouts/slideLayout2.xml"/><Relationship Id="rId6" Type="http://schemas.openxmlformats.org/officeDocument/2006/relationships/hyperlink" Target="https://tools.ietf.org/html/rfc821" TargetMode="External"/><Relationship Id="rId11" Type="http://schemas.openxmlformats.org/officeDocument/2006/relationships/hyperlink" Target="https://en.wikipedia.org/wiki/Email_spam" TargetMode="External"/><Relationship Id="rId5" Type="http://schemas.openxmlformats.org/officeDocument/2006/relationships/hyperlink" Target="https://en.wikipedia.org/wiki/RFC_(identifier)" TargetMode="External"/><Relationship Id="rId10" Type="http://schemas.openxmlformats.org/officeDocument/2006/relationships/hyperlink" Target="https://en.wikipedia.org/wiki/Email_injection" TargetMode="External"/><Relationship Id="rId4" Type="http://schemas.openxmlformats.org/officeDocument/2006/relationships/hyperlink" Target="https://en.wikipedia.org/wiki/SMTP" TargetMode="External"/><Relationship Id="rId9" Type="http://schemas.openxmlformats.org/officeDocument/2006/relationships/hyperlink" Target="https://en.wikipedia.org/wiki/Carriage_retur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en.wikipedia.org/wiki/Proces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guru99.com/regression-testing.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guru99.com/selenium-tutorial.html" TargetMode="External"/><Relationship Id="rId2" Type="http://schemas.openxmlformats.org/officeDocument/2006/relationships/hyperlink" Target="https://www.guru99.com/quick-test-professional-qtp-tutorial.html" TargetMode="External"/><Relationship Id="rId1" Type="http://schemas.openxmlformats.org/officeDocument/2006/relationships/slideLayout" Target="../slideLayouts/slideLayout2.xml"/><Relationship Id="rId5" Type="http://schemas.openxmlformats.org/officeDocument/2006/relationships/hyperlink" Target="https://www.guru99.com/jmeter-tutorials.html" TargetMode="External"/><Relationship Id="rId4" Type="http://schemas.openxmlformats.org/officeDocument/2006/relationships/hyperlink" Target="https://www.guru99.com/loadrunner-v12-tutorials.html"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eclemma.org/download.html" TargetMode="External"/><Relationship Id="rId7" Type="http://schemas.openxmlformats.org/officeDocument/2006/relationships/hyperlink" Target="https://sourceforge.net/projects/cppunit/" TargetMode="External"/><Relationship Id="rId2" Type="http://schemas.openxmlformats.org/officeDocument/2006/relationships/hyperlink" Target="http://bit.ly/2V8ypxo" TargetMode="External"/><Relationship Id="rId1" Type="http://schemas.openxmlformats.org/officeDocument/2006/relationships/slideLayout" Target="../slideLayouts/slideLayout2.xml"/><Relationship Id="rId6" Type="http://schemas.openxmlformats.org/officeDocument/2006/relationships/hyperlink" Target="http://htmlunit.sourceforge.net/" TargetMode="External"/><Relationship Id="rId5" Type="http://schemas.openxmlformats.org/officeDocument/2006/relationships/hyperlink" Target="https://www.guru99.com/python-unit-testing-guide.html" TargetMode="External"/><Relationship Id="rId4" Type="http://schemas.openxmlformats.org/officeDocument/2006/relationships/hyperlink" Target="http://nunit.or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tutorialrepublic.com/jquery-tutorial/" TargetMode="External"/><Relationship Id="rId7" Type="http://schemas.openxmlformats.org/officeDocument/2006/relationships/hyperlink" Target="https://www.tutorialspoint.com/software_testing_dictionary/behaviour_testing.htm" TargetMode="External"/><Relationship Id="rId2" Type="http://schemas.openxmlformats.org/officeDocument/2006/relationships/hyperlink" Target="https://www.javatpoint.com/php-tutorial" TargetMode="External"/><Relationship Id="rId1" Type="http://schemas.openxmlformats.org/officeDocument/2006/relationships/slideLayout" Target="../slideLayouts/slideLayout2.xml"/><Relationship Id="rId6" Type="http://schemas.openxmlformats.org/officeDocument/2006/relationships/hyperlink" Target="https://www.guru99.com/functional-testing.html" TargetMode="External"/><Relationship Id="rId5" Type="http://schemas.openxmlformats.org/officeDocument/2006/relationships/hyperlink" Target="https://www.guru99.com/unit-testing-guide.html" TargetMode="External"/><Relationship Id="rId4" Type="http://schemas.openxmlformats.org/officeDocument/2006/relationships/hyperlink" Target="https://www.tutorialspoint.com/sdlc/sdlc_waterfall_model.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D16951-BF1C-4A05-BBB0-4DF40F4687D9}"/>
              </a:ext>
            </a:extLst>
          </p:cNvPr>
          <p:cNvSpPr>
            <a:spLocks noGrp="1"/>
          </p:cNvSpPr>
          <p:nvPr>
            <p:ph type="sldNum" sz="quarter" idx="12"/>
          </p:nvPr>
        </p:nvSpPr>
        <p:spPr/>
        <p:txBody>
          <a:bodyPr/>
          <a:lstStyle/>
          <a:p>
            <a:fld id="{7A4D8795-AD65-4999-8D63-2079D8801812}" type="slidenum">
              <a:rPr lang="en-IN" smtClean="0"/>
              <a:t>1</a:t>
            </a:fld>
            <a:endParaRPr lang="en-IN"/>
          </a:p>
        </p:txBody>
      </p:sp>
      <p:pic>
        <p:nvPicPr>
          <p:cNvPr id="4" name="Picture 3">
            <a:extLst>
              <a:ext uri="{FF2B5EF4-FFF2-40B4-BE49-F238E27FC236}">
                <a16:creationId xmlns:a16="http://schemas.microsoft.com/office/drawing/2014/main" id="{204168E1-6239-4EE0-AD3A-28976BD02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378" y="0"/>
            <a:ext cx="8097624" cy="1791093"/>
          </a:xfrm>
          <a:prstGeom prst="rect">
            <a:avLst/>
          </a:prstGeom>
        </p:spPr>
      </p:pic>
      <p:sp>
        <p:nvSpPr>
          <p:cNvPr id="6" name="TextBox 5">
            <a:extLst>
              <a:ext uri="{FF2B5EF4-FFF2-40B4-BE49-F238E27FC236}">
                <a16:creationId xmlns:a16="http://schemas.microsoft.com/office/drawing/2014/main" id="{B54B9376-312D-4D0C-9F02-82FA1D85D919}"/>
              </a:ext>
            </a:extLst>
          </p:cNvPr>
          <p:cNvSpPr txBox="1"/>
          <p:nvPr/>
        </p:nvSpPr>
        <p:spPr>
          <a:xfrm>
            <a:off x="631595" y="1404593"/>
            <a:ext cx="9596485" cy="5691430"/>
          </a:xfrm>
          <a:prstGeom prst="rect">
            <a:avLst/>
          </a:prstGeom>
          <a:noFill/>
        </p:spPr>
        <p:txBody>
          <a:bodyPr wrap="square" rtlCol="0">
            <a:spAutoFit/>
          </a:bodyPr>
          <a:lstStyle/>
          <a:p>
            <a:pPr marL="0" marR="0">
              <a:spcBef>
                <a:spcPts val="0"/>
              </a:spcBef>
              <a:spcAft>
                <a:spcPts val="0"/>
              </a:spcAft>
            </a:pPr>
            <a:r>
              <a:rPr lang="en-US" sz="1200" dirty="0">
                <a:effectLst/>
                <a:latin typeface="Times New Roman" panose="02020603050405020304" pitchFamily="18" charset="0"/>
                <a:ea typeface="MS Mincho" panose="02020609040205080304" pitchFamily="49" charset="-128"/>
              </a:rPr>
              <a:t> </a:t>
            </a:r>
            <a:endParaRPr lang="en-IN" sz="1200" dirty="0">
              <a:effectLst/>
              <a:latin typeface="Times New Roman" panose="02020603050405020304" pitchFamily="18" charset="0"/>
              <a:ea typeface="MS Mincho" panose="02020609040205080304" pitchFamily="49" charset="-128"/>
            </a:endParaRPr>
          </a:p>
          <a:p>
            <a:pPr marL="0" marR="0" algn="r">
              <a:lnSpc>
                <a:spcPct val="150000"/>
              </a:lnSpc>
              <a:spcBef>
                <a:spcPts val="0"/>
              </a:spcBef>
              <a:spcAft>
                <a:spcPts val="0"/>
              </a:spcAft>
            </a:pPr>
            <a:r>
              <a:rPr lang="en-US" sz="1200" dirty="0">
                <a:effectLst/>
                <a:latin typeface="Times New Roman" panose="02020603050405020304" pitchFamily="18" charset="0"/>
                <a:ea typeface="MS Mincho" panose="02020609040205080304" pitchFamily="49" charset="-128"/>
              </a:rPr>
              <a:t>Date : 10/06/2021</a:t>
            </a:r>
            <a:endParaRPr lang="en-IN" sz="1200" dirty="0">
              <a:effectLst/>
              <a:latin typeface="Times New Roman" panose="02020603050405020304" pitchFamily="18" charset="0"/>
              <a:ea typeface="MS Mincho" panose="02020609040205080304" pitchFamily="49" charset="-128"/>
            </a:endParaRPr>
          </a:p>
          <a:p>
            <a:pPr marL="0" marR="0" algn="r">
              <a:lnSpc>
                <a:spcPct val="150000"/>
              </a:lnSpc>
              <a:spcBef>
                <a:spcPts val="0"/>
              </a:spcBef>
              <a:spcAft>
                <a:spcPts val="0"/>
              </a:spcAft>
            </a:pPr>
            <a:r>
              <a:rPr lang="en-US" sz="1200" dirty="0">
                <a:effectLst/>
                <a:latin typeface="Times New Roman" panose="02020603050405020304" pitchFamily="18" charset="0"/>
                <a:ea typeface="MS Mincho" panose="02020609040205080304" pitchFamily="49" charset="-128"/>
              </a:rPr>
              <a:t> </a:t>
            </a:r>
            <a:endParaRPr lang="en-IN" sz="1200" dirty="0">
              <a:effectLst/>
              <a:latin typeface="Times New Roman" panose="02020603050405020304" pitchFamily="18" charset="0"/>
              <a:ea typeface="MS Mincho" panose="02020609040205080304" pitchFamily="49" charset="-128"/>
            </a:endParaRPr>
          </a:p>
          <a:p>
            <a:pPr marL="0" marR="0" indent="457200" algn="just">
              <a:lnSpc>
                <a:spcPct val="150000"/>
              </a:lnSpc>
              <a:spcBef>
                <a:spcPts val="0"/>
              </a:spcBef>
              <a:spcAft>
                <a:spcPts val="0"/>
              </a:spcAft>
            </a:pPr>
            <a:r>
              <a:rPr lang="en-US" sz="1200" dirty="0">
                <a:effectLst/>
                <a:latin typeface="Times New Roman" panose="02020603050405020304" pitchFamily="18" charset="0"/>
                <a:ea typeface="MS Mincho" panose="02020609040205080304" pitchFamily="49" charset="-128"/>
              </a:rPr>
              <a:t>This is to certify that the thesis entitled </a:t>
            </a:r>
            <a:r>
              <a:rPr lang="en-US" sz="1200" b="1" u="sng" dirty="0">
                <a:effectLst/>
                <a:latin typeface="Times New Roman" panose="02020603050405020304" pitchFamily="18" charset="0"/>
                <a:ea typeface="MS Mincho" panose="02020609040205080304" pitchFamily="49" charset="-128"/>
              </a:rPr>
              <a:t>“Department store billing system ”</a:t>
            </a:r>
            <a:r>
              <a:rPr lang="en-US" sz="1200" b="1" dirty="0">
                <a:effectLst/>
                <a:latin typeface="Times New Roman" panose="02020603050405020304" pitchFamily="18" charset="0"/>
                <a:ea typeface="MS Mincho" panose="02020609040205080304" pitchFamily="49" charset="-128"/>
              </a:rPr>
              <a:t> given by M.K Institute of Computer Studies </a:t>
            </a:r>
            <a:r>
              <a:rPr lang="en-US" sz="1200" dirty="0">
                <a:effectLst/>
                <a:latin typeface="Times New Roman" panose="02020603050405020304" pitchFamily="18" charset="0"/>
                <a:ea typeface="MS Mincho" panose="02020609040205080304" pitchFamily="49" charset="-128"/>
              </a:rPr>
              <a:t>which is been submitted by</a:t>
            </a:r>
            <a:endParaRPr lang="en-IN" sz="1200" dirty="0">
              <a:effectLst/>
              <a:latin typeface="Times New Roman" panose="02020603050405020304" pitchFamily="18" charset="0"/>
              <a:ea typeface="MS Mincho" panose="02020609040205080304" pitchFamily="49" charset="-128"/>
            </a:endParaRPr>
          </a:p>
          <a:p>
            <a:pPr marL="0" marR="0" indent="457200" algn="just">
              <a:lnSpc>
                <a:spcPct val="150000"/>
              </a:lnSpc>
              <a:spcBef>
                <a:spcPts val="0"/>
              </a:spcBef>
              <a:spcAft>
                <a:spcPts val="0"/>
              </a:spcAft>
            </a:pPr>
            <a:r>
              <a:rPr lang="en-US" sz="1200" dirty="0">
                <a:effectLst/>
                <a:latin typeface="Times New Roman" panose="02020603050405020304" pitchFamily="18" charset="0"/>
                <a:ea typeface="MS Mincho" panose="02020609040205080304" pitchFamily="49" charset="-128"/>
              </a:rPr>
              <a:t> </a:t>
            </a:r>
            <a:endParaRPr lang="en-IN" sz="1200" dirty="0">
              <a:effectLst/>
              <a:latin typeface="Times New Roman" panose="02020603050405020304" pitchFamily="18" charset="0"/>
              <a:ea typeface="MS Mincho" panose="02020609040205080304" pitchFamily="49" charset="-128"/>
            </a:endParaRPr>
          </a:p>
          <a:p>
            <a:pPr marL="0" marR="0" algn="just">
              <a:lnSpc>
                <a:spcPct val="150000"/>
              </a:lnSpc>
              <a:spcBef>
                <a:spcPts val="0"/>
              </a:spcBef>
              <a:spcAft>
                <a:spcPts val="0"/>
              </a:spcAft>
            </a:pPr>
            <a:r>
              <a:rPr lang="en-US" sz="1200" dirty="0">
                <a:effectLst/>
                <a:latin typeface="Times New Roman" panose="02020603050405020304" pitchFamily="18" charset="0"/>
                <a:ea typeface="MS Mincho" panose="02020609040205080304" pitchFamily="49" charset="-128"/>
              </a:rPr>
              <a:t>1.	Vikram </a:t>
            </a:r>
            <a:r>
              <a:rPr lang="en-US" sz="1200" dirty="0" err="1">
                <a:effectLst/>
                <a:latin typeface="Times New Roman" panose="02020603050405020304" pitchFamily="18" charset="0"/>
                <a:ea typeface="MS Mincho" panose="02020609040205080304" pitchFamily="49" charset="-128"/>
              </a:rPr>
              <a:t>somai</a:t>
            </a:r>
            <a:endParaRPr lang="en-IN" sz="1200" dirty="0">
              <a:effectLst/>
              <a:latin typeface="Times New Roman" panose="02020603050405020304" pitchFamily="18" charset="0"/>
              <a:ea typeface="MS Mincho" panose="02020609040205080304" pitchFamily="49" charset="-128"/>
            </a:endParaRPr>
          </a:p>
          <a:p>
            <a:pPr marL="342900" marR="0" indent="-342900" algn="just">
              <a:lnSpc>
                <a:spcPct val="150000"/>
              </a:lnSpc>
              <a:spcBef>
                <a:spcPts val="0"/>
              </a:spcBef>
              <a:spcAft>
                <a:spcPts val="0"/>
              </a:spcAft>
              <a:buAutoNum type="arabicPeriod" startAt="2"/>
            </a:pPr>
            <a:r>
              <a:rPr lang="en-US" sz="1200" dirty="0" err="1">
                <a:effectLst/>
                <a:latin typeface="Times New Roman" panose="02020603050405020304" pitchFamily="18" charset="0"/>
                <a:ea typeface="MS Mincho" panose="02020609040205080304" pitchFamily="49" charset="-128"/>
              </a:rPr>
              <a:t>surendra</a:t>
            </a:r>
            <a:r>
              <a:rPr lang="en-US" sz="1200" dirty="0">
                <a:effectLst/>
                <a:latin typeface="Times New Roman" panose="02020603050405020304" pitchFamily="18" charset="0"/>
                <a:ea typeface="MS Mincho" panose="02020609040205080304" pitchFamily="49" charset="-128"/>
              </a:rPr>
              <a:t> </a:t>
            </a:r>
            <a:r>
              <a:rPr lang="en-US" sz="1200" dirty="0" err="1">
                <a:effectLst/>
                <a:latin typeface="Times New Roman" panose="02020603050405020304" pitchFamily="18" charset="0"/>
                <a:ea typeface="MS Mincho" panose="02020609040205080304" pitchFamily="49" charset="-128"/>
              </a:rPr>
              <a:t>rawat</a:t>
            </a:r>
            <a:endParaRPr lang="en-US" sz="1200" dirty="0">
              <a:effectLst/>
              <a:latin typeface="Times New Roman" panose="02020603050405020304" pitchFamily="18" charset="0"/>
              <a:ea typeface="MS Mincho" panose="02020609040205080304" pitchFamily="49" charset="-128"/>
            </a:endParaRPr>
          </a:p>
          <a:p>
            <a:pPr marL="342900" marR="0" indent="-342900" algn="just">
              <a:lnSpc>
                <a:spcPct val="150000"/>
              </a:lnSpc>
              <a:spcBef>
                <a:spcPts val="0"/>
              </a:spcBef>
              <a:spcAft>
                <a:spcPts val="0"/>
              </a:spcAft>
              <a:buAutoNum type="arabicPeriod" startAt="2"/>
            </a:pPr>
            <a:endParaRPr lang="en-US" sz="1200" dirty="0">
              <a:latin typeface="Times New Roman" panose="02020603050405020304" pitchFamily="18" charset="0"/>
              <a:ea typeface="MS Mincho" panose="02020609040205080304" pitchFamily="49" charset="-128"/>
            </a:endParaRPr>
          </a:p>
          <a:p>
            <a:pPr marL="0" marR="0" algn="just">
              <a:lnSpc>
                <a:spcPct val="150000"/>
              </a:lnSpc>
              <a:spcBef>
                <a:spcPts val="0"/>
              </a:spcBef>
              <a:spcAft>
                <a:spcPts val="0"/>
              </a:spcAft>
            </a:pPr>
            <a:r>
              <a:rPr lang="en-US" sz="1200" dirty="0">
                <a:effectLst/>
                <a:latin typeface="Times New Roman" panose="02020603050405020304" pitchFamily="18" charset="0"/>
                <a:ea typeface="MS Mincho" panose="02020609040205080304" pitchFamily="49" charset="-128"/>
              </a:rPr>
              <a:t>in Partial Fulfillment for the </a:t>
            </a:r>
            <a:r>
              <a:rPr lang="en-US" sz="1200" dirty="0" err="1">
                <a:effectLst/>
                <a:latin typeface="Times New Roman" panose="02020603050405020304" pitchFamily="18" charset="0"/>
                <a:ea typeface="MS Mincho" panose="02020609040205080304" pitchFamily="49" charset="-128"/>
              </a:rPr>
              <a:t>VI</a:t>
            </a:r>
            <a:r>
              <a:rPr lang="en-US" sz="1200" baseline="30000" dirty="0" err="1">
                <a:effectLst/>
                <a:latin typeface="Times New Roman" panose="02020603050405020304" pitchFamily="18" charset="0"/>
                <a:ea typeface="MS Mincho" panose="02020609040205080304" pitchFamily="49" charset="-128"/>
              </a:rPr>
              <a:t>th</a:t>
            </a:r>
            <a:r>
              <a:rPr lang="en-US" sz="1200" dirty="0">
                <a:effectLst/>
                <a:latin typeface="Times New Roman" panose="02020603050405020304" pitchFamily="18" charset="0"/>
                <a:ea typeface="MS Mincho" panose="02020609040205080304" pitchFamily="49" charset="-128"/>
              </a:rPr>
              <a:t> Semester of Bachelor of Computer Application of Veer </a:t>
            </a:r>
            <a:r>
              <a:rPr lang="en-US" sz="1200" dirty="0" err="1">
                <a:effectLst/>
                <a:latin typeface="Times New Roman" panose="02020603050405020304" pitchFamily="18" charset="0"/>
                <a:ea typeface="MS Mincho" panose="02020609040205080304" pitchFamily="49" charset="-128"/>
              </a:rPr>
              <a:t>Narmad</a:t>
            </a:r>
            <a:r>
              <a:rPr lang="en-US" sz="1200" dirty="0">
                <a:effectLst/>
                <a:latin typeface="Times New Roman" panose="02020603050405020304" pitchFamily="18" charset="0"/>
                <a:ea typeface="MS Mincho" panose="02020609040205080304" pitchFamily="49" charset="-128"/>
              </a:rPr>
              <a:t> South Gujarat University (VNSGU) has been carried out by them under my supervision.</a:t>
            </a:r>
            <a:endParaRPr lang="en-IN" sz="1200" dirty="0">
              <a:effectLst/>
              <a:latin typeface="Times New Roman" panose="02020603050405020304" pitchFamily="18" charset="0"/>
              <a:ea typeface="MS Mincho" panose="02020609040205080304" pitchFamily="49" charset="-128"/>
            </a:endParaRPr>
          </a:p>
          <a:p>
            <a:pPr marL="0" marR="0">
              <a:lnSpc>
                <a:spcPct val="150000"/>
              </a:lnSpc>
              <a:spcBef>
                <a:spcPts val="0"/>
              </a:spcBef>
              <a:spcAft>
                <a:spcPts val="0"/>
              </a:spcAft>
            </a:pPr>
            <a:r>
              <a:rPr lang="en-US" sz="1200" dirty="0">
                <a:effectLst/>
                <a:latin typeface="Times New Roman" panose="02020603050405020304" pitchFamily="18" charset="0"/>
                <a:ea typeface="MS Mincho" panose="02020609040205080304" pitchFamily="49" charset="-128"/>
              </a:rPr>
              <a:t>	</a:t>
            </a:r>
            <a:endParaRPr lang="en-IN" sz="1200" dirty="0">
              <a:effectLst/>
              <a:latin typeface="Times New Roman" panose="02020603050405020304" pitchFamily="18" charset="0"/>
              <a:ea typeface="MS Mincho" panose="02020609040205080304" pitchFamily="49" charset="-128"/>
            </a:endParaRPr>
          </a:p>
          <a:p>
            <a:pPr marL="0" marR="0">
              <a:lnSpc>
                <a:spcPct val="150000"/>
              </a:lnSpc>
              <a:spcBef>
                <a:spcPts val="0"/>
              </a:spcBef>
              <a:spcAft>
                <a:spcPts val="0"/>
              </a:spcAft>
            </a:pPr>
            <a:r>
              <a:rPr lang="en-US" sz="1200" dirty="0">
                <a:effectLst/>
                <a:latin typeface="Times New Roman" panose="02020603050405020304" pitchFamily="18" charset="0"/>
                <a:ea typeface="MS Mincho" panose="02020609040205080304" pitchFamily="49" charset="-128"/>
              </a:rPr>
              <a:t>The project is done using </a:t>
            </a:r>
            <a:r>
              <a:rPr lang="en-IN" sz="1200" dirty="0">
                <a:effectLst/>
                <a:latin typeface="Times New Roman" panose="02020603050405020304" pitchFamily="18" charset="0"/>
                <a:ea typeface="MS Mincho" panose="02020609040205080304" pitchFamily="49" charset="-128"/>
              </a:rPr>
              <a:t>PHP MY SQL</a:t>
            </a:r>
            <a:r>
              <a:rPr lang="en-US" sz="1200" dirty="0">
                <a:effectLst/>
                <a:latin typeface="Times New Roman" panose="02020603050405020304" pitchFamily="18" charset="0"/>
                <a:ea typeface="MS Mincho" panose="02020609040205080304" pitchFamily="49" charset="-128"/>
              </a:rPr>
              <a:t>  tools.</a:t>
            </a:r>
            <a:endParaRPr lang="en-IN" sz="1200" dirty="0">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200" dirty="0">
                <a:effectLst/>
                <a:latin typeface="Times New Roman" panose="02020603050405020304" pitchFamily="18" charset="0"/>
                <a:ea typeface="MS Mincho" panose="02020609040205080304" pitchFamily="49" charset="-128"/>
              </a:rPr>
              <a:t> </a:t>
            </a:r>
          </a:p>
          <a:p>
            <a:pPr marL="0" marR="0">
              <a:spcBef>
                <a:spcPts val="0"/>
              </a:spcBef>
              <a:spcAft>
                <a:spcPts val="0"/>
              </a:spcAft>
            </a:pPr>
            <a:endParaRPr lang="en-US" sz="1200" dirty="0">
              <a:latin typeface="Times New Roman" panose="02020603050405020304" pitchFamily="18" charset="0"/>
              <a:ea typeface="MS Mincho" panose="02020609040205080304" pitchFamily="49" charset="-128"/>
            </a:endParaRPr>
          </a:p>
          <a:p>
            <a:pPr marL="0" marR="0">
              <a:spcBef>
                <a:spcPts val="0"/>
              </a:spcBef>
              <a:spcAft>
                <a:spcPts val="0"/>
              </a:spcAft>
            </a:pPr>
            <a:endParaRPr lang="en-US" sz="1200" dirty="0">
              <a:effectLst/>
              <a:latin typeface="Times New Roman" panose="02020603050405020304" pitchFamily="18" charset="0"/>
              <a:ea typeface="MS Mincho" panose="02020609040205080304" pitchFamily="49" charset="-128"/>
            </a:endParaRPr>
          </a:p>
          <a:p>
            <a:pPr marL="0" marR="0">
              <a:spcBef>
                <a:spcPts val="0"/>
              </a:spcBef>
              <a:spcAft>
                <a:spcPts val="0"/>
              </a:spcAft>
            </a:pPr>
            <a:endParaRPr lang="en-US" sz="1200" dirty="0">
              <a:latin typeface="Times New Roman" panose="02020603050405020304" pitchFamily="18" charset="0"/>
              <a:ea typeface="MS Mincho" panose="02020609040205080304" pitchFamily="49" charset="-128"/>
            </a:endParaRPr>
          </a:p>
          <a:p>
            <a:pPr marL="0" marR="0">
              <a:spcBef>
                <a:spcPts val="0"/>
              </a:spcBef>
              <a:spcAft>
                <a:spcPts val="0"/>
              </a:spcAft>
            </a:pPr>
            <a:endParaRPr lang="en-US" sz="1200" dirty="0">
              <a:effectLst/>
              <a:latin typeface="Times New Roman" panose="02020603050405020304" pitchFamily="18" charset="0"/>
              <a:ea typeface="MS Mincho" panose="02020609040205080304" pitchFamily="49" charset="-128"/>
            </a:endParaRPr>
          </a:p>
          <a:p>
            <a:pPr marL="0" marR="0">
              <a:spcBef>
                <a:spcPts val="0"/>
              </a:spcBef>
              <a:spcAft>
                <a:spcPts val="0"/>
              </a:spcAft>
            </a:pPr>
            <a:endParaRPr lang="en-US" sz="1200" dirty="0">
              <a:latin typeface="Times New Roman" panose="02020603050405020304" pitchFamily="18" charset="0"/>
              <a:ea typeface="MS Mincho" panose="02020609040205080304" pitchFamily="49" charset="-128"/>
            </a:endParaRPr>
          </a:p>
          <a:p>
            <a:pPr marL="0" marR="0">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r"/>
              </a:tabLst>
            </a:pPr>
            <a:r>
              <a:rPr lang="en-IN" sz="1800" dirty="0">
                <a:effectLst/>
                <a:latin typeface="Times New Roman" panose="02020603050405020304" pitchFamily="18" charset="0"/>
                <a:ea typeface="MS Mincho" panose="02020609040205080304" pitchFamily="49" charset="-128"/>
              </a:rPr>
              <a:t>            (</a:t>
            </a:r>
            <a:r>
              <a:rPr lang="en-IN" sz="1800" dirty="0" err="1">
                <a:effectLst/>
                <a:latin typeface="Times New Roman" panose="02020603050405020304" pitchFamily="18" charset="0"/>
                <a:ea typeface="MS Mincho" panose="02020609040205080304" pitchFamily="49" charset="-128"/>
              </a:rPr>
              <a:t>paresh</a:t>
            </a:r>
            <a:r>
              <a:rPr lang="en-IN" sz="1800" dirty="0">
                <a:effectLst/>
                <a:latin typeface="Times New Roman" panose="02020603050405020304" pitchFamily="18" charset="0"/>
                <a:ea typeface="MS Mincho" panose="02020609040205080304" pitchFamily="49" charset="-128"/>
              </a:rPr>
              <a:t> Prajapati)</a:t>
            </a:r>
            <a:r>
              <a:rPr lang="en-US" sz="1800" dirty="0">
                <a:effectLst/>
                <a:latin typeface="Times New Roman" panose="02020603050405020304" pitchFamily="18" charset="0"/>
                <a:ea typeface="MS Mincho" panose="02020609040205080304" pitchFamily="49" charset="-128"/>
              </a:rPr>
              <a:t>			   		                               (Mr. </a:t>
            </a:r>
            <a:r>
              <a:rPr lang="en-US" sz="1800" dirty="0" err="1">
                <a:effectLst/>
                <a:latin typeface="Times New Roman" panose="02020603050405020304" pitchFamily="18" charset="0"/>
                <a:ea typeface="MS Mincho" panose="02020609040205080304" pitchFamily="49" charset="-128"/>
              </a:rPr>
              <a:t>Vijesh</a:t>
            </a:r>
            <a:r>
              <a:rPr lang="en-US" sz="1800" dirty="0">
                <a:effectLst/>
                <a:latin typeface="Times New Roman" panose="02020603050405020304" pitchFamily="18" charset="0"/>
                <a:ea typeface="MS Mincho" panose="02020609040205080304" pitchFamily="49" charset="-128"/>
              </a:rPr>
              <a:t> J Shukla)</a:t>
            </a:r>
            <a:endParaRPr lang="en-IN" sz="1800" dirty="0">
              <a:effectLst/>
              <a:latin typeface="Times New Roman" panose="02020603050405020304" pitchFamily="18" charset="0"/>
              <a:ea typeface="MS Mincho" panose="02020609040205080304" pitchFamily="49" charset="-128"/>
            </a:endParaRPr>
          </a:p>
          <a:p>
            <a:r>
              <a:rPr lang="en-US" sz="1800" dirty="0">
                <a:effectLst/>
                <a:latin typeface="Times New Roman" panose="02020603050405020304" pitchFamily="18" charset="0"/>
                <a:ea typeface="MS Mincho" panose="02020609040205080304" pitchFamily="49" charset="-128"/>
              </a:rPr>
              <a:t>              Internal Guide </a:t>
            </a:r>
            <a:endParaRPr lang="en-US" sz="1200" dirty="0">
              <a:effectLst/>
              <a:latin typeface="Times New Roman" panose="02020603050405020304" pitchFamily="18" charset="0"/>
              <a:ea typeface="MS Mincho" panose="02020609040205080304" pitchFamily="49" charset="-128"/>
            </a:endParaRPr>
          </a:p>
          <a:p>
            <a:pPr marL="0" marR="0">
              <a:spcBef>
                <a:spcPts val="0"/>
              </a:spcBef>
              <a:spcAft>
                <a:spcPts val="0"/>
              </a:spcAft>
            </a:pPr>
            <a:endParaRPr lang="en-IN" sz="1200" dirty="0">
              <a:effectLst/>
              <a:latin typeface="Times New Roman" panose="02020603050405020304" pitchFamily="18" charset="0"/>
              <a:ea typeface="MS Mincho" panose="02020609040205080304" pitchFamily="49" charset="-128"/>
            </a:endParaRPr>
          </a:p>
          <a:p>
            <a:pPr marR="0" algn="just">
              <a:lnSpc>
                <a:spcPct val="150000"/>
              </a:lnSpc>
              <a:spcBef>
                <a:spcPts val="0"/>
              </a:spcBef>
              <a:spcAft>
                <a:spcPts val="0"/>
              </a:spcAft>
            </a:pPr>
            <a:endParaRPr lang="en-IN" sz="1200" dirty="0">
              <a:effectLst/>
              <a:latin typeface="Times New Roman" panose="02020603050405020304" pitchFamily="18" charset="0"/>
              <a:ea typeface="MS Mincho" panose="02020609040205080304" pitchFamily="49" charset="-128"/>
            </a:endParaRPr>
          </a:p>
        </p:txBody>
      </p:sp>
      <p:pic>
        <p:nvPicPr>
          <p:cNvPr id="1027" name="Picture 3">
            <a:extLst>
              <a:ext uri="{FF2B5EF4-FFF2-40B4-BE49-F238E27FC236}">
                <a16:creationId xmlns:a16="http://schemas.microsoft.com/office/drawing/2014/main" id="{11DCB1B4-51DD-4583-A658-D2612924B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622" y="5022127"/>
            <a:ext cx="1020763"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a:extLst>
              <a:ext uri="{FF2B5EF4-FFF2-40B4-BE49-F238E27FC236}">
                <a16:creationId xmlns:a16="http://schemas.microsoft.com/office/drawing/2014/main" id="{AB9857F1-1CE3-4C34-A2CC-B40EB7314E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3188" y="4733201"/>
            <a:ext cx="1387475"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a:extLst>
              <a:ext uri="{FF2B5EF4-FFF2-40B4-BE49-F238E27FC236}">
                <a16:creationId xmlns:a16="http://schemas.microsoft.com/office/drawing/2014/main" id="{D6596065-0119-433C-884A-8398E51966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7701" y="5615776"/>
            <a:ext cx="815975" cy="952500"/>
          </a:xfrm>
          <a:custGeom>
            <a:avLst/>
            <a:gdLst/>
            <a:ahLst/>
            <a:cxnLst>
              <a:cxn ang="0">
                <a:pos x="r" y="vc"/>
              </a:cxn>
              <a:cxn ang="5400000">
                <a:pos x="hc" y="b"/>
              </a:cxn>
              <a:cxn ang="10800000">
                <a:pos x="l" y="vc"/>
              </a:cxn>
              <a:cxn ang="16200000">
                <a:pos x="hc" y="t"/>
              </a:cxn>
            </a:cxnLst>
            <a:rect l="0" t="0" r="r" b="b"/>
            <a:pathLst>
              <a:path w="21600" h="21600">
                <a:moveTo>
                  <a:pt x="0" y="0"/>
                </a:moveTo>
                <a:lnTo>
                  <a:pt x="0" y="21600"/>
                </a:lnTo>
                <a:lnTo>
                  <a:pt x="21600" y="21600"/>
                </a:lnTo>
                <a:lnTo>
                  <a:pt x="2160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3207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49E9-B1CF-4F2B-B7AD-4E5840D97802}"/>
              </a:ext>
            </a:extLst>
          </p:cNvPr>
          <p:cNvSpPr>
            <a:spLocks noGrp="1"/>
          </p:cNvSpPr>
          <p:nvPr>
            <p:ph type="title"/>
          </p:nvPr>
        </p:nvSpPr>
        <p:spPr>
          <a:xfrm>
            <a:off x="677334" y="609600"/>
            <a:ext cx="8596668" cy="1016159"/>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                                              HARDWARE SPECIFICATION</a:t>
            </a:r>
            <a:endParaRPr lang="en-IN" sz="18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49A97FA8-C9D5-495C-8646-FB4F643FDD2B}"/>
              </a:ext>
            </a:extLst>
          </p:cNvPr>
          <p:cNvGraphicFramePr>
            <a:graphicFrameLocks noGrp="1"/>
          </p:cNvGraphicFramePr>
          <p:nvPr>
            <p:ph idx="1"/>
            <p:extLst>
              <p:ext uri="{D42A27DB-BD31-4B8C-83A1-F6EECF244321}">
                <p14:modId xmlns:p14="http://schemas.microsoft.com/office/powerpoint/2010/main" val="1229694117"/>
              </p:ext>
            </p:extLst>
          </p:nvPr>
        </p:nvGraphicFramePr>
        <p:xfrm>
          <a:off x="838200" y="2219418"/>
          <a:ext cx="7922260" cy="3012826"/>
        </p:xfrm>
        <a:graphic>
          <a:graphicData uri="http://schemas.openxmlformats.org/drawingml/2006/table">
            <a:tbl>
              <a:tblPr firstRow="1" firstCol="1" bandRow="1">
                <a:tableStyleId>{5C22544A-7EE6-4342-B048-85BDC9FD1C3A}</a:tableStyleId>
              </a:tblPr>
              <a:tblGrid>
                <a:gridCol w="3961130">
                  <a:extLst>
                    <a:ext uri="{9D8B030D-6E8A-4147-A177-3AD203B41FA5}">
                      <a16:colId xmlns:a16="http://schemas.microsoft.com/office/drawing/2014/main" val="3452559082"/>
                    </a:ext>
                  </a:extLst>
                </a:gridCol>
                <a:gridCol w="3961130">
                  <a:extLst>
                    <a:ext uri="{9D8B030D-6E8A-4147-A177-3AD203B41FA5}">
                      <a16:colId xmlns:a16="http://schemas.microsoft.com/office/drawing/2014/main" val="3686141744"/>
                    </a:ext>
                  </a:extLst>
                </a:gridCol>
              </a:tblGrid>
              <a:tr h="606917">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processor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Pentium iv</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9265498"/>
                  </a:ext>
                </a:extLst>
              </a:tr>
              <a:tr h="606917">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speed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1.7 GHZ</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1405055"/>
                  </a:ext>
                </a:extLst>
              </a:tr>
              <a:tr h="606917">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Memory capacity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1GB</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7750512"/>
                  </a:ext>
                </a:extLst>
              </a:tr>
              <a:tr h="585158">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Hard disk capacity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1 TB</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3062311"/>
                  </a:ext>
                </a:extLst>
              </a:tr>
              <a:tr h="606917">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monitor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dell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5156161"/>
                  </a:ext>
                </a:extLst>
              </a:tr>
            </a:tbl>
          </a:graphicData>
        </a:graphic>
      </p:graphicFrame>
      <p:sp>
        <p:nvSpPr>
          <p:cNvPr id="3" name="Slide Number Placeholder 2">
            <a:extLst>
              <a:ext uri="{FF2B5EF4-FFF2-40B4-BE49-F238E27FC236}">
                <a16:creationId xmlns:a16="http://schemas.microsoft.com/office/drawing/2014/main" id="{1207CDAB-8F88-479A-A8CF-69AA379CFAE5}"/>
              </a:ext>
            </a:extLst>
          </p:cNvPr>
          <p:cNvSpPr>
            <a:spLocks noGrp="1"/>
          </p:cNvSpPr>
          <p:nvPr>
            <p:ph type="sldNum" sz="quarter" idx="12"/>
          </p:nvPr>
        </p:nvSpPr>
        <p:spPr/>
        <p:txBody>
          <a:bodyPr/>
          <a:lstStyle/>
          <a:p>
            <a:fld id="{7A4D8795-AD65-4999-8D63-2079D8801812}" type="slidenum">
              <a:rPr lang="en-IN" smtClean="0"/>
              <a:t>10</a:t>
            </a:fld>
            <a:endParaRPr lang="en-IN"/>
          </a:p>
        </p:txBody>
      </p:sp>
    </p:spTree>
    <p:extLst>
      <p:ext uri="{BB962C8B-B14F-4D97-AF65-F5344CB8AC3E}">
        <p14:creationId xmlns:p14="http://schemas.microsoft.com/office/powerpoint/2010/main" val="2679664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7AAA4-F5FB-49D8-A6AE-76B3E53EB119}"/>
              </a:ext>
            </a:extLst>
          </p:cNvPr>
          <p:cNvSpPr>
            <a:spLocks noGrp="1"/>
          </p:cNvSpPr>
          <p:nvPr>
            <p:ph type="title"/>
          </p:nvPr>
        </p:nvSpPr>
        <p:spPr>
          <a:xfrm>
            <a:off x="677334" y="609600"/>
            <a:ext cx="8596668" cy="970625"/>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                                                  SOFTWARE SPECIFICATION</a:t>
            </a:r>
            <a:endParaRPr lang="en-IN" sz="18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4D8AC8E3-45A2-4AEB-BE6C-B628D8554752}"/>
              </a:ext>
            </a:extLst>
          </p:cNvPr>
          <p:cNvGraphicFramePr>
            <a:graphicFrameLocks noGrp="1"/>
          </p:cNvGraphicFramePr>
          <p:nvPr>
            <p:ph idx="1"/>
            <p:extLst>
              <p:ext uri="{D42A27DB-BD31-4B8C-83A1-F6EECF244321}">
                <p14:modId xmlns:p14="http://schemas.microsoft.com/office/powerpoint/2010/main" val="3305989024"/>
              </p:ext>
            </p:extLst>
          </p:nvPr>
        </p:nvGraphicFramePr>
        <p:xfrm>
          <a:off x="1345589" y="2546228"/>
          <a:ext cx="7176974" cy="3330792"/>
        </p:xfrm>
        <a:graphic>
          <a:graphicData uri="http://schemas.openxmlformats.org/drawingml/2006/table">
            <a:tbl>
              <a:tblPr firstRow="1" firstCol="1" bandRow="1">
                <a:tableStyleId>{5C22544A-7EE6-4342-B048-85BDC9FD1C3A}</a:tableStyleId>
              </a:tblPr>
              <a:tblGrid>
                <a:gridCol w="3588487">
                  <a:extLst>
                    <a:ext uri="{9D8B030D-6E8A-4147-A177-3AD203B41FA5}">
                      <a16:colId xmlns:a16="http://schemas.microsoft.com/office/drawing/2014/main" val="3319051313"/>
                    </a:ext>
                  </a:extLst>
                </a:gridCol>
                <a:gridCol w="3588487">
                  <a:extLst>
                    <a:ext uri="{9D8B030D-6E8A-4147-A177-3AD203B41FA5}">
                      <a16:colId xmlns:a16="http://schemas.microsoft.com/office/drawing/2014/main" val="3846188245"/>
                    </a:ext>
                  </a:extLst>
                </a:gridCol>
              </a:tblGrid>
              <a:tr h="478260">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Operating system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Windows 10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3069649"/>
                  </a:ext>
                </a:extLst>
              </a:tr>
              <a:tr h="478260">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Web server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xamp</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8530197"/>
                  </a:ext>
                </a:extLst>
              </a:tr>
              <a:tr h="478260">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Data base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MySQL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9390857"/>
                  </a:ext>
                </a:extLst>
              </a:tr>
              <a:tr h="461232">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Enterprise application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J2ee, </a:t>
                      </a:r>
                      <a:r>
                        <a:rPr lang="en-IN" sz="1200" dirty="0" err="1">
                          <a:effectLst/>
                          <a:latin typeface="Times New Roman" panose="02020603050405020304" pitchFamily="18" charset="0"/>
                          <a:cs typeface="Times New Roman" panose="02020603050405020304" pitchFamily="18" charset="0"/>
                        </a:rPr>
                        <a:t>jboss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8726636"/>
                  </a:ext>
                </a:extLst>
              </a:tr>
              <a:tr h="478260">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Implementation architecture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Mve,3 tier using </a:t>
                      </a:r>
                      <a:r>
                        <a:rPr lang="en-IN" sz="1200" dirty="0" err="1">
                          <a:effectLst/>
                          <a:latin typeface="Times New Roman" panose="02020603050405020304" pitchFamily="18" charset="0"/>
                          <a:cs typeface="Times New Roman" panose="02020603050405020304" pitchFamily="18" charset="0"/>
                        </a:rPr>
                        <a:t>servlet,jspj</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7166640"/>
                  </a:ext>
                </a:extLst>
              </a:tr>
              <a:tr h="478260">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Scripting language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Java script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6252497"/>
                  </a:ext>
                </a:extLst>
              </a:tr>
              <a:tr h="478260">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Programming language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php</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440395"/>
                  </a:ext>
                </a:extLst>
              </a:tr>
            </a:tbl>
          </a:graphicData>
        </a:graphic>
      </p:graphicFrame>
      <p:sp>
        <p:nvSpPr>
          <p:cNvPr id="3" name="Slide Number Placeholder 2">
            <a:extLst>
              <a:ext uri="{FF2B5EF4-FFF2-40B4-BE49-F238E27FC236}">
                <a16:creationId xmlns:a16="http://schemas.microsoft.com/office/drawing/2014/main" id="{9CB7A74C-DE87-4F17-B2DB-3270E56EACB5}"/>
              </a:ext>
            </a:extLst>
          </p:cNvPr>
          <p:cNvSpPr>
            <a:spLocks noGrp="1"/>
          </p:cNvSpPr>
          <p:nvPr>
            <p:ph type="sldNum" sz="quarter" idx="12"/>
          </p:nvPr>
        </p:nvSpPr>
        <p:spPr/>
        <p:txBody>
          <a:bodyPr/>
          <a:lstStyle/>
          <a:p>
            <a:fld id="{7A4D8795-AD65-4999-8D63-2079D8801812}" type="slidenum">
              <a:rPr lang="en-IN" smtClean="0"/>
              <a:t>11</a:t>
            </a:fld>
            <a:endParaRPr lang="en-IN"/>
          </a:p>
        </p:txBody>
      </p:sp>
    </p:spTree>
    <p:extLst>
      <p:ext uri="{BB962C8B-B14F-4D97-AF65-F5344CB8AC3E}">
        <p14:creationId xmlns:p14="http://schemas.microsoft.com/office/powerpoint/2010/main" val="99080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E98F-1570-4D8E-BA44-2F6BDAA29E3A}"/>
              </a:ext>
            </a:extLst>
          </p:cNvPr>
          <p:cNvSpPr>
            <a:spLocks noGrp="1"/>
          </p:cNvSpPr>
          <p:nvPr>
            <p:ph type="title"/>
          </p:nvPr>
        </p:nvSpPr>
        <p:spPr>
          <a:xfrm>
            <a:off x="677334" y="609600"/>
            <a:ext cx="8596668" cy="810827"/>
          </a:xfrm>
        </p:spPr>
        <p:txBody>
          <a:bodyPr>
            <a:normAutofit fontScale="90000"/>
          </a:bodyPr>
          <a:lstStyle/>
          <a:p>
            <a:pPr marL="742950" lvl="1" indent="-285750">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Introduction</a:t>
            </a:r>
            <a:br>
              <a:rPr lang="en-IN" sz="1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400" dirty="0">
                <a:effectLst/>
                <a:latin typeface="Roboto" panose="02000000000000000000" pitchFamily="2" charset="0"/>
                <a:ea typeface="Calibri" panose="020F0502020204030204" pitchFamily="34" charset="0"/>
                <a:cs typeface="Times New Roman" panose="02020603050405020304" pitchFamily="18" charset="0"/>
              </a:rPr>
              <a:t> </a:t>
            </a:r>
            <a:br>
              <a:rPr lang="en-IN" sz="1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6A10F8C-EFA0-4E3C-8C0E-2795737A7D43}"/>
              </a:ext>
            </a:extLst>
          </p:cNvPr>
          <p:cNvSpPr>
            <a:spLocks noGrp="1"/>
          </p:cNvSpPr>
          <p:nvPr>
            <p:ph idx="1"/>
          </p:nvPr>
        </p:nvSpPr>
        <p:spPr/>
        <p:txBody>
          <a:bodyPr>
            <a:normAutofit lnSpcReduction="10000"/>
          </a:bodyPr>
          <a:lstStyle/>
          <a:p>
            <a:pPr marL="457200">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What is PHP</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1200"/>
              </a:spcBef>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is an open-source, interpreted, and object-oriented scripting language that can be executed at the server-side. PHP is well suited for web development. Therefore, it is used to develop web applications (an application that executes on the server and generates the dynamic page.).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is a recursive acronym for "PHP: Hypertext Pre processor".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is a server-side scripting language that is embedded in HTML. It is used to manage dynamic content, databases, session tracking, even build entire e-commerce sites.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integrated with a number of popular databases, including MySQL, PostgreSQL, Oracle, Sybase, Informix, and Microsoft SQL Server.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is pleasingly zippy in its execution, especially when compiled as an Apache module on the Unix side. The MySQL server, once started, executes even very complex queries with huge result sets in record-setting time.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supports a large number of major protocols such as POP3, IMAP, and LDAP. PHP4 added support for Java and distributed object architectures (COM and CORBA), making n-tier development a possibility for the first time</a:t>
            </a:r>
            <a:endParaRPr lang="en-IN"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AD17094-698B-4CF5-B093-8294D6E41665}"/>
              </a:ext>
            </a:extLst>
          </p:cNvPr>
          <p:cNvSpPr>
            <a:spLocks noGrp="1"/>
          </p:cNvSpPr>
          <p:nvPr>
            <p:ph type="sldNum" sz="quarter" idx="12"/>
          </p:nvPr>
        </p:nvSpPr>
        <p:spPr/>
        <p:txBody>
          <a:bodyPr/>
          <a:lstStyle/>
          <a:p>
            <a:fld id="{7A4D8795-AD65-4999-8D63-2079D8801812}" type="slidenum">
              <a:rPr lang="en-IN" smtClean="0"/>
              <a:t>12</a:t>
            </a:fld>
            <a:endParaRPr lang="en-IN"/>
          </a:p>
        </p:txBody>
      </p:sp>
    </p:spTree>
    <p:extLst>
      <p:ext uri="{BB962C8B-B14F-4D97-AF65-F5344CB8AC3E}">
        <p14:creationId xmlns:p14="http://schemas.microsoft.com/office/powerpoint/2010/main" val="4056729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82A3-8810-4A0F-96F7-41C610389A74}"/>
              </a:ext>
            </a:extLst>
          </p:cNvPr>
          <p:cNvSpPr>
            <a:spLocks noGrp="1"/>
          </p:cNvSpPr>
          <p:nvPr>
            <p:ph type="title"/>
          </p:nvPr>
        </p:nvSpPr>
        <p:spPr/>
        <p:txBody>
          <a:bodyPr/>
          <a:lstStyle/>
          <a:p>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Characteristics of php</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AEBA2D-1A6E-435A-8DB4-44E054BCA179}"/>
              </a:ext>
            </a:extLst>
          </p:cNvPr>
          <p:cNvSpPr>
            <a:spLocks noGrp="1"/>
          </p:cNvSpPr>
          <p:nvPr>
            <p:ph idx="1"/>
          </p:nvPr>
        </p:nvSpPr>
        <p:spPr/>
        <p:txBody>
          <a:bodyPr/>
          <a:lstStyle/>
          <a:p>
            <a:pPr marL="30480" marR="30480" algn="just">
              <a:lnSpc>
                <a:spcPct val="107000"/>
              </a:lnSpc>
              <a:spcBef>
                <a:spcPts val="1200"/>
              </a:spcBef>
              <a:spcAft>
                <a:spcPts val="72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Five important characteristics make PHP's practical nature possible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375"/>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Simplicity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375"/>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Efficiency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375"/>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Security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375"/>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Flexibility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375"/>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Familiarity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3452D84-F3F0-4C23-805A-FBAC4BCCDC2E}"/>
              </a:ext>
            </a:extLst>
          </p:cNvPr>
          <p:cNvSpPr>
            <a:spLocks noGrp="1"/>
          </p:cNvSpPr>
          <p:nvPr>
            <p:ph type="sldNum" sz="quarter" idx="12"/>
          </p:nvPr>
        </p:nvSpPr>
        <p:spPr/>
        <p:txBody>
          <a:bodyPr/>
          <a:lstStyle/>
          <a:p>
            <a:fld id="{7A4D8795-AD65-4999-8D63-2079D8801812}" type="slidenum">
              <a:rPr lang="en-IN" smtClean="0"/>
              <a:t>13</a:t>
            </a:fld>
            <a:endParaRPr lang="en-IN"/>
          </a:p>
        </p:txBody>
      </p:sp>
    </p:spTree>
    <p:extLst>
      <p:ext uri="{BB962C8B-B14F-4D97-AF65-F5344CB8AC3E}">
        <p14:creationId xmlns:p14="http://schemas.microsoft.com/office/powerpoint/2010/main" val="1551698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CAEF-8DCB-4387-8976-12A3CEA27BE6}"/>
              </a:ext>
            </a:extLst>
          </p:cNvPr>
          <p:cNvSpPr>
            <a:spLocks noGrp="1"/>
          </p:cNvSpPr>
          <p:nvPr>
            <p:ph type="title"/>
          </p:nvPr>
        </p:nvSpPr>
        <p:spPr>
          <a:xfrm>
            <a:off x="677334" y="609600"/>
            <a:ext cx="8596668" cy="801950"/>
          </a:xfrm>
        </p:spPr>
        <p:txBody>
          <a:bodyPr>
            <a:normAutofit fontScale="90000"/>
          </a:bodyPr>
          <a:lstStyle/>
          <a:p>
            <a:r>
              <a:rPr lang="en-GB"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CHARACTERISTICS OF PHP</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pic>
        <p:nvPicPr>
          <p:cNvPr id="4" name="Content Placeholder 3" descr="PHP Features">
            <a:extLst>
              <a:ext uri="{FF2B5EF4-FFF2-40B4-BE49-F238E27FC236}">
                <a16:creationId xmlns:a16="http://schemas.microsoft.com/office/drawing/2014/main" id="{007D77CB-B3A2-4D28-AB91-296F758E154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647157" y="2160588"/>
            <a:ext cx="4657724" cy="3881437"/>
          </a:xfrm>
          <a:prstGeom prst="rect">
            <a:avLst/>
          </a:prstGeom>
          <a:noFill/>
          <a:ln>
            <a:noFill/>
          </a:ln>
        </p:spPr>
      </p:pic>
      <p:sp>
        <p:nvSpPr>
          <p:cNvPr id="3" name="Slide Number Placeholder 2">
            <a:extLst>
              <a:ext uri="{FF2B5EF4-FFF2-40B4-BE49-F238E27FC236}">
                <a16:creationId xmlns:a16="http://schemas.microsoft.com/office/drawing/2014/main" id="{E1364956-AFAE-4474-8DFF-5E73904E352D}"/>
              </a:ext>
            </a:extLst>
          </p:cNvPr>
          <p:cNvSpPr>
            <a:spLocks noGrp="1"/>
          </p:cNvSpPr>
          <p:nvPr>
            <p:ph type="sldNum" sz="quarter" idx="12"/>
          </p:nvPr>
        </p:nvSpPr>
        <p:spPr/>
        <p:txBody>
          <a:bodyPr/>
          <a:lstStyle/>
          <a:p>
            <a:fld id="{7A4D8795-AD65-4999-8D63-2079D8801812}" type="slidenum">
              <a:rPr lang="en-IN" smtClean="0"/>
              <a:t>14</a:t>
            </a:fld>
            <a:endParaRPr lang="en-IN"/>
          </a:p>
        </p:txBody>
      </p:sp>
    </p:spTree>
    <p:extLst>
      <p:ext uri="{BB962C8B-B14F-4D97-AF65-F5344CB8AC3E}">
        <p14:creationId xmlns:p14="http://schemas.microsoft.com/office/powerpoint/2010/main" val="136576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37479-BF5E-4AFE-80EE-69DA0083D5A7}"/>
              </a:ext>
            </a:extLst>
          </p:cNvPr>
          <p:cNvSpPr>
            <a:spLocks noGrp="1"/>
          </p:cNvSpPr>
          <p:nvPr>
            <p:ph idx="1"/>
          </p:nvPr>
        </p:nvSpPr>
        <p:spPr>
          <a:xfrm>
            <a:off x="838200" y="506027"/>
            <a:ext cx="10515600" cy="5670936"/>
          </a:xfrm>
        </p:spPr>
        <p:txBody>
          <a:bodyPr>
            <a:normAutofit/>
          </a:bodyPr>
          <a:lstStyle/>
          <a:p>
            <a:pPr>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PHP script is executed much faster than those scripts which are written in other languages such as JSP and ASP. </a:t>
            </a:r>
          </a:p>
          <a:p>
            <a:pPr>
              <a:lnSpc>
                <a:spcPct val="107000"/>
              </a:lnSpc>
              <a:spcBef>
                <a:spcPts val="1200"/>
              </a:spcBef>
              <a:spcAft>
                <a:spcPts val="800"/>
              </a:spcAft>
            </a:pPr>
            <a:r>
              <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PHP uses its own memory, so the server workload and loading time is automatically reduced,</a:t>
            </a:r>
          </a:p>
          <a:p>
            <a:pPr>
              <a:lnSpc>
                <a:spcPct val="107000"/>
              </a:lnSpc>
              <a:spcBef>
                <a:spcPts val="1200"/>
              </a:spcBef>
              <a:spcAft>
                <a:spcPts val="800"/>
              </a:spcAft>
            </a:pPr>
            <a:r>
              <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which results in faster processing speed and better performance</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Open Source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source code and software are freely available on the web. You can develop all the versions of PHP according to your requirement</a:t>
            </a:r>
          </a:p>
          <a:p>
            <a:pPr>
              <a:lnSpc>
                <a:spcPct val="107000"/>
              </a:lnSpc>
              <a:spcBef>
                <a:spcPts val="1200"/>
              </a:spcBef>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without paying any cost. All its components are free to download and use.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Familiarity with syntax</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has easily understandable syntax. Programmers are comfortable coding with it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Embedded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code can be easily embedded within HTML tags and script.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2" name="Slide Number Placeholder 1">
            <a:extLst>
              <a:ext uri="{FF2B5EF4-FFF2-40B4-BE49-F238E27FC236}">
                <a16:creationId xmlns:a16="http://schemas.microsoft.com/office/drawing/2014/main" id="{7A801384-974F-4AFE-ACA9-FB588A33AFA4}"/>
              </a:ext>
            </a:extLst>
          </p:cNvPr>
          <p:cNvSpPr>
            <a:spLocks noGrp="1"/>
          </p:cNvSpPr>
          <p:nvPr>
            <p:ph type="sldNum" sz="quarter" idx="12"/>
          </p:nvPr>
        </p:nvSpPr>
        <p:spPr/>
        <p:txBody>
          <a:bodyPr/>
          <a:lstStyle/>
          <a:p>
            <a:fld id="{7A4D8795-AD65-4999-8D63-2079D8801812}" type="slidenum">
              <a:rPr lang="en-IN" smtClean="0"/>
              <a:t>15</a:t>
            </a:fld>
            <a:endParaRPr lang="en-IN"/>
          </a:p>
        </p:txBody>
      </p:sp>
    </p:spTree>
    <p:extLst>
      <p:ext uri="{BB962C8B-B14F-4D97-AF65-F5344CB8AC3E}">
        <p14:creationId xmlns:p14="http://schemas.microsoft.com/office/powerpoint/2010/main" val="1201469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CE62C-6F22-4B3E-9DD7-C9EECE74DA56}"/>
              </a:ext>
            </a:extLst>
          </p:cNvPr>
          <p:cNvSpPr>
            <a:spLocks noGrp="1"/>
          </p:cNvSpPr>
          <p:nvPr>
            <p:ph idx="1"/>
          </p:nvPr>
        </p:nvSpPr>
        <p:spPr>
          <a:xfrm>
            <a:off x="838200" y="133166"/>
            <a:ext cx="10515600" cy="6043798"/>
          </a:xfrm>
        </p:spPr>
        <p:txBody>
          <a:bodyPr>
            <a:normAutofit fontScale="55000" lnSpcReduction="20000"/>
          </a:bodyPr>
          <a:lstStyle/>
          <a:p>
            <a:pPr>
              <a:spcBef>
                <a:spcPts val="1200"/>
              </a:spcBef>
            </a:pPr>
            <a:r>
              <a:rPr lang="en-IN" sz="2200" b="1" dirty="0">
                <a:solidFill>
                  <a:srgbClr val="000000"/>
                </a:solidFill>
                <a:effectLst/>
                <a:latin typeface="Times New Roman" panose="02020603050405020304" pitchFamily="18" charset="0"/>
                <a:ea typeface="Times New Roman" panose="02020603050405020304" pitchFamily="18" charset="0"/>
              </a:rPr>
              <a:t>Platform Independent</a:t>
            </a:r>
            <a:r>
              <a:rPr lang="en-IN" sz="2800" b="1" dirty="0">
                <a:solidFill>
                  <a:srgbClr val="000000"/>
                </a:solidFill>
                <a:effectLst/>
                <a:latin typeface="Times New Roman" panose="02020603050405020304" pitchFamily="18" charset="0"/>
                <a:ea typeface="Times New Roman" panose="02020603050405020304" pitchFamily="18" charset="0"/>
              </a:rPr>
              <a:t>:</a:t>
            </a:r>
            <a:endParaRPr lang="en-IN" sz="2800" dirty="0">
              <a:effectLst/>
              <a:latin typeface="Abadi" panose="020B0604020202020204" pitchFamily="34" charset="0"/>
              <a:ea typeface="Times New Roman" panose="02020603050405020304" pitchFamily="18" charset="0"/>
            </a:endParaRPr>
          </a:p>
          <a:p>
            <a:pPr>
              <a:spcBef>
                <a:spcPts val="1200"/>
              </a:spcBef>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is available for WINDOWS, MAC, LINUX &amp; UNIX operating system. A PHP application developed in</a:t>
            </a:r>
          </a:p>
          <a:p>
            <a:pPr>
              <a:spcBef>
                <a:spcPts val="1200"/>
              </a:spcBef>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one OS can be easily executed in other OS also</a:t>
            </a:r>
            <a:r>
              <a:rPr lang="en-IN" sz="2200" dirty="0">
                <a:solidFill>
                  <a:srgbClr val="000000"/>
                </a:solidFill>
                <a:effectLst/>
                <a:latin typeface="Times New Roman" panose="02020603050405020304" pitchFamily="18" charset="0"/>
                <a:ea typeface="Times New Roman" panose="02020603050405020304" pitchFamily="18" charset="0"/>
              </a:rPr>
              <a:t>.</a:t>
            </a:r>
            <a:endParaRPr lang="en-IN" sz="2200" dirty="0">
              <a:effectLst/>
              <a:latin typeface="Abadi" panose="020B0604020202020204" pitchFamily="34" charset="0"/>
              <a:ea typeface="Times New Roman" panose="02020603050405020304" pitchFamily="18" charset="0"/>
            </a:endParaRPr>
          </a:p>
          <a:p>
            <a:pPr>
              <a:spcBef>
                <a:spcPts val="1200"/>
              </a:spcBef>
            </a:pPr>
            <a:r>
              <a:rPr lang="en-IN" sz="2200" b="1" dirty="0">
                <a:solidFill>
                  <a:srgbClr val="000000"/>
                </a:solidFill>
                <a:effectLst/>
                <a:latin typeface="Times New Roman" panose="02020603050405020304" pitchFamily="18" charset="0"/>
                <a:ea typeface="Times New Roman" panose="02020603050405020304" pitchFamily="18" charset="0"/>
              </a:rPr>
              <a:t>Database Support</a:t>
            </a:r>
            <a:r>
              <a:rPr lang="en-IN" sz="2800" b="1" dirty="0">
                <a:solidFill>
                  <a:srgbClr val="000000"/>
                </a:solidFill>
                <a:effectLst/>
                <a:latin typeface="Times New Roman" panose="02020603050405020304" pitchFamily="18" charset="0"/>
                <a:ea typeface="Times New Roman" panose="02020603050405020304" pitchFamily="18" charset="0"/>
              </a:rPr>
              <a:t>:</a:t>
            </a:r>
            <a:endParaRPr lang="en-IN" sz="2800" dirty="0">
              <a:effectLst/>
              <a:latin typeface="Abadi" panose="020B0604020202020204" pitchFamily="34" charset="0"/>
              <a:ea typeface="Times New Roman" panose="02020603050405020304" pitchFamily="18" charset="0"/>
            </a:endParaRPr>
          </a:p>
          <a:p>
            <a:pPr>
              <a:spcBef>
                <a:spcPts val="1200"/>
              </a:spcBef>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supports all the leading databases such as MySQL, SQLite, ODBC, etc</a:t>
            </a: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200"/>
              </a:spcBef>
            </a:pPr>
            <a:r>
              <a:rPr lang="en-IN" sz="2200" b="1" dirty="0">
                <a:solidFill>
                  <a:srgbClr val="000000"/>
                </a:solidFill>
                <a:effectLst/>
                <a:latin typeface="Times New Roman" panose="02020603050405020304" pitchFamily="18" charset="0"/>
                <a:ea typeface="Times New Roman" panose="02020603050405020304" pitchFamily="18" charset="0"/>
              </a:rPr>
              <a:t>Error Reporting </a:t>
            </a:r>
            <a:r>
              <a:rPr lang="en-IN" sz="2800" b="1" dirty="0">
                <a:solidFill>
                  <a:srgbClr val="000000"/>
                </a:solidFill>
                <a:effectLst/>
                <a:latin typeface="Times New Roman" panose="02020603050405020304" pitchFamily="18" charset="0"/>
                <a:ea typeface="Times New Roman" panose="02020603050405020304" pitchFamily="18" charset="0"/>
              </a:rPr>
              <a:t>-</a:t>
            </a:r>
            <a:endParaRPr lang="en-IN" sz="2800" dirty="0">
              <a:effectLst/>
              <a:latin typeface="Abadi" panose="020B0604020202020204" pitchFamily="34" charset="0"/>
              <a:ea typeface="Times New Roman" panose="02020603050405020304" pitchFamily="18" charset="0"/>
            </a:endParaRPr>
          </a:p>
          <a:p>
            <a:pPr>
              <a:spcBef>
                <a:spcPts val="1200"/>
              </a:spcBef>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has predefined error reporting constants to generate an error notice or warning at runtime.</a:t>
            </a:r>
          </a:p>
          <a:p>
            <a:pPr>
              <a:spcBef>
                <a:spcPts val="1200"/>
              </a:spcBef>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E.g., E_ERROR, E_WARNING, E_STRICT, E_PARSE.</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200"/>
              </a:spcBef>
            </a:pPr>
            <a:r>
              <a:rPr lang="en-IN" sz="2200" b="1" dirty="0">
                <a:solidFill>
                  <a:srgbClr val="000000"/>
                </a:solidFill>
                <a:effectLst/>
                <a:latin typeface="Times New Roman" panose="02020603050405020304" pitchFamily="18" charset="0"/>
                <a:ea typeface="Times New Roman" panose="02020603050405020304" pitchFamily="18" charset="0"/>
              </a:rPr>
              <a:t>Loosely Typed Language</a:t>
            </a:r>
            <a:r>
              <a:rPr lang="en-IN" sz="2800" b="1" dirty="0">
                <a:solidFill>
                  <a:srgbClr val="000000"/>
                </a:solidFill>
                <a:effectLst/>
                <a:latin typeface="Times New Roman" panose="02020603050405020304" pitchFamily="18" charset="0"/>
                <a:ea typeface="Times New Roman" panose="02020603050405020304" pitchFamily="18" charset="0"/>
              </a:rPr>
              <a:t>:</a:t>
            </a:r>
            <a:endParaRPr lang="en-IN" sz="2800" dirty="0">
              <a:effectLst/>
              <a:latin typeface="Abadi" panose="020B0604020202020204" pitchFamily="34" charset="0"/>
              <a:ea typeface="Times New Roman" panose="02020603050405020304" pitchFamily="18" charset="0"/>
            </a:endParaRPr>
          </a:p>
          <a:p>
            <a:pPr>
              <a:spcBef>
                <a:spcPts val="1200"/>
              </a:spcBef>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allows us to use a variable without declaring its datatype. It will be taken automatically at the time of execution </a:t>
            </a:r>
          </a:p>
          <a:p>
            <a:pPr>
              <a:spcBef>
                <a:spcPts val="1200"/>
              </a:spcBef>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based on the type of data it contains on its value.</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200"/>
              </a:spcBef>
            </a:pPr>
            <a:r>
              <a:rPr lang="en-IN" sz="2200" b="1" dirty="0">
                <a:solidFill>
                  <a:srgbClr val="000000"/>
                </a:solidFill>
                <a:effectLst/>
                <a:latin typeface="Times New Roman" panose="02020603050405020304" pitchFamily="18" charset="0"/>
                <a:ea typeface="Times New Roman" panose="02020603050405020304" pitchFamily="18" charset="0"/>
              </a:rPr>
              <a:t>Web servers Support</a:t>
            </a:r>
            <a:r>
              <a:rPr lang="en-IN" sz="2800" b="1" dirty="0">
                <a:solidFill>
                  <a:srgbClr val="000000"/>
                </a:solidFill>
                <a:effectLst/>
                <a:latin typeface="Times New Roman" panose="02020603050405020304" pitchFamily="18" charset="0"/>
                <a:ea typeface="Times New Roman" panose="02020603050405020304" pitchFamily="18" charset="0"/>
              </a:rPr>
              <a:t>:</a:t>
            </a:r>
            <a:endParaRPr lang="en-IN" sz="2800" dirty="0">
              <a:effectLst/>
              <a:latin typeface="Abadi" panose="020B0604020202020204" pitchFamily="34" charset="0"/>
              <a:ea typeface="Times New Roman" panose="02020603050405020304" pitchFamily="18" charset="0"/>
            </a:endParaRPr>
          </a:p>
          <a:p>
            <a:pPr>
              <a:spcBef>
                <a:spcPts val="1200"/>
              </a:spcBef>
            </a:pPr>
            <a:r>
              <a:rPr lang="en-IN" sz="2200" dirty="0">
                <a:solidFill>
                  <a:srgbClr val="000000"/>
                </a:solidFill>
                <a:effectLst/>
                <a:latin typeface="Times New Roman" panose="02020603050405020304" pitchFamily="18" charset="0"/>
                <a:ea typeface="Times New Roman" panose="02020603050405020304" pitchFamily="18" charset="0"/>
              </a:rPr>
              <a:t>PHP is compatible with almost all local servers used today like Apache, Netscape, Microsoft IIS, etc.</a:t>
            </a:r>
            <a:endParaRPr lang="en-IN" sz="2200" dirty="0">
              <a:effectLst/>
              <a:latin typeface="Abadi" panose="020B0604020202020204" pitchFamily="34" charset="0"/>
              <a:ea typeface="Times New Roman" panose="02020603050405020304" pitchFamily="18" charset="0"/>
            </a:endParaRPr>
          </a:p>
          <a:p>
            <a:pPr>
              <a:spcBef>
                <a:spcPts val="1200"/>
              </a:spcBef>
            </a:pPr>
            <a:r>
              <a:rPr lang="en-IN" sz="2200" b="1" dirty="0">
                <a:solidFill>
                  <a:srgbClr val="000000"/>
                </a:solidFill>
                <a:effectLst/>
                <a:latin typeface="Times New Roman" panose="02020603050405020304" pitchFamily="18" charset="0"/>
                <a:ea typeface="Times New Roman" panose="02020603050405020304" pitchFamily="18" charset="0"/>
              </a:rPr>
              <a:t>Security</a:t>
            </a:r>
            <a:r>
              <a:rPr lang="en-IN" sz="2800" b="1" dirty="0">
                <a:solidFill>
                  <a:srgbClr val="000000"/>
                </a:solidFill>
                <a:effectLst/>
                <a:latin typeface="Times New Roman" panose="02020603050405020304" pitchFamily="18" charset="0"/>
                <a:ea typeface="Times New Roman" panose="02020603050405020304" pitchFamily="18" charset="0"/>
              </a:rPr>
              <a:t>:</a:t>
            </a:r>
            <a:endParaRPr lang="en-IN" sz="2800" dirty="0">
              <a:effectLst/>
              <a:latin typeface="Abadi" panose="020B0604020202020204" pitchFamily="34" charset="0"/>
              <a:ea typeface="Times New Roman" panose="02020603050405020304" pitchFamily="18" charset="0"/>
            </a:endParaRPr>
          </a:p>
          <a:p>
            <a:pPr>
              <a:spcBef>
                <a:spcPts val="1200"/>
              </a:spcBef>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is a secure language to develop the website. It consists of multiple layers of security to prevent threads and malicious attacks.</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200"/>
              </a:spcBef>
            </a:pPr>
            <a:r>
              <a:rPr lang="en-IN" sz="2200" b="1" dirty="0">
                <a:solidFill>
                  <a:srgbClr val="000000"/>
                </a:solidFill>
                <a:effectLst/>
                <a:latin typeface="Times New Roman" panose="02020603050405020304" pitchFamily="18" charset="0"/>
                <a:ea typeface="Times New Roman" panose="02020603050405020304" pitchFamily="18" charset="0"/>
              </a:rPr>
              <a:t>Control</a:t>
            </a:r>
            <a:r>
              <a:rPr lang="en-IN" sz="2800" b="1" dirty="0">
                <a:solidFill>
                  <a:srgbClr val="000000"/>
                </a:solidFill>
                <a:effectLst/>
                <a:latin typeface="Times New Roman" panose="02020603050405020304" pitchFamily="18" charset="0"/>
                <a:ea typeface="Times New Roman" panose="02020603050405020304" pitchFamily="18" charset="0"/>
              </a:rPr>
              <a:t>:</a:t>
            </a:r>
            <a:endParaRPr lang="en-IN" sz="2800" dirty="0">
              <a:effectLst/>
              <a:latin typeface="Abadi" panose="020B0604020202020204" pitchFamily="34" charset="0"/>
              <a:ea typeface="Times New Roman" panose="02020603050405020304" pitchFamily="18" charset="0"/>
            </a:endParaRPr>
          </a:p>
          <a:p>
            <a:pPr>
              <a:spcBef>
                <a:spcPts val="1200"/>
              </a:spcBef>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Different programming languages require long script or code, whereas PHP can do the same work in a few lines of code</a:t>
            </a:r>
          </a:p>
          <a:p>
            <a:pPr>
              <a:spcBef>
                <a:spcPts val="1200"/>
              </a:spcBef>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has maximum control over the websites like you can make changes easily whenever you want.</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2" name="Slide Number Placeholder 1">
            <a:extLst>
              <a:ext uri="{FF2B5EF4-FFF2-40B4-BE49-F238E27FC236}">
                <a16:creationId xmlns:a16="http://schemas.microsoft.com/office/drawing/2014/main" id="{69397AFD-8700-4E36-9F70-93E958A21932}"/>
              </a:ext>
            </a:extLst>
          </p:cNvPr>
          <p:cNvSpPr>
            <a:spLocks noGrp="1"/>
          </p:cNvSpPr>
          <p:nvPr>
            <p:ph type="sldNum" sz="quarter" idx="12"/>
          </p:nvPr>
        </p:nvSpPr>
        <p:spPr/>
        <p:txBody>
          <a:bodyPr/>
          <a:lstStyle/>
          <a:p>
            <a:fld id="{7A4D8795-AD65-4999-8D63-2079D8801812}" type="slidenum">
              <a:rPr lang="en-IN" smtClean="0"/>
              <a:t>16</a:t>
            </a:fld>
            <a:endParaRPr lang="en-IN"/>
          </a:p>
        </p:txBody>
      </p:sp>
    </p:spTree>
    <p:extLst>
      <p:ext uri="{BB962C8B-B14F-4D97-AF65-F5344CB8AC3E}">
        <p14:creationId xmlns:p14="http://schemas.microsoft.com/office/powerpoint/2010/main" val="1701591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FB01-AAC0-477F-BE70-C828448D0F31}"/>
              </a:ext>
            </a:extLst>
          </p:cNvPr>
          <p:cNvSpPr>
            <a:spLocks noGrp="1"/>
          </p:cNvSpPr>
          <p:nvPr>
            <p:ph type="title"/>
          </p:nvPr>
        </p:nvSpPr>
        <p:spPr>
          <a:xfrm>
            <a:off x="677334" y="609600"/>
            <a:ext cx="8596668" cy="588885"/>
          </a:xfrm>
        </p:spPr>
        <p:txBody>
          <a:bodyPr>
            <a:noAutofit/>
          </a:bodyPr>
          <a:lstStyle/>
          <a:p>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Why use PHP</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4185E63-7A26-4C9E-8DA9-F774588DFA91}"/>
              </a:ext>
            </a:extLst>
          </p:cNvPr>
          <p:cNvSpPr>
            <a:spLocks noGrp="1"/>
          </p:cNvSpPr>
          <p:nvPr>
            <p:ph idx="1"/>
          </p:nvPr>
        </p:nvSpPr>
        <p:spPr>
          <a:xfrm>
            <a:off x="677334" y="1633491"/>
            <a:ext cx="8596668" cy="4407871"/>
          </a:xfrm>
        </p:spPr>
        <p:txBody>
          <a:bodyPr>
            <a:normAutofit fontScale="25000" lnSpcReduction="20000"/>
          </a:bodyPr>
          <a:lstStyle/>
          <a:p>
            <a:pPr>
              <a:lnSpc>
                <a:spcPct val="107000"/>
              </a:lnSpc>
              <a:spcBef>
                <a:spcPts val="1200"/>
              </a:spcBef>
              <a:spcAft>
                <a:spcPts val="800"/>
              </a:spcAft>
            </a:pPr>
            <a:r>
              <a:rPr lang="en-IN" sz="4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is a server-side scripting language, which is used to design the dynamic web applications with MySQL database.</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SzPts val="1000"/>
              <a:buFont typeface="Courier New" panose="02070309020205020404" pitchFamily="49" charset="0"/>
              <a:buChar char="o"/>
              <a:tabLst>
                <a:tab pos="457200" algn="l"/>
              </a:tabLst>
            </a:pPr>
            <a:r>
              <a:rPr lang="en-IN" sz="4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handles dynamic content, database as well as session tracking for the website.</a:t>
            </a:r>
            <a:endParaRPr lang="en-IN" sz="4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SzPts val="1000"/>
              <a:buFont typeface="Courier New" panose="02070309020205020404" pitchFamily="49" charset="0"/>
              <a:buChar char="o"/>
              <a:tabLst>
                <a:tab pos="457200" algn="l"/>
              </a:tabLst>
            </a:pPr>
            <a:r>
              <a:rPr lang="en-IN" sz="4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You can create sessions in PHP.</a:t>
            </a:r>
            <a:endParaRPr lang="en-IN" sz="4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SzPts val="1000"/>
              <a:buFont typeface="Courier New" panose="02070309020205020404" pitchFamily="49" charset="0"/>
              <a:buChar char="o"/>
              <a:tabLst>
                <a:tab pos="457200" algn="l"/>
              </a:tabLst>
            </a:pPr>
            <a:r>
              <a:rPr lang="en-IN" sz="4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can access cookies variable and also set cookies.</a:t>
            </a:r>
            <a:endParaRPr lang="en-IN" sz="4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SzPts val="1000"/>
              <a:buFont typeface="Courier New" panose="02070309020205020404" pitchFamily="49" charset="0"/>
              <a:buChar char="o"/>
              <a:tabLst>
                <a:tab pos="457200" algn="l"/>
              </a:tabLst>
            </a:pPr>
            <a:r>
              <a:rPr lang="en-IN" sz="4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helps to encrypt the data and apply validation.</a:t>
            </a:r>
            <a:endParaRPr lang="en-IN" sz="4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SzPts val="1000"/>
              <a:buFont typeface="Courier New" panose="02070309020205020404" pitchFamily="49" charset="0"/>
              <a:buChar char="o"/>
              <a:tabLst>
                <a:tab pos="457200" algn="l"/>
              </a:tabLst>
            </a:pPr>
            <a:r>
              <a:rPr lang="en-IN" sz="4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supports several protocols such as HTTP, POP3, SNMP, LDAP, IMAP, and many more.</a:t>
            </a:r>
            <a:endParaRPr lang="en-IN" sz="4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SzPts val="1000"/>
              <a:buFont typeface="Courier New" panose="02070309020205020404" pitchFamily="49" charset="0"/>
              <a:buChar char="o"/>
              <a:tabLst>
                <a:tab pos="457200" algn="l"/>
              </a:tabLst>
            </a:pPr>
            <a:r>
              <a:rPr lang="en-IN" sz="4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Using PHP language, you can control the user to access some pages of your website.</a:t>
            </a:r>
            <a:endParaRPr lang="en-IN" sz="4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SzPts val="1000"/>
              <a:buFont typeface="Courier New" panose="02070309020205020404" pitchFamily="49" charset="0"/>
              <a:buChar char="o"/>
              <a:tabLst>
                <a:tab pos="457200" algn="l"/>
              </a:tabLst>
            </a:pPr>
            <a:r>
              <a:rPr lang="en-IN" sz="4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PHP is easy to install and set up, this is the main reason why PHP is the best language to learn.</a:t>
            </a:r>
            <a:endParaRPr lang="en-IN" sz="4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SzPts val="1000"/>
              <a:buFont typeface="Courier New" panose="02070309020205020404" pitchFamily="49" charset="0"/>
              <a:buChar char="o"/>
              <a:tabLst>
                <a:tab pos="457200" algn="l"/>
              </a:tabLst>
            </a:pPr>
            <a:r>
              <a:rPr lang="en-IN" sz="4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can handle the forms, such as - collect the data from users using forms, save it into the database, and return useful information to the user. </a:t>
            </a:r>
            <a:r>
              <a:rPr lang="en-IN" sz="4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example</a:t>
            </a:r>
            <a:r>
              <a:rPr lang="en-IN" sz="4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Registration form.</a:t>
            </a:r>
            <a:endParaRPr lang="en-IN" sz="4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dirty="0"/>
          </a:p>
        </p:txBody>
      </p:sp>
      <p:sp>
        <p:nvSpPr>
          <p:cNvPr id="4" name="Slide Number Placeholder 3">
            <a:extLst>
              <a:ext uri="{FF2B5EF4-FFF2-40B4-BE49-F238E27FC236}">
                <a16:creationId xmlns:a16="http://schemas.microsoft.com/office/drawing/2014/main" id="{36557DAB-3FDD-4E7E-87F4-B6C23757A03D}"/>
              </a:ext>
            </a:extLst>
          </p:cNvPr>
          <p:cNvSpPr>
            <a:spLocks noGrp="1"/>
          </p:cNvSpPr>
          <p:nvPr>
            <p:ph type="sldNum" sz="quarter" idx="12"/>
          </p:nvPr>
        </p:nvSpPr>
        <p:spPr/>
        <p:txBody>
          <a:bodyPr/>
          <a:lstStyle/>
          <a:p>
            <a:fld id="{7A4D8795-AD65-4999-8D63-2079D8801812}" type="slidenum">
              <a:rPr lang="en-IN" smtClean="0"/>
              <a:t>17</a:t>
            </a:fld>
            <a:endParaRPr lang="en-IN"/>
          </a:p>
        </p:txBody>
      </p:sp>
    </p:spTree>
    <p:extLst>
      <p:ext uri="{BB962C8B-B14F-4D97-AF65-F5344CB8AC3E}">
        <p14:creationId xmlns:p14="http://schemas.microsoft.com/office/powerpoint/2010/main" val="1379232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23C1-D74E-49D4-936B-279781A5640A}"/>
              </a:ext>
            </a:extLst>
          </p:cNvPr>
          <p:cNvSpPr>
            <a:spLocks noGrp="1"/>
          </p:cNvSpPr>
          <p:nvPr>
            <p:ph type="title"/>
          </p:nvPr>
        </p:nvSpPr>
        <p:spPr>
          <a:xfrm>
            <a:off x="677334" y="609600"/>
            <a:ext cx="8596668" cy="615518"/>
          </a:xfrm>
        </p:spPr>
        <p:txBody>
          <a:bodyPr>
            <a:normAutofit fontScale="90000"/>
          </a:bodyPr>
          <a:lstStyle/>
          <a:p>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Advantage of php</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A698CD3-BC15-4C5C-9A73-E68E88E163B1}"/>
              </a:ext>
            </a:extLst>
          </p:cNvPr>
          <p:cNvSpPr>
            <a:spLocks noGrp="1"/>
          </p:cNvSpPr>
          <p:nvPr>
            <p:ph idx="1"/>
          </p:nvPr>
        </p:nvSpPr>
        <p:spPr>
          <a:xfrm>
            <a:off x="677334" y="1154097"/>
            <a:ext cx="8596668" cy="4887265"/>
          </a:xfrm>
        </p:spPr>
        <p:txBody>
          <a:bodyPr>
            <a:normAutofit fontScale="70000" lnSpcReduction="20000"/>
          </a:bodyPr>
          <a:lstStyle/>
          <a:p>
            <a:pPr marL="342900" lvl="0" indent="-342900" fontAlgn="base">
              <a:lnSpc>
                <a:spcPct val="107000"/>
              </a:lnSpc>
              <a:spcBef>
                <a:spcPts val="1200"/>
              </a:spcBef>
              <a:spcAft>
                <a:spcPts val="800"/>
              </a:spcAft>
              <a:buSzPts val="1000"/>
              <a:buFont typeface="Symbol" panose="05050102010706020507" pitchFamily="18" charset="2"/>
              <a:buChar char=""/>
              <a:tabLst>
                <a:tab pos="67945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Open source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fontAlgn="base">
              <a:lnSpc>
                <a:spcPct val="107000"/>
              </a:lnSpc>
              <a:spcBef>
                <a:spcPts val="1200"/>
              </a:spcBef>
              <a:spcAft>
                <a:spcPts val="800"/>
              </a:spcAft>
              <a:buSzPts val="1000"/>
              <a:buFont typeface="Symbol" panose="05050102010706020507" pitchFamily="18" charset="2"/>
              <a:buChar char=""/>
              <a:tabLst>
                <a:tab pos="67945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It is developed and maintained by a large group of developers. This will help in creating a support community and abundant extension libraries.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Bef>
                <a:spcPts val="1200"/>
              </a:spcBef>
              <a:spcAft>
                <a:spcPts val="800"/>
              </a:spcAft>
            </a:pPr>
            <a:r>
              <a:rPr lang="en-IN" sz="1800" dirty="0">
                <a:effectLst/>
                <a:latin typeface="Roboto" panose="02000000000000000000" pitchFamily="2" charset="0"/>
                <a:ea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Speed</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fontAlgn="base">
              <a:lnSpc>
                <a:spcPct val="107000"/>
              </a:lnSpc>
              <a:spcBef>
                <a:spcPts val="1200"/>
              </a:spcBef>
              <a:spcAft>
                <a:spcPts val="800"/>
              </a:spcAft>
            </a:pPr>
            <a:r>
              <a:rPr lang="en-IN" sz="15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It is relatively fast, since it uses not much system resources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800"/>
              </a:spcAft>
              <a:buSzPts val="1000"/>
              <a:buFont typeface="Symbol" panose="05050102010706020507" pitchFamily="18" charset="2"/>
              <a:buChar char=""/>
              <a:tabLst>
                <a:tab pos="67945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Easy to use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fontAlgn="base">
              <a:lnSpc>
                <a:spcPct val="107000"/>
              </a:lnSpc>
              <a:spcBef>
                <a:spcPts val="1200"/>
              </a:spcBef>
              <a:spcAft>
                <a:spcPts val="800"/>
              </a:spcAft>
              <a:buSzPts val="1000"/>
              <a:buFont typeface="Symbol" panose="05050102010706020507" pitchFamily="18" charset="2"/>
              <a:buChar char=""/>
              <a:tabLst>
                <a:tab pos="67945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It uses a C like syntax, so for those who are familiar with C, it’s very easy for them to pick up and easy to create website scripts.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800"/>
              </a:spcAft>
              <a:buSzPts val="1000"/>
              <a:buFont typeface="Symbol" panose="05050102010706020507" pitchFamily="18" charset="2"/>
              <a:buChar char=""/>
              <a:tabLst>
                <a:tab pos="679450" algn="l"/>
              </a:tabLst>
            </a:pPr>
            <a:r>
              <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Stable</a:t>
            </a:r>
            <a:r>
              <a:rPr lang="en-IN" sz="15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Since it is maintained by many developers, bugs are rather found and fixed quickly, making it a stable software.</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Bef>
                <a:spcPts val="1200"/>
              </a:spcBef>
              <a:spcAft>
                <a:spcPts val="800"/>
              </a:spcAft>
            </a:pPr>
            <a:r>
              <a:rPr lang="en-IN" sz="1800" dirty="0">
                <a:effectLst/>
                <a:latin typeface="Roboto" panose="02000000000000000000" pitchFamily="2" charset="0"/>
                <a:ea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Powerful library support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fontAlgn="base">
              <a:lnSpc>
                <a:spcPct val="107000"/>
              </a:lnSpc>
              <a:spcBef>
                <a:spcPts val="1200"/>
              </a:spcBef>
              <a:spcAft>
                <a:spcPts val="800"/>
              </a:spcAft>
              <a:buNone/>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You can easily find functional modules you need such a PDF, graph etc</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800"/>
              </a:spcAft>
              <a:buSzPts val="1000"/>
              <a:buFont typeface="Symbol" panose="05050102010706020507" pitchFamily="18" charset="2"/>
              <a:buChar char=""/>
              <a:tabLst>
                <a:tab pos="67945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Built in database connection modules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fontAlgn="base">
              <a:lnSpc>
                <a:spcPct val="107000"/>
              </a:lnSpc>
              <a:spcBef>
                <a:spcPts val="1200"/>
              </a:spcBef>
              <a:spcAft>
                <a:spcPts val="800"/>
              </a:spcAft>
              <a:buSzPts val="1000"/>
              <a:buFont typeface="Symbol" panose="05050102010706020507" pitchFamily="18" charset="2"/>
              <a:buChar char=""/>
              <a:tabLst>
                <a:tab pos="679450" algn="l"/>
              </a:tabLst>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 You can connect to databases easily using PHP, since many websites are data/ content driven, so we will use database frequently, this will largely reduce the development time of web apps.</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Bef>
                <a:spcPts val="1200"/>
              </a:spcBef>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03AECF-0584-480A-932A-A42480CA1C0B}"/>
              </a:ext>
            </a:extLst>
          </p:cNvPr>
          <p:cNvSpPr>
            <a:spLocks noGrp="1"/>
          </p:cNvSpPr>
          <p:nvPr>
            <p:ph type="sldNum" sz="quarter" idx="12"/>
          </p:nvPr>
        </p:nvSpPr>
        <p:spPr/>
        <p:txBody>
          <a:bodyPr/>
          <a:lstStyle/>
          <a:p>
            <a:fld id="{7A4D8795-AD65-4999-8D63-2079D8801812}" type="slidenum">
              <a:rPr lang="en-IN" smtClean="0"/>
              <a:t>18</a:t>
            </a:fld>
            <a:endParaRPr lang="en-IN"/>
          </a:p>
        </p:txBody>
      </p:sp>
    </p:spTree>
    <p:extLst>
      <p:ext uri="{BB962C8B-B14F-4D97-AF65-F5344CB8AC3E}">
        <p14:creationId xmlns:p14="http://schemas.microsoft.com/office/powerpoint/2010/main" val="4187333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145394-12BD-4037-BFAF-FA81F50ACD12}"/>
              </a:ext>
            </a:extLst>
          </p:cNvPr>
          <p:cNvSpPr>
            <a:spLocks noGrp="1"/>
          </p:cNvSpPr>
          <p:nvPr>
            <p:ph idx="1"/>
          </p:nvPr>
        </p:nvSpPr>
        <p:spPr>
          <a:xfrm>
            <a:off x="677334" y="798991"/>
            <a:ext cx="8596668" cy="5242372"/>
          </a:xfrm>
        </p:spPr>
        <p:txBody>
          <a:bodyPr>
            <a:normAutofit/>
          </a:bodyPr>
          <a:lstStyle/>
          <a:p>
            <a:pPr marL="342900" lvl="0" indent="-342900" fontAlgn="base">
              <a:lnSpc>
                <a:spcPct val="107000"/>
              </a:lnSpc>
              <a:spcBef>
                <a:spcPts val="1200"/>
              </a:spcBef>
              <a:spcAft>
                <a:spcPts val="800"/>
              </a:spcAft>
              <a:buSzPts val="1000"/>
              <a:buFont typeface="Symbol" panose="05050102010706020507" pitchFamily="18" charset="2"/>
              <a:buChar char=""/>
              <a:tabLst>
                <a:tab pos="679450" algn="l"/>
              </a:tabLs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Community Support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 huge advantage the technology has is its community. If you are looking for a particular script, chances are another user has already created something similar. Check within the community for availability. Likewise, if you have created a function that other’s might enjoy, be sure to post the code for others.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Bef>
                <a:spcPts val="1200"/>
              </a:spcBef>
              <a:spcAft>
                <a:spcPts val="800"/>
              </a:spcAft>
            </a:pPr>
            <a:r>
              <a:rPr lang="en-IN" sz="1200" dirty="0">
                <a:effectLst/>
                <a:latin typeface="Roboto" panose="02000000000000000000" pitchFamily="2" charset="0"/>
                <a:ea typeface="Calibri" panose="020F0502020204030204" pitchFamily="34" charset="0"/>
                <a:cs typeface="Times New Roman" panose="02020603050405020304" pitchFamily="18" charset="0"/>
              </a:rPr>
              <a:t>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Security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It offers security that can prevent malicious attacks. This can be adjusted for example in the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file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fontAlgn="base">
              <a:lnSpc>
                <a:spcPct val="107000"/>
              </a:lnSpc>
              <a:spcBef>
                <a:spcPts val="1200"/>
              </a:spcBef>
              <a:spcAft>
                <a:spcPts val="800"/>
              </a:spcAft>
            </a:pPr>
            <a:r>
              <a:rPr lang="en-IN" sz="1800" dirty="0">
                <a:effectLst/>
                <a:latin typeface="Roboto" panose="02000000000000000000" pitchFamily="2" charset="0"/>
                <a:ea typeface="Calibri" panose="020F0502020204030204" pitchFamily="34" charset="0"/>
                <a:cs typeface="Times New Roman" panose="02020603050405020304" pitchFamily="18" charset="0"/>
              </a:rPr>
              <a:t>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Talent Availability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You can hire programmers with this technology skill more easily than any other language programmers since so many people know the language.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800"/>
              </a:spcAft>
              <a:buSzPts val="1000"/>
              <a:buFont typeface="Symbol" panose="05050102010706020507" pitchFamily="18" charset="2"/>
              <a:buChar char=""/>
              <a:tabLst>
                <a:tab pos="679450" algn="l"/>
              </a:tabLs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Bright Future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Although PHP is already well established, its future prospects are infinite. The keynote is that PHP is loosely typed. This makes simple scripts much faster to develop. One has to devote much less energy towards design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2F23C2D7-D096-432B-8E21-8F146BA2A3CF}"/>
              </a:ext>
            </a:extLst>
          </p:cNvPr>
          <p:cNvSpPr>
            <a:spLocks noGrp="1"/>
          </p:cNvSpPr>
          <p:nvPr>
            <p:ph type="sldNum" sz="quarter" idx="12"/>
          </p:nvPr>
        </p:nvSpPr>
        <p:spPr/>
        <p:txBody>
          <a:bodyPr/>
          <a:lstStyle/>
          <a:p>
            <a:fld id="{7A4D8795-AD65-4999-8D63-2079D8801812}" type="slidenum">
              <a:rPr lang="en-IN" smtClean="0"/>
              <a:t>19</a:t>
            </a:fld>
            <a:endParaRPr lang="en-IN"/>
          </a:p>
        </p:txBody>
      </p:sp>
    </p:spTree>
    <p:extLst>
      <p:ext uri="{BB962C8B-B14F-4D97-AF65-F5344CB8AC3E}">
        <p14:creationId xmlns:p14="http://schemas.microsoft.com/office/powerpoint/2010/main" val="120538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4">
            <a:extLst>
              <a:ext uri="{FF2B5EF4-FFF2-40B4-BE49-F238E27FC236}">
                <a16:creationId xmlns:a16="http://schemas.microsoft.com/office/drawing/2014/main" id="{7D148572-1114-44EE-8D2B-04A9CC271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643" y="132800"/>
            <a:ext cx="5486400" cy="1318292"/>
          </a:xfrm>
          <a:prstGeom prst="rect">
            <a:avLst/>
          </a:prstGeom>
          <a:solidFill>
            <a:srgbClr val="FFFFFF"/>
          </a:solidFill>
        </p:spPr>
      </p:pic>
      <p:sp>
        <p:nvSpPr>
          <p:cNvPr id="5" name="Title 4">
            <a:extLst>
              <a:ext uri="{FF2B5EF4-FFF2-40B4-BE49-F238E27FC236}">
                <a16:creationId xmlns:a16="http://schemas.microsoft.com/office/drawing/2014/main" id="{D6EF917A-4A38-4615-B60C-2B4759217DD0}"/>
              </a:ext>
            </a:extLst>
          </p:cNvPr>
          <p:cNvSpPr>
            <a:spLocks noGrp="1" noChangeArrowheads="1"/>
          </p:cNvSpPr>
          <p:nvPr>
            <p:ph type="ctrTitle"/>
          </p:nvPr>
        </p:nvSpPr>
        <p:spPr bwMode="auto">
          <a:xfrm>
            <a:off x="271912" y="1382617"/>
            <a:ext cx="990747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project on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DEPARTMENT STORE BILLING SYSTEM</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Submitted for Partial Fulfil for the Degree of:</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65F91"/>
                </a:solidFill>
                <a:effectLst/>
                <a:latin typeface="Times New Roman" panose="02020603050405020304" pitchFamily="18" charset="0"/>
                <a:ea typeface="Calibri" panose="020F0502020204030204" pitchFamily="34" charset="0"/>
                <a:cs typeface="Times New Roman" panose="02020603050405020304" pitchFamily="18" charset="0"/>
              </a:rPr>
              <a:t>BECHELOR OF COMPUTER APPLICATION [BCA]</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[6th SEMESTER, TYBCA]</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Year: 2020-2021</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Submitted to:</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 K. INSTITUTE OF COMPUTER STUDIES BHARUCH</a:t>
            </a:r>
            <a:br>
              <a:rPr kumimoji="0" lang="en-US" altLang="en-US" sz="1400" b="1" i="0" u="sng"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85">
            <a:extLst>
              <a:ext uri="{FF2B5EF4-FFF2-40B4-BE49-F238E27FC236}">
                <a16:creationId xmlns:a16="http://schemas.microsoft.com/office/drawing/2014/main" id="{59FC2AF8-8715-45D4-B4BC-51E953C504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2201" y="3231865"/>
            <a:ext cx="2370138" cy="1501775"/>
          </a:xfrm>
          <a:prstGeom prst="rect">
            <a:avLst/>
          </a:prstGeom>
          <a:solidFill>
            <a:srgbClr val="FFFFFF"/>
          </a:solidFill>
        </p:spPr>
      </p:pic>
      <p:sp>
        <p:nvSpPr>
          <p:cNvPr id="8" name="TextBox 7">
            <a:extLst>
              <a:ext uri="{FF2B5EF4-FFF2-40B4-BE49-F238E27FC236}">
                <a16:creationId xmlns:a16="http://schemas.microsoft.com/office/drawing/2014/main" id="{50D17D8E-B54D-49E9-9818-E131F6B040F1}"/>
              </a:ext>
            </a:extLst>
          </p:cNvPr>
          <p:cNvSpPr txBox="1"/>
          <p:nvPr/>
        </p:nvSpPr>
        <p:spPr>
          <a:xfrm>
            <a:off x="2297508" y="5028721"/>
            <a:ext cx="7384004" cy="646331"/>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Vikram somai ROLL NO:18B074      surendra rawat ROLL NO:18B098</a:t>
            </a:r>
          </a:p>
          <a:p>
            <a:pPr algn="ctr"/>
            <a:r>
              <a:rPr lang="en-IN" dirty="0">
                <a:latin typeface="Times New Roman" panose="02020603050405020304" pitchFamily="18" charset="0"/>
                <a:cs typeface="Times New Roman" panose="02020603050405020304" pitchFamily="18" charset="0"/>
              </a:rPr>
              <a:t> INTERNAL GUIDE: MR. PARESH PRAJAPATI</a:t>
            </a:r>
          </a:p>
        </p:txBody>
      </p:sp>
      <p:sp>
        <p:nvSpPr>
          <p:cNvPr id="2" name="Slide Number Placeholder 1">
            <a:extLst>
              <a:ext uri="{FF2B5EF4-FFF2-40B4-BE49-F238E27FC236}">
                <a16:creationId xmlns:a16="http://schemas.microsoft.com/office/drawing/2014/main" id="{A645DCB4-01A2-45C7-84D9-8351F47085B4}"/>
              </a:ext>
            </a:extLst>
          </p:cNvPr>
          <p:cNvSpPr>
            <a:spLocks noGrp="1"/>
          </p:cNvSpPr>
          <p:nvPr>
            <p:ph type="sldNum" sz="quarter" idx="12"/>
          </p:nvPr>
        </p:nvSpPr>
        <p:spPr/>
        <p:txBody>
          <a:bodyPr/>
          <a:lstStyle/>
          <a:p>
            <a:fld id="{7A4D8795-AD65-4999-8D63-2079D8801812}" type="slidenum">
              <a:rPr lang="en-IN" smtClean="0"/>
              <a:t>2</a:t>
            </a:fld>
            <a:endParaRPr lang="en-IN"/>
          </a:p>
        </p:txBody>
      </p:sp>
    </p:spTree>
    <p:extLst>
      <p:ext uri="{BB962C8B-B14F-4D97-AF65-F5344CB8AC3E}">
        <p14:creationId xmlns:p14="http://schemas.microsoft.com/office/powerpoint/2010/main" val="1685243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5DFA-FDB7-4C3C-8E76-A41F3302EB31}"/>
              </a:ext>
            </a:extLst>
          </p:cNvPr>
          <p:cNvSpPr>
            <a:spLocks noGrp="1"/>
          </p:cNvSpPr>
          <p:nvPr>
            <p:ph type="title"/>
          </p:nvPr>
        </p:nvSpPr>
        <p:spPr>
          <a:xfrm>
            <a:off x="677334" y="609600"/>
            <a:ext cx="8596668" cy="828583"/>
          </a:xfrm>
        </p:spPr>
        <p:txBody>
          <a:bodyPr/>
          <a:lstStyle/>
          <a:p>
            <a:r>
              <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I</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ntroduction to mysql</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EFDF4A-17EC-40DB-8988-55E0359A5446}"/>
              </a:ext>
            </a:extLst>
          </p:cNvPr>
          <p:cNvSpPr>
            <a:spLocks noGrp="1"/>
          </p:cNvSpPr>
          <p:nvPr>
            <p:ph idx="1"/>
          </p:nvPr>
        </p:nvSpPr>
        <p:spPr/>
        <p:txBody>
          <a:bodyPr>
            <a:normAutofit/>
          </a:bodyPr>
          <a:lstStyle/>
          <a:p>
            <a:pPr algn="just" fontAlgn="base">
              <a:lnSpc>
                <a:spcPct val="107000"/>
              </a:lnSpc>
              <a:spcBef>
                <a:spcPts val="1200"/>
              </a:spcBef>
              <a:spcAft>
                <a:spcPts val="800"/>
              </a:spcAft>
            </a:pPr>
            <a:r>
              <a:rPr lang="en-IN" sz="1200" u="sng"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MySQL</a:t>
            </a:r>
            <a:r>
              <a:rPr lang="en-IN" sz="12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an open-source relational database management system (RDBMS). It is the most popular database system used with PHP. MySQL is developed, distributed, and supported by Oracle Corporation.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07000"/>
              </a:lnSpc>
              <a:spcBef>
                <a:spcPts val="1200"/>
              </a:spcBef>
              <a:spcAft>
                <a:spcPts val="800"/>
              </a:spcAft>
              <a:buSzPts val="1000"/>
              <a:buFont typeface="Symbol" panose="05050102010706020507" pitchFamily="18" charset="2"/>
              <a:buChar char=""/>
              <a:tabLst>
                <a:tab pos="457200" algn="l"/>
              </a:tabLst>
            </a:pPr>
            <a:r>
              <a:rPr lang="en-IN" sz="12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 in a MySQL database are stored in tables which consists of columns and rows.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07000"/>
              </a:lnSpc>
              <a:spcBef>
                <a:spcPts val="1200"/>
              </a:spcBef>
              <a:spcAft>
                <a:spcPts val="800"/>
              </a:spcAft>
              <a:buSzPts val="1000"/>
              <a:buFont typeface="Symbol" panose="05050102010706020507" pitchFamily="18" charset="2"/>
              <a:buChar char=""/>
              <a:tabLst>
                <a:tab pos="457200" algn="l"/>
              </a:tabLst>
            </a:pPr>
            <a:r>
              <a:rPr lang="en-IN" sz="12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 is a database system that runs on a server.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07000"/>
              </a:lnSpc>
              <a:spcBef>
                <a:spcPts val="1200"/>
              </a:spcBef>
              <a:spcAft>
                <a:spcPts val="800"/>
              </a:spcAft>
              <a:buSzPts val="1000"/>
              <a:buFont typeface="Symbol" panose="05050102010706020507" pitchFamily="18" charset="2"/>
              <a:buChar char=""/>
              <a:tabLst>
                <a:tab pos="457200" algn="l"/>
              </a:tabLst>
            </a:pPr>
            <a:r>
              <a:rPr lang="en-IN" sz="12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 is ideal for both small and large applications.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07000"/>
              </a:lnSpc>
              <a:spcBef>
                <a:spcPts val="1200"/>
              </a:spcBef>
              <a:spcAft>
                <a:spcPts val="800"/>
              </a:spcAft>
              <a:buSzPts val="1000"/>
              <a:buFont typeface="Symbol" panose="05050102010706020507" pitchFamily="18" charset="2"/>
              <a:buChar char=""/>
              <a:tabLst>
                <a:tab pos="457200" algn="l"/>
              </a:tabLst>
            </a:pPr>
            <a:r>
              <a:rPr lang="en-IN" sz="12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 is very fast, reliable, and easy to use database </a:t>
            </a:r>
            <a:r>
              <a:rPr lang="en-IN" sz="1200" spc="1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system.It</a:t>
            </a:r>
            <a:r>
              <a:rPr lang="en-IN" sz="12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uses standard SQL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07000"/>
              </a:lnSpc>
              <a:spcBef>
                <a:spcPts val="1200"/>
              </a:spcBef>
              <a:spcAft>
                <a:spcPts val="800"/>
              </a:spcAft>
              <a:buSzPts val="1000"/>
              <a:buFont typeface="Symbol" panose="05050102010706020507" pitchFamily="18" charset="2"/>
              <a:buChar char=""/>
              <a:tabLst>
                <a:tab pos="457200" algn="l"/>
              </a:tabLst>
            </a:pPr>
            <a:r>
              <a:rPr lang="en-IN" sz="12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 compiles on a number of platforms.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340D0B1-34FB-46FE-A654-73838BEF0F94}"/>
              </a:ext>
            </a:extLst>
          </p:cNvPr>
          <p:cNvSpPr>
            <a:spLocks noGrp="1"/>
          </p:cNvSpPr>
          <p:nvPr>
            <p:ph type="sldNum" sz="quarter" idx="12"/>
          </p:nvPr>
        </p:nvSpPr>
        <p:spPr/>
        <p:txBody>
          <a:bodyPr/>
          <a:lstStyle/>
          <a:p>
            <a:fld id="{7A4D8795-AD65-4999-8D63-2079D8801812}" type="slidenum">
              <a:rPr lang="en-IN" smtClean="0"/>
              <a:t>20</a:t>
            </a:fld>
            <a:endParaRPr lang="en-IN"/>
          </a:p>
        </p:txBody>
      </p:sp>
    </p:spTree>
    <p:extLst>
      <p:ext uri="{BB962C8B-B14F-4D97-AF65-F5344CB8AC3E}">
        <p14:creationId xmlns:p14="http://schemas.microsoft.com/office/powerpoint/2010/main" val="1731204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554D39-CC06-4F84-8C00-FDDF3195475A}"/>
              </a:ext>
            </a:extLst>
          </p:cNvPr>
          <p:cNvSpPr>
            <a:spLocks noGrp="1"/>
          </p:cNvSpPr>
          <p:nvPr>
            <p:ph idx="1"/>
          </p:nvPr>
        </p:nvSpPr>
        <p:spPr/>
        <p:txBody>
          <a:bodyPr>
            <a:normAutofit/>
          </a:bodyPr>
          <a:lstStyle/>
          <a:p>
            <a:pPr marL="342900" lvl="0" indent="-342900" algn="just">
              <a:lnSpc>
                <a:spcPct val="107000"/>
              </a:lnSpc>
              <a:spcBef>
                <a:spcPts val="1200"/>
              </a:spcBef>
              <a:spcAft>
                <a:spcPts val="600"/>
              </a:spcAft>
              <a:buSzPts val="1000"/>
              <a:buFont typeface="Symbol" panose="05050102010706020507" pitchFamily="18" charset="2"/>
              <a:buChar char=""/>
              <a:tabLst>
                <a:tab pos="45720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 is a database system used for developing web-based software applications.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600"/>
              </a:spcAft>
              <a:buSzPts val="1000"/>
              <a:buFont typeface="Symbol" panose="05050102010706020507" pitchFamily="18" charset="2"/>
              <a:buChar char=""/>
              <a:tabLst>
                <a:tab pos="45720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 used for both small and large applications.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600"/>
              </a:spcAft>
              <a:buSzPts val="1000"/>
              <a:buFont typeface="Symbol" panose="05050102010706020507" pitchFamily="18" charset="2"/>
              <a:buChar char=""/>
              <a:tabLst>
                <a:tab pos="45720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 is a relational database management system (RDBMS).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600"/>
              </a:spcAft>
              <a:buSzPts val="1000"/>
              <a:buFont typeface="Symbol" panose="05050102010706020507" pitchFamily="18" charset="2"/>
              <a:buChar char=""/>
              <a:tabLst>
                <a:tab pos="45720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 is fast, reliable, and flexible and easy to use.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600"/>
              </a:spcAft>
              <a:buSzPts val="1000"/>
              <a:buFont typeface="Symbol" panose="05050102010706020507" pitchFamily="18" charset="2"/>
              <a:buChar char=""/>
              <a:tabLst>
                <a:tab pos="45720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 supports standard SQL (Structured Query Language).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600"/>
              </a:spcAft>
              <a:buSzPts val="1000"/>
              <a:buFont typeface="Symbol" panose="05050102010706020507" pitchFamily="18" charset="2"/>
              <a:buChar char=""/>
              <a:tabLst>
                <a:tab pos="45720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 is free to download and use.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600"/>
              </a:spcAft>
              <a:buSzPts val="1000"/>
              <a:buFont typeface="Symbol" panose="05050102010706020507" pitchFamily="18" charset="2"/>
              <a:buChar char=""/>
              <a:tabLst>
                <a:tab pos="45720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 was developed by Michael </a:t>
            </a:r>
            <a:r>
              <a:rPr lang="en-IN"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Widenius</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David </a:t>
            </a:r>
            <a:r>
              <a:rPr lang="en-IN"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Axmark</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1994.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600"/>
              </a:spcAft>
              <a:buSzPts val="1000"/>
              <a:buFont typeface="Symbol" panose="05050102010706020507" pitchFamily="18" charset="2"/>
              <a:buChar char=""/>
              <a:tabLst>
                <a:tab pos="45720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 is presently developed, distributed, and supported by Oracle Corporation.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600"/>
              </a:spcAft>
              <a:buSzPts val="1000"/>
              <a:buFont typeface="Symbol" panose="05050102010706020507" pitchFamily="18" charset="2"/>
              <a:buChar char=""/>
              <a:tabLst>
                <a:tab pos="45720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 Written in C, C++.</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C07AAB3-0300-45AB-806A-1E0CB7FFD092}"/>
              </a:ext>
            </a:extLst>
          </p:cNvPr>
          <p:cNvSpPr>
            <a:spLocks noGrp="1"/>
          </p:cNvSpPr>
          <p:nvPr>
            <p:ph type="sldNum" sz="quarter" idx="12"/>
          </p:nvPr>
        </p:nvSpPr>
        <p:spPr/>
        <p:txBody>
          <a:bodyPr/>
          <a:lstStyle/>
          <a:p>
            <a:fld id="{7A4D8795-AD65-4999-8D63-2079D8801812}" type="slidenum">
              <a:rPr lang="en-IN" smtClean="0"/>
              <a:t>21</a:t>
            </a:fld>
            <a:endParaRPr lang="en-IN"/>
          </a:p>
        </p:txBody>
      </p:sp>
    </p:spTree>
    <p:extLst>
      <p:ext uri="{BB962C8B-B14F-4D97-AF65-F5344CB8AC3E}">
        <p14:creationId xmlns:p14="http://schemas.microsoft.com/office/powerpoint/2010/main" val="3502956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CE34-355C-457A-B9D3-E6797FFBEE22}"/>
              </a:ext>
            </a:extLst>
          </p:cNvPr>
          <p:cNvSpPr>
            <a:spLocks noGrp="1"/>
          </p:cNvSpPr>
          <p:nvPr>
            <p:ph type="title"/>
          </p:nvPr>
        </p:nvSpPr>
        <p:spPr>
          <a:xfrm>
            <a:off x="677334" y="133166"/>
            <a:ext cx="8596668" cy="488272"/>
          </a:xfrm>
        </p:spPr>
        <p:txBody>
          <a:bodyPr/>
          <a:lstStyle/>
          <a:p>
            <a:r>
              <a:rPr lang="en-IN"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ADVANTAGES OF MYSQL</a:t>
            </a:r>
            <a:endParaRPr lang="en-IN" dirty="0"/>
          </a:p>
        </p:txBody>
      </p:sp>
      <p:sp>
        <p:nvSpPr>
          <p:cNvPr id="3" name="Content Placeholder 2">
            <a:extLst>
              <a:ext uri="{FF2B5EF4-FFF2-40B4-BE49-F238E27FC236}">
                <a16:creationId xmlns:a16="http://schemas.microsoft.com/office/drawing/2014/main" id="{3A94CA53-0F16-4105-B514-13CB63E83E8B}"/>
              </a:ext>
            </a:extLst>
          </p:cNvPr>
          <p:cNvSpPr>
            <a:spLocks noGrp="1"/>
          </p:cNvSpPr>
          <p:nvPr>
            <p:ph idx="1"/>
          </p:nvPr>
        </p:nvSpPr>
        <p:spPr>
          <a:xfrm>
            <a:off x="677334" y="852257"/>
            <a:ext cx="8596668" cy="5189106"/>
          </a:xfrm>
        </p:spPr>
        <p:txBody>
          <a:bodyPr>
            <a:normAutofit/>
          </a:bodyPr>
          <a:lstStyle/>
          <a:p>
            <a:pPr marL="342900" lvl="0" indent="-342900">
              <a:lnSpc>
                <a:spcPct val="107000"/>
              </a:lnSpc>
              <a:spcBef>
                <a:spcPts val="1200"/>
              </a:spcBef>
              <a:spcAft>
                <a:spcPts val="800"/>
              </a:spcAft>
              <a:buFont typeface="+mj-lt"/>
              <a:buAutoNum type="arabicPeriod"/>
              <a:tabLst>
                <a:tab pos="457200" algn="l"/>
              </a:tabLst>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Security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 is globally renowned for being the most secure and reliable database management system used in popular web applications including WordPress, Drupal, Joomla, Facebook and Twitter. The data security and support for transactional processing that accompany the recent version of MySQL can greatly benefit any business, especially if it is an eCommerce business that involves frequent money transfers</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Font typeface="+mj-lt"/>
              <a:buAutoNum type="arabicPeriod" startAt="2"/>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On-Demand Scalability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 offers unmatched scalability to facilitate the management of deeply embedded apps using a smaller footprint, even in massive warehouses that stack terabytes of data. On-demand flexibility is the star feature of MySQL. This open-source solution allows complete customization to eCommerce businesses with unique database server requirements.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Font typeface="+mj-lt"/>
              <a:buAutoNum type="arabicPeriod" startAt="3"/>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 Performance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 features a distinct storage-engine framework that facilitates system administrators to configure the MySQL database server for a flawless performance. Whether it is an eCommerce website that receives a million queries every single day or a high-speed transactional processing system, MySQL is designed to meet even the most demanding applications while ensuring optimum speed, full-text indexes and unique memory caches for enhanced performance</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50CC9F2-A4D8-448F-B3D6-0D28C8829099}"/>
              </a:ext>
            </a:extLst>
          </p:cNvPr>
          <p:cNvSpPr>
            <a:spLocks noGrp="1"/>
          </p:cNvSpPr>
          <p:nvPr>
            <p:ph type="sldNum" sz="quarter" idx="12"/>
          </p:nvPr>
        </p:nvSpPr>
        <p:spPr/>
        <p:txBody>
          <a:bodyPr/>
          <a:lstStyle/>
          <a:p>
            <a:fld id="{7A4D8795-AD65-4999-8D63-2079D8801812}" type="slidenum">
              <a:rPr lang="en-IN" smtClean="0"/>
              <a:t>22</a:t>
            </a:fld>
            <a:endParaRPr lang="en-IN"/>
          </a:p>
        </p:txBody>
      </p:sp>
    </p:spTree>
    <p:extLst>
      <p:ext uri="{BB962C8B-B14F-4D97-AF65-F5344CB8AC3E}">
        <p14:creationId xmlns:p14="http://schemas.microsoft.com/office/powerpoint/2010/main" val="1993259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505E69-D4E0-43FD-AD87-FC147CF9F66C}"/>
              </a:ext>
            </a:extLst>
          </p:cNvPr>
          <p:cNvSpPr>
            <a:spLocks noGrp="1"/>
          </p:cNvSpPr>
          <p:nvPr>
            <p:ph idx="1"/>
          </p:nvPr>
        </p:nvSpPr>
        <p:spPr>
          <a:xfrm>
            <a:off x="838200" y="372862"/>
            <a:ext cx="10515600" cy="5804101"/>
          </a:xfrm>
        </p:spPr>
        <p:txBody>
          <a:bodyPr>
            <a:normAutofit/>
          </a:bodyPr>
          <a:lstStyle/>
          <a:p>
            <a:pPr marL="342900" lvl="0" indent="-342900">
              <a:lnSpc>
                <a:spcPct val="107000"/>
              </a:lnSpc>
              <a:spcBef>
                <a:spcPts val="1200"/>
              </a:spcBef>
              <a:spcAft>
                <a:spcPts val="800"/>
              </a:spcAft>
              <a:buFont typeface="+mj-lt"/>
              <a:buAutoNum type="arabicPeriod" startAt="4"/>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Round-the-Clock Uptime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 comes with the assurance of 24×7 uptime and offers a wide range of high-availability solutions, </a:t>
            </a:r>
          </a:p>
          <a:p>
            <a:pPr>
              <a:lnSpc>
                <a:spcPct val="107000"/>
              </a:lnSpc>
              <a:spcBef>
                <a:spcPts val="1200"/>
              </a:spcBef>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including specialized cluster servers and master/slave replication configurations</a:t>
            </a:r>
            <a:r>
              <a:rPr lang="en-I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Font typeface="+mj-lt"/>
              <a:buAutoNum type="arabicPeriod" startAt="5"/>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Comprehensive Transactional Support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 tops the list of robust transactional database engines available on the market. </a:t>
            </a:r>
          </a:p>
          <a:p>
            <a:pPr>
              <a:lnSpc>
                <a:spcPct val="107000"/>
              </a:lnSpc>
              <a:spcBef>
                <a:spcPts val="1200"/>
              </a:spcBef>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 features such as complete atomic, consistent, isolated, durable transaction support; multi-version transaction support; </a:t>
            </a:r>
          </a:p>
          <a:p>
            <a:pPr>
              <a:lnSpc>
                <a:spcPct val="107000"/>
              </a:lnSpc>
              <a:spcBef>
                <a:spcPts val="1200"/>
              </a:spcBef>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 unrestricted row-level locking, it is the go-to solution for full data integrity. </a:t>
            </a:r>
          </a:p>
          <a:p>
            <a:pPr>
              <a:lnSpc>
                <a:spcPct val="107000"/>
              </a:lnSpc>
              <a:spcBef>
                <a:spcPts val="1200"/>
              </a:spcBef>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guarantees instant deadlock identification through server-enforced referential integrity</a:t>
            </a:r>
            <a:r>
              <a:rPr lang="en-I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Font typeface="+mj-lt"/>
              <a:buAutoNum type="arabicPeriod" startAt="6"/>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Complete Workflow Control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 an average download and installation time of less than 30 minutes, MySQL means usability from day one.</a:t>
            </a:r>
          </a:p>
          <a:p>
            <a:pPr>
              <a:lnSpc>
                <a:spcPct val="107000"/>
              </a:lnSpc>
              <a:spcBef>
                <a:spcPts val="1200"/>
              </a:spcBef>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Whether your platform is Linux, Microsoft, Macintosh or UNIX, MySQL is a comprehensive solution with self-management features </a:t>
            </a:r>
          </a:p>
          <a:p>
            <a:pPr>
              <a:lnSpc>
                <a:spcPct val="107000"/>
              </a:lnSpc>
              <a:spcBef>
                <a:spcPts val="1200"/>
              </a:spcBef>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that automate everything from space expansion and configuration to data design and database administration.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2" name="Slide Number Placeholder 1">
            <a:extLst>
              <a:ext uri="{FF2B5EF4-FFF2-40B4-BE49-F238E27FC236}">
                <a16:creationId xmlns:a16="http://schemas.microsoft.com/office/drawing/2014/main" id="{1660F7AD-74EB-449A-9E22-D4D146109270}"/>
              </a:ext>
            </a:extLst>
          </p:cNvPr>
          <p:cNvSpPr>
            <a:spLocks noGrp="1"/>
          </p:cNvSpPr>
          <p:nvPr>
            <p:ph type="sldNum" sz="quarter" idx="12"/>
          </p:nvPr>
        </p:nvSpPr>
        <p:spPr/>
        <p:txBody>
          <a:bodyPr/>
          <a:lstStyle/>
          <a:p>
            <a:fld id="{7A4D8795-AD65-4999-8D63-2079D8801812}" type="slidenum">
              <a:rPr lang="en-IN" smtClean="0"/>
              <a:t>23</a:t>
            </a:fld>
            <a:endParaRPr lang="en-IN"/>
          </a:p>
        </p:txBody>
      </p:sp>
    </p:spTree>
    <p:extLst>
      <p:ext uri="{BB962C8B-B14F-4D97-AF65-F5344CB8AC3E}">
        <p14:creationId xmlns:p14="http://schemas.microsoft.com/office/powerpoint/2010/main" val="1254822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96DE-30F6-4A0E-87B8-678272D5CA06}"/>
              </a:ext>
            </a:extLst>
          </p:cNvPr>
          <p:cNvSpPr>
            <a:spLocks noGrp="1"/>
          </p:cNvSpPr>
          <p:nvPr>
            <p:ph type="title"/>
          </p:nvPr>
        </p:nvSpPr>
        <p:spPr/>
        <p:txBody>
          <a:bodyPr/>
          <a:lstStyle/>
          <a:p>
            <a:pPr marL="742950" lvl="1" indent="-285750">
              <a:lnSpc>
                <a:spcPct val="107000"/>
              </a:lnSpc>
              <a:spcBef>
                <a:spcPts val="1200"/>
              </a:spcBef>
              <a:spcAft>
                <a:spcPts val="80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Introduction j query</a:t>
            </a:r>
            <a:br>
              <a:rPr lang="en-IN" b="1" dirty="0">
                <a:effectLst/>
                <a:latin typeface="Times New Roman" panose="02020603050405020304" pitchFamily="18" charset="0"/>
                <a:ea typeface="Calibri" panose="020F0502020204030204" pitchFamily="34" charset="0"/>
                <a:cs typeface="Times New Roman" panose="02020603050405020304" pitchFamily="18" charset="0"/>
              </a:rPr>
            </a:br>
            <a:r>
              <a:rPr lang="en-IN" sz="1400" dirty="0">
                <a:effectLst/>
                <a:latin typeface="Roboto" panose="02000000000000000000" pitchFamily="2" charset="0"/>
                <a:ea typeface="Calibri" panose="020F0502020204030204" pitchFamily="34"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F79563B1-2F3B-4EAE-ADD2-ECE4C8E3BCF0}"/>
              </a:ext>
            </a:extLst>
          </p:cNvPr>
          <p:cNvSpPr>
            <a:spLocks noGrp="1"/>
          </p:cNvSpPr>
          <p:nvPr>
            <p:ph idx="1"/>
          </p:nvPr>
        </p:nvSpPr>
        <p:spPr/>
        <p:txBody>
          <a:bodyPr>
            <a:normAutofit/>
          </a:bodyPr>
          <a:lstStyle/>
          <a:p>
            <a:pPr algn="just" fontAlgn="base">
              <a:lnSpc>
                <a:spcPct val="107000"/>
              </a:lnSpc>
              <a:spcBef>
                <a:spcPts val="1200"/>
              </a:spcBef>
              <a:spcAft>
                <a:spcPts val="800"/>
              </a:spcAft>
            </a:pPr>
            <a:r>
              <a:rPr lang="en-IN" sz="1200" b="1"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jQuery </a:t>
            </a:r>
            <a:r>
              <a:rPr lang="en-IN" sz="12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an open source JavaScript library that simplifies the interactions between an HTML/CSS document</a:t>
            </a:r>
          </a:p>
          <a:p>
            <a:pPr algn="just" fontAlgn="base">
              <a:lnSpc>
                <a:spcPct val="107000"/>
              </a:lnSpc>
              <a:spcBef>
                <a:spcPts val="1200"/>
              </a:spcBef>
              <a:spcAft>
                <a:spcPts val="800"/>
              </a:spcAft>
            </a:pPr>
            <a:r>
              <a:rPr lang="en-IN" sz="12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jQuery is widely famous with its philosophy of </a:t>
            </a:r>
            <a:r>
              <a:rPr lang="en-IN" sz="1200" b="1"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“Write less, do more.”</a:t>
            </a:r>
            <a:r>
              <a:rPr lang="en-IN" sz="12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This philosophy can be further elaborated as three concepts: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07000"/>
              </a:lnSpc>
              <a:spcBef>
                <a:spcPts val="1200"/>
              </a:spcBef>
              <a:spcAft>
                <a:spcPts val="800"/>
              </a:spcAft>
              <a:buSzPts val="1000"/>
              <a:buFont typeface="Symbol" panose="05050102010706020507" pitchFamily="18" charset="2"/>
              <a:buChar char=""/>
              <a:tabLst>
                <a:tab pos="457200" algn="l"/>
              </a:tabLst>
            </a:pPr>
            <a:r>
              <a:rPr lang="en-IN" sz="12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Finding some elements (via CSS selectors) and doing something with them (via jQuery methods) i.e. locate a set of elements in the DOM, and then do something with that set of elements.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07000"/>
              </a:lnSpc>
              <a:spcBef>
                <a:spcPts val="1200"/>
              </a:spcBef>
              <a:spcAft>
                <a:spcPts val="800"/>
              </a:spcAft>
              <a:buSzPts val="1000"/>
              <a:buFont typeface="Symbol" panose="05050102010706020507" pitchFamily="18" charset="2"/>
              <a:buChar char=""/>
              <a:tabLst>
                <a:tab pos="457200" algn="l"/>
              </a:tabLst>
            </a:pPr>
            <a:r>
              <a:rPr lang="en-IN" sz="12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Chaining multiple jQuery methods on a set of elements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07000"/>
              </a:lnSpc>
              <a:spcBef>
                <a:spcPts val="1200"/>
              </a:spcBef>
              <a:spcAft>
                <a:spcPts val="800"/>
              </a:spcAft>
              <a:buSzPts val="1000"/>
              <a:buFont typeface="Symbol" panose="05050102010706020507" pitchFamily="18" charset="2"/>
              <a:buChar char=""/>
              <a:tabLst>
                <a:tab pos="457200" algn="l"/>
              </a:tabLst>
            </a:pPr>
            <a:r>
              <a:rPr lang="en-IN" sz="12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Using the jQuery wrapper and implicit iteration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C47E3FD-E48B-4AEA-B4B6-5F7D4FD65DAB}"/>
              </a:ext>
            </a:extLst>
          </p:cNvPr>
          <p:cNvSpPr>
            <a:spLocks noGrp="1"/>
          </p:cNvSpPr>
          <p:nvPr>
            <p:ph type="sldNum" sz="quarter" idx="12"/>
          </p:nvPr>
        </p:nvSpPr>
        <p:spPr/>
        <p:txBody>
          <a:bodyPr/>
          <a:lstStyle/>
          <a:p>
            <a:fld id="{7A4D8795-AD65-4999-8D63-2079D8801812}" type="slidenum">
              <a:rPr lang="en-IN" smtClean="0"/>
              <a:t>24</a:t>
            </a:fld>
            <a:endParaRPr lang="en-IN"/>
          </a:p>
        </p:txBody>
      </p:sp>
    </p:spTree>
    <p:extLst>
      <p:ext uri="{BB962C8B-B14F-4D97-AF65-F5344CB8AC3E}">
        <p14:creationId xmlns:p14="http://schemas.microsoft.com/office/powerpoint/2010/main" val="1771419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6D63-F298-48DF-BF7D-0D89C9217FEC}"/>
              </a:ext>
            </a:extLst>
          </p:cNvPr>
          <p:cNvSpPr>
            <a:spLocks noGrp="1"/>
          </p:cNvSpPr>
          <p:nvPr>
            <p:ph type="title"/>
          </p:nvPr>
        </p:nvSpPr>
        <p:spPr>
          <a:xfrm>
            <a:off x="677334" y="609600"/>
            <a:ext cx="8596668" cy="819705"/>
          </a:xfrm>
        </p:spPr>
        <p:txBody>
          <a:bodyPr>
            <a:normAutofit fontScale="90000"/>
          </a:bodyPr>
          <a:lstStyle/>
          <a:p>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What You Can Do with jQuery</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188FA1D-D9DD-460E-BDA8-CDAEB8BB88F4}"/>
              </a:ext>
            </a:extLst>
          </p:cNvPr>
          <p:cNvSpPr>
            <a:spLocks noGrp="1"/>
          </p:cNvSpPr>
          <p:nvPr>
            <p:ph idx="1"/>
          </p:nvPr>
        </p:nvSpPr>
        <p:spPr/>
        <p:txBody>
          <a:bodyPr>
            <a:normAutofit lnSpcReduction="10000"/>
          </a:bodyPr>
          <a:lstStyle/>
          <a:p>
            <a:pPr fontAlgn="base">
              <a:lnSpc>
                <a:spcPct val="107000"/>
              </a:lnSpc>
              <a:spcBef>
                <a:spcPts val="1200"/>
              </a:spcBef>
              <a:spcAft>
                <a:spcPts val="9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There are lot more things you can do with jQuery.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You can easily select elements to perform manipulation.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You can easily create effect like show or hide elements, sliding transition, and so 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You can easily create complex CSS animation with fewer lines of code.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You can easily manipulate DOM elements and their attributes.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You can easily implement Ajax to enable asynchronous data exchange between client and server.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You can easily traverse all around the DOM tree to locate any element.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You can easily perform multiple actions on an element with a single line of code.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You can easily get or set dimensions of the HTML elements.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5E4FE25-8795-4D3B-ABF7-253905AF1338}"/>
              </a:ext>
            </a:extLst>
          </p:cNvPr>
          <p:cNvSpPr>
            <a:spLocks noGrp="1"/>
          </p:cNvSpPr>
          <p:nvPr>
            <p:ph type="sldNum" sz="quarter" idx="12"/>
          </p:nvPr>
        </p:nvSpPr>
        <p:spPr/>
        <p:txBody>
          <a:bodyPr/>
          <a:lstStyle/>
          <a:p>
            <a:fld id="{7A4D8795-AD65-4999-8D63-2079D8801812}" type="slidenum">
              <a:rPr lang="en-IN" smtClean="0"/>
              <a:t>25</a:t>
            </a:fld>
            <a:endParaRPr lang="en-IN"/>
          </a:p>
        </p:txBody>
      </p:sp>
    </p:spTree>
    <p:extLst>
      <p:ext uri="{BB962C8B-B14F-4D97-AF65-F5344CB8AC3E}">
        <p14:creationId xmlns:p14="http://schemas.microsoft.com/office/powerpoint/2010/main" val="3038125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CE53-3EB7-4E74-A926-34CFF254D01C}"/>
              </a:ext>
            </a:extLst>
          </p:cNvPr>
          <p:cNvSpPr>
            <a:spLocks noGrp="1"/>
          </p:cNvSpPr>
          <p:nvPr>
            <p:ph type="title"/>
          </p:nvPr>
        </p:nvSpPr>
        <p:spPr>
          <a:xfrm>
            <a:off x="677334" y="609599"/>
            <a:ext cx="8596668" cy="775317"/>
          </a:xfrm>
        </p:spPr>
        <p:txBody>
          <a:bodyPr>
            <a:normAutofit fontScale="90000"/>
          </a:bodyPr>
          <a:lstStyle/>
          <a:p>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Advantages of Using jQuery</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EDD9FF5-0241-4A4F-B53E-950587C58001}"/>
              </a:ext>
            </a:extLst>
          </p:cNvPr>
          <p:cNvSpPr>
            <a:spLocks noGrp="1"/>
          </p:cNvSpPr>
          <p:nvPr>
            <p:ph idx="1"/>
          </p:nvPr>
        </p:nvSpPr>
        <p:spPr/>
        <p:txBody>
          <a:bodyPr>
            <a:normAutofit/>
          </a:bodyPr>
          <a:lstStyle/>
          <a:p>
            <a:pPr marL="342900" lvl="0" indent="-342900">
              <a:lnSpc>
                <a:spcPct val="107000"/>
              </a:lnSpc>
              <a:spcBef>
                <a:spcPts val="1200"/>
              </a:spcBef>
              <a:spcAft>
                <a:spcPts val="800"/>
              </a:spcAft>
              <a:buSzPts val="1000"/>
              <a:buFont typeface="Symbol" panose="05050102010706020507" pitchFamily="18" charset="2"/>
              <a:buChar char=""/>
              <a:tabLst>
                <a:tab pos="457200" algn="l"/>
              </a:tabLst>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Save lots of time</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You can save lots of time and efforts by using the jQuery inbuilt effects and selectors and concentrate on other development work.</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SzPts val="1000"/>
              <a:buFont typeface="Symbol" panose="05050102010706020507" pitchFamily="18" charset="2"/>
              <a:buChar char=""/>
              <a:tabLst>
                <a:tab pos="457200" algn="l"/>
              </a:tabLst>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Simplify common JavaScript tasks</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 jQuery considerably simplifies the common JavaScript tasks. Now you can easily create feature rich and interactive web pages with fewer lines of codes, a typical example is implementing Ajax to update the content of a page without refreshing it.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SzPts val="1000"/>
              <a:buFont typeface="Symbol" panose="05050102010706020507" pitchFamily="18" charset="2"/>
              <a:buChar char=""/>
              <a:tabLst>
                <a:tab pos="457200" algn="l"/>
              </a:tabLst>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Easy to use</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jQuery is very easy to use. Anybody with the basic working knowledge of HTML, CSS and JavaScript can start development with jQuery.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SzPts val="1000"/>
              <a:buFont typeface="Symbol" panose="05050102010706020507" pitchFamily="18" charset="2"/>
              <a:buChar char=""/>
              <a:tabLst>
                <a:tab pos="457200" algn="l"/>
              </a:tabLst>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Compatible with browsers</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 jQuery is created with modern browsers in mind and it is compatible with all major modern browsers such as Chrome, Firefox, Safari, Internet Explorer, etc.</a:t>
            </a:r>
          </a:p>
          <a:p>
            <a:pPr marL="342900" lvl="0" indent="-342900">
              <a:lnSpc>
                <a:spcPct val="107000"/>
              </a:lnSpc>
              <a:spcBef>
                <a:spcPts val="1200"/>
              </a:spcBef>
              <a:spcAft>
                <a:spcPts val="800"/>
              </a:spcAft>
              <a:buSzPts val="1000"/>
              <a:buFont typeface="Symbol" panose="05050102010706020507" pitchFamily="18" charset="2"/>
              <a:buChar char=""/>
              <a:tabLst>
                <a:tab pos="457200" algn="l"/>
              </a:tabLst>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Absolutely Free</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And the best part is, it is completely free to download and use.</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1200"/>
              </a:spcBef>
              <a:spcAft>
                <a:spcPts val="800"/>
              </a:spcAft>
              <a:buSzPts val="1000"/>
              <a:buFont typeface="Symbol" panose="05050102010706020507" pitchFamily="18" charset="2"/>
              <a:buChar char=""/>
              <a:tabLst>
                <a:tab pos="457200" algn="l"/>
              </a:tabLs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791E49F-5173-40E0-9004-8063B1DFAA98}"/>
              </a:ext>
            </a:extLst>
          </p:cNvPr>
          <p:cNvSpPr>
            <a:spLocks noGrp="1"/>
          </p:cNvSpPr>
          <p:nvPr>
            <p:ph type="sldNum" sz="quarter" idx="12"/>
          </p:nvPr>
        </p:nvSpPr>
        <p:spPr/>
        <p:txBody>
          <a:bodyPr/>
          <a:lstStyle/>
          <a:p>
            <a:fld id="{7A4D8795-AD65-4999-8D63-2079D8801812}" type="slidenum">
              <a:rPr lang="en-IN" smtClean="0"/>
              <a:t>26</a:t>
            </a:fld>
            <a:endParaRPr lang="en-IN"/>
          </a:p>
        </p:txBody>
      </p:sp>
    </p:spTree>
    <p:extLst>
      <p:ext uri="{BB962C8B-B14F-4D97-AF65-F5344CB8AC3E}">
        <p14:creationId xmlns:p14="http://schemas.microsoft.com/office/powerpoint/2010/main" val="3429954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DD11-6ED5-478F-8CC1-CC475485F576}"/>
              </a:ext>
            </a:extLst>
          </p:cNvPr>
          <p:cNvSpPr>
            <a:spLocks noGrp="1"/>
          </p:cNvSpPr>
          <p:nvPr>
            <p:ph type="title"/>
          </p:nvPr>
        </p:nvSpPr>
        <p:spPr>
          <a:xfrm>
            <a:off x="677334" y="609600"/>
            <a:ext cx="8596668" cy="544497"/>
          </a:xfrm>
        </p:spPr>
        <p:txBody>
          <a:bodyPr/>
          <a:lstStyle/>
          <a:p>
            <a:r>
              <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I</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ntroduction to php Mailer</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EFBB8C-F77F-45C9-B3A9-8F2016CB2135}"/>
              </a:ext>
            </a:extLst>
          </p:cNvPr>
          <p:cNvSpPr>
            <a:spLocks noGrp="1"/>
          </p:cNvSpPr>
          <p:nvPr>
            <p:ph idx="1"/>
          </p:nvPr>
        </p:nvSpPr>
        <p:spPr>
          <a:xfrm>
            <a:off x="872642" y="1657343"/>
            <a:ext cx="8596668" cy="3880773"/>
          </a:xfrm>
        </p:spPr>
        <p:txBody>
          <a:bodyPr>
            <a:normAutofit/>
          </a:bodyPr>
          <a:lstStyle/>
          <a:p>
            <a:pPr>
              <a:lnSpc>
                <a:spcPct val="107000"/>
              </a:lnSpc>
              <a:spcBef>
                <a:spcPts val="120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PHP Mailer is a class library for PHP that provides a collection of functions to and send email messages. PHP Mailer supports several ways of sending email: mail (), Send mail, Gmail &amp; direct to SMTP servers. You can use any feature of SMTP-based e-mail, multiple recipients via to, CC, BCC. etc… In short: PHP Mailer is an efficient way to send e-mail within PHP.</a:t>
            </a:r>
          </a:p>
          <a:p>
            <a:pPr>
              <a:lnSpc>
                <a:spcPct val="107000"/>
              </a:lnSpc>
              <a:spcBef>
                <a:spcPts val="120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Bef>
                <a:spcPts val="120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PHP has a built-in mail () function. So why use PHP Mailer? Isn't it slower? Not really, because before you can send a message you have to construct one correctly, and this is extremely complicated because there are so many technical considerations.</a:t>
            </a:r>
          </a:p>
          <a:p>
            <a:pPr>
              <a:lnSpc>
                <a:spcPct val="107000"/>
              </a:lnSpc>
              <a:spcBef>
                <a:spcPts val="120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Bef>
                <a:spcPts val="120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PHP Mailer makes it easy to send e-mail, makes it possible to attach files, send HTML e-mail, etc. With PHP Mailer you can even use your own SMTP server and avoid Send mail routines used by the mail () function on UNIX platforms. </a:t>
            </a:r>
          </a:p>
        </p:txBody>
      </p:sp>
      <p:sp>
        <p:nvSpPr>
          <p:cNvPr id="4" name="Slide Number Placeholder 3">
            <a:extLst>
              <a:ext uri="{FF2B5EF4-FFF2-40B4-BE49-F238E27FC236}">
                <a16:creationId xmlns:a16="http://schemas.microsoft.com/office/drawing/2014/main" id="{5F2AF753-1B66-4278-9AD8-1B63A1B69A43}"/>
              </a:ext>
            </a:extLst>
          </p:cNvPr>
          <p:cNvSpPr>
            <a:spLocks noGrp="1"/>
          </p:cNvSpPr>
          <p:nvPr>
            <p:ph type="sldNum" sz="quarter" idx="12"/>
          </p:nvPr>
        </p:nvSpPr>
        <p:spPr/>
        <p:txBody>
          <a:bodyPr/>
          <a:lstStyle/>
          <a:p>
            <a:fld id="{7A4D8795-AD65-4999-8D63-2079D8801812}" type="slidenum">
              <a:rPr lang="en-IN" smtClean="0"/>
              <a:t>27</a:t>
            </a:fld>
            <a:endParaRPr lang="en-IN"/>
          </a:p>
        </p:txBody>
      </p:sp>
    </p:spTree>
    <p:extLst>
      <p:ext uri="{BB962C8B-B14F-4D97-AF65-F5344CB8AC3E}">
        <p14:creationId xmlns:p14="http://schemas.microsoft.com/office/powerpoint/2010/main" val="1777172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8BBB6-07AE-4ADB-A3C6-144F64FC7A9E}"/>
              </a:ext>
            </a:extLst>
          </p:cNvPr>
          <p:cNvSpPr>
            <a:spLocks noGrp="1"/>
          </p:cNvSpPr>
          <p:nvPr>
            <p:ph idx="1"/>
          </p:nvPr>
        </p:nvSpPr>
        <p:spPr/>
        <p:txBody>
          <a:bodyPr>
            <a:normAutofit/>
          </a:bodyPr>
          <a:lstStyle/>
          <a:p>
            <a:pPr algn="just">
              <a:spcBef>
                <a:spcPts val="1200"/>
              </a:spcBef>
              <a:spcAft>
                <a:spcPts val="600"/>
              </a:spcAft>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Mailer</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a code library to send (transport) emails safely</a:t>
            </a:r>
            <a:r>
              <a:rPr lang="en-IN" sz="1200" u="none" strike="noStrike"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[8]</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easily via </a:t>
            </a:r>
            <a:r>
              <a:rPr lang="en-IN" sz="12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tooltip="PHP"/>
              </a:rPr>
              <a:t>PHP</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code from a web server .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1200"/>
              </a:spcBef>
              <a:spcAft>
                <a:spcPts val="60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Sending emails directly by </a:t>
            </a:r>
            <a:r>
              <a:rPr lang="en-IN" sz="12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tooltip="PHP"/>
              </a:rPr>
              <a:t>PHP</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code requires a high-level familiarity to </a:t>
            </a:r>
            <a:r>
              <a:rPr lang="en-IN" sz="12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tooltip="SMTP"/>
              </a:rPr>
              <a:t>SMTP</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protocol standards (</a:t>
            </a:r>
            <a:r>
              <a:rPr lang="en-IN" sz="12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tooltip="RFC (identifier)"/>
              </a:rPr>
              <a:t>RFC</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821</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2821</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5321</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related issues (such as </a:t>
            </a:r>
            <a:r>
              <a:rPr lang="en-IN" sz="12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tooltip="Carriage return"/>
              </a:rPr>
              <a:t>Carriage return</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vulnerabilities about </a:t>
            </a:r>
            <a:r>
              <a:rPr lang="en-IN" sz="12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tooltip="Email injection"/>
              </a:rPr>
              <a:t>Email injection</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 </a:t>
            </a:r>
            <a:r>
              <a:rPr lang="en-IN" sz="12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tooltip="Email spam"/>
              </a:rPr>
              <a:t>spamming</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From 2001 PHP Mailer is one of the popular solutions for these matters on </a:t>
            </a:r>
            <a:r>
              <a:rPr lang="en-IN" sz="12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tooltip="PHP"/>
              </a:rPr>
              <a:t>PHP</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1200"/>
              </a:spcBef>
              <a:spcAft>
                <a:spcPts val="6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spcBef>
                <a:spcPts val="1200"/>
              </a:spcBef>
              <a:spcAft>
                <a:spcPts val="60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Sending E-Mail through PHP can be simple, or it can be very complex depending on what you want to do. A standard plain-text E-Mail is what most developers resort to because building the MIME headers for HTML mail can be a difficult process. Those days have been over for quite some time with the amazing PHP Mailer library that is available for free! In this tutorial, I will discuss in detail the features and possibilities you have when dealing with PHP Mailer.</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2" name="Slide Number Placeholder 1">
            <a:extLst>
              <a:ext uri="{FF2B5EF4-FFF2-40B4-BE49-F238E27FC236}">
                <a16:creationId xmlns:a16="http://schemas.microsoft.com/office/drawing/2014/main" id="{D4AE5A09-05C7-41D2-9C97-24F222B74209}"/>
              </a:ext>
            </a:extLst>
          </p:cNvPr>
          <p:cNvSpPr>
            <a:spLocks noGrp="1"/>
          </p:cNvSpPr>
          <p:nvPr>
            <p:ph type="sldNum" sz="quarter" idx="12"/>
          </p:nvPr>
        </p:nvSpPr>
        <p:spPr/>
        <p:txBody>
          <a:bodyPr/>
          <a:lstStyle/>
          <a:p>
            <a:fld id="{7A4D8795-AD65-4999-8D63-2079D8801812}" type="slidenum">
              <a:rPr lang="en-IN" smtClean="0"/>
              <a:t>28</a:t>
            </a:fld>
            <a:endParaRPr lang="en-IN"/>
          </a:p>
        </p:txBody>
      </p:sp>
    </p:spTree>
    <p:extLst>
      <p:ext uri="{BB962C8B-B14F-4D97-AF65-F5344CB8AC3E}">
        <p14:creationId xmlns:p14="http://schemas.microsoft.com/office/powerpoint/2010/main" val="770957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DCB4-78C5-496E-8363-8D5254601DC3}"/>
              </a:ext>
            </a:extLst>
          </p:cNvPr>
          <p:cNvSpPr>
            <a:spLocks noGrp="1"/>
          </p:cNvSpPr>
          <p:nvPr>
            <p:ph type="title"/>
          </p:nvPr>
        </p:nvSpPr>
        <p:spPr>
          <a:xfrm>
            <a:off x="677334" y="609600"/>
            <a:ext cx="8596668" cy="651029"/>
          </a:xfrm>
        </p:spPr>
        <p:txBody>
          <a:bodyPr>
            <a:normAutofit fontScale="90000"/>
          </a:bodyPr>
          <a:lstStyle/>
          <a:p>
            <a:r>
              <a:rPr lang="en-IN" sz="1800" b="1"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Features</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71FBB58-FEE4-4F74-8D84-EA437D7784F5}"/>
              </a:ext>
            </a:extLst>
          </p:cNvPr>
          <p:cNvSpPr>
            <a:spLocks noGrp="1"/>
          </p:cNvSpPr>
          <p:nvPr>
            <p:ph idx="1"/>
          </p:nvPr>
        </p:nvSpPr>
        <p:spPr/>
        <p:txBody>
          <a:bodyPr/>
          <a:lstStyle/>
          <a:p>
            <a:pPr marL="342900" lvl="0" indent="-342900" algn="just">
              <a:lnSpc>
                <a:spcPct val="107000"/>
              </a:lnSpc>
              <a:spcBef>
                <a:spcPts val="1200"/>
              </a:spcBef>
              <a:spcAft>
                <a:spcPts val="300"/>
              </a:spcAft>
              <a:tabLst>
                <a:tab pos="45720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Plain text, HTML and multipart batched files.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300"/>
              </a:spcAft>
              <a:tabLst>
                <a:tab pos="45720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SSL and TLS (Secure Sockets Layer and Transport Layer Security)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300"/>
              </a:spcAft>
              <a:tabLst>
                <a:tab pos="45720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SMTP, Q mail, POP3.</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300"/>
              </a:spcAft>
              <a:tabLst>
                <a:tab pos="45720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Debugging system.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300"/>
              </a:spcAft>
              <a:tabLst>
                <a:tab pos="457200" algn="l"/>
              </a:tabLst>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send mail and mail methods.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300"/>
              </a:spcAft>
              <a:tabLst>
                <a:tab pos="45720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300"/>
              </a:spcAft>
              <a:tabLst>
                <a:tab pos="45720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DKIM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14241B0-436D-499E-B504-8D854C0DD57E}"/>
              </a:ext>
            </a:extLst>
          </p:cNvPr>
          <p:cNvSpPr>
            <a:spLocks noGrp="1"/>
          </p:cNvSpPr>
          <p:nvPr>
            <p:ph type="sldNum" sz="quarter" idx="12"/>
          </p:nvPr>
        </p:nvSpPr>
        <p:spPr/>
        <p:txBody>
          <a:bodyPr/>
          <a:lstStyle/>
          <a:p>
            <a:fld id="{7A4D8795-AD65-4999-8D63-2079D8801812}" type="slidenum">
              <a:rPr lang="en-IN" smtClean="0"/>
              <a:t>29</a:t>
            </a:fld>
            <a:endParaRPr lang="en-IN"/>
          </a:p>
        </p:txBody>
      </p:sp>
    </p:spTree>
    <p:extLst>
      <p:ext uri="{BB962C8B-B14F-4D97-AF65-F5344CB8AC3E}">
        <p14:creationId xmlns:p14="http://schemas.microsoft.com/office/powerpoint/2010/main" val="7783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E248-95B9-47FC-865A-AB19B490DE56}"/>
              </a:ext>
            </a:extLst>
          </p:cNvPr>
          <p:cNvSpPr>
            <a:spLocks noGrp="1"/>
          </p:cNvSpPr>
          <p:nvPr>
            <p:ph type="title"/>
          </p:nvPr>
        </p:nvSpPr>
        <p:spPr>
          <a:xfrm>
            <a:off x="838200" y="0"/>
            <a:ext cx="10515600" cy="584786"/>
          </a:xfrm>
        </p:spPr>
        <p:txBody>
          <a:bodyPr>
            <a:normAutofit fontScale="90000"/>
          </a:bodyPr>
          <a:lstStyle/>
          <a:p>
            <a:r>
              <a:rPr lang="en-IN" dirty="0"/>
              <a:t>                                    </a:t>
            </a:r>
            <a:r>
              <a:rPr lang="en-IN" sz="2000" b="1" dirty="0">
                <a:solidFill>
                  <a:schemeClr val="tx1"/>
                </a:solidFill>
                <a:latin typeface="Times New Roman" panose="02020603050405020304" pitchFamily="18" charset="0"/>
                <a:cs typeface="Times New Roman" panose="02020603050405020304" pitchFamily="18" charset="0"/>
              </a:rPr>
              <a:t>INDEX</a:t>
            </a:r>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2AE28DF7-D308-446C-A87D-97B73E5B7350}"/>
              </a:ext>
            </a:extLst>
          </p:cNvPr>
          <p:cNvGraphicFramePr>
            <a:graphicFrameLocks noGrp="1"/>
          </p:cNvGraphicFramePr>
          <p:nvPr>
            <p:ph idx="1"/>
            <p:extLst>
              <p:ext uri="{D42A27DB-BD31-4B8C-83A1-F6EECF244321}">
                <p14:modId xmlns:p14="http://schemas.microsoft.com/office/powerpoint/2010/main" val="2505782040"/>
              </p:ext>
            </p:extLst>
          </p:nvPr>
        </p:nvGraphicFramePr>
        <p:xfrm>
          <a:off x="1224698" y="518798"/>
          <a:ext cx="8664019" cy="5949555"/>
        </p:xfrm>
        <a:graphic>
          <a:graphicData uri="http://schemas.openxmlformats.org/drawingml/2006/table">
            <a:tbl>
              <a:tblPr firstRow="1" firstCol="1" bandRow="1">
                <a:tableStyleId>{5C22544A-7EE6-4342-B048-85BDC9FD1C3A}</a:tableStyleId>
              </a:tblPr>
              <a:tblGrid>
                <a:gridCol w="1555725">
                  <a:extLst>
                    <a:ext uri="{9D8B030D-6E8A-4147-A177-3AD203B41FA5}">
                      <a16:colId xmlns:a16="http://schemas.microsoft.com/office/drawing/2014/main" val="2382260676"/>
                    </a:ext>
                  </a:extLst>
                </a:gridCol>
                <a:gridCol w="5223690">
                  <a:extLst>
                    <a:ext uri="{9D8B030D-6E8A-4147-A177-3AD203B41FA5}">
                      <a16:colId xmlns:a16="http://schemas.microsoft.com/office/drawing/2014/main" val="3593391087"/>
                    </a:ext>
                  </a:extLst>
                </a:gridCol>
                <a:gridCol w="1884604">
                  <a:extLst>
                    <a:ext uri="{9D8B030D-6E8A-4147-A177-3AD203B41FA5}">
                      <a16:colId xmlns:a16="http://schemas.microsoft.com/office/drawing/2014/main" val="2508791377"/>
                    </a:ext>
                  </a:extLst>
                </a:gridCol>
              </a:tblGrid>
              <a:tr h="198864">
                <a:tc>
                  <a:txBody>
                    <a:bodyPr/>
                    <a:lstStyle/>
                    <a:p>
                      <a:pPr algn="l">
                        <a:lnSpc>
                          <a:spcPct val="107000"/>
                        </a:lnSpc>
                        <a:spcAft>
                          <a:spcPts val="800"/>
                        </a:spcAft>
                      </a:pPr>
                      <a:r>
                        <a:rPr lang="en-IN" sz="1200" u="sng" dirty="0">
                          <a:effectLst/>
                          <a:latin typeface="Times New Roman" panose="02020603050405020304" pitchFamily="18" charset="0"/>
                          <a:cs typeface="Times New Roman" panose="02020603050405020304" pitchFamily="18" charset="0"/>
                        </a:rPr>
                        <a:t>Sr .No.</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IN" sz="1200" u="sng" dirty="0">
                          <a:effectLst/>
                          <a:latin typeface="Times New Roman" panose="02020603050405020304" pitchFamily="18" charset="0"/>
                          <a:cs typeface="Times New Roman" panose="02020603050405020304" pitchFamily="18" charset="0"/>
                        </a:rPr>
                        <a:t>Content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IN" sz="1200" u="sng" dirty="0">
                          <a:effectLst/>
                          <a:latin typeface="Times New Roman" panose="02020603050405020304" pitchFamily="18" charset="0"/>
                          <a:cs typeface="Times New Roman" panose="02020603050405020304" pitchFamily="18" charset="0"/>
                        </a:rPr>
                        <a:t>Page No.</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extLst>
                  <a:ext uri="{0D108BD9-81ED-4DB2-BD59-A6C34878D82A}">
                    <a16:rowId xmlns:a16="http://schemas.microsoft.com/office/drawing/2014/main" val="2483373256"/>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Project Description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3</a:t>
                      </a:r>
                    </a:p>
                  </a:txBody>
                  <a:tcPr marL="39398" marR="39398" marT="0" marB="0"/>
                </a:tc>
                <a:extLst>
                  <a:ext uri="{0D108BD9-81ED-4DB2-BD59-A6C34878D82A}">
                    <a16:rowId xmlns:a16="http://schemas.microsoft.com/office/drawing/2014/main" val="2613821226"/>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1.1 Profile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4</a:t>
                      </a:r>
                    </a:p>
                  </a:txBody>
                  <a:tcPr marL="39398" marR="39398" marT="0" marB="0"/>
                </a:tc>
                <a:extLst>
                  <a:ext uri="{0D108BD9-81ED-4DB2-BD59-A6C34878D82A}">
                    <a16:rowId xmlns:a16="http://schemas.microsoft.com/office/drawing/2014/main" val="2958069985"/>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1.2 Definition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endParaRPr lang="en-IN" sz="1200" dirty="0">
                        <a:effectLst/>
                        <a:latin typeface="Times New Roman" panose="02020603050405020304" pitchFamily="18" charset="0"/>
                        <a:cs typeface="Times New Roman" panose="02020603050405020304" pitchFamily="18" charset="0"/>
                      </a:endParaRPr>
                    </a:p>
                  </a:txBody>
                  <a:tcPr marL="39398" marR="39398" marT="0" marB="0"/>
                </a:tc>
                <a:extLst>
                  <a:ext uri="{0D108BD9-81ED-4DB2-BD59-A6C34878D82A}">
                    <a16:rowId xmlns:a16="http://schemas.microsoft.com/office/drawing/2014/main" val="822157524"/>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1.3Description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endParaRPr lang="en-IN" sz="1200" dirty="0">
                        <a:effectLst/>
                        <a:latin typeface="Times New Roman" panose="02020603050405020304" pitchFamily="18" charset="0"/>
                        <a:cs typeface="Times New Roman" panose="02020603050405020304" pitchFamily="18" charset="0"/>
                      </a:endParaRPr>
                    </a:p>
                  </a:txBody>
                  <a:tcPr marL="39398" marR="39398" marT="0" marB="0"/>
                </a:tc>
                <a:extLst>
                  <a:ext uri="{0D108BD9-81ED-4DB2-BD59-A6C34878D82A}">
                    <a16:rowId xmlns:a16="http://schemas.microsoft.com/office/drawing/2014/main" val="4043060400"/>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Project Planning</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5</a:t>
                      </a:r>
                    </a:p>
                  </a:txBody>
                  <a:tcPr marL="39398" marR="39398" marT="0" marB="0"/>
                </a:tc>
                <a:extLst>
                  <a:ext uri="{0D108BD9-81ED-4DB2-BD59-A6C34878D82A}">
                    <a16:rowId xmlns:a16="http://schemas.microsoft.com/office/drawing/2014/main" val="426764549"/>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2.1 Scope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endParaRPr lang="en-IN" sz="1200" dirty="0">
                        <a:effectLst/>
                        <a:latin typeface="Times New Roman" panose="02020603050405020304" pitchFamily="18" charset="0"/>
                        <a:cs typeface="Times New Roman" panose="02020603050405020304" pitchFamily="18" charset="0"/>
                      </a:endParaRPr>
                    </a:p>
                  </a:txBody>
                  <a:tcPr marL="39398" marR="39398" marT="0" marB="0"/>
                </a:tc>
                <a:extLst>
                  <a:ext uri="{0D108BD9-81ED-4DB2-BD59-A6C34878D82A}">
                    <a16:rowId xmlns:a16="http://schemas.microsoft.com/office/drawing/2014/main" val="2849445881"/>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2.2. Goal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6</a:t>
                      </a:r>
                    </a:p>
                  </a:txBody>
                  <a:tcPr marL="39398" marR="39398" marT="0" marB="0"/>
                </a:tc>
                <a:extLst>
                  <a:ext uri="{0D108BD9-81ED-4DB2-BD59-A6C34878D82A}">
                    <a16:rowId xmlns:a16="http://schemas.microsoft.com/office/drawing/2014/main" val="3346509697"/>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2.3 Constraints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7</a:t>
                      </a:r>
                    </a:p>
                  </a:txBody>
                  <a:tcPr marL="39398" marR="39398" marT="0" marB="0"/>
                </a:tc>
                <a:extLst>
                  <a:ext uri="{0D108BD9-81ED-4DB2-BD59-A6C34878D82A}">
                    <a16:rowId xmlns:a16="http://schemas.microsoft.com/office/drawing/2014/main" val="512516947"/>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3.</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GB" sz="1200" dirty="0">
                          <a:effectLst/>
                          <a:latin typeface="Times New Roman" panose="02020603050405020304" pitchFamily="18" charset="0"/>
                          <a:cs typeface="Times New Roman" panose="02020603050405020304" pitchFamily="18" charset="0"/>
                        </a:rPr>
                        <a:t>Environment Description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8</a:t>
                      </a:r>
                    </a:p>
                  </a:txBody>
                  <a:tcPr marL="39398" marR="39398" marT="0" marB="0"/>
                </a:tc>
                <a:extLst>
                  <a:ext uri="{0D108BD9-81ED-4DB2-BD59-A6C34878D82A}">
                    <a16:rowId xmlns:a16="http://schemas.microsoft.com/office/drawing/2014/main" val="3437324863"/>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GB" sz="1200" dirty="0">
                          <a:effectLst/>
                          <a:latin typeface="Times New Roman" panose="02020603050405020304" pitchFamily="18" charset="0"/>
                          <a:cs typeface="Times New Roman" panose="02020603050405020304" pitchFamily="18" charset="0"/>
                        </a:rPr>
                        <a:t>3.1 Technologies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9</a:t>
                      </a:r>
                    </a:p>
                  </a:txBody>
                  <a:tcPr marL="39398" marR="39398" marT="0" marB="0"/>
                </a:tc>
                <a:extLst>
                  <a:ext uri="{0D108BD9-81ED-4DB2-BD59-A6C34878D82A}">
                    <a16:rowId xmlns:a16="http://schemas.microsoft.com/office/drawing/2014/main" val="3678025492"/>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GB" sz="1200" dirty="0">
                          <a:effectLst/>
                          <a:latin typeface="Times New Roman" panose="02020603050405020304" pitchFamily="18" charset="0"/>
                          <a:cs typeface="Times New Roman" panose="02020603050405020304" pitchFamily="18" charset="0"/>
                        </a:rPr>
                        <a:t>3.2 Software and hardware Requirements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10</a:t>
                      </a:r>
                    </a:p>
                  </a:txBody>
                  <a:tcPr marL="39398" marR="39398" marT="0" marB="0"/>
                </a:tc>
                <a:extLst>
                  <a:ext uri="{0D108BD9-81ED-4DB2-BD59-A6C34878D82A}">
                    <a16:rowId xmlns:a16="http://schemas.microsoft.com/office/drawing/2014/main" val="1960806766"/>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GB" sz="1200" dirty="0">
                          <a:effectLst/>
                          <a:latin typeface="Times New Roman" panose="02020603050405020304" pitchFamily="18" charset="0"/>
                          <a:cs typeface="Times New Roman" panose="02020603050405020304" pitchFamily="18" charset="0"/>
                        </a:rPr>
                        <a:t>3.3 PHP introduction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11</a:t>
                      </a:r>
                    </a:p>
                  </a:txBody>
                  <a:tcPr marL="39398" marR="39398" marT="0" marB="0"/>
                </a:tc>
                <a:extLst>
                  <a:ext uri="{0D108BD9-81ED-4DB2-BD59-A6C34878D82A}">
                    <a16:rowId xmlns:a16="http://schemas.microsoft.com/office/drawing/2014/main" val="17028875"/>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GB" sz="1200" dirty="0">
                          <a:effectLst/>
                          <a:latin typeface="Times New Roman" panose="02020603050405020304" pitchFamily="18" charset="0"/>
                          <a:cs typeface="Times New Roman" panose="02020603050405020304" pitchFamily="18" charset="0"/>
                        </a:rPr>
                        <a:t>3.4 Introduction of SQI</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19</a:t>
                      </a:r>
                    </a:p>
                  </a:txBody>
                  <a:tcPr marL="39398" marR="39398" marT="0" marB="0"/>
                </a:tc>
                <a:extLst>
                  <a:ext uri="{0D108BD9-81ED-4DB2-BD59-A6C34878D82A}">
                    <a16:rowId xmlns:a16="http://schemas.microsoft.com/office/drawing/2014/main" val="1789864361"/>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GB" sz="1200" dirty="0">
                          <a:effectLst/>
                          <a:latin typeface="Times New Roman" panose="02020603050405020304" pitchFamily="18" charset="0"/>
                          <a:cs typeface="Times New Roman" panose="02020603050405020304" pitchFamily="18" charset="0"/>
                        </a:rPr>
                        <a:t>3.5 Introduction </a:t>
                      </a:r>
                      <a:r>
                        <a:rPr lang="en-GB" sz="1200" dirty="0" err="1">
                          <a:effectLst/>
                          <a:latin typeface="Times New Roman" panose="02020603050405020304" pitchFamily="18" charset="0"/>
                          <a:cs typeface="Times New Roman" panose="02020603050405020304" pitchFamily="18" charset="0"/>
                        </a:rPr>
                        <a:t>Jquery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23</a:t>
                      </a:r>
                    </a:p>
                  </a:txBody>
                  <a:tcPr marL="39398" marR="39398" marT="0" marB="0"/>
                </a:tc>
                <a:extLst>
                  <a:ext uri="{0D108BD9-81ED-4DB2-BD59-A6C34878D82A}">
                    <a16:rowId xmlns:a16="http://schemas.microsoft.com/office/drawing/2014/main" val="3519380683"/>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GB" sz="1200" dirty="0">
                          <a:effectLst/>
                          <a:latin typeface="Times New Roman" panose="02020603050405020304" pitchFamily="18" charset="0"/>
                          <a:cs typeface="Times New Roman" panose="02020603050405020304" pitchFamily="18" charset="0"/>
                        </a:rPr>
                        <a:t>3.6 Introduction </a:t>
                      </a:r>
                      <a:r>
                        <a:rPr lang="en-GB" sz="1200" dirty="0" err="1">
                          <a:effectLst/>
                          <a:latin typeface="Times New Roman" panose="02020603050405020304" pitchFamily="18" charset="0"/>
                          <a:cs typeface="Times New Roman" panose="02020603050405020304" pitchFamily="18" charset="0"/>
                        </a:rPr>
                        <a:t>PhP</a:t>
                      </a:r>
                      <a:r>
                        <a:rPr lang="en-GB" sz="1200" dirty="0">
                          <a:effectLst/>
                          <a:latin typeface="Times New Roman" panose="02020603050405020304" pitchFamily="18" charset="0"/>
                          <a:cs typeface="Times New Roman" panose="02020603050405020304" pitchFamily="18" charset="0"/>
                        </a:rPr>
                        <a:t> mailer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26</a:t>
                      </a:r>
                    </a:p>
                  </a:txBody>
                  <a:tcPr marL="39398" marR="39398" marT="0" marB="0"/>
                </a:tc>
                <a:extLst>
                  <a:ext uri="{0D108BD9-81ED-4DB2-BD59-A6C34878D82A}">
                    <a16:rowId xmlns:a16="http://schemas.microsoft.com/office/drawing/2014/main" val="4161467933"/>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System Description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endParaRPr lang="en-IN" sz="1200" dirty="0">
                        <a:effectLst/>
                        <a:latin typeface="Times New Roman" panose="02020603050405020304" pitchFamily="18" charset="0"/>
                        <a:cs typeface="Times New Roman" panose="02020603050405020304" pitchFamily="18" charset="0"/>
                      </a:endParaRPr>
                    </a:p>
                  </a:txBody>
                  <a:tcPr marL="39398" marR="39398" marT="0" marB="0"/>
                </a:tc>
                <a:extLst>
                  <a:ext uri="{0D108BD9-81ED-4DB2-BD59-A6C34878D82A}">
                    <a16:rowId xmlns:a16="http://schemas.microsoft.com/office/drawing/2014/main" val="2278710111"/>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GB" sz="1200" dirty="0">
                          <a:effectLst/>
                          <a:latin typeface="Times New Roman" panose="02020603050405020304" pitchFamily="18" charset="0"/>
                          <a:cs typeface="Times New Roman" panose="02020603050405020304" pitchFamily="18" charset="0"/>
                        </a:rPr>
                        <a:t>4.1 Data Gathering</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29</a:t>
                      </a:r>
                    </a:p>
                  </a:txBody>
                  <a:tcPr marL="39398" marR="39398" marT="0" marB="0"/>
                </a:tc>
                <a:extLst>
                  <a:ext uri="{0D108BD9-81ED-4DB2-BD59-A6C34878D82A}">
                    <a16:rowId xmlns:a16="http://schemas.microsoft.com/office/drawing/2014/main" val="496335473"/>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5.</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GB" sz="1200" dirty="0">
                          <a:effectLst/>
                          <a:latin typeface="Times New Roman" panose="02020603050405020304" pitchFamily="18" charset="0"/>
                          <a:cs typeface="Times New Roman" panose="02020603050405020304" pitchFamily="18" charset="0"/>
                        </a:rPr>
                        <a:t>Objectives and Advantages of system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30</a:t>
                      </a:r>
                    </a:p>
                  </a:txBody>
                  <a:tcPr marL="39398" marR="39398" marT="0" marB="0"/>
                </a:tc>
                <a:extLst>
                  <a:ext uri="{0D108BD9-81ED-4DB2-BD59-A6C34878D82A}">
                    <a16:rowId xmlns:a16="http://schemas.microsoft.com/office/drawing/2014/main" val="1984173053"/>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GB" sz="1200" dirty="0">
                          <a:effectLst/>
                          <a:latin typeface="Times New Roman" panose="02020603050405020304" pitchFamily="18" charset="0"/>
                          <a:cs typeface="Times New Roman" panose="02020603050405020304" pitchFamily="18" charset="0"/>
                        </a:rPr>
                        <a:t>5.1 Objective of system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31</a:t>
                      </a:r>
                    </a:p>
                  </a:txBody>
                  <a:tcPr marL="39398" marR="39398" marT="0" marB="0"/>
                </a:tc>
                <a:extLst>
                  <a:ext uri="{0D108BD9-81ED-4DB2-BD59-A6C34878D82A}">
                    <a16:rowId xmlns:a16="http://schemas.microsoft.com/office/drawing/2014/main" val="888097025"/>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GB" sz="1200" dirty="0">
                          <a:effectLst/>
                          <a:latin typeface="Times New Roman" panose="02020603050405020304" pitchFamily="18" charset="0"/>
                          <a:cs typeface="Times New Roman" panose="02020603050405020304" pitchFamily="18" charset="0"/>
                        </a:rPr>
                        <a:t>5.2 Advantages of system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32</a:t>
                      </a:r>
                    </a:p>
                  </a:txBody>
                  <a:tcPr marL="39398" marR="39398" marT="0" marB="0"/>
                </a:tc>
                <a:extLst>
                  <a:ext uri="{0D108BD9-81ED-4DB2-BD59-A6C34878D82A}">
                    <a16:rowId xmlns:a16="http://schemas.microsoft.com/office/drawing/2014/main" val="3594614127"/>
                  </a:ext>
                </a:extLst>
              </a:tr>
              <a:tr h="0">
                <a:tc>
                  <a:txBody>
                    <a:bodyPr/>
                    <a:lstStyle/>
                    <a:p>
                      <a:pPr algn="l">
                        <a:lnSpc>
                          <a:spcPct val="107000"/>
                        </a:lnSpc>
                        <a:spcAft>
                          <a:spcPts val="800"/>
                        </a:spcAft>
                      </a:pP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GB" sz="1200" dirty="0">
                          <a:effectLst/>
                          <a:latin typeface="Times New Roman" panose="02020603050405020304" pitchFamily="18" charset="0"/>
                          <a:cs typeface="Times New Roman" panose="02020603050405020304" pitchFamily="18" charset="0"/>
                        </a:rPr>
                        <a:t>5.3 waterfall model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33</a:t>
                      </a:r>
                    </a:p>
                  </a:txBody>
                  <a:tcPr marL="39398" marR="39398" marT="0" marB="0"/>
                </a:tc>
                <a:extLst>
                  <a:ext uri="{0D108BD9-81ED-4DB2-BD59-A6C34878D82A}">
                    <a16:rowId xmlns:a16="http://schemas.microsoft.com/office/drawing/2014/main" val="2447980914"/>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6.</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GB" sz="1200" dirty="0">
                          <a:effectLst/>
                          <a:latin typeface="Times New Roman" panose="02020603050405020304" pitchFamily="18" charset="0"/>
                          <a:cs typeface="Times New Roman" panose="02020603050405020304" pitchFamily="18" charset="0"/>
                        </a:rPr>
                        <a:t>6.1 Database Design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40</a:t>
                      </a:r>
                    </a:p>
                  </a:txBody>
                  <a:tcPr marL="39398" marR="39398" marT="0" marB="0"/>
                </a:tc>
                <a:extLst>
                  <a:ext uri="{0D108BD9-81ED-4DB2-BD59-A6C34878D82A}">
                    <a16:rowId xmlns:a16="http://schemas.microsoft.com/office/drawing/2014/main" val="3480476998"/>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GB" sz="1200" dirty="0">
                          <a:effectLst/>
                          <a:latin typeface="Times New Roman" panose="02020603050405020304" pitchFamily="18" charset="0"/>
                          <a:cs typeface="Times New Roman" panose="02020603050405020304" pitchFamily="18" charset="0"/>
                        </a:rPr>
                        <a:t>6.2 Data Dictionary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46</a:t>
                      </a:r>
                    </a:p>
                  </a:txBody>
                  <a:tcPr marL="39398" marR="39398" marT="0" marB="0"/>
                </a:tc>
                <a:extLst>
                  <a:ext uri="{0D108BD9-81ED-4DB2-BD59-A6C34878D82A}">
                    <a16:rowId xmlns:a16="http://schemas.microsoft.com/office/drawing/2014/main" val="4194759177"/>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GB" sz="1200" dirty="0">
                          <a:effectLst/>
                          <a:latin typeface="Times New Roman" panose="02020603050405020304" pitchFamily="18" charset="0"/>
                          <a:cs typeface="Times New Roman" panose="02020603050405020304" pitchFamily="18" charset="0"/>
                        </a:rPr>
                        <a:t>6.3Data Flow Diagram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49</a:t>
                      </a:r>
                    </a:p>
                  </a:txBody>
                  <a:tcPr marL="39398" marR="39398" marT="0" marB="0"/>
                </a:tc>
                <a:extLst>
                  <a:ext uri="{0D108BD9-81ED-4DB2-BD59-A6C34878D82A}">
                    <a16:rowId xmlns:a16="http://schemas.microsoft.com/office/drawing/2014/main" val="3129781017"/>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7.</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GB" sz="1200" dirty="0">
                          <a:effectLst/>
                          <a:latin typeface="Times New Roman" panose="02020603050405020304" pitchFamily="18" charset="0"/>
                          <a:cs typeface="Times New Roman" panose="02020603050405020304" pitchFamily="18" charset="0"/>
                        </a:rPr>
                        <a:t>System modules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endParaRPr lang="en-IN" sz="1200" dirty="0">
                        <a:effectLst/>
                        <a:latin typeface="Times New Roman" panose="02020603050405020304" pitchFamily="18" charset="0"/>
                        <a:cs typeface="Times New Roman" panose="02020603050405020304" pitchFamily="18" charset="0"/>
                      </a:endParaRPr>
                    </a:p>
                  </a:txBody>
                  <a:tcPr marL="39398" marR="39398" marT="0" marB="0"/>
                </a:tc>
                <a:extLst>
                  <a:ext uri="{0D108BD9-81ED-4DB2-BD59-A6C34878D82A}">
                    <a16:rowId xmlns:a16="http://schemas.microsoft.com/office/drawing/2014/main" val="2713111443"/>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GB" sz="1200" dirty="0">
                          <a:effectLst/>
                          <a:latin typeface="Times New Roman" panose="02020603050405020304" pitchFamily="18" charset="0"/>
                          <a:cs typeface="Times New Roman" panose="02020603050405020304" pitchFamily="18" charset="0"/>
                        </a:rPr>
                        <a:t>7.1Scren modules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55</a:t>
                      </a:r>
                    </a:p>
                  </a:txBody>
                  <a:tcPr marL="39398" marR="39398" marT="0" marB="0"/>
                </a:tc>
                <a:extLst>
                  <a:ext uri="{0D108BD9-81ED-4DB2-BD59-A6C34878D82A}">
                    <a16:rowId xmlns:a16="http://schemas.microsoft.com/office/drawing/2014/main" val="470582570"/>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8.</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GB" sz="1200" dirty="0">
                          <a:effectLst/>
                          <a:latin typeface="Times New Roman" panose="02020603050405020304" pitchFamily="18" charset="0"/>
                          <a:cs typeface="Times New Roman" panose="02020603050405020304" pitchFamily="18" charset="0"/>
                        </a:rPr>
                        <a:t>System testing</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64</a:t>
                      </a:r>
                    </a:p>
                  </a:txBody>
                  <a:tcPr marL="39398" marR="39398" marT="0" marB="0"/>
                </a:tc>
                <a:extLst>
                  <a:ext uri="{0D108BD9-81ED-4DB2-BD59-A6C34878D82A}">
                    <a16:rowId xmlns:a16="http://schemas.microsoft.com/office/drawing/2014/main" val="1104300551"/>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9.</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GB" sz="1200" dirty="0">
                          <a:effectLst/>
                          <a:latin typeface="Times New Roman" panose="02020603050405020304" pitchFamily="18" charset="0"/>
                          <a:cs typeface="Times New Roman" panose="02020603050405020304" pitchFamily="18" charset="0"/>
                        </a:rPr>
                        <a:t>Future enhancement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70</a:t>
                      </a:r>
                    </a:p>
                  </a:txBody>
                  <a:tcPr marL="39398" marR="39398" marT="0" marB="0"/>
                </a:tc>
                <a:extLst>
                  <a:ext uri="{0D108BD9-81ED-4DB2-BD59-A6C34878D82A}">
                    <a16:rowId xmlns:a16="http://schemas.microsoft.com/office/drawing/2014/main" val="2072232037"/>
                  </a:ext>
                </a:extLst>
              </a:tr>
              <a:tr h="198864">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10.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spcAft>
                          <a:spcPts val="800"/>
                        </a:spcAft>
                      </a:pPr>
                      <a:r>
                        <a:rPr lang="en-GB" sz="1200" dirty="0">
                          <a:effectLst/>
                          <a:latin typeface="Times New Roman" panose="02020603050405020304" pitchFamily="18" charset="0"/>
                          <a:cs typeface="Times New Roman" panose="02020603050405020304" pitchFamily="18" charset="0"/>
                        </a:rPr>
                        <a:t>Bibliography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98" marR="39398" marT="0" marB="0"/>
                </a:tc>
                <a:tc>
                  <a:txBody>
                    <a:bodyPr/>
                    <a:lstStyle/>
                    <a:p>
                      <a:pPr algn="l">
                        <a:lnSpc>
                          <a:spcPct val="107000"/>
                        </a:lnSpc>
                      </a:pPr>
                      <a:r>
                        <a:rPr lang="en-IN" sz="1200" dirty="0">
                          <a:effectLst/>
                          <a:latin typeface="Times New Roman" panose="02020603050405020304" pitchFamily="18" charset="0"/>
                          <a:cs typeface="Times New Roman" panose="02020603050405020304" pitchFamily="18" charset="0"/>
                        </a:rPr>
                        <a:t>71</a:t>
                      </a:r>
                    </a:p>
                  </a:txBody>
                  <a:tcPr marL="39398" marR="39398" marT="0" marB="0"/>
                </a:tc>
                <a:extLst>
                  <a:ext uri="{0D108BD9-81ED-4DB2-BD59-A6C34878D82A}">
                    <a16:rowId xmlns:a16="http://schemas.microsoft.com/office/drawing/2014/main" val="2578031852"/>
                  </a:ext>
                </a:extLst>
              </a:tr>
            </a:tbl>
          </a:graphicData>
        </a:graphic>
      </p:graphicFrame>
      <p:sp>
        <p:nvSpPr>
          <p:cNvPr id="3" name="Slide Number Placeholder 2">
            <a:extLst>
              <a:ext uri="{FF2B5EF4-FFF2-40B4-BE49-F238E27FC236}">
                <a16:creationId xmlns:a16="http://schemas.microsoft.com/office/drawing/2014/main" id="{106C3BBE-9B66-4212-BEE4-ABA6AC381072}"/>
              </a:ext>
            </a:extLst>
          </p:cNvPr>
          <p:cNvSpPr>
            <a:spLocks noGrp="1"/>
          </p:cNvSpPr>
          <p:nvPr>
            <p:ph type="sldNum" sz="quarter" idx="12"/>
          </p:nvPr>
        </p:nvSpPr>
        <p:spPr/>
        <p:txBody>
          <a:bodyPr/>
          <a:lstStyle/>
          <a:p>
            <a:fld id="{7A4D8795-AD65-4999-8D63-2079D8801812}" type="slidenum">
              <a:rPr lang="en-IN" smtClean="0"/>
              <a:t>3</a:t>
            </a:fld>
            <a:endParaRPr lang="en-IN"/>
          </a:p>
        </p:txBody>
      </p:sp>
    </p:spTree>
    <p:extLst>
      <p:ext uri="{BB962C8B-B14F-4D97-AF65-F5344CB8AC3E}">
        <p14:creationId xmlns:p14="http://schemas.microsoft.com/office/powerpoint/2010/main" val="3559806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B467-A66D-4B03-9D10-D2DB3A6FD5D5}"/>
              </a:ext>
            </a:extLst>
          </p:cNvPr>
          <p:cNvSpPr>
            <a:spLocks noGrp="1"/>
          </p:cNvSpPr>
          <p:nvPr>
            <p:ph type="title"/>
          </p:nvPr>
        </p:nvSpPr>
        <p:spPr>
          <a:xfrm>
            <a:off x="677334" y="609600"/>
            <a:ext cx="8596668" cy="588885"/>
          </a:xfrm>
        </p:spPr>
        <p:txBody>
          <a:bodyPr>
            <a:normAutofit fontScale="90000"/>
          </a:bodyPr>
          <a:lstStyle/>
          <a:p>
            <a:pPr marL="742950" lvl="1" indent="-285750">
              <a:lnSpc>
                <a:spcPct val="107000"/>
              </a:lnSpc>
              <a:spcBef>
                <a:spcPts val="1200"/>
              </a:spcBef>
              <a:spcAft>
                <a:spcPts val="800"/>
              </a:spcAft>
            </a:pPr>
            <a:r>
              <a:rPr lang="en-IN" b="1" dirty="0">
                <a:latin typeface="Roboto" panose="02000000000000000000" pitchFamily="2" charset="0"/>
                <a:ea typeface="Calibri" panose="020F0502020204030204" pitchFamily="34" charset="0"/>
                <a:cs typeface="Times New Roman" panose="02020603050405020304" pitchFamily="18" charset="0"/>
              </a:rPr>
              <a:t>                                                </a:t>
            </a:r>
            <a:r>
              <a:rPr lang="en-IN" sz="2000" b="1" dirty="0">
                <a:latin typeface="Times New Roman" panose="02020603050405020304" pitchFamily="18" charset="0"/>
                <a:ea typeface="Calibri" panose="020F0502020204030204" pitchFamily="34" charset="0"/>
                <a:cs typeface="Times New Roman" panose="02020603050405020304" pitchFamily="18" charset="0"/>
              </a:rPr>
              <a: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ata </a:t>
            </a:r>
            <a:r>
              <a:rPr lang="en-IN" sz="2000" b="1" dirty="0">
                <a:latin typeface="Times New Roman" panose="02020603050405020304" pitchFamily="18" charset="0"/>
                <a:ea typeface="Calibri" panose="020F0502020204030204" pitchFamily="34" charset="0"/>
                <a:cs typeface="Times New Roman" panose="02020603050405020304" pitchFamily="18" charset="0"/>
              </a:rPr>
              <a:t>G</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athering</a:t>
            </a:r>
            <a:br>
              <a:rPr lang="en-IN" sz="1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400" dirty="0">
                <a:effectLst/>
                <a:latin typeface="Roboto" panose="02000000000000000000" pitchFamily="2" charset="0"/>
                <a:ea typeface="Calibri" panose="020F0502020204030204" pitchFamily="34" charset="0"/>
                <a:cs typeface="Times New Roman" panose="02020603050405020304" pitchFamily="18" charset="0"/>
              </a:rPr>
              <a:t> </a:t>
            </a:r>
            <a:br>
              <a:rPr lang="en-IN" sz="1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F10A71E-654F-4F2A-9B97-85DA8BD0C5B8}"/>
              </a:ext>
            </a:extLst>
          </p:cNvPr>
          <p:cNvSpPr>
            <a:spLocks noGrp="1"/>
          </p:cNvSpPr>
          <p:nvPr>
            <p:ph idx="1"/>
          </p:nvPr>
        </p:nvSpPr>
        <p:spPr/>
        <p:txBody>
          <a:bodyPr>
            <a:normAutofit/>
          </a:bodyPr>
          <a:lstStyle/>
          <a:p>
            <a:pPr>
              <a:lnSpc>
                <a:spcPct val="107000"/>
              </a:lnSpc>
              <a:spcBef>
                <a:spcPts val="120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data gathering is used to made sure that no details are left, and that the requirement specification is fully details. </a:t>
            </a:r>
          </a:p>
          <a:p>
            <a:pPr>
              <a:lnSpc>
                <a:spcPct val="107000"/>
              </a:lnSpc>
              <a:spcBef>
                <a:spcPts val="120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Possibly details are gathering about all the input and how the input and how the input are to be used for generating output and what are the input needed to generate the desired output. </a:t>
            </a:r>
          </a:p>
          <a:p>
            <a:pPr>
              <a:lnSpc>
                <a:spcPct val="107000"/>
              </a:lnSpc>
              <a:spcBef>
                <a:spcPts val="120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All the privileges have been confirmed.</a:t>
            </a:r>
          </a:p>
          <a:p>
            <a:pPr>
              <a:lnSpc>
                <a:spcPct val="107000"/>
              </a:lnSpc>
              <a:spcBef>
                <a:spcPts val="120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Their view of the system was taken into the consideration. </a:t>
            </a:r>
          </a:p>
          <a:p>
            <a:pPr>
              <a:lnSpc>
                <a:spcPct val="107000"/>
              </a:lnSpc>
              <a:spcBef>
                <a:spcPts val="120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Example records were taken from the client to determine what the client exactly need the output to be and what the client expects from the website. </a:t>
            </a:r>
          </a:p>
          <a:p>
            <a:pPr>
              <a:lnSpc>
                <a:spcPct val="107000"/>
              </a:lnSpc>
              <a:spcBef>
                <a:spcPts val="120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 detailed set of document had been prepared to show the exact output and the inputs to the client to make things sure and to show the limitations of the system.</a:t>
            </a:r>
          </a:p>
        </p:txBody>
      </p:sp>
      <p:sp>
        <p:nvSpPr>
          <p:cNvPr id="4" name="Slide Number Placeholder 3">
            <a:extLst>
              <a:ext uri="{FF2B5EF4-FFF2-40B4-BE49-F238E27FC236}">
                <a16:creationId xmlns:a16="http://schemas.microsoft.com/office/drawing/2014/main" id="{D8B0BCF6-AB82-4E58-8E8C-A465970CDBE8}"/>
              </a:ext>
            </a:extLst>
          </p:cNvPr>
          <p:cNvSpPr>
            <a:spLocks noGrp="1"/>
          </p:cNvSpPr>
          <p:nvPr>
            <p:ph type="sldNum" sz="quarter" idx="12"/>
          </p:nvPr>
        </p:nvSpPr>
        <p:spPr/>
        <p:txBody>
          <a:bodyPr/>
          <a:lstStyle/>
          <a:p>
            <a:fld id="{7A4D8795-AD65-4999-8D63-2079D8801812}" type="slidenum">
              <a:rPr lang="en-IN" smtClean="0"/>
              <a:t>30</a:t>
            </a:fld>
            <a:endParaRPr lang="en-IN"/>
          </a:p>
        </p:txBody>
      </p:sp>
    </p:spTree>
    <p:extLst>
      <p:ext uri="{BB962C8B-B14F-4D97-AF65-F5344CB8AC3E}">
        <p14:creationId xmlns:p14="http://schemas.microsoft.com/office/powerpoint/2010/main" val="2492997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B467-A66D-4B03-9D10-D2DB3A6FD5D5}"/>
              </a:ext>
            </a:extLst>
          </p:cNvPr>
          <p:cNvSpPr>
            <a:spLocks noGrp="1"/>
          </p:cNvSpPr>
          <p:nvPr>
            <p:ph type="title"/>
          </p:nvPr>
        </p:nvSpPr>
        <p:spPr>
          <a:xfrm>
            <a:off x="677334" y="609600"/>
            <a:ext cx="8596668" cy="517864"/>
          </a:xfrm>
        </p:spPr>
        <p:txBody>
          <a:bodyPr>
            <a:normAutofit fontScale="90000"/>
          </a:bodyPr>
          <a:lstStyle/>
          <a:p>
            <a:r>
              <a:rPr lang="en-IN" sz="1800" b="1" dirty="0">
                <a:solidFill>
                  <a:schemeClr val="tx1"/>
                </a:solidFill>
                <a:latin typeface="Roboto" panose="02000000000000000000" pitchFamily="2" charset="0"/>
                <a:ea typeface="Calibri" panose="020F0502020204030204" pitchFamily="34" charset="0"/>
                <a:cs typeface="Times New Roman" panose="02020603050405020304" pitchFamily="18" charset="0"/>
              </a:rPr>
              <a:t>                              </a:t>
            </a:r>
            <a:r>
              <a:rPr lang="en-IN"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a:t>
            </a: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bjective</a:t>
            </a:r>
            <a:r>
              <a:rPr lang="en-IN" sz="1800" b="1" dirty="0">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and Advantages of System</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F10A71E-654F-4F2A-9B97-85DA8BD0C5B8}"/>
              </a:ext>
            </a:extLst>
          </p:cNvPr>
          <p:cNvSpPr>
            <a:spLocks noGrp="1"/>
          </p:cNvSpPr>
          <p:nvPr>
            <p:ph idx="1"/>
          </p:nvPr>
        </p:nvSpPr>
        <p:spPr/>
        <p:txBody>
          <a:bodyPr>
            <a:normAutofit/>
          </a:bodyPr>
          <a:lstStyle/>
          <a:p>
            <a:pPr marL="742950" lvl="1" indent="-285750" algn="just">
              <a:lnSpc>
                <a:spcPct val="107000"/>
              </a:lnSpc>
              <a:spcBef>
                <a:spcPts val="1200"/>
              </a:spcBef>
              <a:spcAft>
                <a:spcPts val="800"/>
              </a:spcAft>
              <a:buFont typeface="+mj-lt"/>
              <a:buAutoNum type="arabicPeriod"/>
            </a:pPr>
            <a:r>
              <a:rPr lang="en-IN" sz="1400" dirty="0">
                <a:latin typeface="Roboto" panose="02000000000000000000" pitchFamily="2" charset="0"/>
                <a:ea typeface="Calibri" panose="020F0502020204030204" pitchFamily="34" charset="0"/>
                <a:cs typeface="Times New Roman" panose="02020603050405020304" pitchFamily="18" charset="0"/>
              </a:rPr>
              <a:t>O</a:t>
            </a:r>
            <a:r>
              <a:rPr lang="en-IN" sz="1400" dirty="0">
                <a:effectLst/>
                <a:latin typeface="Roboto" panose="02000000000000000000" pitchFamily="2" charset="0"/>
                <a:ea typeface="Calibri" panose="020F0502020204030204" pitchFamily="34" charset="0"/>
                <a:cs typeface="Times New Roman" panose="02020603050405020304" pitchFamily="18" charset="0"/>
              </a:rPr>
              <a:t>bjectives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Add and maintain records of available products.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Add and maintain customer details.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Add and maintain description of new products.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Add and maintain new entered category of products.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Provides economic/financial reports to the owner monthly or weekly and yearly.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Provides a convenient solution of billing pattern.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Make an easy to use environment for users and customers</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D5121FA-36DF-4482-9C65-F24BE87600E4}"/>
              </a:ext>
            </a:extLst>
          </p:cNvPr>
          <p:cNvSpPr>
            <a:spLocks noGrp="1"/>
          </p:cNvSpPr>
          <p:nvPr>
            <p:ph type="sldNum" sz="quarter" idx="12"/>
          </p:nvPr>
        </p:nvSpPr>
        <p:spPr/>
        <p:txBody>
          <a:bodyPr/>
          <a:lstStyle/>
          <a:p>
            <a:fld id="{7A4D8795-AD65-4999-8D63-2079D8801812}" type="slidenum">
              <a:rPr lang="en-IN" smtClean="0"/>
              <a:t>31</a:t>
            </a:fld>
            <a:endParaRPr lang="en-IN"/>
          </a:p>
        </p:txBody>
      </p:sp>
    </p:spTree>
    <p:extLst>
      <p:ext uri="{BB962C8B-B14F-4D97-AF65-F5344CB8AC3E}">
        <p14:creationId xmlns:p14="http://schemas.microsoft.com/office/powerpoint/2010/main" val="2075337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B467-A66D-4B03-9D10-D2DB3A6FD5D5}"/>
              </a:ext>
            </a:extLst>
          </p:cNvPr>
          <p:cNvSpPr>
            <a:spLocks noGrp="1"/>
          </p:cNvSpPr>
          <p:nvPr>
            <p:ph type="title"/>
          </p:nvPr>
        </p:nvSpPr>
        <p:spPr>
          <a:xfrm>
            <a:off x="677334" y="609600"/>
            <a:ext cx="8596668" cy="535619"/>
          </a:xfrm>
        </p:spPr>
        <p:txBody>
          <a:bodyPr>
            <a:normAutofit fontScale="90000"/>
          </a:bodyPr>
          <a:lstStyle/>
          <a:p>
            <a:r>
              <a:rPr lang="en-IN" sz="1800" b="1" dirty="0">
                <a:solidFill>
                  <a:schemeClr val="tx1"/>
                </a:solidFill>
                <a:latin typeface="Roboto" panose="02000000000000000000" pitchFamily="2" charset="0"/>
                <a:ea typeface="Calibri" panose="020F0502020204030204" pitchFamily="34" charset="0"/>
                <a:cs typeface="Times New Roman" panose="02020603050405020304" pitchFamily="18" charset="0"/>
              </a:rPr>
              <a:t>                                                           </a:t>
            </a:r>
            <a:r>
              <a:rPr lang="en-IN"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a:t>
            </a: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dvantages</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F10A71E-654F-4F2A-9B97-85DA8BD0C5B8}"/>
              </a:ext>
            </a:extLst>
          </p:cNvPr>
          <p:cNvSpPr>
            <a:spLocks noGrp="1"/>
          </p:cNvSpPr>
          <p:nvPr>
            <p:ph idx="1"/>
          </p:nvPr>
        </p:nvSpPr>
        <p:spPr>
          <a:xfrm>
            <a:off x="819377" y="1734461"/>
            <a:ext cx="8596668" cy="3880773"/>
          </a:xfrm>
        </p:spPr>
        <p:txBody>
          <a:bodyPr>
            <a:normAutofit/>
          </a:bodyPr>
          <a:lstStyle/>
          <a:p>
            <a:pPr marL="342900" lvl="0" indent="-342900" algn="just">
              <a:lnSpc>
                <a:spcPct val="107000"/>
              </a:lnSpc>
              <a:spcBef>
                <a:spcPts val="1200"/>
              </a:spcBef>
              <a:spcAft>
                <a:spcPts val="800"/>
              </a:spcAft>
              <a:buFont typeface="Wingdings" panose="05000000000000000000" pitchFamily="2" charset="2"/>
              <a:buChar char=""/>
              <a:tabLst>
                <a:tab pos="31877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Reducing long queues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Wingdings" panose="05000000000000000000" pitchFamily="2" charset="2"/>
              <a:buChar char=""/>
              <a:tabLst>
                <a:tab pos="31877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Saving time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Wingdings" panose="05000000000000000000" pitchFamily="2" charset="2"/>
              <a:buChar char=""/>
              <a:tabLst>
                <a:tab pos="31877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Track billing</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Wingdings" panose="05000000000000000000" pitchFamily="2" charset="2"/>
              <a:buChar char=""/>
              <a:tabLst>
                <a:tab pos="31877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 Invoices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Wingdings" panose="05000000000000000000" pitchFamily="2" charset="2"/>
              <a:buChar char=""/>
              <a:tabLst>
                <a:tab pos="31877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Employee work hours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Wingdings" panose="05000000000000000000" pitchFamily="2" charset="2"/>
              <a:buChar char=""/>
              <a:tabLst>
                <a:tab pos="31877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Expenses related to Clients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Wingdings" panose="05000000000000000000" pitchFamily="2" charset="2"/>
              <a:buChar char=""/>
              <a:tabLst>
                <a:tab pos="31877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Immediate updates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Wingdings" panose="05000000000000000000" pitchFamily="2" charset="2"/>
              <a:buChar char=""/>
              <a:tabLst>
                <a:tab pos="31877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Swift notifications plus reminders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Wingdings" panose="05000000000000000000" pitchFamily="2" charset="2"/>
              <a:buChar char=""/>
              <a:tabLst>
                <a:tab pos="31877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Affordable and cost-effective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F601425-85D9-464F-B260-BDD703991727}"/>
              </a:ext>
            </a:extLst>
          </p:cNvPr>
          <p:cNvSpPr>
            <a:spLocks noGrp="1"/>
          </p:cNvSpPr>
          <p:nvPr>
            <p:ph type="sldNum" sz="quarter" idx="12"/>
          </p:nvPr>
        </p:nvSpPr>
        <p:spPr/>
        <p:txBody>
          <a:bodyPr/>
          <a:lstStyle/>
          <a:p>
            <a:fld id="{7A4D8795-AD65-4999-8D63-2079D8801812}" type="slidenum">
              <a:rPr lang="en-IN" smtClean="0"/>
              <a:t>32</a:t>
            </a:fld>
            <a:endParaRPr lang="en-IN"/>
          </a:p>
        </p:txBody>
      </p:sp>
    </p:spTree>
    <p:extLst>
      <p:ext uri="{BB962C8B-B14F-4D97-AF65-F5344CB8AC3E}">
        <p14:creationId xmlns:p14="http://schemas.microsoft.com/office/powerpoint/2010/main" val="1531845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10A71E-654F-4F2A-9B97-85DA8BD0C5B8}"/>
              </a:ext>
            </a:extLst>
          </p:cNvPr>
          <p:cNvSpPr>
            <a:spLocks noGrp="1"/>
          </p:cNvSpPr>
          <p:nvPr>
            <p:ph idx="1"/>
          </p:nvPr>
        </p:nvSpPr>
        <p:spPr>
          <a:xfrm>
            <a:off x="838200" y="683581"/>
            <a:ext cx="10515600" cy="5493382"/>
          </a:xfrm>
        </p:spPr>
        <p:txBody>
          <a:bodyPr/>
          <a:lstStyle/>
          <a:p>
            <a:pPr marL="342900" lvl="0" indent="-342900" algn="just">
              <a:lnSpc>
                <a:spcPct val="107000"/>
              </a:lnSpc>
              <a:spcBef>
                <a:spcPts val="1200"/>
              </a:spcBef>
              <a:spcAft>
                <a:spcPts val="800"/>
              </a:spcAft>
              <a:buFont typeface="Wingdings" panose="05000000000000000000" pitchFamily="2" charset="2"/>
              <a:buChar char=""/>
              <a:tabLst>
                <a:tab pos="31877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Manages expenses record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Wingdings" panose="05000000000000000000" pitchFamily="2" charset="2"/>
              <a:buChar char=""/>
              <a:tabLst>
                <a:tab pos="31877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Depreciates Conflicts and Manual Errors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Wingdings" panose="05000000000000000000" pitchFamily="2" charset="2"/>
              <a:buChar char=""/>
              <a:tabLst>
                <a:tab pos="31877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Creates Brand Identification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Wingdings" panose="05000000000000000000" pitchFamily="2" charset="2"/>
              <a:buChar char=""/>
              <a:tabLst>
                <a:tab pos="31877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Simplifies statements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Wingdings" panose="05000000000000000000" pitchFamily="2" charset="2"/>
              <a:buChar char=""/>
              <a:tabLst>
                <a:tab pos="31877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Enables 24*7 service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Wingdings" panose="05000000000000000000" pitchFamily="2" charset="2"/>
              <a:buChar char=""/>
              <a:tabLst>
                <a:tab pos="31877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Builds brand professionalism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Wingdings" panose="05000000000000000000" pitchFamily="2" charset="2"/>
              <a:buChar char=""/>
              <a:tabLst>
                <a:tab pos="31877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Reduces Manual labour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9002C0D-DEA8-4CE8-A3A1-64663E91D6B3}"/>
              </a:ext>
            </a:extLst>
          </p:cNvPr>
          <p:cNvSpPr>
            <a:spLocks noGrp="1"/>
          </p:cNvSpPr>
          <p:nvPr>
            <p:ph type="sldNum" sz="quarter" idx="12"/>
          </p:nvPr>
        </p:nvSpPr>
        <p:spPr/>
        <p:txBody>
          <a:bodyPr/>
          <a:lstStyle/>
          <a:p>
            <a:fld id="{7A4D8795-AD65-4999-8D63-2079D8801812}" type="slidenum">
              <a:rPr lang="en-IN" smtClean="0"/>
              <a:t>33</a:t>
            </a:fld>
            <a:endParaRPr lang="en-IN"/>
          </a:p>
        </p:txBody>
      </p:sp>
    </p:spTree>
    <p:extLst>
      <p:ext uri="{BB962C8B-B14F-4D97-AF65-F5344CB8AC3E}">
        <p14:creationId xmlns:p14="http://schemas.microsoft.com/office/powerpoint/2010/main" val="71758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405A-6102-4EF8-9144-A7DEF8336C05}"/>
              </a:ext>
            </a:extLst>
          </p:cNvPr>
          <p:cNvSpPr>
            <a:spLocks noGrp="1"/>
          </p:cNvSpPr>
          <p:nvPr>
            <p:ph type="title"/>
          </p:nvPr>
        </p:nvSpPr>
        <p:spPr>
          <a:xfrm>
            <a:off x="677334" y="609600"/>
            <a:ext cx="8596668" cy="633274"/>
          </a:xfrm>
        </p:spPr>
        <p:txBody>
          <a:bodyPr>
            <a:normAutofit fontScale="90000"/>
          </a:bodyPr>
          <a:lstStyle/>
          <a:p>
            <a:pPr marL="742950" lvl="1" indent="-285750">
              <a:lnSpc>
                <a:spcPct val="107000"/>
              </a:lnSpc>
              <a:spcBef>
                <a:spcPts val="1200"/>
              </a:spcBef>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                                                                     W</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aterfall diagram</a:t>
            </a:r>
            <a:br>
              <a:rPr lang="en-IN" sz="1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400" dirty="0">
                <a:effectLst/>
                <a:latin typeface="Roboto" panose="02000000000000000000" pitchFamily="2" charset="0"/>
                <a:ea typeface="Calibri" panose="020F0502020204030204" pitchFamily="34" charset="0"/>
                <a:cs typeface="Times New Roman" panose="02020603050405020304" pitchFamily="18" charset="0"/>
              </a:rPr>
              <a:t> </a:t>
            </a:r>
            <a:br>
              <a:rPr lang="en-IN" sz="1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9FB8F34-6E85-4F2B-A87C-64295270640A}"/>
              </a:ext>
            </a:extLst>
          </p:cNvPr>
          <p:cNvSpPr>
            <a:spLocks noGrp="1"/>
          </p:cNvSpPr>
          <p:nvPr>
            <p:ph idx="1"/>
          </p:nvPr>
        </p:nvSpPr>
        <p:spPr>
          <a:xfrm>
            <a:off x="677334" y="1562471"/>
            <a:ext cx="8596668" cy="4478892"/>
          </a:xfrm>
        </p:spPr>
        <p:txBody>
          <a:bodyPr/>
          <a:lstStyle/>
          <a:p>
            <a:pPr>
              <a:lnSpc>
                <a:spcPct val="107000"/>
              </a:lnSpc>
              <a:spcBef>
                <a:spcPts val="120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Waterfall Model - Design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0480" marR="30480" algn="just">
              <a:lnSpc>
                <a:spcPct val="107000"/>
              </a:lnSpc>
              <a:spcBef>
                <a:spcPts val="1200"/>
              </a:spcBef>
              <a:spcAft>
                <a:spcPts val="72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Waterfall approach was first SDLC Model to be used widely in Software Engineering to ensure success of the project. In "The Waterfall" approach, the whole process of software development is divided into separate phases. In this Waterfall model, typically, the outcome of one phase acts as the input for the next phase sequentially.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0480" marR="30480" algn="just">
              <a:lnSpc>
                <a:spcPct val="107000"/>
              </a:lnSpc>
              <a:spcBef>
                <a:spcPts val="1200"/>
              </a:spcBef>
              <a:spcAft>
                <a:spcPts val="72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 following illustration is a representation of the different phases of the Waterfall Model.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067EEE69-95C0-43C1-85A6-E4B887EFF485}"/>
              </a:ext>
            </a:extLst>
          </p:cNvPr>
          <p:cNvSpPr>
            <a:spLocks noGrp="1"/>
          </p:cNvSpPr>
          <p:nvPr>
            <p:ph type="sldNum" sz="quarter" idx="12"/>
          </p:nvPr>
        </p:nvSpPr>
        <p:spPr/>
        <p:txBody>
          <a:bodyPr/>
          <a:lstStyle/>
          <a:p>
            <a:fld id="{7A4D8795-AD65-4999-8D63-2079D8801812}" type="slidenum">
              <a:rPr lang="en-IN" smtClean="0"/>
              <a:t>34</a:t>
            </a:fld>
            <a:endParaRPr lang="en-IN"/>
          </a:p>
        </p:txBody>
      </p:sp>
    </p:spTree>
    <p:extLst>
      <p:ext uri="{BB962C8B-B14F-4D97-AF65-F5344CB8AC3E}">
        <p14:creationId xmlns:p14="http://schemas.microsoft.com/office/powerpoint/2010/main" val="4097646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3E21B2-30FE-4AC5-A382-B8B4FD2C9D3E}"/>
              </a:ext>
            </a:extLst>
          </p:cNvPr>
          <p:cNvSpPr>
            <a:spLocks noGrp="1"/>
          </p:cNvSpPr>
          <p:nvPr>
            <p:ph type="sldNum" sz="quarter" idx="12"/>
          </p:nvPr>
        </p:nvSpPr>
        <p:spPr/>
        <p:txBody>
          <a:bodyPr/>
          <a:lstStyle/>
          <a:p>
            <a:fld id="{7A4D8795-AD65-4999-8D63-2079D8801812}" type="slidenum">
              <a:rPr lang="en-IN" smtClean="0"/>
              <a:t>35</a:t>
            </a:fld>
            <a:endParaRPr lang="en-IN"/>
          </a:p>
        </p:txBody>
      </p:sp>
      <p:pic>
        <p:nvPicPr>
          <p:cNvPr id="5" name="Content Placeholder 4" descr="SDLC Waterfall Model">
            <a:extLst>
              <a:ext uri="{FF2B5EF4-FFF2-40B4-BE49-F238E27FC236}">
                <a16:creationId xmlns:a16="http://schemas.microsoft.com/office/drawing/2014/main" id="{E80B7C42-AC20-4993-B18B-E59CD1F7C21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8519" y="1377950"/>
            <a:ext cx="5715000" cy="3819525"/>
          </a:xfrm>
          <a:prstGeom prst="rect">
            <a:avLst/>
          </a:prstGeom>
          <a:noFill/>
          <a:ln>
            <a:noFill/>
          </a:ln>
        </p:spPr>
      </p:pic>
    </p:spTree>
    <p:extLst>
      <p:ext uri="{BB962C8B-B14F-4D97-AF65-F5344CB8AC3E}">
        <p14:creationId xmlns:p14="http://schemas.microsoft.com/office/powerpoint/2010/main" val="4093513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865963-D6CC-4E28-B660-27063A2CEB84}"/>
              </a:ext>
            </a:extLst>
          </p:cNvPr>
          <p:cNvSpPr>
            <a:spLocks noGrp="1"/>
          </p:cNvSpPr>
          <p:nvPr>
            <p:ph idx="1"/>
          </p:nvPr>
        </p:nvSpPr>
        <p:spPr>
          <a:xfrm>
            <a:off x="677334" y="451513"/>
            <a:ext cx="8596668" cy="5589849"/>
          </a:xfrm>
        </p:spPr>
        <p:txBody>
          <a:bodyPr/>
          <a:lstStyle/>
          <a:p>
            <a:pPr marL="30480" marR="30480" algn="just">
              <a:lnSpc>
                <a:spcPct val="107000"/>
              </a:lnSpc>
              <a:spcBef>
                <a:spcPts val="1200"/>
              </a:spcBef>
              <a:spcAft>
                <a:spcPts val="72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 sequential phases in Waterfall model are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Requirement Gathering and analysis</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All possible requirements of the system to be developed are captured in this phase and documented in a requirement specification document.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System Design</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 requirement specifications from first phase are studied in this phase and the system design is prepared. This system design helps in specifying hardware and system requirements and helps in defining the overall system architecture.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Implementation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With inputs from the system design, the system is first developed in small programs called units, which are integrated in the next phase. Each unit is developed and tested for its functionality, which is referred to as Unit Testing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Integration and Testing</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All the units developed in the implementation phase are integrated into a system after testing of each unit. Post integration the entire system is tested for any faults and failures.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9108EFCD-0EB7-408B-8772-5983F44AB4BD}"/>
              </a:ext>
            </a:extLst>
          </p:cNvPr>
          <p:cNvSpPr>
            <a:spLocks noGrp="1"/>
          </p:cNvSpPr>
          <p:nvPr>
            <p:ph type="sldNum" sz="quarter" idx="12"/>
          </p:nvPr>
        </p:nvSpPr>
        <p:spPr/>
        <p:txBody>
          <a:bodyPr/>
          <a:lstStyle/>
          <a:p>
            <a:fld id="{7A4D8795-AD65-4999-8D63-2079D8801812}" type="slidenum">
              <a:rPr lang="en-IN" smtClean="0"/>
              <a:t>36</a:t>
            </a:fld>
            <a:endParaRPr lang="en-IN"/>
          </a:p>
        </p:txBody>
      </p:sp>
    </p:spTree>
    <p:extLst>
      <p:ext uri="{BB962C8B-B14F-4D97-AF65-F5344CB8AC3E}">
        <p14:creationId xmlns:p14="http://schemas.microsoft.com/office/powerpoint/2010/main" val="594661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BDC74-A295-4C5A-88EB-65E35C9D64FC}"/>
              </a:ext>
            </a:extLst>
          </p:cNvPr>
          <p:cNvSpPr>
            <a:spLocks noGrp="1"/>
          </p:cNvSpPr>
          <p:nvPr>
            <p:ph idx="1"/>
          </p:nvPr>
        </p:nvSpPr>
        <p:spPr>
          <a:xfrm>
            <a:off x="677334" y="559293"/>
            <a:ext cx="8596668" cy="5482069"/>
          </a:xfrm>
        </p:spPr>
        <p:txBody>
          <a:bodyPr/>
          <a:lstStyle/>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Deployment of system</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Once the functional and non-functional testing is done; the product is deployed in the customer environment or released into the market.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Maintenance</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There are some issues which come up in the client environment. </a:t>
            </a: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To fix those issues, patches are released. Also to enhance the product some better versions are released. </a:t>
            </a: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Maintenance is done to deliver these changes in the customer environment.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9C8A2BA-D755-4613-9C75-867E869A1F10}"/>
              </a:ext>
            </a:extLst>
          </p:cNvPr>
          <p:cNvSpPr>
            <a:spLocks noGrp="1"/>
          </p:cNvSpPr>
          <p:nvPr>
            <p:ph type="sldNum" sz="quarter" idx="12"/>
          </p:nvPr>
        </p:nvSpPr>
        <p:spPr/>
        <p:txBody>
          <a:bodyPr/>
          <a:lstStyle/>
          <a:p>
            <a:fld id="{7A4D8795-AD65-4999-8D63-2079D8801812}" type="slidenum">
              <a:rPr lang="en-IN" smtClean="0"/>
              <a:t>37</a:t>
            </a:fld>
            <a:endParaRPr lang="en-IN"/>
          </a:p>
        </p:txBody>
      </p:sp>
    </p:spTree>
    <p:extLst>
      <p:ext uri="{BB962C8B-B14F-4D97-AF65-F5344CB8AC3E}">
        <p14:creationId xmlns:p14="http://schemas.microsoft.com/office/powerpoint/2010/main" val="94673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3198-49EB-4CBC-8113-8A20083AC8D1}"/>
              </a:ext>
            </a:extLst>
          </p:cNvPr>
          <p:cNvSpPr>
            <a:spLocks noGrp="1"/>
          </p:cNvSpPr>
          <p:nvPr>
            <p:ph type="title"/>
          </p:nvPr>
        </p:nvSpPr>
        <p:spPr>
          <a:xfrm>
            <a:off x="677334" y="609600"/>
            <a:ext cx="8596668" cy="508986"/>
          </a:xfrm>
        </p:spPr>
        <p:txBody>
          <a:bodyPr>
            <a:normAutofit fontScale="90000"/>
          </a:bodyPr>
          <a:lstStyle/>
          <a:p>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Waterfall Model – Application</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4AF5766-3267-433F-8425-A99D5DA06B1C}"/>
              </a:ext>
            </a:extLst>
          </p:cNvPr>
          <p:cNvSpPr>
            <a:spLocks noGrp="1"/>
          </p:cNvSpPr>
          <p:nvPr>
            <p:ph idx="1"/>
          </p:nvPr>
        </p:nvSpPr>
        <p:spPr>
          <a:xfrm>
            <a:off x="677334" y="1313895"/>
            <a:ext cx="8596668" cy="4727467"/>
          </a:xfrm>
        </p:spPr>
        <p:txBody>
          <a:bodyPr>
            <a:normAutofit/>
          </a:bodyPr>
          <a:lstStyle/>
          <a:p>
            <a:pPr marL="30480" marR="30480" algn="just">
              <a:lnSpc>
                <a:spcPct val="107000"/>
              </a:lnSpc>
              <a:spcBef>
                <a:spcPts val="1200"/>
              </a:spcBef>
              <a:spcAft>
                <a:spcPts val="72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Every software developed is different and requires a suitable SDLC approach to be followed based on the internal and external factors. Some situations where the use of Waterfall model is most appropriate are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Requirements are very well documented, clear and fixed.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Product definition is stable.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Technology is understood and is not dynamic.</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There are no ambiguous requirements.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Ample resources with required expertise are available to support the product.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 project is short.</a:t>
            </a:r>
            <a:endParaRPr lang="en-IN"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474E917-47E0-4B9C-9A73-9265A68FA065}"/>
              </a:ext>
            </a:extLst>
          </p:cNvPr>
          <p:cNvSpPr>
            <a:spLocks noGrp="1"/>
          </p:cNvSpPr>
          <p:nvPr>
            <p:ph type="sldNum" sz="quarter" idx="12"/>
          </p:nvPr>
        </p:nvSpPr>
        <p:spPr/>
        <p:txBody>
          <a:bodyPr/>
          <a:lstStyle/>
          <a:p>
            <a:fld id="{7A4D8795-AD65-4999-8D63-2079D8801812}" type="slidenum">
              <a:rPr lang="en-IN" smtClean="0"/>
              <a:t>38</a:t>
            </a:fld>
            <a:endParaRPr lang="en-IN"/>
          </a:p>
        </p:txBody>
      </p:sp>
    </p:spTree>
    <p:extLst>
      <p:ext uri="{BB962C8B-B14F-4D97-AF65-F5344CB8AC3E}">
        <p14:creationId xmlns:p14="http://schemas.microsoft.com/office/powerpoint/2010/main" val="2357053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9DB69-D70B-49C2-8819-A6342B95E61E}"/>
              </a:ext>
            </a:extLst>
          </p:cNvPr>
          <p:cNvSpPr>
            <a:spLocks noGrp="1"/>
          </p:cNvSpPr>
          <p:nvPr>
            <p:ph type="title"/>
          </p:nvPr>
        </p:nvSpPr>
        <p:spPr>
          <a:xfrm>
            <a:off x="677334" y="221942"/>
            <a:ext cx="8596668" cy="861134"/>
          </a:xfrm>
        </p:spPr>
        <p:txBody>
          <a:bodyPr>
            <a:normAutofit fontScale="90000"/>
          </a:bodyPr>
          <a:lstStyle/>
          <a:p>
            <a:pPr marR="30480">
              <a:lnSpc>
                <a:spcPct val="107000"/>
              </a:lnSpc>
              <a:spcBef>
                <a:spcPts val="1200"/>
              </a:spcBef>
              <a:spcAft>
                <a:spcPts val="72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Waterfall Model – Advantages</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E436028-A82D-4476-880C-0C55D2DD7720}"/>
              </a:ext>
            </a:extLst>
          </p:cNvPr>
          <p:cNvSpPr>
            <a:spLocks noGrp="1"/>
          </p:cNvSpPr>
          <p:nvPr>
            <p:ph idx="1"/>
          </p:nvPr>
        </p:nvSpPr>
        <p:spPr>
          <a:xfrm>
            <a:off x="677334" y="1083077"/>
            <a:ext cx="8596668" cy="4958286"/>
          </a:xfrm>
        </p:spPr>
        <p:txBody>
          <a:bodyPr/>
          <a:lstStyle/>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Simple and easy to understand and use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Easy to manage due to the rigidity of the model. Each phase has specific deliverables and a review process.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Phases are processed and completed one at a time.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Works well for smaller projects where requirements are very well understood.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Clearly defined stages.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Well understood milestones.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Easy to arrange tasks.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Process and results are well documented.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5B0E0007-E146-43CF-931B-FC95F1031428}"/>
              </a:ext>
            </a:extLst>
          </p:cNvPr>
          <p:cNvSpPr>
            <a:spLocks noGrp="1"/>
          </p:cNvSpPr>
          <p:nvPr>
            <p:ph type="sldNum" sz="quarter" idx="12"/>
          </p:nvPr>
        </p:nvSpPr>
        <p:spPr/>
        <p:txBody>
          <a:bodyPr/>
          <a:lstStyle/>
          <a:p>
            <a:fld id="{7A4D8795-AD65-4999-8D63-2079D8801812}" type="slidenum">
              <a:rPr lang="en-IN" smtClean="0"/>
              <a:t>39</a:t>
            </a:fld>
            <a:endParaRPr lang="en-IN"/>
          </a:p>
        </p:txBody>
      </p:sp>
    </p:spTree>
    <p:extLst>
      <p:ext uri="{BB962C8B-B14F-4D97-AF65-F5344CB8AC3E}">
        <p14:creationId xmlns:p14="http://schemas.microsoft.com/office/powerpoint/2010/main" val="3416168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B162-BDB1-482C-88B0-AADE50202F34}"/>
              </a:ext>
            </a:extLst>
          </p:cNvPr>
          <p:cNvSpPr>
            <a:spLocks noGrp="1"/>
          </p:cNvSpPr>
          <p:nvPr>
            <p:ph type="title"/>
          </p:nvPr>
        </p:nvSpPr>
        <p:spPr>
          <a:xfrm>
            <a:off x="838200" y="365126"/>
            <a:ext cx="10515600" cy="567030"/>
          </a:xfrm>
        </p:spPr>
        <p:txBody>
          <a:bodyPr>
            <a:noAutofit/>
          </a:bodyPr>
          <a:lstStyle/>
          <a:p>
            <a:r>
              <a:rPr lang="en-US" sz="1800" b="1" dirty="0">
                <a:solidFill>
                  <a:schemeClr val="tx1"/>
                </a:solidFill>
                <a:latin typeface="Times New Roman" panose="02020603050405020304" pitchFamily="18" charset="0"/>
                <a:cs typeface="Times New Roman" panose="02020603050405020304" pitchFamily="18" charset="0"/>
              </a:rPr>
              <a:t>                                                                           PROJECT DESCRIPTION</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AF9132-B421-4496-9B32-808327EB1E21}"/>
              </a:ext>
            </a:extLst>
          </p:cNvPr>
          <p:cNvSpPr>
            <a:spLocks noGrp="1"/>
          </p:cNvSpPr>
          <p:nvPr>
            <p:ph idx="1"/>
          </p:nvPr>
        </p:nvSpPr>
        <p:spPr/>
        <p:txBody>
          <a:bodyPr>
            <a:normAutofit/>
          </a:bodyPr>
          <a:lstStyle/>
          <a:p>
            <a:r>
              <a:rPr lang="en-US" sz="1200" dirty="0">
                <a:latin typeface="Times New Roman" panose="02020603050405020304" pitchFamily="18" charset="0"/>
                <a:cs typeface="Times New Roman" panose="02020603050405020304" pitchFamily="18" charset="0"/>
              </a:rPr>
              <a:t>A department billing software open source is a business solution being used by supermarket, retail stores, and more. On the other hand, with this, businesses can automate their repetitive tasks to reduce wastage and provide exceptional shopping experience to customers. In addition to billing, most supermarket billing systems also aid in accounting and inventory-related processes. If you are a supermarket business that has presence across different locations, then this is suitable for you. As it provides single interface for managing these different supermarkets. In other words, by use of supermarket billing software, you can streamline the business of stores spread across the country. “Billing system” is an application to automate the process of ordering and billing of a Departmental store This web-based application is designed considering the chain of departmental store which is located in various cities. This application also administrates its users and customers</a:t>
            </a:r>
            <a:endParaRPr lang="en-IN"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2C20C98-9697-49B7-8FA1-244AB68BA1C7}"/>
              </a:ext>
            </a:extLst>
          </p:cNvPr>
          <p:cNvSpPr>
            <a:spLocks noGrp="1"/>
          </p:cNvSpPr>
          <p:nvPr>
            <p:ph type="sldNum" sz="quarter" idx="12"/>
          </p:nvPr>
        </p:nvSpPr>
        <p:spPr/>
        <p:txBody>
          <a:bodyPr/>
          <a:lstStyle/>
          <a:p>
            <a:fld id="{7A4D8795-AD65-4999-8D63-2079D8801812}" type="slidenum">
              <a:rPr lang="en-IN" smtClean="0"/>
              <a:t>4</a:t>
            </a:fld>
            <a:endParaRPr lang="en-IN"/>
          </a:p>
        </p:txBody>
      </p:sp>
    </p:spTree>
    <p:extLst>
      <p:ext uri="{BB962C8B-B14F-4D97-AF65-F5344CB8AC3E}">
        <p14:creationId xmlns:p14="http://schemas.microsoft.com/office/powerpoint/2010/main" val="24594449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A537-720E-40BD-BCD9-C2C39B3CC912}"/>
              </a:ext>
            </a:extLst>
          </p:cNvPr>
          <p:cNvSpPr>
            <a:spLocks noGrp="1"/>
          </p:cNvSpPr>
          <p:nvPr>
            <p:ph type="title"/>
          </p:nvPr>
        </p:nvSpPr>
        <p:spPr>
          <a:xfrm>
            <a:off x="677334" y="609600"/>
            <a:ext cx="8596668" cy="606641"/>
          </a:xfrm>
        </p:spPr>
        <p:txBody>
          <a:bodyPr>
            <a:normAutofit fontScale="90000"/>
          </a:bodyPr>
          <a:lstStyle/>
          <a:p>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Waterfall Model – Disadvantages</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F62CBA4-86C7-4136-846B-FE3B43FDC3FE}"/>
              </a:ext>
            </a:extLst>
          </p:cNvPr>
          <p:cNvSpPr>
            <a:spLocks noGrp="1"/>
          </p:cNvSpPr>
          <p:nvPr>
            <p:ph idx="1"/>
          </p:nvPr>
        </p:nvSpPr>
        <p:spPr>
          <a:xfrm>
            <a:off x="677334" y="1367161"/>
            <a:ext cx="8596668" cy="4674201"/>
          </a:xfrm>
        </p:spPr>
        <p:txBody>
          <a:bodyPr>
            <a:normAutofit fontScale="92500" lnSpcReduction="10000"/>
          </a:bodyPr>
          <a:lstStyle/>
          <a:p>
            <a:pPr marL="30480" marR="30480" algn="just">
              <a:lnSpc>
                <a:spcPct val="107000"/>
              </a:lnSpc>
              <a:spcBef>
                <a:spcPts val="1200"/>
              </a:spcBef>
              <a:spcAft>
                <a:spcPts val="720"/>
              </a:spcAft>
            </a:pP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The major disadvantages of the Waterfall Model are as follows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No working software is produced until late during the life cycle.</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High amounts of risk and uncertainty.</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Not a good model for complex and object-oriented projects.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Poor model for long and ongoing projects.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Not suitable for the projects where requirements are at a moderate to high risk of changing. So, risk and uncertainty is high with this process model.</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It is difficult to measure progress within stages.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Cannot accommodate changing requirements.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Adjusting scope during the life cycle can end a project.</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1200"/>
              </a:spcBef>
              <a:spcAft>
                <a:spcPts val="720"/>
              </a:spcAft>
              <a:buSzPts val="1000"/>
              <a:buFont typeface="Symbol" panose="05050102010706020507" pitchFamily="18" charset="2"/>
              <a:buChar char=""/>
              <a:tabLst>
                <a:tab pos="457200" algn="l"/>
              </a:tabLst>
            </a:pP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Integration is done as a "big-bang. at the very end, which doesn't allow identifying any technological or business bottleneck or challenges early.</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C21B3EF8-E5D9-4ABA-B100-26EEA896AA3D}"/>
              </a:ext>
            </a:extLst>
          </p:cNvPr>
          <p:cNvSpPr>
            <a:spLocks noGrp="1"/>
          </p:cNvSpPr>
          <p:nvPr>
            <p:ph type="sldNum" sz="quarter" idx="12"/>
          </p:nvPr>
        </p:nvSpPr>
        <p:spPr/>
        <p:txBody>
          <a:bodyPr/>
          <a:lstStyle/>
          <a:p>
            <a:fld id="{7A4D8795-AD65-4999-8D63-2079D8801812}" type="slidenum">
              <a:rPr lang="en-IN" smtClean="0"/>
              <a:t>40</a:t>
            </a:fld>
            <a:endParaRPr lang="en-IN"/>
          </a:p>
        </p:txBody>
      </p:sp>
    </p:spTree>
    <p:extLst>
      <p:ext uri="{BB962C8B-B14F-4D97-AF65-F5344CB8AC3E}">
        <p14:creationId xmlns:p14="http://schemas.microsoft.com/office/powerpoint/2010/main" val="1356432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B467-A66D-4B03-9D10-D2DB3A6FD5D5}"/>
              </a:ext>
            </a:extLst>
          </p:cNvPr>
          <p:cNvSpPr>
            <a:spLocks noGrp="1"/>
          </p:cNvSpPr>
          <p:nvPr>
            <p:ph type="title"/>
          </p:nvPr>
        </p:nvSpPr>
        <p:spPr>
          <a:xfrm>
            <a:off x="677334" y="609600"/>
            <a:ext cx="8596668" cy="844296"/>
          </a:xfrm>
        </p:spPr>
        <p:txBody>
          <a:bodyPr>
            <a:normAutofit fontScale="90000"/>
          </a:bodyPr>
          <a:lstStyle/>
          <a:p>
            <a:pPr>
              <a:lnSpc>
                <a:spcPct val="107000"/>
              </a:lnSpc>
              <a:spcBef>
                <a:spcPts val="1200"/>
              </a:spcBef>
              <a:spcAft>
                <a:spcPts val="800"/>
              </a:spcAft>
            </a:pPr>
            <a:r>
              <a:rPr lang="en-IN" sz="1800" dirty="0">
                <a:effectLst/>
                <a:latin typeface="Roboto" panose="02000000000000000000" pitchFamily="2" charset="0"/>
                <a:ea typeface="Calibri" panose="020F0502020204030204" pitchFamily="34" charset="0"/>
                <a:cs typeface="Times New Roman" panose="02020603050405020304" pitchFamily="18" charset="0"/>
              </a:rPr>
              <a:t> </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a:t>
            </a: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ystem</a:t>
            </a:r>
            <a:r>
              <a:rPr lang="en-IN" sz="1800" b="1" dirty="0">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r>
              <a:rPr lang="en-IN" sz="1800" b="1" dirty="0">
                <a:solidFill>
                  <a:schemeClr val="tx1"/>
                </a:solidFill>
                <a:latin typeface="Roboto" panose="02000000000000000000" pitchFamily="2" charset="0"/>
                <a:ea typeface="Calibri" panose="020F0502020204030204" pitchFamily="34" charset="0"/>
                <a:cs typeface="Times New Roman" panose="02020603050405020304" pitchFamily="18" charset="0"/>
              </a:rPr>
              <a:t>D</a:t>
            </a:r>
            <a:r>
              <a:rPr lang="en-IN" sz="1800" b="1" dirty="0">
                <a:solidFill>
                  <a:schemeClr val="tx1"/>
                </a:solidFill>
                <a:effectLst/>
                <a:latin typeface="Roboto" panose="02000000000000000000" pitchFamily="2" charset="0"/>
                <a:ea typeface="Calibri" panose="020F0502020204030204" pitchFamily="34" charset="0"/>
                <a:cs typeface="Times New Roman" panose="02020603050405020304" pitchFamily="18" charset="0"/>
              </a:rPr>
              <a:t>esign</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F10A71E-654F-4F2A-9B97-85DA8BD0C5B8}"/>
              </a:ext>
            </a:extLst>
          </p:cNvPr>
          <p:cNvSpPr>
            <a:spLocks noGrp="1"/>
          </p:cNvSpPr>
          <p:nvPr>
            <p:ph idx="1"/>
          </p:nvPr>
        </p:nvSpPr>
        <p:spPr>
          <a:xfrm>
            <a:off x="612648" y="1563625"/>
            <a:ext cx="8661354" cy="4477738"/>
          </a:xfrm>
        </p:spPr>
        <p:txBody>
          <a:bodyPr/>
          <a:lstStyle/>
          <a:p>
            <a:pPr marL="457200" lvl="1" indent="0" algn="just">
              <a:lnSpc>
                <a:spcPct val="107000"/>
              </a:lnSpc>
              <a:spcBef>
                <a:spcPts val="1200"/>
              </a:spcBef>
              <a:spcAft>
                <a:spcPts val="800"/>
              </a:spcAft>
              <a:buNone/>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Bef>
                <a:spcPts val="1200"/>
              </a:spcBef>
              <a:spcAft>
                <a:spcPts val="800"/>
              </a:spcAft>
              <a:buNone/>
            </a:pPr>
            <a:r>
              <a:rPr lang="en-IN" sz="1400" dirty="0">
                <a:latin typeface="Roboto" panose="02000000000000000000" pitchFamily="2" charset="0"/>
                <a:ea typeface="Calibri" panose="020F0502020204030204" pitchFamily="34" charset="0"/>
                <a:cs typeface="Times New Roman" panose="02020603050405020304" pitchFamily="18" charset="0"/>
              </a:rPr>
              <a:t>TABLE STRUCTURE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Bef>
                <a:spcPts val="1200"/>
              </a:spcBef>
              <a:spcAft>
                <a:spcPts val="800"/>
              </a:spcAft>
              <a:buNone/>
            </a:pPr>
            <a:endParaRPr lang="en-IN" dirty="0"/>
          </a:p>
        </p:txBody>
      </p:sp>
      <p:graphicFrame>
        <p:nvGraphicFramePr>
          <p:cNvPr id="4" name="Table 3">
            <a:extLst>
              <a:ext uri="{FF2B5EF4-FFF2-40B4-BE49-F238E27FC236}">
                <a16:creationId xmlns:a16="http://schemas.microsoft.com/office/drawing/2014/main" id="{7391E12E-1681-4603-8349-8B30FCB510C7}"/>
              </a:ext>
            </a:extLst>
          </p:cNvPr>
          <p:cNvGraphicFramePr>
            <a:graphicFrameLocks noGrp="1"/>
          </p:cNvGraphicFramePr>
          <p:nvPr>
            <p:extLst>
              <p:ext uri="{D42A27DB-BD31-4B8C-83A1-F6EECF244321}">
                <p14:modId xmlns:p14="http://schemas.microsoft.com/office/powerpoint/2010/main" val="3383613689"/>
              </p:ext>
            </p:extLst>
          </p:nvPr>
        </p:nvGraphicFramePr>
        <p:xfrm>
          <a:off x="1544637" y="2778886"/>
          <a:ext cx="5194491" cy="2350898"/>
        </p:xfrm>
        <a:graphic>
          <a:graphicData uri="http://schemas.openxmlformats.org/drawingml/2006/table">
            <a:tbl>
              <a:tblPr firstRow="1" firstCol="1" bandRow="1">
                <a:tableStyleId>{5C22544A-7EE6-4342-B048-85BDC9FD1C3A}</a:tableStyleId>
              </a:tblPr>
              <a:tblGrid>
                <a:gridCol w="1446057">
                  <a:extLst>
                    <a:ext uri="{9D8B030D-6E8A-4147-A177-3AD203B41FA5}">
                      <a16:colId xmlns:a16="http://schemas.microsoft.com/office/drawing/2014/main" val="3646793918"/>
                    </a:ext>
                  </a:extLst>
                </a:gridCol>
                <a:gridCol w="1274793">
                  <a:extLst>
                    <a:ext uri="{9D8B030D-6E8A-4147-A177-3AD203B41FA5}">
                      <a16:colId xmlns:a16="http://schemas.microsoft.com/office/drawing/2014/main" val="3425008233"/>
                    </a:ext>
                  </a:extLst>
                </a:gridCol>
                <a:gridCol w="1239920">
                  <a:extLst>
                    <a:ext uri="{9D8B030D-6E8A-4147-A177-3AD203B41FA5}">
                      <a16:colId xmlns:a16="http://schemas.microsoft.com/office/drawing/2014/main" val="3499527112"/>
                    </a:ext>
                  </a:extLst>
                </a:gridCol>
                <a:gridCol w="1233721">
                  <a:extLst>
                    <a:ext uri="{9D8B030D-6E8A-4147-A177-3AD203B41FA5}">
                      <a16:colId xmlns:a16="http://schemas.microsoft.com/office/drawing/2014/main" val="2113608147"/>
                    </a:ext>
                  </a:extLst>
                </a:gridCol>
              </a:tblGrid>
              <a:tr h="670564">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Column name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Data type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size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constraint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5941194"/>
                  </a:ext>
                </a:extLst>
              </a:tr>
              <a:tr h="326674">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username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varchar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250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not null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138833"/>
                  </a:ext>
                </a:extLst>
              </a:tr>
              <a:tr h="326674">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password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varchar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250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Not null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998453"/>
                  </a:ext>
                </a:extLst>
              </a:tr>
              <a:tr h="513493">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6361667"/>
                  </a:ext>
                </a:extLst>
              </a:tr>
              <a:tr h="513493">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6920258"/>
                  </a:ext>
                </a:extLst>
              </a:tr>
            </a:tbl>
          </a:graphicData>
        </a:graphic>
      </p:graphicFrame>
      <p:sp>
        <p:nvSpPr>
          <p:cNvPr id="5" name="Rectangle 1">
            <a:extLst>
              <a:ext uri="{FF2B5EF4-FFF2-40B4-BE49-F238E27FC236}">
                <a16:creationId xmlns:a16="http://schemas.microsoft.com/office/drawing/2014/main" id="{E5D5EFB2-901D-4E0A-A3DC-F86481E730A5}"/>
              </a:ext>
            </a:extLst>
          </p:cNvPr>
          <p:cNvSpPr>
            <a:spLocks noChangeArrowheads="1"/>
          </p:cNvSpPr>
          <p:nvPr/>
        </p:nvSpPr>
        <p:spPr bwMode="auto">
          <a:xfrm>
            <a:off x="3967163" y="33305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Slide Number Placeholder 5">
            <a:extLst>
              <a:ext uri="{FF2B5EF4-FFF2-40B4-BE49-F238E27FC236}">
                <a16:creationId xmlns:a16="http://schemas.microsoft.com/office/drawing/2014/main" id="{5DA30AEF-A5C1-419B-9BE1-D1821CB35A66}"/>
              </a:ext>
            </a:extLst>
          </p:cNvPr>
          <p:cNvSpPr>
            <a:spLocks noGrp="1"/>
          </p:cNvSpPr>
          <p:nvPr>
            <p:ph type="sldNum" sz="quarter" idx="12"/>
          </p:nvPr>
        </p:nvSpPr>
        <p:spPr/>
        <p:txBody>
          <a:bodyPr/>
          <a:lstStyle/>
          <a:p>
            <a:fld id="{7A4D8795-AD65-4999-8D63-2079D8801812}" type="slidenum">
              <a:rPr lang="en-IN" smtClean="0"/>
              <a:t>41</a:t>
            </a:fld>
            <a:endParaRPr lang="en-IN"/>
          </a:p>
        </p:txBody>
      </p:sp>
    </p:spTree>
    <p:extLst>
      <p:ext uri="{BB962C8B-B14F-4D97-AF65-F5344CB8AC3E}">
        <p14:creationId xmlns:p14="http://schemas.microsoft.com/office/powerpoint/2010/main" val="3900777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B467-A66D-4B03-9D10-D2DB3A6FD5D5}"/>
              </a:ext>
            </a:extLst>
          </p:cNvPr>
          <p:cNvSpPr>
            <a:spLocks noGrp="1"/>
          </p:cNvSpPr>
          <p:nvPr>
            <p:ph type="title"/>
          </p:nvPr>
        </p:nvSpPr>
        <p:spPr>
          <a:xfrm>
            <a:off x="677334" y="609600"/>
            <a:ext cx="8596668" cy="553375"/>
          </a:xfrm>
        </p:spPr>
        <p:txBody>
          <a:bodyPr>
            <a:normAutofit fontScale="90000"/>
          </a:bodyPr>
          <a:lstStyle/>
          <a:p>
            <a:r>
              <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a:t>
            </a: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ategory</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able</a:t>
            </a:r>
            <a:b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dirty="0">
              <a:solidFill>
                <a:schemeClr val="tx1"/>
              </a:solidFill>
            </a:endParaRPr>
          </a:p>
        </p:txBody>
      </p:sp>
      <p:graphicFrame>
        <p:nvGraphicFramePr>
          <p:cNvPr id="4" name="Content Placeholder 3">
            <a:extLst>
              <a:ext uri="{FF2B5EF4-FFF2-40B4-BE49-F238E27FC236}">
                <a16:creationId xmlns:a16="http://schemas.microsoft.com/office/drawing/2014/main" id="{AEB59A6A-9501-4086-B966-58A583E1DA08}"/>
              </a:ext>
            </a:extLst>
          </p:cNvPr>
          <p:cNvGraphicFramePr>
            <a:graphicFrameLocks noGrp="1"/>
          </p:cNvGraphicFramePr>
          <p:nvPr>
            <p:ph idx="1"/>
            <p:extLst>
              <p:ext uri="{D42A27DB-BD31-4B8C-83A1-F6EECF244321}">
                <p14:modId xmlns:p14="http://schemas.microsoft.com/office/powerpoint/2010/main" val="1264146350"/>
              </p:ext>
            </p:extLst>
          </p:nvPr>
        </p:nvGraphicFramePr>
        <p:xfrm>
          <a:off x="1698625" y="2112739"/>
          <a:ext cx="5572187" cy="2974167"/>
        </p:xfrm>
        <a:graphic>
          <a:graphicData uri="http://schemas.openxmlformats.org/drawingml/2006/table">
            <a:tbl>
              <a:tblPr firstRow="1" firstCol="1" bandRow="1">
                <a:tableStyleId>{5C22544A-7EE6-4342-B048-85BDC9FD1C3A}</a:tableStyleId>
              </a:tblPr>
              <a:tblGrid>
                <a:gridCol w="1588375">
                  <a:extLst>
                    <a:ext uri="{9D8B030D-6E8A-4147-A177-3AD203B41FA5}">
                      <a16:colId xmlns:a16="http://schemas.microsoft.com/office/drawing/2014/main" val="2659232700"/>
                    </a:ext>
                  </a:extLst>
                </a:gridCol>
                <a:gridCol w="1323646">
                  <a:extLst>
                    <a:ext uri="{9D8B030D-6E8A-4147-A177-3AD203B41FA5}">
                      <a16:colId xmlns:a16="http://schemas.microsoft.com/office/drawing/2014/main" val="3554139368"/>
                    </a:ext>
                  </a:extLst>
                </a:gridCol>
                <a:gridCol w="1287437">
                  <a:extLst>
                    <a:ext uri="{9D8B030D-6E8A-4147-A177-3AD203B41FA5}">
                      <a16:colId xmlns:a16="http://schemas.microsoft.com/office/drawing/2014/main" val="3812790407"/>
                    </a:ext>
                  </a:extLst>
                </a:gridCol>
                <a:gridCol w="1372729">
                  <a:extLst>
                    <a:ext uri="{9D8B030D-6E8A-4147-A177-3AD203B41FA5}">
                      <a16:colId xmlns:a16="http://schemas.microsoft.com/office/drawing/2014/main" val="1086408759"/>
                    </a:ext>
                  </a:extLst>
                </a:gridCol>
              </a:tblGrid>
              <a:tr h="865637">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Column name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Datatype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size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constraint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0405798"/>
                  </a:ext>
                </a:extLst>
              </a:tr>
              <a:tr h="421706">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id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int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11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primary key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0876682"/>
                  </a:ext>
                </a:extLst>
              </a:tr>
              <a:tr h="421706">
                <a:tc>
                  <a:txBody>
                    <a:bodyPr/>
                    <a:lstStyle/>
                    <a:p>
                      <a:pPr>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cat_name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varchar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250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null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8277609"/>
                  </a:ext>
                </a:extLst>
              </a:tr>
              <a:tr h="421706">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description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varchar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250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null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2286162"/>
                  </a:ext>
                </a:extLst>
              </a:tr>
              <a:tr h="421706">
                <a:tc>
                  <a:txBody>
                    <a:bodyPr/>
                    <a:lstStyle/>
                    <a:p>
                      <a:pPr>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add_date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timestamp</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null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5422448"/>
                  </a:ext>
                </a:extLst>
              </a:tr>
              <a:tr h="421706">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5527396"/>
                  </a:ext>
                </a:extLst>
              </a:tr>
            </a:tbl>
          </a:graphicData>
        </a:graphic>
      </p:graphicFrame>
      <p:sp>
        <p:nvSpPr>
          <p:cNvPr id="5" name="Rectangle 1">
            <a:extLst>
              <a:ext uri="{FF2B5EF4-FFF2-40B4-BE49-F238E27FC236}">
                <a16:creationId xmlns:a16="http://schemas.microsoft.com/office/drawing/2014/main" id="{1A5F3A0B-E7D4-41D0-978D-9AAAC795675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Slide Number Placeholder 2">
            <a:extLst>
              <a:ext uri="{FF2B5EF4-FFF2-40B4-BE49-F238E27FC236}">
                <a16:creationId xmlns:a16="http://schemas.microsoft.com/office/drawing/2014/main" id="{01B850BB-5A7B-430B-8D06-5D655D9B2BA8}"/>
              </a:ext>
            </a:extLst>
          </p:cNvPr>
          <p:cNvSpPr>
            <a:spLocks noGrp="1"/>
          </p:cNvSpPr>
          <p:nvPr>
            <p:ph type="sldNum" sz="quarter" idx="12"/>
          </p:nvPr>
        </p:nvSpPr>
        <p:spPr/>
        <p:txBody>
          <a:bodyPr/>
          <a:lstStyle/>
          <a:p>
            <a:fld id="{7A4D8795-AD65-4999-8D63-2079D8801812}" type="slidenum">
              <a:rPr lang="en-IN" smtClean="0"/>
              <a:t>42</a:t>
            </a:fld>
            <a:endParaRPr lang="en-IN"/>
          </a:p>
        </p:txBody>
      </p:sp>
    </p:spTree>
    <p:extLst>
      <p:ext uri="{BB962C8B-B14F-4D97-AF65-F5344CB8AC3E}">
        <p14:creationId xmlns:p14="http://schemas.microsoft.com/office/powerpoint/2010/main" val="2901884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B467-A66D-4B03-9D10-D2DB3A6FD5D5}"/>
              </a:ext>
            </a:extLst>
          </p:cNvPr>
          <p:cNvSpPr>
            <a:spLocks noGrp="1"/>
          </p:cNvSpPr>
          <p:nvPr>
            <p:ph type="title"/>
          </p:nvPr>
        </p:nvSpPr>
        <p:spPr>
          <a:xfrm>
            <a:off x="677334" y="609600"/>
            <a:ext cx="8596668" cy="793072"/>
          </a:xfrm>
        </p:spPr>
        <p:txBody>
          <a:bodyPr>
            <a:normAutofit fontScale="90000"/>
          </a:bodyPr>
          <a:lstStyle/>
          <a:p>
            <a:r>
              <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a:t>
            </a: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ustomer</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able</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56BF1FD1-5929-4650-A8BB-E045E2E68E21}"/>
              </a:ext>
            </a:extLst>
          </p:cNvPr>
          <p:cNvGraphicFramePr>
            <a:graphicFrameLocks noGrp="1"/>
          </p:cNvGraphicFramePr>
          <p:nvPr>
            <p:ph idx="1"/>
            <p:extLst>
              <p:ext uri="{D42A27DB-BD31-4B8C-83A1-F6EECF244321}">
                <p14:modId xmlns:p14="http://schemas.microsoft.com/office/powerpoint/2010/main" val="2901312101"/>
              </p:ext>
            </p:extLst>
          </p:nvPr>
        </p:nvGraphicFramePr>
        <p:xfrm>
          <a:off x="2219417" y="2405849"/>
          <a:ext cx="6039076" cy="2806331"/>
        </p:xfrm>
        <a:graphic>
          <a:graphicData uri="http://schemas.openxmlformats.org/drawingml/2006/table">
            <a:tbl>
              <a:tblPr firstRow="1" firstCol="1" bandRow="1">
                <a:tableStyleId>{5C22544A-7EE6-4342-B048-85BDC9FD1C3A}</a:tableStyleId>
              </a:tblPr>
              <a:tblGrid>
                <a:gridCol w="1750277">
                  <a:extLst>
                    <a:ext uri="{9D8B030D-6E8A-4147-A177-3AD203B41FA5}">
                      <a16:colId xmlns:a16="http://schemas.microsoft.com/office/drawing/2014/main" val="1739904889"/>
                    </a:ext>
                  </a:extLst>
                </a:gridCol>
                <a:gridCol w="1458564">
                  <a:extLst>
                    <a:ext uri="{9D8B030D-6E8A-4147-A177-3AD203B41FA5}">
                      <a16:colId xmlns:a16="http://schemas.microsoft.com/office/drawing/2014/main" val="3775368925"/>
                    </a:ext>
                  </a:extLst>
                </a:gridCol>
                <a:gridCol w="1418664">
                  <a:extLst>
                    <a:ext uri="{9D8B030D-6E8A-4147-A177-3AD203B41FA5}">
                      <a16:colId xmlns:a16="http://schemas.microsoft.com/office/drawing/2014/main" val="945659207"/>
                    </a:ext>
                  </a:extLst>
                </a:gridCol>
                <a:gridCol w="1411571">
                  <a:extLst>
                    <a:ext uri="{9D8B030D-6E8A-4147-A177-3AD203B41FA5}">
                      <a16:colId xmlns:a16="http://schemas.microsoft.com/office/drawing/2014/main" val="1138647578"/>
                    </a:ext>
                  </a:extLst>
                </a:gridCol>
              </a:tblGrid>
              <a:tr h="632653">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Column_name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Data_type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size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constraint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1164888"/>
                  </a:ext>
                </a:extLst>
              </a:tr>
              <a:tr h="632653">
                <a:tc>
                  <a:txBody>
                    <a:bodyPr/>
                    <a:lstStyle/>
                    <a:p>
                      <a:pPr>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cust_id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int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11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primary key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629256"/>
                  </a:ext>
                </a:extLst>
              </a:tr>
              <a:tr h="308205">
                <a:tc>
                  <a:txBody>
                    <a:bodyPr/>
                    <a:lstStyle/>
                    <a:p>
                      <a:pPr>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cust_name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varchar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250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not null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9282799"/>
                  </a:ext>
                </a:extLst>
              </a:tr>
              <a:tr h="308205">
                <a:tc>
                  <a:txBody>
                    <a:bodyPr/>
                    <a:lstStyle/>
                    <a:p>
                      <a:pPr>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cust_email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varchar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250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not null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44142"/>
                  </a:ext>
                </a:extLst>
              </a:tr>
              <a:tr h="308205">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contact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int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11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not null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014947"/>
                  </a:ext>
                </a:extLst>
              </a:tr>
              <a:tr h="308205">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address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varchar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250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not null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2201421"/>
                  </a:ext>
                </a:extLst>
              </a:tr>
              <a:tr h="308205">
                <a:tc>
                  <a:txBody>
                    <a:bodyPr/>
                    <a:lstStyle/>
                    <a:p>
                      <a:pPr>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add_date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timestamp</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not null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3395847"/>
                  </a:ext>
                </a:extLst>
              </a:tr>
            </a:tbl>
          </a:graphicData>
        </a:graphic>
      </p:graphicFrame>
      <p:sp>
        <p:nvSpPr>
          <p:cNvPr id="5" name="Rectangle 1">
            <a:extLst>
              <a:ext uri="{FF2B5EF4-FFF2-40B4-BE49-F238E27FC236}">
                <a16:creationId xmlns:a16="http://schemas.microsoft.com/office/drawing/2014/main" id="{62F8F14B-3720-40C3-9563-D58C0CD9269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Slide Number Placeholder 2">
            <a:extLst>
              <a:ext uri="{FF2B5EF4-FFF2-40B4-BE49-F238E27FC236}">
                <a16:creationId xmlns:a16="http://schemas.microsoft.com/office/drawing/2014/main" id="{D6640027-1FF5-45B0-B314-A2162DF14708}"/>
              </a:ext>
            </a:extLst>
          </p:cNvPr>
          <p:cNvSpPr>
            <a:spLocks noGrp="1"/>
          </p:cNvSpPr>
          <p:nvPr>
            <p:ph type="sldNum" sz="quarter" idx="12"/>
          </p:nvPr>
        </p:nvSpPr>
        <p:spPr/>
        <p:txBody>
          <a:bodyPr/>
          <a:lstStyle/>
          <a:p>
            <a:fld id="{7A4D8795-AD65-4999-8D63-2079D8801812}" type="slidenum">
              <a:rPr lang="en-IN" smtClean="0"/>
              <a:t>43</a:t>
            </a:fld>
            <a:endParaRPr lang="en-IN"/>
          </a:p>
        </p:txBody>
      </p:sp>
    </p:spTree>
    <p:extLst>
      <p:ext uri="{BB962C8B-B14F-4D97-AF65-F5344CB8AC3E}">
        <p14:creationId xmlns:p14="http://schemas.microsoft.com/office/powerpoint/2010/main" val="1061711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B467-A66D-4B03-9D10-D2DB3A6FD5D5}"/>
              </a:ext>
            </a:extLst>
          </p:cNvPr>
          <p:cNvSpPr>
            <a:spLocks noGrp="1"/>
          </p:cNvSpPr>
          <p:nvPr>
            <p:ph type="title"/>
          </p:nvPr>
        </p:nvSpPr>
        <p:spPr>
          <a:xfrm>
            <a:off x="677334" y="609600"/>
            <a:ext cx="8596668" cy="633274"/>
          </a:xfrm>
        </p:spPr>
        <p:txBody>
          <a:bodyPr>
            <a:normAutofit fontScale="90000"/>
          </a:bodyPr>
          <a:lstStyle/>
          <a:p>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Product</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Table</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E0CCC9FA-CB52-4CD9-AFA8-7B1D31DF5E7A}"/>
              </a:ext>
            </a:extLst>
          </p:cNvPr>
          <p:cNvGraphicFramePr>
            <a:graphicFrameLocks noGrp="1"/>
          </p:cNvGraphicFramePr>
          <p:nvPr>
            <p:ph idx="1"/>
            <p:extLst>
              <p:ext uri="{D42A27DB-BD31-4B8C-83A1-F6EECF244321}">
                <p14:modId xmlns:p14="http://schemas.microsoft.com/office/powerpoint/2010/main" val="1569647843"/>
              </p:ext>
            </p:extLst>
          </p:nvPr>
        </p:nvGraphicFramePr>
        <p:xfrm>
          <a:off x="1713390" y="2130641"/>
          <a:ext cx="6677816" cy="3004383"/>
        </p:xfrm>
        <a:graphic>
          <a:graphicData uri="http://schemas.openxmlformats.org/drawingml/2006/table">
            <a:tbl>
              <a:tblPr firstRow="1" firstCol="1" bandRow="1">
                <a:tableStyleId>{5C22544A-7EE6-4342-B048-85BDC9FD1C3A}</a:tableStyleId>
              </a:tblPr>
              <a:tblGrid>
                <a:gridCol w="2209619">
                  <a:extLst>
                    <a:ext uri="{9D8B030D-6E8A-4147-A177-3AD203B41FA5}">
                      <a16:colId xmlns:a16="http://schemas.microsoft.com/office/drawing/2014/main" val="1097301659"/>
                    </a:ext>
                  </a:extLst>
                </a:gridCol>
                <a:gridCol w="1519575">
                  <a:extLst>
                    <a:ext uri="{9D8B030D-6E8A-4147-A177-3AD203B41FA5}">
                      <a16:colId xmlns:a16="http://schemas.microsoft.com/office/drawing/2014/main" val="2834437933"/>
                    </a:ext>
                  </a:extLst>
                </a:gridCol>
                <a:gridCol w="1478006">
                  <a:extLst>
                    <a:ext uri="{9D8B030D-6E8A-4147-A177-3AD203B41FA5}">
                      <a16:colId xmlns:a16="http://schemas.microsoft.com/office/drawing/2014/main" val="1568450197"/>
                    </a:ext>
                  </a:extLst>
                </a:gridCol>
                <a:gridCol w="1470616">
                  <a:extLst>
                    <a:ext uri="{9D8B030D-6E8A-4147-A177-3AD203B41FA5}">
                      <a16:colId xmlns:a16="http://schemas.microsoft.com/office/drawing/2014/main" val="3642252125"/>
                    </a:ext>
                  </a:extLst>
                </a:gridCol>
              </a:tblGrid>
              <a:tr h="443300">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Column_name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Data_type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size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constraint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3941798"/>
                  </a:ext>
                </a:extLst>
              </a:tr>
              <a:tr h="652843">
                <a:tc>
                  <a:txBody>
                    <a:bodyPr/>
                    <a:lstStyle/>
                    <a:p>
                      <a:pPr>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p_id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int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11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primary key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4520970"/>
                  </a:ext>
                </a:extLst>
              </a:tr>
              <a:tr h="318040">
                <a:tc>
                  <a:txBody>
                    <a:bodyPr/>
                    <a:lstStyle/>
                    <a:p>
                      <a:pPr>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product_name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varchar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250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0427881"/>
                  </a:ext>
                </a:extLst>
              </a:tr>
              <a:tr h="318040">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category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varchar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250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5782715"/>
                  </a:ext>
                </a:extLst>
              </a:tr>
              <a:tr h="318040">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description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varchar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250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795396"/>
                  </a:ext>
                </a:extLst>
              </a:tr>
              <a:tr h="318040">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rate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double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0359707"/>
                  </a:ext>
                </a:extLst>
              </a:tr>
              <a:tr h="318040">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qty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int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11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8179571"/>
                  </a:ext>
                </a:extLst>
              </a:tr>
              <a:tr h="318040">
                <a:tc>
                  <a:txBody>
                    <a:bodyPr/>
                    <a:lstStyle/>
                    <a:p>
                      <a:pPr>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add_date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timestamp</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805342"/>
                  </a:ext>
                </a:extLst>
              </a:tr>
            </a:tbl>
          </a:graphicData>
        </a:graphic>
      </p:graphicFrame>
      <p:sp>
        <p:nvSpPr>
          <p:cNvPr id="5" name="Rectangle 1">
            <a:extLst>
              <a:ext uri="{FF2B5EF4-FFF2-40B4-BE49-F238E27FC236}">
                <a16:creationId xmlns:a16="http://schemas.microsoft.com/office/drawing/2014/main" id="{74B365F3-CCC8-4A22-AEFA-380BC02D4B3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Slide Number Placeholder 2">
            <a:extLst>
              <a:ext uri="{FF2B5EF4-FFF2-40B4-BE49-F238E27FC236}">
                <a16:creationId xmlns:a16="http://schemas.microsoft.com/office/drawing/2014/main" id="{A3AFC135-6085-4C65-A142-F52AE5660F15}"/>
              </a:ext>
            </a:extLst>
          </p:cNvPr>
          <p:cNvSpPr>
            <a:spLocks noGrp="1"/>
          </p:cNvSpPr>
          <p:nvPr>
            <p:ph type="sldNum" sz="quarter" idx="12"/>
          </p:nvPr>
        </p:nvSpPr>
        <p:spPr/>
        <p:txBody>
          <a:bodyPr/>
          <a:lstStyle/>
          <a:p>
            <a:fld id="{7A4D8795-AD65-4999-8D63-2079D8801812}" type="slidenum">
              <a:rPr lang="en-IN" smtClean="0"/>
              <a:t>44</a:t>
            </a:fld>
            <a:endParaRPr lang="en-IN"/>
          </a:p>
        </p:txBody>
      </p:sp>
    </p:spTree>
    <p:extLst>
      <p:ext uri="{BB962C8B-B14F-4D97-AF65-F5344CB8AC3E}">
        <p14:creationId xmlns:p14="http://schemas.microsoft.com/office/powerpoint/2010/main" val="1929161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B467-A66D-4B03-9D10-D2DB3A6FD5D5}"/>
              </a:ext>
            </a:extLst>
          </p:cNvPr>
          <p:cNvSpPr>
            <a:spLocks noGrp="1"/>
          </p:cNvSpPr>
          <p:nvPr>
            <p:ph type="title"/>
          </p:nvPr>
        </p:nvSpPr>
        <p:spPr>
          <a:xfrm>
            <a:off x="677334" y="609600"/>
            <a:ext cx="8596668" cy="520128"/>
          </a:xfrm>
        </p:spPr>
        <p:txBody>
          <a:bodyPr>
            <a:normAutofit fontScale="90000"/>
          </a:bodyPr>
          <a:lstStyle/>
          <a:p>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Transaction</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Table</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graphicFrame>
        <p:nvGraphicFramePr>
          <p:cNvPr id="4" name="Content Placeholder 3">
            <a:extLst>
              <a:ext uri="{FF2B5EF4-FFF2-40B4-BE49-F238E27FC236}">
                <a16:creationId xmlns:a16="http://schemas.microsoft.com/office/drawing/2014/main" id="{B3DC835F-021E-4634-8EF0-72408D0EE308}"/>
              </a:ext>
            </a:extLst>
          </p:cNvPr>
          <p:cNvGraphicFramePr>
            <a:graphicFrameLocks noGrp="1"/>
          </p:cNvGraphicFramePr>
          <p:nvPr>
            <p:ph idx="1"/>
            <p:extLst>
              <p:ext uri="{D42A27DB-BD31-4B8C-83A1-F6EECF244321}">
                <p14:modId xmlns:p14="http://schemas.microsoft.com/office/powerpoint/2010/main" val="2092043598"/>
              </p:ext>
            </p:extLst>
          </p:nvPr>
        </p:nvGraphicFramePr>
        <p:xfrm>
          <a:off x="1500326" y="1757779"/>
          <a:ext cx="7133770" cy="3611052"/>
        </p:xfrm>
        <a:graphic>
          <a:graphicData uri="http://schemas.openxmlformats.org/drawingml/2006/table">
            <a:tbl>
              <a:tblPr firstRow="1" firstCol="1" bandRow="1">
                <a:tableStyleId>{5C22544A-7EE6-4342-B048-85BDC9FD1C3A}</a:tableStyleId>
              </a:tblPr>
              <a:tblGrid>
                <a:gridCol w="2113181">
                  <a:extLst>
                    <a:ext uri="{9D8B030D-6E8A-4147-A177-3AD203B41FA5}">
                      <a16:colId xmlns:a16="http://schemas.microsoft.com/office/drawing/2014/main" val="3514988568"/>
                    </a:ext>
                  </a:extLst>
                </a:gridCol>
                <a:gridCol w="2090871">
                  <a:extLst>
                    <a:ext uri="{9D8B030D-6E8A-4147-A177-3AD203B41FA5}">
                      <a16:colId xmlns:a16="http://schemas.microsoft.com/office/drawing/2014/main" val="315063678"/>
                    </a:ext>
                  </a:extLst>
                </a:gridCol>
                <a:gridCol w="1427825">
                  <a:extLst>
                    <a:ext uri="{9D8B030D-6E8A-4147-A177-3AD203B41FA5}">
                      <a16:colId xmlns:a16="http://schemas.microsoft.com/office/drawing/2014/main" val="1775797086"/>
                    </a:ext>
                  </a:extLst>
                </a:gridCol>
                <a:gridCol w="1501893">
                  <a:extLst>
                    <a:ext uri="{9D8B030D-6E8A-4147-A177-3AD203B41FA5}">
                      <a16:colId xmlns:a16="http://schemas.microsoft.com/office/drawing/2014/main" val="1259874249"/>
                    </a:ext>
                  </a:extLst>
                </a:gridCol>
              </a:tblGrid>
              <a:tr h="310639">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Column_name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Data_type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size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constraint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685231"/>
                  </a:ext>
                </a:extLst>
              </a:tr>
              <a:tr h="637651">
                <a:tc>
                  <a:txBody>
                    <a:bodyPr/>
                    <a:lstStyle/>
                    <a:p>
                      <a:pPr>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trans_id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int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11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primary key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737002"/>
                  </a:ext>
                </a:extLst>
              </a:tr>
              <a:tr h="310639">
                <a:tc>
                  <a:txBody>
                    <a:bodyPr/>
                    <a:lstStyle/>
                    <a:p>
                      <a:pPr>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cust_id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int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11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foregin</a:t>
                      </a:r>
                      <a:r>
                        <a:rPr lang="en-IN" sz="1200" dirty="0">
                          <a:effectLst/>
                          <a:latin typeface="Times New Roman" panose="02020603050405020304" pitchFamily="18" charset="0"/>
                          <a:cs typeface="Times New Roman" panose="02020603050405020304" pitchFamily="18" charset="0"/>
                        </a:rPr>
                        <a:t> key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9189492"/>
                  </a:ext>
                </a:extLst>
              </a:tr>
              <a:tr h="310639">
                <a:tc>
                  <a:txBody>
                    <a:bodyPr/>
                    <a:lstStyle/>
                    <a:p>
                      <a:pPr>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p_id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int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11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foregin</a:t>
                      </a:r>
                      <a:r>
                        <a:rPr lang="en-IN" sz="1200" dirty="0">
                          <a:effectLst/>
                          <a:latin typeface="Times New Roman" panose="02020603050405020304" pitchFamily="18" charset="0"/>
                          <a:cs typeface="Times New Roman" panose="02020603050405020304" pitchFamily="18" charset="0"/>
                        </a:rPr>
                        <a:t> key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6781507"/>
                  </a:ext>
                </a:extLst>
              </a:tr>
              <a:tr h="310639">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rate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double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not null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7567559"/>
                  </a:ext>
                </a:extLst>
              </a:tr>
              <a:tr h="310639">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qty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int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11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not null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5444252"/>
                  </a:ext>
                </a:extLst>
              </a:tr>
              <a:tr h="310639">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total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double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not null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022610"/>
                  </a:ext>
                </a:extLst>
              </a:tr>
              <a:tr h="310639">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discount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int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11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not null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8690499"/>
                  </a:ext>
                </a:extLst>
              </a:tr>
              <a:tr h="310639">
                <a:tc>
                  <a:txBody>
                    <a:bodyPr/>
                    <a:lstStyle/>
                    <a:p>
                      <a:pPr>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trans_date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timestamp</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not null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5681031"/>
                  </a:ext>
                </a:extLst>
              </a:tr>
              <a:tr h="488289">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4339410"/>
                  </a:ext>
                </a:extLst>
              </a:tr>
            </a:tbl>
          </a:graphicData>
        </a:graphic>
      </p:graphicFrame>
      <p:sp>
        <p:nvSpPr>
          <p:cNvPr id="5" name="Rectangle 1">
            <a:extLst>
              <a:ext uri="{FF2B5EF4-FFF2-40B4-BE49-F238E27FC236}">
                <a16:creationId xmlns:a16="http://schemas.microsoft.com/office/drawing/2014/main" id="{F2E9DDD1-BD91-4069-8755-97E0E7B7D99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Slide Number Placeholder 2">
            <a:extLst>
              <a:ext uri="{FF2B5EF4-FFF2-40B4-BE49-F238E27FC236}">
                <a16:creationId xmlns:a16="http://schemas.microsoft.com/office/drawing/2014/main" id="{9AD6FD60-4098-476C-8596-740F778F27F8}"/>
              </a:ext>
            </a:extLst>
          </p:cNvPr>
          <p:cNvSpPr>
            <a:spLocks noGrp="1"/>
          </p:cNvSpPr>
          <p:nvPr>
            <p:ph type="sldNum" sz="quarter" idx="12"/>
          </p:nvPr>
        </p:nvSpPr>
        <p:spPr/>
        <p:txBody>
          <a:bodyPr/>
          <a:lstStyle/>
          <a:p>
            <a:fld id="{7A4D8795-AD65-4999-8D63-2079D8801812}" type="slidenum">
              <a:rPr lang="en-IN" smtClean="0"/>
              <a:t>45</a:t>
            </a:fld>
            <a:endParaRPr lang="en-IN"/>
          </a:p>
        </p:txBody>
      </p:sp>
    </p:spTree>
    <p:extLst>
      <p:ext uri="{BB962C8B-B14F-4D97-AF65-F5344CB8AC3E}">
        <p14:creationId xmlns:p14="http://schemas.microsoft.com/office/powerpoint/2010/main" val="3199317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B467-A66D-4B03-9D10-D2DB3A6FD5D5}"/>
              </a:ext>
            </a:extLst>
          </p:cNvPr>
          <p:cNvSpPr>
            <a:spLocks noGrp="1"/>
          </p:cNvSpPr>
          <p:nvPr>
            <p:ph type="title"/>
          </p:nvPr>
        </p:nvSpPr>
        <p:spPr>
          <a:xfrm>
            <a:off x="677334" y="609600"/>
            <a:ext cx="8596668" cy="819705"/>
          </a:xfrm>
        </p:spPr>
        <p:txBody>
          <a:bodyPr/>
          <a:lstStyle/>
          <a:p>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 table</a:t>
            </a:r>
            <a:endParaRPr lang="en-IN" b="1" dirty="0"/>
          </a:p>
        </p:txBody>
      </p:sp>
      <p:graphicFrame>
        <p:nvGraphicFramePr>
          <p:cNvPr id="4" name="Content Placeholder 3">
            <a:extLst>
              <a:ext uri="{FF2B5EF4-FFF2-40B4-BE49-F238E27FC236}">
                <a16:creationId xmlns:a16="http://schemas.microsoft.com/office/drawing/2014/main" id="{9B98F3C9-777B-4C55-B53F-7CCB5F3DDCC0}"/>
              </a:ext>
            </a:extLst>
          </p:cNvPr>
          <p:cNvGraphicFramePr>
            <a:graphicFrameLocks noGrp="1"/>
          </p:cNvGraphicFramePr>
          <p:nvPr>
            <p:ph idx="1"/>
            <p:extLst>
              <p:ext uri="{D42A27DB-BD31-4B8C-83A1-F6EECF244321}">
                <p14:modId xmlns:p14="http://schemas.microsoft.com/office/powerpoint/2010/main" val="2507846341"/>
              </p:ext>
            </p:extLst>
          </p:nvPr>
        </p:nvGraphicFramePr>
        <p:xfrm>
          <a:off x="1953087" y="2139518"/>
          <a:ext cx="6271115" cy="2974074"/>
        </p:xfrm>
        <a:graphic>
          <a:graphicData uri="http://schemas.openxmlformats.org/drawingml/2006/table">
            <a:tbl>
              <a:tblPr firstRow="1" firstCol="1" bandRow="1">
                <a:tableStyleId>{5C22544A-7EE6-4342-B048-85BDC9FD1C3A}</a:tableStyleId>
              </a:tblPr>
              <a:tblGrid>
                <a:gridCol w="1745771">
                  <a:extLst>
                    <a:ext uri="{9D8B030D-6E8A-4147-A177-3AD203B41FA5}">
                      <a16:colId xmlns:a16="http://schemas.microsoft.com/office/drawing/2014/main" val="3354619451"/>
                    </a:ext>
                  </a:extLst>
                </a:gridCol>
                <a:gridCol w="1539010">
                  <a:extLst>
                    <a:ext uri="{9D8B030D-6E8A-4147-A177-3AD203B41FA5}">
                      <a16:colId xmlns:a16="http://schemas.microsoft.com/office/drawing/2014/main" val="2069124874"/>
                    </a:ext>
                  </a:extLst>
                </a:gridCol>
                <a:gridCol w="1496909">
                  <a:extLst>
                    <a:ext uri="{9D8B030D-6E8A-4147-A177-3AD203B41FA5}">
                      <a16:colId xmlns:a16="http://schemas.microsoft.com/office/drawing/2014/main" val="2791046060"/>
                    </a:ext>
                  </a:extLst>
                </a:gridCol>
                <a:gridCol w="1489425">
                  <a:extLst>
                    <a:ext uri="{9D8B030D-6E8A-4147-A177-3AD203B41FA5}">
                      <a16:colId xmlns:a16="http://schemas.microsoft.com/office/drawing/2014/main" val="62796291"/>
                    </a:ext>
                  </a:extLst>
                </a:gridCol>
              </a:tblGrid>
              <a:tr h="660047">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Column_name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Data_type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size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constraint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8539433"/>
                  </a:ext>
                </a:extLst>
              </a:tr>
              <a:tr h="660047">
                <a:tc>
                  <a:txBody>
                    <a:bodyPr/>
                    <a:lstStyle/>
                    <a:p>
                      <a:pPr>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User_id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Int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11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Primary key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4435614"/>
                  </a:ext>
                </a:extLst>
              </a:tr>
              <a:tr h="321550">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Username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Varchar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250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Not null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7428472"/>
                  </a:ext>
                </a:extLst>
              </a:tr>
              <a:tr h="321550">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Password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Varchar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250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Not null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9875865"/>
                  </a:ext>
                </a:extLst>
              </a:tr>
              <a:tr h="505440">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1353390"/>
                  </a:ext>
                </a:extLst>
              </a:tr>
              <a:tr h="505440">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033238"/>
                  </a:ext>
                </a:extLst>
              </a:tr>
            </a:tbl>
          </a:graphicData>
        </a:graphic>
      </p:graphicFrame>
      <p:sp>
        <p:nvSpPr>
          <p:cNvPr id="5" name="Rectangle 1">
            <a:extLst>
              <a:ext uri="{FF2B5EF4-FFF2-40B4-BE49-F238E27FC236}">
                <a16:creationId xmlns:a16="http://schemas.microsoft.com/office/drawing/2014/main" id="{0F9C9784-2FA2-4399-B72C-36AE2F165D4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Slide Number Placeholder 2">
            <a:extLst>
              <a:ext uri="{FF2B5EF4-FFF2-40B4-BE49-F238E27FC236}">
                <a16:creationId xmlns:a16="http://schemas.microsoft.com/office/drawing/2014/main" id="{14010D26-BD93-44F6-86AB-F146BDCB33E3}"/>
              </a:ext>
            </a:extLst>
          </p:cNvPr>
          <p:cNvSpPr>
            <a:spLocks noGrp="1"/>
          </p:cNvSpPr>
          <p:nvPr>
            <p:ph type="sldNum" sz="quarter" idx="12"/>
          </p:nvPr>
        </p:nvSpPr>
        <p:spPr/>
        <p:txBody>
          <a:bodyPr/>
          <a:lstStyle/>
          <a:p>
            <a:fld id="{7A4D8795-AD65-4999-8D63-2079D8801812}" type="slidenum">
              <a:rPr lang="en-IN" smtClean="0"/>
              <a:t>46</a:t>
            </a:fld>
            <a:endParaRPr lang="en-IN"/>
          </a:p>
        </p:txBody>
      </p:sp>
    </p:spTree>
    <p:extLst>
      <p:ext uri="{BB962C8B-B14F-4D97-AF65-F5344CB8AC3E}">
        <p14:creationId xmlns:p14="http://schemas.microsoft.com/office/powerpoint/2010/main" val="15672551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B467-A66D-4B03-9D10-D2DB3A6FD5D5}"/>
              </a:ext>
            </a:extLst>
          </p:cNvPr>
          <p:cNvSpPr>
            <a:spLocks noGrp="1"/>
          </p:cNvSpPr>
          <p:nvPr>
            <p:ph type="title"/>
          </p:nvPr>
        </p:nvSpPr>
        <p:spPr>
          <a:xfrm>
            <a:off x="677334" y="157165"/>
            <a:ext cx="8596668" cy="659474"/>
          </a:xfrm>
        </p:spPr>
        <p:txBody>
          <a:bodyPr>
            <a:normAutofit/>
          </a:bodyPr>
          <a:lstStyle/>
          <a:p>
            <a:r>
              <a:rPr lang="en-US" dirty="0"/>
              <a:t>                   </a:t>
            </a:r>
            <a:r>
              <a:rPr lang="en-US" sz="1800" dirty="0">
                <a:solidFill>
                  <a:schemeClr val="tx1"/>
                </a:solidFill>
                <a:latin typeface="Times New Roman" panose="02020603050405020304" pitchFamily="18" charset="0"/>
                <a:cs typeface="Times New Roman" panose="02020603050405020304" pitchFamily="18" charset="0"/>
              </a:rPr>
              <a:t>DATA DICTIONARY</a:t>
            </a:r>
            <a:endParaRPr lang="en-IN"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BD1D8C9B-317B-4FAA-BAF8-2C9C57DF3AEB}"/>
              </a:ext>
            </a:extLst>
          </p:cNvPr>
          <p:cNvGraphicFramePr>
            <a:graphicFrameLocks noGrp="1"/>
          </p:cNvGraphicFramePr>
          <p:nvPr>
            <p:ph idx="1"/>
            <p:extLst>
              <p:ext uri="{D42A27DB-BD31-4B8C-83A1-F6EECF244321}">
                <p14:modId xmlns:p14="http://schemas.microsoft.com/office/powerpoint/2010/main" val="2002834905"/>
              </p:ext>
            </p:extLst>
          </p:nvPr>
        </p:nvGraphicFramePr>
        <p:xfrm>
          <a:off x="577238" y="979058"/>
          <a:ext cx="8796859" cy="5027652"/>
        </p:xfrm>
        <a:graphic>
          <a:graphicData uri="http://schemas.openxmlformats.org/drawingml/2006/table">
            <a:tbl>
              <a:tblPr firstRow="1" bandRow="1">
                <a:tableStyleId>{5C22544A-7EE6-4342-B048-85BDC9FD1C3A}</a:tableStyleId>
              </a:tblPr>
              <a:tblGrid>
                <a:gridCol w="1222645">
                  <a:extLst>
                    <a:ext uri="{9D8B030D-6E8A-4147-A177-3AD203B41FA5}">
                      <a16:colId xmlns:a16="http://schemas.microsoft.com/office/drawing/2014/main" val="3783431916"/>
                    </a:ext>
                  </a:extLst>
                </a:gridCol>
                <a:gridCol w="1262369">
                  <a:extLst>
                    <a:ext uri="{9D8B030D-6E8A-4147-A177-3AD203B41FA5}">
                      <a16:colId xmlns:a16="http://schemas.microsoft.com/office/drawing/2014/main" val="1277522301"/>
                    </a:ext>
                  </a:extLst>
                </a:gridCol>
                <a:gridCol w="1262369">
                  <a:extLst>
                    <a:ext uri="{9D8B030D-6E8A-4147-A177-3AD203B41FA5}">
                      <a16:colId xmlns:a16="http://schemas.microsoft.com/office/drawing/2014/main" val="3057277821"/>
                    </a:ext>
                  </a:extLst>
                </a:gridCol>
                <a:gridCol w="1262369">
                  <a:extLst>
                    <a:ext uri="{9D8B030D-6E8A-4147-A177-3AD203B41FA5}">
                      <a16:colId xmlns:a16="http://schemas.microsoft.com/office/drawing/2014/main" val="2213614388"/>
                    </a:ext>
                  </a:extLst>
                </a:gridCol>
                <a:gridCol w="1262369">
                  <a:extLst>
                    <a:ext uri="{9D8B030D-6E8A-4147-A177-3AD203B41FA5}">
                      <a16:colId xmlns:a16="http://schemas.microsoft.com/office/drawing/2014/main" val="1333206647"/>
                    </a:ext>
                  </a:extLst>
                </a:gridCol>
                <a:gridCol w="1262369">
                  <a:extLst>
                    <a:ext uri="{9D8B030D-6E8A-4147-A177-3AD203B41FA5}">
                      <a16:colId xmlns:a16="http://schemas.microsoft.com/office/drawing/2014/main" val="2388361595"/>
                    </a:ext>
                  </a:extLst>
                </a:gridCol>
                <a:gridCol w="1262369">
                  <a:extLst>
                    <a:ext uri="{9D8B030D-6E8A-4147-A177-3AD203B41FA5}">
                      <a16:colId xmlns:a16="http://schemas.microsoft.com/office/drawing/2014/main" val="1459149010"/>
                    </a:ext>
                  </a:extLst>
                </a:gridCol>
              </a:tblGrid>
              <a:tr h="502765">
                <a:tc>
                  <a:txBody>
                    <a:bodyPr/>
                    <a:lstStyle/>
                    <a:p>
                      <a:r>
                        <a:rPr lang="en-US" sz="1200" dirty="0">
                          <a:latin typeface="Times New Roman" panose="02020603050405020304" pitchFamily="18" charset="0"/>
                          <a:cs typeface="Times New Roman" panose="02020603050405020304" pitchFamily="18" charset="0"/>
                        </a:rPr>
                        <a:t>Data Element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Data Type</a:t>
                      </a:r>
                    </a:p>
                  </a:txBody>
                  <a:tcPr/>
                </a:tc>
                <a:tc>
                  <a:txBody>
                    <a:bodyPr/>
                    <a:lstStyle/>
                    <a:p>
                      <a:r>
                        <a:rPr lang="en-IN" sz="1200" dirty="0">
                          <a:latin typeface="Times New Roman" panose="02020603050405020304" pitchFamily="18" charset="0"/>
                          <a:cs typeface="Times New Roman" panose="02020603050405020304" pitchFamily="18" charset="0"/>
                        </a:rPr>
                        <a:t>Size</a:t>
                      </a:r>
                    </a:p>
                  </a:txBody>
                  <a:tcPr/>
                </a:tc>
                <a:tc>
                  <a:txBody>
                    <a:bodyPr/>
                    <a:lstStyle/>
                    <a:p>
                      <a:r>
                        <a:rPr lang="en-IN" sz="1200" dirty="0" err="1">
                          <a:latin typeface="Times New Roman" panose="02020603050405020304" pitchFamily="18" charset="0"/>
                          <a:cs typeface="Times New Roman" panose="02020603050405020304" pitchFamily="18" charset="0"/>
                        </a:rPr>
                        <a:t>Constrai</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Alias</a:t>
                      </a:r>
                    </a:p>
                  </a:txBody>
                  <a:tcPr/>
                </a:tc>
                <a:tc>
                  <a:txBody>
                    <a:bodyPr/>
                    <a:lstStyle/>
                    <a:p>
                      <a:r>
                        <a:rPr lang="en-IN" sz="1200" dirty="0">
                          <a:latin typeface="Times New Roman" panose="02020603050405020304" pitchFamily="18" charset="0"/>
                          <a:cs typeface="Times New Roman" panose="02020603050405020304" pitchFamily="18" charset="0"/>
                        </a:rPr>
                        <a:t>Data Store </a:t>
                      </a:r>
                    </a:p>
                  </a:txBody>
                  <a:tcPr/>
                </a:tc>
                <a:tc>
                  <a:txBody>
                    <a:bodyPr/>
                    <a:lstStyle/>
                    <a:p>
                      <a:r>
                        <a:rPr lang="en-IN" sz="1200"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3352065198"/>
                  </a:ext>
                </a:extLst>
              </a:tr>
              <a:tr h="1795591">
                <a:tc>
                  <a:txBody>
                    <a:bodyPr/>
                    <a:lstStyle/>
                    <a:p>
                      <a:r>
                        <a:rPr lang="en-IN" sz="1200" dirty="0" err="1">
                          <a:latin typeface="Times New Roman" panose="02020603050405020304" pitchFamily="18" charset="0"/>
                          <a:cs typeface="Times New Roman" panose="02020603050405020304" pitchFamily="18" charset="0"/>
                        </a:rPr>
                        <a:t>Admin_id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11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Primary key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Admin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It store admin unique id. Identification which store registration table.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707719"/>
                  </a:ext>
                </a:extLst>
              </a:tr>
              <a:tr h="502765">
                <a:tc>
                  <a:txBody>
                    <a:bodyPr/>
                    <a:lstStyle/>
                    <a:p>
                      <a:r>
                        <a:rPr lang="en-IN" sz="1200" dirty="0">
                          <a:latin typeface="Times New Roman" panose="02020603050405020304" pitchFamily="18" charset="0"/>
                          <a:cs typeface="Times New Roman" panose="02020603050405020304" pitchFamily="18" charset="0"/>
                        </a:rPr>
                        <a:t>username</a:t>
                      </a:r>
                    </a:p>
                  </a:txBody>
                  <a:tcPr/>
                </a:tc>
                <a:tc>
                  <a:txBody>
                    <a:bodyPr/>
                    <a:lstStyle/>
                    <a:p>
                      <a:r>
                        <a:rPr lang="en-US" sz="1200" dirty="0">
                          <a:latin typeface="Times New Roman" panose="02020603050405020304" pitchFamily="18" charset="0"/>
                          <a:cs typeface="Times New Roman" panose="02020603050405020304" pitchFamily="18" charset="0"/>
                        </a:rPr>
                        <a:t>varchar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250</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Admin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Username store</a:t>
                      </a:r>
                    </a:p>
                  </a:txBody>
                  <a:tcPr/>
                </a:tc>
                <a:extLst>
                  <a:ext uri="{0D108BD9-81ED-4DB2-BD59-A6C34878D82A}">
                    <a16:rowId xmlns:a16="http://schemas.microsoft.com/office/drawing/2014/main" val="2743261890"/>
                  </a:ext>
                </a:extLst>
              </a:tr>
              <a:tr h="718236">
                <a:tc>
                  <a:txBody>
                    <a:bodyPr/>
                    <a:lstStyle/>
                    <a:p>
                      <a:r>
                        <a:rPr lang="en-US" sz="1200" dirty="0">
                          <a:latin typeface="Times New Roman" panose="02020603050405020304" pitchFamily="18" charset="0"/>
                          <a:cs typeface="Times New Roman" panose="02020603050405020304" pitchFamily="18" charset="0"/>
                        </a:rPr>
                        <a:t>Password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Varchar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250</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Category</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It contain admin password</a:t>
                      </a:r>
                    </a:p>
                  </a:txBody>
                  <a:tcPr/>
                </a:tc>
                <a:extLst>
                  <a:ext uri="{0D108BD9-81ED-4DB2-BD59-A6C34878D82A}">
                    <a16:rowId xmlns:a16="http://schemas.microsoft.com/office/drawing/2014/main" val="3969911667"/>
                  </a:ext>
                </a:extLst>
              </a:tr>
              <a:tr h="502765">
                <a:tc>
                  <a:txBody>
                    <a:bodyPr/>
                    <a:lstStyle/>
                    <a:p>
                      <a:r>
                        <a:rPr lang="en-US" sz="1200" dirty="0">
                          <a:latin typeface="Times New Roman" panose="02020603050405020304" pitchFamily="18" charset="0"/>
                          <a:cs typeface="Times New Roman" panose="02020603050405020304" pitchFamily="18" charset="0"/>
                        </a:rPr>
                        <a:t>Id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11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Primary key</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Category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Category unique id</a:t>
                      </a:r>
                    </a:p>
                  </a:txBody>
                  <a:tcPr/>
                </a:tc>
                <a:extLst>
                  <a:ext uri="{0D108BD9-81ED-4DB2-BD59-A6C34878D82A}">
                    <a16:rowId xmlns:a16="http://schemas.microsoft.com/office/drawing/2014/main" val="2510348121"/>
                  </a:ext>
                </a:extLst>
              </a:tr>
              <a:tr h="502765">
                <a:tc>
                  <a:txBody>
                    <a:bodyPr/>
                    <a:lstStyle/>
                    <a:p>
                      <a:r>
                        <a:rPr lang="en-US" sz="1200" dirty="0" err="1">
                          <a:latin typeface="Times New Roman" panose="02020603050405020304" pitchFamily="18" charset="0"/>
                          <a:cs typeface="Times New Roman" panose="02020603050405020304" pitchFamily="18" charset="0"/>
                        </a:rPr>
                        <a:t>Cat_name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Varchar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250</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Category</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Category name</a:t>
                      </a:r>
                    </a:p>
                  </a:txBody>
                  <a:tcPr/>
                </a:tc>
                <a:extLst>
                  <a:ext uri="{0D108BD9-81ED-4DB2-BD59-A6C34878D82A}">
                    <a16:rowId xmlns:a16="http://schemas.microsoft.com/office/drawing/2014/main" val="630618024"/>
                  </a:ext>
                </a:extLst>
              </a:tr>
              <a:tr h="502765">
                <a:tc>
                  <a:txBody>
                    <a:bodyPr/>
                    <a:lstStyle/>
                    <a:p>
                      <a:r>
                        <a:rPr lang="en-US" sz="1200" dirty="0">
                          <a:latin typeface="Times New Roman" panose="02020603050405020304" pitchFamily="18" charset="0"/>
                          <a:cs typeface="Times New Roman" panose="02020603050405020304" pitchFamily="18" charset="0"/>
                        </a:rPr>
                        <a:t>Description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varchar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250</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Category</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Category description</a:t>
                      </a:r>
                    </a:p>
                  </a:txBody>
                  <a:tcPr/>
                </a:tc>
                <a:extLst>
                  <a:ext uri="{0D108BD9-81ED-4DB2-BD59-A6C34878D82A}">
                    <a16:rowId xmlns:a16="http://schemas.microsoft.com/office/drawing/2014/main" val="3521368674"/>
                  </a:ext>
                </a:extLst>
              </a:tr>
            </a:tbl>
          </a:graphicData>
        </a:graphic>
      </p:graphicFrame>
      <p:sp>
        <p:nvSpPr>
          <p:cNvPr id="3" name="Slide Number Placeholder 2">
            <a:extLst>
              <a:ext uri="{FF2B5EF4-FFF2-40B4-BE49-F238E27FC236}">
                <a16:creationId xmlns:a16="http://schemas.microsoft.com/office/drawing/2014/main" id="{2E7FC2D9-0B40-43D2-BBBB-8DC47CEA5FAB}"/>
              </a:ext>
            </a:extLst>
          </p:cNvPr>
          <p:cNvSpPr>
            <a:spLocks noGrp="1"/>
          </p:cNvSpPr>
          <p:nvPr>
            <p:ph type="sldNum" sz="quarter" idx="12"/>
          </p:nvPr>
        </p:nvSpPr>
        <p:spPr/>
        <p:txBody>
          <a:bodyPr/>
          <a:lstStyle/>
          <a:p>
            <a:fld id="{7A4D8795-AD65-4999-8D63-2079D8801812}" type="slidenum">
              <a:rPr lang="en-IN" smtClean="0"/>
              <a:t>47</a:t>
            </a:fld>
            <a:endParaRPr lang="en-IN"/>
          </a:p>
        </p:txBody>
      </p:sp>
    </p:spTree>
    <p:extLst>
      <p:ext uri="{BB962C8B-B14F-4D97-AF65-F5344CB8AC3E}">
        <p14:creationId xmlns:p14="http://schemas.microsoft.com/office/powerpoint/2010/main" val="2617155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BF7023B-71E1-4894-B61F-7929955D80E1}"/>
              </a:ext>
            </a:extLst>
          </p:cNvPr>
          <p:cNvGraphicFramePr>
            <a:graphicFrameLocks noGrp="1"/>
          </p:cNvGraphicFramePr>
          <p:nvPr>
            <p:ph idx="1"/>
            <p:extLst>
              <p:ext uri="{D42A27DB-BD31-4B8C-83A1-F6EECF244321}">
                <p14:modId xmlns:p14="http://schemas.microsoft.com/office/powerpoint/2010/main" val="257257379"/>
              </p:ext>
            </p:extLst>
          </p:nvPr>
        </p:nvGraphicFramePr>
        <p:xfrm>
          <a:off x="856973" y="411563"/>
          <a:ext cx="8596308" cy="5994924"/>
        </p:xfrm>
        <a:graphic>
          <a:graphicData uri="http://schemas.openxmlformats.org/drawingml/2006/table">
            <a:tbl>
              <a:tblPr firstRow="1" bandRow="1">
                <a:tableStyleId>{5C22544A-7EE6-4342-B048-85BDC9FD1C3A}</a:tableStyleId>
              </a:tblPr>
              <a:tblGrid>
                <a:gridCol w="1228044">
                  <a:extLst>
                    <a:ext uri="{9D8B030D-6E8A-4147-A177-3AD203B41FA5}">
                      <a16:colId xmlns:a16="http://schemas.microsoft.com/office/drawing/2014/main" val="2826188719"/>
                    </a:ext>
                  </a:extLst>
                </a:gridCol>
                <a:gridCol w="1228044">
                  <a:extLst>
                    <a:ext uri="{9D8B030D-6E8A-4147-A177-3AD203B41FA5}">
                      <a16:colId xmlns:a16="http://schemas.microsoft.com/office/drawing/2014/main" val="872904090"/>
                    </a:ext>
                  </a:extLst>
                </a:gridCol>
                <a:gridCol w="1228044">
                  <a:extLst>
                    <a:ext uri="{9D8B030D-6E8A-4147-A177-3AD203B41FA5}">
                      <a16:colId xmlns:a16="http://schemas.microsoft.com/office/drawing/2014/main" val="13551974"/>
                    </a:ext>
                  </a:extLst>
                </a:gridCol>
                <a:gridCol w="1228044">
                  <a:extLst>
                    <a:ext uri="{9D8B030D-6E8A-4147-A177-3AD203B41FA5}">
                      <a16:colId xmlns:a16="http://schemas.microsoft.com/office/drawing/2014/main" val="2368454657"/>
                    </a:ext>
                  </a:extLst>
                </a:gridCol>
                <a:gridCol w="1228044">
                  <a:extLst>
                    <a:ext uri="{9D8B030D-6E8A-4147-A177-3AD203B41FA5}">
                      <a16:colId xmlns:a16="http://schemas.microsoft.com/office/drawing/2014/main" val="2115064601"/>
                    </a:ext>
                  </a:extLst>
                </a:gridCol>
                <a:gridCol w="1228044">
                  <a:extLst>
                    <a:ext uri="{9D8B030D-6E8A-4147-A177-3AD203B41FA5}">
                      <a16:colId xmlns:a16="http://schemas.microsoft.com/office/drawing/2014/main" val="3729062538"/>
                    </a:ext>
                  </a:extLst>
                </a:gridCol>
                <a:gridCol w="1228044">
                  <a:extLst>
                    <a:ext uri="{9D8B030D-6E8A-4147-A177-3AD203B41FA5}">
                      <a16:colId xmlns:a16="http://schemas.microsoft.com/office/drawing/2014/main" val="1073133056"/>
                    </a:ext>
                  </a:extLst>
                </a:gridCol>
              </a:tblGrid>
              <a:tr h="816078">
                <a:tc>
                  <a:txBody>
                    <a:bodyPr/>
                    <a:lstStyle/>
                    <a:p>
                      <a:r>
                        <a:rPr lang="en-US" sz="1200" dirty="0" err="1">
                          <a:latin typeface="Times New Roman" panose="02020603050405020304" pitchFamily="18" charset="0"/>
                          <a:cs typeface="Times New Roman" panose="02020603050405020304" pitchFamily="18" charset="0"/>
                        </a:rPr>
                        <a:t>Add_date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Timesta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mp</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Category add date</a:t>
                      </a:r>
                    </a:p>
                  </a:txBody>
                  <a:tcPr/>
                </a:tc>
                <a:extLst>
                  <a:ext uri="{0D108BD9-81ED-4DB2-BD59-A6C34878D82A}">
                    <a16:rowId xmlns:a16="http://schemas.microsoft.com/office/drawing/2014/main" val="3359352214"/>
                  </a:ext>
                </a:extLst>
              </a:tr>
              <a:tr h="1165825">
                <a:tc>
                  <a:txBody>
                    <a:bodyPr/>
                    <a:lstStyle/>
                    <a:p>
                      <a:r>
                        <a:rPr lang="en-US" sz="1200" dirty="0">
                          <a:latin typeface="Times New Roman" panose="02020603050405020304" pitchFamily="18" charset="0"/>
                          <a:cs typeface="Times New Roman" panose="02020603050405020304" pitchFamily="18" charset="0"/>
                        </a:rPr>
                        <a:t>P</a:t>
                      </a:r>
                      <a:r>
                        <a:rPr lang="en-IN" sz="1200" dirty="0">
                          <a:latin typeface="Times New Roman" panose="02020603050405020304" pitchFamily="18" charset="0"/>
                          <a:cs typeface="Times New Roman" panose="02020603050405020304" pitchFamily="18" charset="0"/>
                        </a:rPr>
                        <a:t>_id</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11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Primary key</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Product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Product primary id</a:t>
                      </a:r>
                    </a:p>
                  </a:txBody>
                  <a:tcPr/>
                </a:tc>
                <a:extLst>
                  <a:ext uri="{0D108BD9-81ED-4DB2-BD59-A6C34878D82A}">
                    <a16:rowId xmlns:a16="http://schemas.microsoft.com/office/drawing/2014/main" val="2890772935"/>
                  </a:ext>
                </a:extLst>
              </a:tr>
              <a:tr h="816078">
                <a:tc>
                  <a:txBody>
                    <a:bodyPr/>
                    <a:lstStyle/>
                    <a:p>
                      <a:r>
                        <a:rPr lang="en-US" sz="1200" dirty="0" err="1">
                          <a:latin typeface="Times New Roman" panose="02020603050405020304" pitchFamily="18" charset="0"/>
                          <a:cs typeface="Times New Roman" panose="02020603050405020304" pitchFamily="18" charset="0"/>
                        </a:rPr>
                        <a:t>Product_name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varchar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250</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Unique key</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Product </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Product name</a:t>
                      </a:r>
                    </a:p>
                  </a:txBody>
                  <a:tcPr/>
                </a:tc>
                <a:extLst>
                  <a:ext uri="{0D108BD9-81ED-4DB2-BD59-A6C34878D82A}">
                    <a16:rowId xmlns:a16="http://schemas.microsoft.com/office/drawing/2014/main" val="3593067459"/>
                  </a:ext>
                </a:extLst>
              </a:tr>
              <a:tr h="946079">
                <a:tc>
                  <a:txBody>
                    <a:bodyPr/>
                    <a:lstStyle/>
                    <a:p>
                      <a:r>
                        <a:rPr lang="en-US" sz="1200" dirty="0">
                          <a:latin typeface="Times New Roman" panose="02020603050405020304" pitchFamily="18" charset="0"/>
                          <a:cs typeface="Times New Roman" panose="02020603050405020304" pitchFamily="18" charset="0"/>
                        </a:rPr>
                        <a:t>Category</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varchar</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250</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Foreign key</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Product </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Category data comes from category table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0312096"/>
                  </a:ext>
                </a:extLst>
              </a:tr>
              <a:tr h="735291">
                <a:tc>
                  <a:txBody>
                    <a:bodyPr/>
                    <a:lstStyle/>
                    <a:p>
                      <a:r>
                        <a:rPr lang="en-US" sz="1200" dirty="0">
                          <a:latin typeface="Times New Roman" panose="02020603050405020304" pitchFamily="18" charset="0"/>
                          <a:cs typeface="Times New Roman" panose="02020603050405020304" pitchFamily="18" charset="0"/>
                        </a:rPr>
                        <a:t>Description</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varchar</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250</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Product </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Product description</a:t>
                      </a:r>
                    </a:p>
                  </a:txBody>
                  <a:tcPr/>
                </a:tc>
                <a:extLst>
                  <a:ext uri="{0D108BD9-81ED-4DB2-BD59-A6C34878D82A}">
                    <a16:rowId xmlns:a16="http://schemas.microsoft.com/office/drawing/2014/main" val="300753583"/>
                  </a:ext>
                </a:extLst>
              </a:tr>
              <a:tr h="1515573">
                <a:tc>
                  <a:txBody>
                    <a:bodyPr/>
                    <a:lstStyle/>
                    <a:p>
                      <a:r>
                        <a:rPr lang="en-US" sz="1200" dirty="0">
                          <a:latin typeface="Times New Roman" panose="02020603050405020304" pitchFamily="18" charset="0"/>
                          <a:cs typeface="Times New Roman" panose="02020603050405020304" pitchFamily="18" charset="0"/>
                        </a:rPr>
                        <a:t>Rate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Decimal</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Product </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It store decimal product amount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8628898"/>
                  </a:ext>
                </a:extLst>
              </a:tr>
            </a:tbl>
          </a:graphicData>
        </a:graphic>
      </p:graphicFrame>
      <p:sp>
        <p:nvSpPr>
          <p:cNvPr id="2" name="Slide Number Placeholder 1">
            <a:extLst>
              <a:ext uri="{FF2B5EF4-FFF2-40B4-BE49-F238E27FC236}">
                <a16:creationId xmlns:a16="http://schemas.microsoft.com/office/drawing/2014/main" id="{7D1C2EEB-ABA2-411B-9CA3-08517584BA53}"/>
              </a:ext>
            </a:extLst>
          </p:cNvPr>
          <p:cNvSpPr>
            <a:spLocks noGrp="1"/>
          </p:cNvSpPr>
          <p:nvPr>
            <p:ph type="sldNum" sz="quarter" idx="12"/>
          </p:nvPr>
        </p:nvSpPr>
        <p:spPr/>
        <p:txBody>
          <a:bodyPr/>
          <a:lstStyle/>
          <a:p>
            <a:fld id="{7A4D8795-AD65-4999-8D63-2079D8801812}" type="slidenum">
              <a:rPr lang="en-IN" smtClean="0"/>
              <a:t>48</a:t>
            </a:fld>
            <a:endParaRPr lang="en-IN"/>
          </a:p>
        </p:txBody>
      </p:sp>
    </p:spTree>
    <p:extLst>
      <p:ext uri="{BB962C8B-B14F-4D97-AF65-F5344CB8AC3E}">
        <p14:creationId xmlns:p14="http://schemas.microsoft.com/office/powerpoint/2010/main" val="32151067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6CE8068-8498-4A90-AEFD-EA4E2F807F16}"/>
              </a:ext>
            </a:extLst>
          </p:cNvPr>
          <p:cNvGraphicFramePr>
            <a:graphicFrameLocks noGrp="1"/>
          </p:cNvGraphicFramePr>
          <p:nvPr>
            <p:ph idx="1"/>
            <p:extLst>
              <p:ext uri="{D42A27DB-BD31-4B8C-83A1-F6EECF244321}">
                <p14:modId xmlns:p14="http://schemas.microsoft.com/office/powerpoint/2010/main" val="1571939303"/>
              </p:ext>
            </p:extLst>
          </p:nvPr>
        </p:nvGraphicFramePr>
        <p:xfrm>
          <a:off x="677863" y="2160588"/>
          <a:ext cx="8596308" cy="1854200"/>
        </p:xfrm>
        <a:graphic>
          <a:graphicData uri="http://schemas.openxmlformats.org/drawingml/2006/table">
            <a:tbl>
              <a:tblPr firstRow="1" bandRow="1">
                <a:tableStyleId>{5C22544A-7EE6-4342-B048-85BDC9FD1C3A}</a:tableStyleId>
              </a:tblPr>
              <a:tblGrid>
                <a:gridCol w="1228044">
                  <a:extLst>
                    <a:ext uri="{9D8B030D-6E8A-4147-A177-3AD203B41FA5}">
                      <a16:colId xmlns:a16="http://schemas.microsoft.com/office/drawing/2014/main" val="2338262351"/>
                    </a:ext>
                  </a:extLst>
                </a:gridCol>
                <a:gridCol w="1228044">
                  <a:extLst>
                    <a:ext uri="{9D8B030D-6E8A-4147-A177-3AD203B41FA5}">
                      <a16:colId xmlns:a16="http://schemas.microsoft.com/office/drawing/2014/main" val="3180130967"/>
                    </a:ext>
                  </a:extLst>
                </a:gridCol>
                <a:gridCol w="1228044">
                  <a:extLst>
                    <a:ext uri="{9D8B030D-6E8A-4147-A177-3AD203B41FA5}">
                      <a16:colId xmlns:a16="http://schemas.microsoft.com/office/drawing/2014/main" val="1115248475"/>
                    </a:ext>
                  </a:extLst>
                </a:gridCol>
                <a:gridCol w="1228044">
                  <a:extLst>
                    <a:ext uri="{9D8B030D-6E8A-4147-A177-3AD203B41FA5}">
                      <a16:colId xmlns:a16="http://schemas.microsoft.com/office/drawing/2014/main" val="1821340093"/>
                    </a:ext>
                  </a:extLst>
                </a:gridCol>
                <a:gridCol w="1228044">
                  <a:extLst>
                    <a:ext uri="{9D8B030D-6E8A-4147-A177-3AD203B41FA5}">
                      <a16:colId xmlns:a16="http://schemas.microsoft.com/office/drawing/2014/main" val="792907824"/>
                    </a:ext>
                  </a:extLst>
                </a:gridCol>
                <a:gridCol w="1228044">
                  <a:extLst>
                    <a:ext uri="{9D8B030D-6E8A-4147-A177-3AD203B41FA5}">
                      <a16:colId xmlns:a16="http://schemas.microsoft.com/office/drawing/2014/main" val="3686408113"/>
                    </a:ext>
                  </a:extLst>
                </a:gridCol>
                <a:gridCol w="1228044">
                  <a:extLst>
                    <a:ext uri="{9D8B030D-6E8A-4147-A177-3AD203B41FA5}">
                      <a16:colId xmlns:a16="http://schemas.microsoft.com/office/drawing/2014/main" val="697653961"/>
                    </a:ext>
                  </a:extLst>
                </a:gridCol>
              </a:tblGrid>
              <a:tr h="370840">
                <a:tc>
                  <a:txBody>
                    <a:bodyPr/>
                    <a:lstStyle/>
                    <a:p>
                      <a:r>
                        <a:rPr lang="en-US" sz="1200" dirty="0">
                          <a:latin typeface="Times New Roman" panose="02020603050405020304" pitchFamily="18" charset="0"/>
                          <a:cs typeface="Times New Roman" panose="02020603050405020304" pitchFamily="18" charset="0"/>
                        </a:rPr>
                        <a:t>Qty </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3639573"/>
                  </a:ext>
                </a:extLst>
              </a:tr>
              <a:tr h="370840">
                <a:tc>
                  <a:txBody>
                    <a:bodyPr/>
                    <a:lstStyle/>
                    <a:p>
                      <a:r>
                        <a:rPr lang="en-US" sz="1200" dirty="0" err="1">
                          <a:latin typeface="Times New Roman" panose="02020603050405020304" pitchFamily="18" charset="0"/>
                          <a:cs typeface="Times New Roman" panose="02020603050405020304" pitchFamily="18" charset="0"/>
                        </a:rPr>
                        <a:t>Add_date</a:t>
                      </a:r>
                      <a:r>
                        <a:rPr lang="en-US" sz="1200" dirty="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53727220"/>
                  </a:ext>
                </a:extLst>
              </a:tr>
              <a:tr h="370840">
                <a:tc>
                  <a:txBody>
                    <a:bodyPr/>
                    <a:lstStyle/>
                    <a:p>
                      <a:r>
                        <a:rPr lang="en-US" sz="1200" dirty="0" err="1">
                          <a:latin typeface="Times New Roman" panose="02020603050405020304" pitchFamily="18" charset="0"/>
                          <a:cs typeface="Times New Roman" panose="02020603050405020304" pitchFamily="18" charset="0"/>
                        </a:rPr>
                        <a:t>User_id</a:t>
                      </a:r>
                      <a:r>
                        <a:rPr lang="en-US" sz="1200" dirty="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7799893"/>
                  </a:ext>
                </a:extLst>
              </a:tr>
              <a:tr h="370840">
                <a:tc>
                  <a:txBody>
                    <a:bodyPr/>
                    <a:lstStyle/>
                    <a:p>
                      <a:r>
                        <a:rPr lang="en-US" sz="1200" dirty="0">
                          <a:latin typeface="Times New Roman" panose="02020603050405020304" pitchFamily="18" charset="0"/>
                          <a:cs typeface="Times New Roman" panose="02020603050405020304" pitchFamily="18" charset="0"/>
                        </a:rPr>
                        <a:t>User name </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43265185"/>
                  </a:ext>
                </a:extLst>
              </a:tr>
              <a:tr h="370840">
                <a:tc>
                  <a:txBody>
                    <a:bodyPr/>
                    <a:lstStyle/>
                    <a:p>
                      <a:r>
                        <a:rPr lang="en-US" sz="1200">
                          <a:latin typeface="Times New Roman" panose="02020603050405020304" pitchFamily="18" charset="0"/>
                          <a:cs typeface="Times New Roman" panose="02020603050405020304" pitchFamily="18" charset="0"/>
                        </a:rPr>
                        <a:t>password</a:t>
                      </a:r>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79523855"/>
                  </a:ext>
                </a:extLst>
              </a:tr>
            </a:tbl>
          </a:graphicData>
        </a:graphic>
      </p:graphicFrame>
      <p:sp>
        <p:nvSpPr>
          <p:cNvPr id="2" name="Slide Number Placeholder 1">
            <a:extLst>
              <a:ext uri="{FF2B5EF4-FFF2-40B4-BE49-F238E27FC236}">
                <a16:creationId xmlns:a16="http://schemas.microsoft.com/office/drawing/2014/main" id="{1D003364-6B46-4D54-BAF6-EDE94C496B00}"/>
              </a:ext>
            </a:extLst>
          </p:cNvPr>
          <p:cNvSpPr>
            <a:spLocks noGrp="1"/>
          </p:cNvSpPr>
          <p:nvPr>
            <p:ph type="sldNum" sz="quarter" idx="12"/>
          </p:nvPr>
        </p:nvSpPr>
        <p:spPr/>
        <p:txBody>
          <a:bodyPr/>
          <a:lstStyle/>
          <a:p>
            <a:fld id="{7A4D8795-AD65-4999-8D63-2079D8801812}" type="slidenum">
              <a:rPr lang="en-IN" smtClean="0"/>
              <a:t>49</a:t>
            </a:fld>
            <a:endParaRPr lang="en-IN"/>
          </a:p>
        </p:txBody>
      </p:sp>
    </p:spTree>
    <p:extLst>
      <p:ext uri="{BB962C8B-B14F-4D97-AF65-F5344CB8AC3E}">
        <p14:creationId xmlns:p14="http://schemas.microsoft.com/office/powerpoint/2010/main" val="42993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2C649-A3F3-4C67-96C4-9FE4F8B53410}"/>
              </a:ext>
            </a:extLst>
          </p:cNvPr>
          <p:cNvSpPr>
            <a:spLocks noGrp="1"/>
          </p:cNvSpPr>
          <p:nvPr>
            <p:ph type="title"/>
          </p:nvPr>
        </p:nvSpPr>
        <p:spPr>
          <a:xfrm>
            <a:off x="677334" y="725010"/>
            <a:ext cx="8596668" cy="784194"/>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                                                                      P</a:t>
            </a:r>
            <a:r>
              <a:rPr lang="en-IN" sz="1800" b="1" dirty="0">
                <a:solidFill>
                  <a:schemeClr val="tx1"/>
                </a:solidFill>
                <a:latin typeface="Times New Roman" panose="02020603050405020304" pitchFamily="18" charset="0"/>
                <a:cs typeface="Times New Roman" panose="02020603050405020304" pitchFamily="18" charset="0"/>
              </a:rPr>
              <a:t>ROJECT PROFILE</a:t>
            </a:r>
          </a:p>
        </p:txBody>
      </p:sp>
      <p:graphicFrame>
        <p:nvGraphicFramePr>
          <p:cNvPr id="4" name="Content Placeholder 3">
            <a:extLst>
              <a:ext uri="{FF2B5EF4-FFF2-40B4-BE49-F238E27FC236}">
                <a16:creationId xmlns:a16="http://schemas.microsoft.com/office/drawing/2014/main" id="{7FDE6681-074E-4939-AC5C-4F69F13878D2}"/>
              </a:ext>
            </a:extLst>
          </p:cNvPr>
          <p:cNvGraphicFramePr>
            <a:graphicFrameLocks noGrp="1"/>
          </p:cNvGraphicFramePr>
          <p:nvPr>
            <p:ph idx="1"/>
            <p:extLst>
              <p:ext uri="{D42A27DB-BD31-4B8C-83A1-F6EECF244321}">
                <p14:modId xmlns:p14="http://schemas.microsoft.com/office/powerpoint/2010/main" val="478311302"/>
              </p:ext>
            </p:extLst>
          </p:nvPr>
        </p:nvGraphicFramePr>
        <p:xfrm>
          <a:off x="2237174" y="1589103"/>
          <a:ext cx="6792844" cy="4471721"/>
        </p:xfrm>
        <a:graphic>
          <a:graphicData uri="http://schemas.openxmlformats.org/drawingml/2006/table">
            <a:tbl>
              <a:tblPr firstRow="1" firstCol="1" bandRow="1">
                <a:tableStyleId>{5C22544A-7EE6-4342-B048-85BDC9FD1C3A}</a:tableStyleId>
              </a:tblPr>
              <a:tblGrid>
                <a:gridCol w="2371358">
                  <a:extLst>
                    <a:ext uri="{9D8B030D-6E8A-4147-A177-3AD203B41FA5}">
                      <a16:colId xmlns:a16="http://schemas.microsoft.com/office/drawing/2014/main" val="2782370017"/>
                    </a:ext>
                  </a:extLst>
                </a:gridCol>
                <a:gridCol w="4421486">
                  <a:extLst>
                    <a:ext uri="{9D8B030D-6E8A-4147-A177-3AD203B41FA5}">
                      <a16:colId xmlns:a16="http://schemas.microsoft.com/office/drawing/2014/main" val="4063976062"/>
                    </a:ext>
                  </a:extLst>
                </a:gridCol>
              </a:tblGrid>
              <a:tr h="264868">
                <a:tc>
                  <a:txBody>
                    <a:bodyPr/>
                    <a:lstStyle/>
                    <a:p>
                      <a:pPr marL="457200">
                        <a:lnSpc>
                          <a:spcPct val="107000"/>
                        </a:lnSpc>
                        <a:spcBef>
                          <a:spcPts val="1200"/>
                        </a:spcBef>
                      </a:pPr>
                      <a:r>
                        <a:rPr lang="en-IN" sz="1200" dirty="0">
                          <a:effectLst/>
                          <a:latin typeface="Times New Roman" panose="02020603050405020304" pitchFamily="18" charset="0"/>
                          <a:cs typeface="Times New Roman" panose="02020603050405020304" pitchFamily="18" charset="0"/>
                        </a:rPr>
                        <a:t>Project Name: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Bef>
                          <a:spcPts val="1200"/>
                        </a:spcBef>
                        <a:spcAft>
                          <a:spcPts val="800"/>
                        </a:spcAft>
                      </a:pPr>
                      <a:r>
                        <a:rPr lang="en-IN" sz="1200" dirty="0">
                          <a:effectLst/>
                          <a:latin typeface="Times New Roman" panose="02020603050405020304" pitchFamily="18" charset="0"/>
                          <a:cs typeface="Times New Roman" panose="02020603050405020304" pitchFamily="18" charset="0"/>
                        </a:rPr>
                        <a:t> Department store billing system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7260933"/>
                  </a:ext>
                </a:extLst>
              </a:tr>
              <a:tr h="729839">
                <a:tc>
                  <a:txBody>
                    <a:bodyPr/>
                    <a:lstStyle/>
                    <a:p>
                      <a:pPr marL="457200">
                        <a:lnSpc>
                          <a:spcPct val="107000"/>
                        </a:lnSpc>
                        <a:spcBef>
                          <a:spcPts val="1200"/>
                        </a:spcBef>
                      </a:pPr>
                      <a:r>
                        <a:rPr lang="en-IN" sz="1200" dirty="0">
                          <a:effectLst/>
                          <a:latin typeface="Times New Roman" panose="02020603050405020304" pitchFamily="18" charset="0"/>
                          <a:cs typeface="Times New Roman" panose="02020603050405020304" pitchFamily="18" charset="0"/>
                        </a:rPr>
                        <a:t>Developed by: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Bef>
                          <a:spcPts val="1200"/>
                        </a:spcBef>
                      </a:pPr>
                      <a:r>
                        <a:rPr lang="en-IN" sz="1200" dirty="0">
                          <a:effectLst/>
                          <a:latin typeface="Times New Roman" panose="02020603050405020304" pitchFamily="18" charset="0"/>
                          <a:cs typeface="Times New Roman" panose="02020603050405020304" pitchFamily="18" charset="0"/>
                        </a:rPr>
                        <a:t>Vikram somai 18b074</a:t>
                      </a:r>
                    </a:p>
                    <a:p>
                      <a:pPr marL="457200">
                        <a:lnSpc>
                          <a:spcPct val="107000"/>
                        </a:lnSpc>
                        <a:spcBef>
                          <a:spcPts val="1200"/>
                        </a:spcBef>
                        <a:spcAft>
                          <a:spcPts val="800"/>
                        </a:spcAft>
                      </a:pPr>
                      <a:r>
                        <a:rPr lang="en-IN" sz="1200" dirty="0">
                          <a:effectLst/>
                          <a:latin typeface="Times New Roman" panose="02020603050405020304" pitchFamily="18" charset="0"/>
                          <a:cs typeface="Times New Roman" panose="02020603050405020304" pitchFamily="18" charset="0"/>
                        </a:rPr>
                        <a:t>Surendra rawat 18b098</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2673030"/>
                  </a:ext>
                </a:extLst>
              </a:tr>
              <a:tr h="2682410">
                <a:tc>
                  <a:txBody>
                    <a:bodyPr/>
                    <a:lstStyle/>
                    <a:p>
                      <a:pPr marL="457200">
                        <a:lnSpc>
                          <a:spcPct val="107000"/>
                        </a:lnSpc>
                        <a:spcBef>
                          <a:spcPts val="1200"/>
                        </a:spcBef>
                      </a:pPr>
                      <a:r>
                        <a:rPr lang="en-IN" sz="1200" dirty="0">
                          <a:effectLst/>
                          <a:latin typeface="Times New Roman" panose="02020603050405020304" pitchFamily="18" charset="0"/>
                          <a:cs typeface="Times New Roman" panose="02020603050405020304" pitchFamily="18" charset="0"/>
                        </a:rPr>
                        <a:t>College Details: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Bef>
                          <a:spcPts val="1200"/>
                        </a:spcBef>
                      </a:pPr>
                      <a:r>
                        <a:rPr lang="en-IN" sz="1200" dirty="0">
                          <a:effectLst/>
                          <a:latin typeface="Times New Roman" panose="02020603050405020304" pitchFamily="18" charset="0"/>
                          <a:cs typeface="Times New Roman" panose="02020603050405020304" pitchFamily="18" charset="0"/>
                        </a:rPr>
                        <a:t>Name: M.K. Institute of computer studies</a:t>
                      </a:r>
                    </a:p>
                    <a:p>
                      <a:pPr marL="457200">
                        <a:lnSpc>
                          <a:spcPct val="107000"/>
                        </a:lnSpc>
                        <a:spcBef>
                          <a:spcPts val="1200"/>
                        </a:spcBef>
                      </a:pPr>
                      <a:r>
                        <a:rPr lang="en-IN" sz="1200" dirty="0">
                          <a:effectLst/>
                          <a:latin typeface="Times New Roman" panose="02020603050405020304" pitchFamily="18" charset="0"/>
                          <a:cs typeface="Times New Roman" panose="02020603050405020304" pitchFamily="18" charset="0"/>
                        </a:rPr>
                        <a:t>Address: Old NH-8,Collage Campus, Bharuch,392001</a:t>
                      </a:r>
                    </a:p>
                    <a:p>
                      <a:pPr marL="457200">
                        <a:lnSpc>
                          <a:spcPct val="107000"/>
                        </a:lnSpc>
                        <a:spcBef>
                          <a:spcPts val="1200"/>
                        </a:spcBef>
                      </a:pPr>
                      <a:r>
                        <a:rPr lang="en-IN" sz="1200" dirty="0">
                          <a:effectLst/>
                          <a:latin typeface="Times New Roman" panose="02020603050405020304" pitchFamily="18" charset="0"/>
                          <a:cs typeface="Times New Roman" panose="02020603050405020304" pitchFamily="18" charset="0"/>
                        </a:rPr>
                        <a:t>Phone:02642-225637</a:t>
                      </a:r>
                    </a:p>
                    <a:p>
                      <a:pPr marL="457200">
                        <a:lnSpc>
                          <a:spcPct val="107000"/>
                        </a:lnSpc>
                        <a:spcBef>
                          <a:spcPts val="1200"/>
                        </a:spcBef>
                      </a:pPr>
                      <a:r>
                        <a:rPr lang="en-IN" sz="1200" dirty="0" err="1">
                          <a:effectLst/>
                          <a:latin typeface="Times New Roman" panose="02020603050405020304" pitchFamily="18" charset="0"/>
                          <a:cs typeface="Times New Roman" panose="02020603050405020304" pitchFamily="18" charset="0"/>
                        </a:rPr>
                        <a:t>Email-id:mkinstitute@gmail.com</a:t>
                      </a:r>
                      <a:endParaRPr lang="en-IN" sz="1200" dirty="0">
                        <a:effectLst/>
                        <a:latin typeface="Times New Roman" panose="02020603050405020304" pitchFamily="18" charset="0"/>
                        <a:cs typeface="Times New Roman" panose="02020603050405020304" pitchFamily="18" charset="0"/>
                      </a:endParaRPr>
                    </a:p>
                    <a:p>
                      <a:pPr marL="457200">
                        <a:lnSpc>
                          <a:spcPct val="107000"/>
                        </a:lnSpc>
                        <a:spcBef>
                          <a:spcPts val="1200"/>
                        </a:spcBef>
                        <a:spcAft>
                          <a:spcPts val="800"/>
                        </a:spcAft>
                      </a:pPr>
                      <a:r>
                        <a:rPr lang="en-IN" sz="1200" dirty="0">
                          <a:effectLst/>
                          <a:latin typeface="Times New Roman" panose="02020603050405020304" pitchFamily="18" charset="0"/>
                          <a:cs typeface="Times New Roman" panose="02020603050405020304" pitchFamily="18" charset="0"/>
                        </a:rPr>
                        <a:t>Website: www.mkics.in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1888713"/>
                  </a:ext>
                </a:extLst>
              </a:tr>
              <a:tr h="264868">
                <a:tc>
                  <a:txBody>
                    <a:bodyPr/>
                    <a:lstStyle/>
                    <a:p>
                      <a:pPr marL="457200">
                        <a:lnSpc>
                          <a:spcPct val="107000"/>
                        </a:lnSpc>
                        <a:spcBef>
                          <a:spcPts val="1200"/>
                        </a:spcBef>
                      </a:pPr>
                      <a:r>
                        <a:rPr lang="en-IN" sz="1200" dirty="0">
                          <a:effectLst/>
                          <a:latin typeface="Times New Roman" panose="02020603050405020304" pitchFamily="18" charset="0"/>
                          <a:cs typeface="Times New Roman" panose="02020603050405020304" pitchFamily="18" charset="0"/>
                        </a:rPr>
                        <a:t>Internal Guide: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Bef>
                          <a:spcPts val="1200"/>
                        </a:spcBef>
                        <a:spcAft>
                          <a:spcPts val="800"/>
                        </a:spcAft>
                      </a:pPr>
                      <a:r>
                        <a:rPr lang="en-IN" sz="1200" dirty="0">
                          <a:effectLst/>
                          <a:latin typeface="Times New Roman" panose="02020603050405020304" pitchFamily="18" charset="0"/>
                          <a:cs typeface="Times New Roman" panose="02020603050405020304" pitchFamily="18" charset="0"/>
                        </a:rPr>
                        <a:t>Mr. Paresh (Asst ..Pro)</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6661362"/>
                  </a:ext>
                </a:extLst>
              </a:tr>
              <a:tr h="264868">
                <a:tc>
                  <a:txBody>
                    <a:bodyPr/>
                    <a:lstStyle/>
                    <a:p>
                      <a:pPr marL="457200">
                        <a:lnSpc>
                          <a:spcPct val="107000"/>
                        </a:lnSpc>
                        <a:spcBef>
                          <a:spcPts val="1200"/>
                        </a:spcBef>
                      </a:pPr>
                      <a:r>
                        <a:rPr lang="en-IN" sz="1200" dirty="0">
                          <a:effectLst/>
                          <a:latin typeface="Times New Roman" panose="02020603050405020304" pitchFamily="18" charset="0"/>
                          <a:cs typeface="Times New Roman" panose="02020603050405020304" pitchFamily="18" charset="0"/>
                        </a:rPr>
                        <a:t>Front End: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Bef>
                          <a:spcPts val="120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HTML,CSS,JAVASCRIPT</a:t>
                      </a:r>
                    </a:p>
                  </a:txBody>
                  <a:tcPr marL="68580" marR="68580" marT="0" marB="0"/>
                </a:tc>
                <a:extLst>
                  <a:ext uri="{0D108BD9-81ED-4DB2-BD59-A6C34878D82A}">
                    <a16:rowId xmlns:a16="http://schemas.microsoft.com/office/drawing/2014/main" val="3201046729"/>
                  </a:ext>
                </a:extLst>
              </a:tr>
              <a:tr h="264868">
                <a:tc>
                  <a:txBody>
                    <a:bodyPr/>
                    <a:lstStyle/>
                    <a:p>
                      <a:pPr marL="457200">
                        <a:lnSpc>
                          <a:spcPct val="107000"/>
                        </a:lnSpc>
                      </a:pPr>
                      <a:r>
                        <a:rPr lang="en-IN" sz="1200" dirty="0">
                          <a:effectLst/>
                          <a:latin typeface="Times New Roman" panose="02020603050405020304" pitchFamily="18" charset="0"/>
                          <a:cs typeface="Times New Roman" panose="02020603050405020304" pitchFamily="18" charset="0"/>
                        </a:rPr>
                        <a:t>Back End: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200" dirty="0">
                          <a:effectLst/>
                          <a:latin typeface="Times New Roman" panose="02020603050405020304" pitchFamily="18" charset="0"/>
                          <a:cs typeface="Times New Roman" panose="02020603050405020304" pitchFamily="18" charset="0"/>
                        </a:rPr>
                        <a:t>PHP,MYSQL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935164"/>
                  </a:ext>
                </a:extLst>
              </a:tr>
            </a:tbl>
          </a:graphicData>
        </a:graphic>
      </p:graphicFrame>
      <p:sp>
        <p:nvSpPr>
          <p:cNvPr id="5" name="Rectangle 1">
            <a:extLst>
              <a:ext uri="{FF2B5EF4-FFF2-40B4-BE49-F238E27FC236}">
                <a16:creationId xmlns:a16="http://schemas.microsoft.com/office/drawing/2014/main" id="{B2EBD3E1-BF61-4CAC-9D2E-75932C97FBFE}"/>
              </a:ext>
            </a:extLst>
          </p:cNvPr>
          <p:cNvSpPr>
            <a:spLocks noChangeArrowheads="1"/>
          </p:cNvSpPr>
          <p:nvPr/>
        </p:nvSpPr>
        <p:spPr bwMode="auto">
          <a:xfrm>
            <a:off x="0" y="1154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Slide Number Placeholder 2">
            <a:extLst>
              <a:ext uri="{FF2B5EF4-FFF2-40B4-BE49-F238E27FC236}">
                <a16:creationId xmlns:a16="http://schemas.microsoft.com/office/drawing/2014/main" id="{E2D235FA-30B7-407B-91C9-BB64EA35279A}"/>
              </a:ext>
            </a:extLst>
          </p:cNvPr>
          <p:cNvSpPr>
            <a:spLocks noGrp="1"/>
          </p:cNvSpPr>
          <p:nvPr>
            <p:ph type="sldNum" sz="quarter" idx="12"/>
          </p:nvPr>
        </p:nvSpPr>
        <p:spPr>
          <a:xfrm>
            <a:off x="8590663" y="6156772"/>
            <a:ext cx="683339" cy="365125"/>
          </a:xfrm>
        </p:spPr>
        <p:txBody>
          <a:bodyPr/>
          <a:lstStyle/>
          <a:p>
            <a:fld id="{7A4D8795-AD65-4999-8D63-2079D8801812}" type="slidenum">
              <a:rPr lang="en-IN" smtClean="0"/>
              <a:t>5</a:t>
            </a:fld>
            <a:endParaRPr lang="en-IN"/>
          </a:p>
        </p:txBody>
      </p:sp>
    </p:spTree>
    <p:extLst>
      <p:ext uri="{BB962C8B-B14F-4D97-AF65-F5344CB8AC3E}">
        <p14:creationId xmlns:p14="http://schemas.microsoft.com/office/powerpoint/2010/main" val="42527459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B467-A66D-4B03-9D10-D2DB3A6FD5D5}"/>
              </a:ext>
            </a:extLst>
          </p:cNvPr>
          <p:cNvSpPr>
            <a:spLocks noGrp="1"/>
          </p:cNvSpPr>
          <p:nvPr>
            <p:ph type="title"/>
          </p:nvPr>
        </p:nvSpPr>
        <p:spPr>
          <a:xfrm>
            <a:off x="677334" y="609600"/>
            <a:ext cx="8596668" cy="544497"/>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                                               DATA  FLOW  DIAGRAM</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10A71E-654F-4F2A-9B97-85DA8BD0C5B8}"/>
              </a:ext>
            </a:extLst>
          </p:cNvPr>
          <p:cNvSpPr>
            <a:spLocks noGrp="1"/>
          </p:cNvSpPr>
          <p:nvPr>
            <p:ph idx="1"/>
          </p:nvPr>
        </p:nvSpPr>
        <p:spPr>
          <a:xfrm>
            <a:off x="952542" y="1678414"/>
            <a:ext cx="8596668" cy="3880773"/>
          </a:xfrm>
        </p:spPr>
        <p:txBody>
          <a:bodyPr>
            <a:normAutofit/>
          </a:bodyPr>
          <a:lstStyle/>
          <a:p>
            <a:pPr marL="342900" lvl="0" indent="-342900" algn="just">
              <a:lnSpc>
                <a:spcPct val="107000"/>
              </a:lnSpc>
              <a:spcBef>
                <a:spcPts val="1200"/>
              </a:spcBef>
              <a:spcAft>
                <a:spcPts val="800"/>
              </a:spcAft>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IN"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data-flow diagram</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a way of representing a flow of data through a </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tooltip="Process">
                  <a:extLst>
                    <a:ext uri="{A12FA001-AC4F-418D-AE19-62706E023703}">
                      <ahyp:hlinkClr xmlns:ahyp="http://schemas.microsoft.com/office/drawing/2018/hyperlinkcolor" val="tx"/>
                    </a:ext>
                  </a:extLst>
                </a:hlinkClick>
              </a:rPr>
              <a:t>process</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or a system.</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07000"/>
              </a:lnSpc>
              <a:spcBef>
                <a:spcPts val="1200"/>
              </a:spcBef>
              <a:spcAft>
                <a:spcPts val="800"/>
              </a:spcAft>
              <a:buFont typeface="Wingdings" panose="05000000000000000000" pitchFamily="2" charset="2"/>
              <a:buChar char=""/>
            </a:pPr>
            <a:r>
              <a:rPr lang="en-IN" sz="1200" spc="1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Data flow diagrams are used to graphically represent the flow of data in a business information system.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DFD also provides information about the outputs and inputs of each entity and the process itself.</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07000"/>
              </a:lnSpc>
              <a:spcBef>
                <a:spcPts val="1200"/>
              </a:spcBef>
              <a:spcAft>
                <a:spcPts val="800"/>
              </a:spcAft>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data-flow diagram has no control flow, there are no decision rules and no loops.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Wingdings" panose="05000000000000000000" pitchFamily="2" charset="2"/>
              <a:buChar char=""/>
            </a:pPr>
            <a:r>
              <a:rPr lang="en-IN" sz="1200" spc="1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spc="10" dirty="0">
                <a:effectLst/>
                <a:latin typeface="Times New Roman" panose="02020603050405020304" pitchFamily="18" charset="0"/>
                <a:ea typeface="Times New Roman" panose="02020603050405020304" pitchFamily="18" charset="0"/>
                <a:cs typeface="Times New Roman" panose="02020603050405020304" pitchFamily="18" charset="0"/>
              </a:rPr>
              <a:t>Data Flow Diagram represent detailed and well explained diagram of system components</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28600" algn="just">
              <a:lnSpc>
                <a:spcPct val="107000"/>
              </a:lnSpc>
              <a:spcBef>
                <a:spcPts val="120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spc="1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DFD describes the processes that are involved in a system to transfer data from the input to the file storage and reports generation.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5D041B99-28AC-4F3B-91E5-479DB365D160}"/>
              </a:ext>
            </a:extLst>
          </p:cNvPr>
          <p:cNvSpPr>
            <a:spLocks noGrp="1"/>
          </p:cNvSpPr>
          <p:nvPr>
            <p:ph type="sldNum" sz="quarter" idx="12"/>
          </p:nvPr>
        </p:nvSpPr>
        <p:spPr/>
        <p:txBody>
          <a:bodyPr/>
          <a:lstStyle/>
          <a:p>
            <a:fld id="{7A4D8795-AD65-4999-8D63-2079D8801812}" type="slidenum">
              <a:rPr lang="en-IN" smtClean="0"/>
              <a:t>50</a:t>
            </a:fld>
            <a:endParaRPr lang="en-IN"/>
          </a:p>
        </p:txBody>
      </p:sp>
    </p:spTree>
    <p:extLst>
      <p:ext uri="{BB962C8B-B14F-4D97-AF65-F5344CB8AC3E}">
        <p14:creationId xmlns:p14="http://schemas.microsoft.com/office/powerpoint/2010/main" val="34372850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418C-B98E-443A-A493-94F974B3B3A5}"/>
              </a:ext>
            </a:extLst>
          </p:cNvPr>
          <p:cNvSpPr>
            <a:spLocks noGrp="1"/>
          </p:cNvSpPr>
          <p:nvPr>
            <p:ph type="title"/>
          </p:nvPr>
        </p:nvSpPr>
        <p:spPr>
          <a:xfrm>
            <a:off x="677334" y="609600"/>
            <a:ext cx="8596668" cy="659907"/>
          </a:xfrm>
        </p:spPr>
        <p:txBody>
          <a:bodyPr>
            <a:normAutofit/>
          </a:bodyPr>
          <a:lstStyle/>
          <a:p>
            <a:r>
              <a:rPr lang="en-US" sz="1800" b="1" dirty="0">
                <a:solidFill>
                  <a:schemeClr val="tx1"/>
                </a:solidFill>
              </a:rPr>
              <a:t>                                                  </a:t>
            </a:r>
            <a:r>
              <a:rPr lang="en-US" sz="1800" b="1" dirty="0">
                <a:solidFill>
                  <a:schemeClr val="tx1"/>
                </a:solidFill>
                <a:latin typeface="Times New Roman" panose="02020603050405020304" pitchFamily="18" charset="0"/>
                <a:cs typeface="Times New Roman" panose="02020603050405020304" pitchFamily="18" charset="0"/>
              </a:rPr>
              <a:t>USER LEVEL DFD</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15" name="Rectangle 2" descr="user">
            <a:extLst>
              <a:ext uri="{FF2B5EF4-FFF2-40B4-BE49-F238E27FC236}">
                <a16:creationId xmlns:a16="http://schemas.microsoft.com/office/drawing/2014/main" id="{4F30912B-088F-4671-8AF2-B96F5715902B}"/>
              </a:ext>
            </a:extLst>
          </p:cNvPr>
          <p:cNvSpPr>
            <a:spLocks noChangeArrowheads="1"/>
          </p:cNvSpPr>
          <p:nvPr/>
        </p:nvSpPr>
        <p:spPr bwMode="auto">
          <a:xfrm>
            <a:off x="1530488" y="3129024"/>
            <a:ext cx="898525" cy="1101653"/>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USER</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0D498021-E13A-4786-A235-1C045681F591}"/>
              </a:ext>
            </a:extLst>
          </p:cNvPr>
          <p:cNvCxnSpPr/>
          <p:nvPr/>
        </p:nvCxnSpPr>
        <p:spPr>
          <a:xfrm flipV="1">
            <a:off x="2393315" y="9250680"/>
            <a:ext cx="972185" cy="4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B30001-F556-4E38-860A-653171ED927F}"/>
              </a:ext>
            </a:extLst>
          </p:cNvPr>
          <p:cNvCxnSpPr/>
          <p:nvPr/>
        </p:nvCxnSpPr>
        <p:spPr>
          <a:xfrm flipV="1">
            <a:off x="5412105" y="9185910"/>
            <a:ext cx="948055" cy="4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26DED39-7F20-4B64-9938-6B406FF36F0C}"/>
              </a:ext>
            </a:extLst>
          </p:cNvPr>
          <p:cNvCxnSpPr/>
          <p:nvPr/>
        </p:nvCxnSpPr>
        <p:spPr>
          <a:xfrm flipH="1">
            <a:off x="5460365" y="9786620"/>
            <a:ext cx="984885" cy="4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7CFB459-5521-417D-A4D9-DD6F09D0AB1F}"/>
              </a:ext>
            </a:extLst>
          </p:cNvPr>
          <p:cNvCxnSpPr/>
          <p:nvPr/>
        </p:nvCxnSpPr>
        <p:spPr>
          <a:xfrm flipH="1">
            <a:off x="2279650" y="9744075"/>
            <a:ext cx="1170940" cy="4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ylinder 8">
            <a:extLst>
              <a:ext uri="{FF2B5EF4-FFF2-40B4-BE49-F238E27FC236}">
                <a16:creationId xmlns:a16="http://schemas.microsoft.com/office/drawing/2014/main" id="{E98BF026-78B1-437C-8D02-87EC3F08C84D}"/>
              </a:ext>
            </a:extLst>
          </p:cNvPr>
          <p:cNvSpPr>
            <a:spLocks noChangeArrowheads="1"/>
          </p:cNvSpPr>
          <p:nvPr/>
        </p:nvSpPr>
        <p:spPr bwMode="auto">
          <a:xfrm>
            <a:off x="6597654" y="3054022"/>
            <a:ext cx="825500" cy="954088"/>
          </a:xfrm>
          <a:prstGeom prst="can">
            <a:avLst>
              <a:gd name="adj" fmla="val 25020"/>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BASE</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21" name="Rectangle 21">
            <a:extLst>
              <a:ext uri="{FF2B5EF4-FFF2-40B4-BE49-F238E27FC236}">
                <a16:creationId xmlns:a16="http://schemas.microsoft.com/office/drawing/2014/main" id="{B825C1B5-3C74-4722-9C58-FB3E6926590F}"/>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2" name="Rectangle 24">
            <a:extLst>
              <a:ext uri="{FF2B5EF4-FFF2-40B4-BE49-F238E27FC236}">
                <a16:creationId xmlns:a16="http://schemas.microsoft.com/office/drawing/2014/main" id="{813692FD-8BC5-4ED7-82F6-C05AB3394D3D}"/>
              </a:ext>
            </a:extLst>
          </p:cNvPr>
          <p:cNvSpPr>
            <a:spLocks noChangeArrowheads="1"/>
          </p:cNvSpPr>
          <p:nvPr/>
        </p:nvSpPr>
        <p:spPr bwMode="auto">
          <a:xfrm>
            <a:off x="1087354" y="2479989"/>
            <a:ext cx="7034298"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USER DETAI                                                                          DETAILS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23" name="Rectangle 25">
            <a:extLst>
              <a:ext uri="{FF2B5EF4-FFF2-40B4-BE49-F238E27FC236}">
                <a16:creationId xmlns:a16="http://schemas.microsoft.com/office/drawing/2014/main" id="{438309F4-44F6-47F0-B2D7-D9BF7BD93BA7}"/>
              </a:ext>
            </a:extLst>
          </p:cNvPr>
          <p:cNvSpPr>
            <a:spLocks noChangeArrowheads="1"/>
          </p:cNvSpPr>
          <p:nvPr/>
        </p:nvSpPr>
        <p:spPr bwMode="auto">
          <a:xfrm>
            <a:off x="6021415" y="455712"/>
            <a:ext cx="4539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24" name="Content Placeholder 23">
            <a:extLst>
              <a:ext uri="{FF2B5EF4-FFF2-40B4-BE49-F238E27FC236}">
                <a16:creationId xmlns:a16="http://schemas.microsoft.com/office/drawing/2014/main" id="{53BBF3BE-C2CC-4D1F-A0D0-F8B299DCF27A}"/>
              </a:ext>
            </a:extLst>
          </p:cNvPr>
          <p:cNvSpPr>
            <a:spLocks noGrp="1"/>
          </p:cNvSpPr>
          <p:nvPr>
            <p:ph idx="1"/>
          </p:nvPr>
        </p:nvSpPr>
        <p:spPr>
          <a:xfrm>
            <a:off x="3423772" y="2969021"/>
            <a:ext cx="2170576" cy="124578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Calibri" panose="020F0502020204030204" pitchFamily="34" charset="0"/>
                <a:cs typeface="Times New Roman" panose="02020603050405020304" pitchFamily="18" charset="0"/>
              </a:rPr>
              <a:t>DEPARTMENT BILLING</a:t>
            </a:r>
            <a:endParaRPr lang="en-IN"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effectLst/>
                <a:ea typeface="Calibri" panose="020F0502020204030204" pitchFamily="34" charset="0"/>
                <a:cs typeface="Times New Roman" panose="02020603050405020304" pitchFamily="18" charset="0"/>
              </a:rPr>
              <a:t>SYSTEM</a:t>
            </a:r>
            <a:endParaRPr lang="en-IN" sz="1100" dirty="0">
              <a:effectLst/>
              <a:ea typeface="Calibri" panose="020F0502020204030204" pitchFamily="34"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A0BE0625-F7D1-44EF-A769-7BE03E87B2A4}"/>
              </a:ext>
            </a:extLst>
          </p:cNvPr>
          <p:cNvCxnSpPr/>
          <p:nvPr/>
        </p:nvCxnSpPr>
        <p:spPr>
          <a:xfrm flipV="1">
            <a:off x="2524433" y="3176083"/>
            <a:ext cx="972185" cy="4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F6E26E6-25D9-448B-A51D-303F61EA9AB8}"/>
              </a:ext>
            </a:extLst>
          </p:cNvPr>
          <p:cNvCxnSpPr/>
          <p:nvPr/>
        </p:nvCxnSpPr>
        <p:spPr>
          <a:xfrm flipV="1">
            <a:off x="5434629" y="3113140"/>
            <a:ext cx="972185" cy="4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24B247A-70F2-474F-8E37-79E8363A2A37}"/>
              </a:ext>
            </a:extLst>
          </p:cNvPr>
          <p:cNvCxnSpPr>
            <a:cxnSpLocks/>
          </p:cNvCxnSpPr>
          <p:nvPr/>
        </p:nvCxnSpPr>
        <p:spPr>
          <a:xfrm flipH="1">
            <a:off x="5460365" y="3917261"/>
            <a:ext cx="9940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B9A1D2-0BE4-48E3-9AD6-46174B5EF61C}"/>
              </a:ext>
            </a:extLst>
          </p:cNvPr>
          <p:cNvCxnSpPr>
            <a:cxnSpLocks/>
          </p:cNvCxnSpPr>
          <p:nvPr/>
        </p:nvCxnSpPr>
        <p:spPr>
          <a:xfrm flipH="1">
            <a:off x="2566352" y="3917261"/>
            <a:ext cx="7620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6E229C81-8226-4D9D-A7F2-31B9B4828BDF}"/>
              </a:ext>
            </a:extLst>
          </p:cNvPr>
          <p:cNvSpPr>
            <a:spLocks noGrp="1"/>
          </p:cNvSpPr>
          <p:nvPr>
            <p:ph type="sldNum" sz="quarter" idx="12"/>
          </p:nvPr>
        </p:nvSpPr>
        <p:spPr/>
        <p:txBody>
          <a:bodyPr/>
          <a:lstStyle/>
          <a:p>
            <a:fld id="{7A4D8795-AD65-4999-8D63-2079D8801812}" type="slidenum">
              <a:rPr lang="en-IN" smtClean="0"/>
              <a:t>51</a:t>
            </a:fld>
            <a:endParaRPr lang="en-IN"/>
          </a:p>
        </p:txBody>
      </p:sp>
    </p:spTree>
    <p:extLst>
      <p:ext uri="{BB962C8B-B14F-4D97-AF65-F5344CB8AC3E}">
        <p14:creationId xmlns:p14="http://schemas.microsoft.com/office/powerpoint/2010/main" val="4643558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E4EE58-2107-4875-843A-74611A2757C9}"/>
              </a:ext>
            </a:extLst>
          </p:cNvPr>
          <p:cNvSpPr>
            <a:spLocks noGrp="1"/>
          </p:cNvSpPr>
          <p:nvPr>
            <p:ph idx="1"/>
          </p:nvPr>
        </p:nvSpPr>
        <p:spPr>
          <a:xfrm>
            <a:off x="739478" y="1621861"/>
            <a:ext cx="8596668" cy="4820575"/>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DETAIL</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lang="en-IN" dirty="0"/>
          </a:p>
        </p:txBody>
      </p:sp>
      <p:sp>
        <p:nvSpPr>
          <p:cNvPr id="4" name="Rectangle 9">
            <a:extLst>
              <a:ext uri="{FF2B5EF4-FFF2-40B4-BE49-F238E27FC236}">
                <a16:creationId xmlns:a16="http://schemas.microsoft.com/office/drawing/2014/main" id="{71249DAA-04DA-40DC-A4E0-BF2BB7811853}"/>
              </a:ext>
            </a:extLst>
          </p:cNvPr>
          <p:cNvSpPr>
            <a:spLocks noChangeArrowheads="1"/>
          </p:cNvSpPr>
          <p:nvPr/>
        </p:nvSpPr>
        <p:spPr bwMode="auto">
          <a:xfrm>
            <a:off x="3088262" y="2587293"/>
            <a:ext cx="1101725" cy="569913"/>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4FBF9CFF-BFCE-4767-8619-045E1F44F774}"/>
              </a:ext>
            </a:extLst>
          </p:cNvPr>
          <p:cNvCxnSpPr>
            <a:cxnSpLocks/>
          </p:cNvCxnSpPr>
          <p:nvPr/>
        </p:nvCxnSpPr>
        <p:spPr>
          <a:xfrm>
            <a:off x="4358021" y="2660464"/>
            <a:ext cx="1067179"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185D8B6-E15F-44AD-8165-6D0A410FF774}"/>
              </a:ext>
            </a:extLst>
          </p:cNvPr>
          <p:cNvCxnSpPr>
            <a:cxnSpLocks/>
          </p:cNvCxnSpPr>
          <p:nvPr/>
        </p:nvCxnSpPr>
        <p:spPr>
          <a:xfrm flipH="1">
            <a:off x="4373640" y="3112121"/>
            <a:ext cx="1187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12">
            <a:extLst>
              <a:ext uri="{FF2B5EF4-FFF2-40B4-BE49-F238E27FC236}">
                <a16:creationId xmlns:a16="http://schemas.microsoft.com/office/drawing/2014/main" id="{87890423-4E02-4148-967B-EAD4C7B05C1C}"/>
              </a:ext>
            </a:extLst>
          </p:cNvPr>
          <p:cNvSpPr>
            <a:spLocks noChangeArrowheads="1"/>
          </p:cNvSpPr>
          <p:nvPr/>
        </p:nvSpPr>
        <p:spPr bwMode="auto">
          <a:xfrm>
            <a:off x="5963893" y="2566398"/>
            <a:ext cx="1292225" cy="682625"/>
          </a:xfrm>
          <a:prstGeom prst="ellipse">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LOGIN</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cxnSp>
        <p:nvCxnSpPr>
          <p:cNvPr id="8" name="Straight Connector 7">
            <a:extLst>
              <a:ext uri="{FF2B5EF4-FFF2-40B4-BE49-F238E27FC236}">
                <a16:creationId xmlns:a16="http://schemas.microsoft.com/office/drawing/2014/main" id="{BE61E89D-EC85-40FB-9C01-1781D4A1856E}"/>
              </a:ext>
            </a:extLst>
          </p:cNvPr>
          <p:cNvCxnSpPr/>
          <p:nvPr/>
        </p:nvCxnSpPr>
        <p:spPr>
          <a:xfrm flipH="1">
            <a:off x="3295093" y="3269531"/>
            <a:ext cx="58420" cy="2049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CE33D11-E36A-447C-8006-7E11E02F6FC2}"/>
              </a:ext>
            </a:extLst>
          </p:cNvPr>
          <p:cNvCxnSpPr/>
          <p:nvPr/>
        </p:nvCxnSpPr>
        <p:spPr>
          <a:xfrm>
            <a:off x="3290013" y="5299626"/>
            <a:ext cx="2167255" cy="4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15">
            <a:extLst>
              <a:ext uri="{FF2B5EF4-FFF2-40B4-BE49-F238E27FC236}">
                <a16:creationId xmlns:a16="http://schemas.microsoft.com/office/drawing/2014/main" id="{42BDA562-2D63-40BF-AA2A-FEEAD845BF72}"/>
              </a:ext>
            </a:extLst>
          </p:cNvPr>
          <p:cNvSpPr>
            <a:spLocks noChangeArrowheads="1"/>
          </p:cNvSpPr>
          <p:nvPr/>
        </p:nvSpPr>
        <p:spPr bwMode="auto">
          <a:xfrm>
            <a:off x="5695393" y="4958313"/>
            <a:ext cx="1292225" cy="682625"/>
          </a:xfrm>
          <a:prstGeom prst="ellipse">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REGISTER</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13" name="Rectangle 12">
            <a:extLst>
              <a:ext uri="{FF2B5EF4-FFF2-40B4-BE49-F238E27FC236}">
                <a16:creationId xmlns:a16="http://schemas.microsoft.com/office/drawing/2014/main" id="{258D5A0B-5E0F-4C59-954B-ABAC92A50B5C}"/>
              </a:ext>
            </a:extLst>
          </p:cNvPr>
          <p:cNvSpPr>
            <a:spLocks noChangeArrowheads="1"/>
          </p:cNvSpPr>
          <p:nvPr/>
        </p:nvSpPr>
        <p:spPr bwMode="auto">
          <a:xfrm>
            <a:off x="214544" y="143404"/>
            <a:ext cx="12192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14" name="Rectangle 14">
            <a:extLst>
              <a:ext uri="{FF2B5EF4-FFF2-40B4-BE49-F238E27FC236}">
                <a16:creationId xmlns:a16="http://schemas.microsoft.com/office/drawing/2014/main" id="{DFC39111-FAE5-45A0-AF70-628E150CB05F}"/>
              </a:ext>
            </a:extLst>
          </p:cNvPr>
          <p:cNvSpPr>
            <a:spLocks noChangeArrowheads="1"/>
          </p:cNvSpPr>
          <p:nvPr/>
        </p:nvSpPr>
        <p:spPr bwMode="auto">
          <a:xfrm>
            <a:off x="214544" y="20294"/>
            <a:ext cx="1219200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15" name="Rectangle 15">
            <a:extLst>
              <a:ext uri="{FF2B5EF4-FFF2-40B4-BE49-F238E27FC236}">
                <a16:creationId xmlns:a16="http://schemas.microsoft.com/office/drawing/2014/main" id="{BC260815-C5E3-4C92-BC62-E094209685CD}"/>
              </a:ext>
            </a:extLst>
          </p:cNvPr>
          <p:cNvSpPr>
            <a:spLocks noChangeArrowheads="1"/>
          </p:cNvSpPr>
          <p:nvPr/>
        </p:nvSpPr>
        <p:spPr bwMode="auto">
          <a:xfrm>
            <a:off x="214544" y="6512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Slide Number Placeholder 10">
            <a:extLst>
              <a:ext uri="{FF2B5EF4-FFF2-40B4-BE49-F238E27FC236}">
                <a16:creationId xmlns:a16="http://schemas.microsoft.com/office/drawing/2014/main" id="{664BF0D5-060E-47AA-8154-AC669F9F719C}"/>
              </a:ext>
            </a:extLst>
          </p:cNvPr>
          <p:cNvSpPr>
            <a:spLocks noGrp="1"/>
          </p:cNvSpPr>
          <p:nvPr>
            <p:ph type="sldNum" sz="quarter" idx="12"/>
          </p:nvPr>
        </p:nvSpPr>
        <p:spPr/>
        <p:txBody>
          <a:bodyPr/>
          <a:lstStyle/>
          <a:p>
            <a:fld id="{7A4D8795-AD65-4999-8D63-2079D8801812}" type="slidenum">
              <a:rPr lang="en-IN" smtClean="0"/>
              <a:t>52</a:t>
            </a:fld>
            <a:endParaRPr lang="en-IN"/>
          </a:p>
        </p:txBody>
      </p:sp>
    </p:spTree>
    <p:extLst>
      <p:ext uri="{BB962C8B-B14F-4D97-AF65-F5344CB8AC3E}">
        <p14:creationId xmlns:p14="http://schemas.microsoft.com/office/powerpoint/2010/main" val="41019032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D86E-96D7-48F4-866C-4BAFFAF34822}"/>
              </a:ext>
            </a:extLst>
          </p:cNvPr>
          <p:cNvSpPr>
            <a:spLocks noGrp="1"/>
          </p:cNvSpPr>
          <p:nvPr>
            <p:ph type="title"/>
          </p:nvPr>
        </p:nvSpPr>
        <p:spPr/>
        <p:txBody>
          <a:bodyPr>
            <a:normAutofit/>
          </a:bodyPr>
          <a:lstStyle/>
          <a:p>
            <a:r>
              <a:rPr lang="en-US" sz="1800" b="1" dirty="0">
                <a:solidFill>
                  <a:schemeClr val="tx1"/>
                </a:solidFill>
                <a:latin typeface="Centaur" panose="020305040502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ADMIN</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D1C8D3-E077-4876-AF66-305BF2556BA2}"/>
              </a:ext>
            </a:extLst>
          </p:cNvPr>
          <p:cNvSpPr>
            <a:spLocks noGrp="1"/>
          </p:cNvSpPr>
          <p:nvPr>
            <p:ph idx="1"/>
          </p:nvPr>
        </p:nvSpPr>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5" name="Cylinder 14">
            <a:extLst>
              <a:ext uri="{FF2B5EF4-FFF2-40B4-BE49-F238E27FC236}">
                <a16:creationId xmlns:a16="http://schemas.microsoft.com/office/drawing/2014/main" id="{95590917-C2FC-4992-A125-937EC62A9404}"/>
              </a:ext>
            </a:extLst>
          </p:cNvPr>
          <p:cNvSpPr/>
          <p:nvPr/>
        </p:nvSpPr>
        <p:spPr>
          <a:xfrm>
            <a:off x="7620831" y="3018373"/>
            <a:ext cx="825500" cy="953135"/>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Calibri" panose="020F0502020204030204" pitchFamily="34" charset="0"/>
                <a:cs typeface="Times New Roman" panose="02020603050405020304" pitchFamily="18" charset="0"/>
              </a:rPr>
              <a:t>DATA BASE</a:t>
            </a:r>
            <a:endParaRPr lang="en-IN" sz="1100" dirty="0">
              <a:effectLst/>
              <a:ea typeface="Calibri" panose="020F0502020204030204" pitchFamily="34" charset="0"/>
              <a:cs typeface="Times New Roman" panose="02020603050405020304" pitchFamily="18" charset="0"/>
            </a:endParaRPr>
          </a:p>
        </p:txBody>
      </p:sp>
      <p:sp>
        <p:nvSpPr>
          <p:cNvPr id="16" name="Oval 15">
            <a:extLst>
              <a:ext uri="{FF2B5EF4-FFF2-40B4-BE49-F238E27FC236}">
                <a16:creationId xmlns:a16="http://schemas.microsoft.com/office/drawing/2014/main" id="{42C171B1-F72F-4199-AC24-68874F8CED6F}"/>
              </a:ext>
            </a:extLst>
          </p:cNvPr>
          <p:cNvSpPr/>
          <p:nvPr/>
        </p:nvSpPr>
        <p:spPr>
          <a:xfrm>
            <a:off x="4658964" y="2952432"/>
            <a:ext cx="2004060" cy="11303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Calibri" panose="020F0502020204030204" pitchFamily="34" charset="0"/>
                <a:cs typeface="Times New Roman" panose="02020603050405020304" pitchFamily="18" charset="0"/>
              </a:rPr>
              <a:t>DEPARTMENT BILLING</a:t>
            </a:r>
            <a:endParaRPr lang="en-IN"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effectLst/>
                <a:ea typeface="Calibri" panose="020F0502020204030204" pitchFamily="34" charset="0"/>
                <a:cs typeface="Times New Roman" panose="02020603050405020304" pitchFamily="18" charset="0"/>
              </a:rPr>
              <a:t>SYSTEM</a:t>
            </a:r>
            <a:endParaRPr lang="en-IN" sz="1100" dirty="0">
              <a:effectLst/>
              <a:ea typeface="Calibri" panose="020F0502020204030204" pitchFamily="34" charset="0"/>
              <a:cs typeface="Times New Roman" panose="02020603050405020304" pitchFamily="18" charset="0"/>
            </a:endParaRPr>
          </a:p>
        </p:txBody>
      </p:sp>
      <p:sp>
        <p:nvSpPr>
          <p:cNvPr id="19" name="Rectangle 18" descr="user">
            <a:extLst>
              <a:ext uri="{FF2B5EF4-FFF2-40B4-BE49-F238E27FC236}">
                <a16:creationId xmlns:a16="http://schemas.microsoft.com/office/drawing/2014/main" id="{DD58A2E3-F3E0-447E-B55B-116F1DD3C852}"/>
              </a:ext>
            </a:extLst>
          </p:cNvPr>
          <p:cNvSpPr/>
          <p:nvPr/>
        </p:nvSpPr>
        <p:spPr>
          <a:xfrm>
            <a:off x="2436072" y="3129425"/>
            <a:ext cx="899160" cy="9715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100" dirty="0">
                <a:effectLst/>
                <a:ea typeface="Calibri" panose="020F0502020204030204" pitchFamily="34" charset="0"/>
                <a:cs typeface="Times New Roman" panose="02020603050405020304" pitchFamily="18" charset="0"/>
              </a:rPr>
              <a:t>     ADMIN</a:t>
            </a:r>
            <a:endParaRPr lang="en-IN" sz="1100" dirty="0">
              <a:effectLst/>
              <a:ea typeface="Calibri" panose="020F0502020204030204" pitchFamily="34"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18712479-19AF-4355-B3BA-DEAAE275AC6E}"/>
              </a:ext>
            </a:extLst>
          </p:cNvPr>
          <p:cNvCxnSpPr>
            <a:cxnSpLocks/>
          </p:cNvCxnSpPr>
          <p:nvPr/>
        </p:nvCxnSpPr>
        <p:spPr>
          <a:xfrm>
            <a:off x="3506680" y="3262590"/>
            <a:ext cx="10761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F8E0C86-32D9-4E45-B969-7550762012F2}"/>
              </a:ext>
            </a:extLst>
          </p:cNvPr>
          <p:cNvCxnSpPr>
            <a:cxnSpLocks/>
          </p:cNvCxnSpPr>
          <p:nvPr/>
        </p:nvCxnSpPr>
        <p:spPr>
          <a:xfrm flipV="1">
            <a:off x="6575171" y="3084341"/>
            <a:ext cx="958342" cy="45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F38BB2F-B64C-43C6-A444-28CEC2087211}"/>
              </a:ext>
            </a:extLst>
          </p:cNvPr>
          <p:cNvCxnSpPr>
            <a:cxnSpLocks/>
          </p:cNvCxnSpPr>
          <p:nvPr/>
        </p:nvCxnSpPr>
        <p:spPr>
          <a:xfrm flipH="1">
            <a:off x="6682321" y="3803485"/>
            <a:ext cx="766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1957827-35BC-4DE6-97BB-E4A69B1C1FC4}"/>
              </a:ext>
            </a:extLst>
          </p:cNvPr>
          <p:cNvCxnSpPr>
            <a:cxnSpLocks/>
          </p:cNvCxnSpPr>
          <p:nvPr/>
        </p:nvCxnSpPr>
        <p:spPr>
          <a:xfrm flipH="1">
            <a:off x="3707389" y="3978433"/>
            <a:ext cx="9786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CF301901-D899-4542-B739-31899A57340E}"/>
              </a:ext>
            </a:extLst>
          </p:cNvPr>
          <p:cNvSpPr txBox="1">
            <a:spLocks/>
          </p:cNvSpPr>
          <p:nvPr/>
        </p:nvSpPr>
        <p:spPr>
          <a:xfrm>
            <a:off x="677334" y="2160588"/>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a:p>
          <a:p>
            <a:endParaRPr lang="en-IN"/>
          </a:p>
          <a:p>
            <a:endParaRPr lang="en-IN"/>
          </a:p>
          <a:p>
            <a:endParaRPr lang="en-IN"/>
          </a:p>
          <a:p>
            <a:endParaRPr lang="en-IN"/>
          </a:p>
          <a:p>
            <a:endParaRPr lang="en-IN"/>
          </a:p>
          <a:p>
            <a:endParaRPr lang="en-IN"/>
          </a:p>
          <a:p>
            <a:endParaRPr lang="en-IN"/>
          </a:p>
          <a:p>
            <a:endParaRPr lang="en-IN" dirty="0"/>
          </a:p>
        </p:txBody>
      </p:sp>
      <p:sp>
        <p:nvSpPr>
          <p:cNvPr id="31" name="TextBox 30">
            <a:extLst>
              <a:ext uri="{FF2B5EF4-FFF2-40B4-BE49-F238E27FC236}">
                <a16:creationId xmlns:a16="http://schemas.microsoft.com/office/drawing/2014/main" id="{32B66916-E234-4AE6-9E71-FC4F2615F447}"/>
              </a:ext>
            </a:extLst>
          </p:cNvPr>
          <p:cNvSpPr txBox="1"/>
          <p:nvPr/>
        </p:nvSpPr>
        <p:spPr>
          <a:xfrm>
            <a:off x="3175044" y="2682003"/>
            <a:ext cx="6098958" cy="369332"/>
          </a:xfrm>
          <a:prstGeom prst="rect">
            <a:avLst/>
          </a:prstGeom>
          <a:noFill/>
        </p:spPr>
        <p:txBody>
          <a:bodyPr wrap="square">
            <a:spAutoFit/>
          </a:bodyPr>
          <a:lstStyle/>
          <a:p>
            <a:r>
              <a:rPr lang="en-IN" sz="1800" dirty="0">
                <a:effectLst/>
                <a:latin typeface="Roboto" panose="02000000000000000000" pitchFamily="2" charset="0"/>
                <a:ea typeface="Calibri" panose="020F0502020204030204" pitchFamily="34" charset="0"/>
                <a:cs typeface="Times New Roman" panose="02020603050405020304" pitchFamily="18" charset="0"/>
              </a:rPr>
              <a:t>USER DRTAIL                              USER DETAIL </a:t>
            </a:r>
            <a:endParaRPr lang="en-IN" dirty="0"/>
          </a:p>
        </p:txBody>
      </p:sp>
      <p:sp>
        <p:nvSpPr>
          <p:cNvPr id="33" name="TextBox 32">
            <a:extLst>
              <a:ext uri="{FF2B5EF4-FFF2-40B4-BE49-F238E27FC236}">
                <a16:creationId xmlns:a16="http://schemas.microsoft.com/office/drawing/2014/main" id="{577822ED-63B6-4C2B-BB74-94FBD86A18CB}"/>
              </a:ext>
            </a:extLst>
          </p:cNvPr>
          <p:cNvSpPr txBox="1"/>
          <p:nvPr/>
        </p:nvSpPr>
        <p:spPr>
          <a:xfrm>
            <a:off x="3345386" y="4049598"/>
            <a:ext cx="6098958" cy="369332"/>
          </a:xfrm>
          <a:prstGeom prst="rect">
            <a:avLst/>
          </a:prstGeom>
          <a:noFill/>
        </p:spPr>
        <p:txBody>
          <a:bodyPr wrap="square">
            <a:spAutoFit/>
          </a:bodyPr>
          <a:lstStyle/>
          <a:p>
            <a:r>
              <a:rPr lang="en-IN" sz="1800" dirty="0">
                <a:effectLst/>
                <a:latin typeface="Roboto" panose="02000000000000000000" pitchFamily="2" charset="0"/>
                <a:ea typeface="Calibri" panose="020F0502020204030204" pitchFamily="34" charset="0"/>
                <a:cs typeface="Times New Roman" panose="02020603050405020304" pitchFamily="18" charset="0"/>
              </a:rPr>
              <a:t> REPORT                                            </a:t>
            </a:r>
            <a:r>
              <a:rPr lang="en-IN" sz="1800" dirty="0" err="1">
                <a:effectLst/>
                <a:latin typeface="Roboto" panose="02000000000000000000" pitchFamily="2" charset="0"/>
                <a:ea typeface="Calibri" panose="020F0502020204030204" pitchFamily="34" charset="0"/>
                <a:cs typeface="Times New Roman" panose="02020603050405020304" pitchFamily="18" charset="0"/>
              </a:rPr>
              <a:t>REPORT</a:t>
            </a:r>
            <a:r>
              <a:rPr lang="en-IN" sz="1800" dirty="0">
                <a:effectLst/>
                <a:latin typeface="Roboto" panose="02000000000000000000" pitchFamily="2" charset="0"/>
                <a:ea typeface="Calibri" panose="020F0502020204030204" pitchFamily="34" charset="0"/>
                <a:cs typeface="Times New Roman" panose="02020603050405020304" pitchFamily="18" charset="0"/>
              </a:rPr>
              <a:t> </a:t>
            </a:r>
            <a:endParaRPr lang="en-IN" dirty="0"/>
          </a:p>
        </p:txBody>
      </p:sp>
      <p:sp>
        <p:nvSpPr>
          <p:cNvPr id="4" name="Slide Number Placeholder 3">
            <a:extLst>
              <a:ext uri="{FF2B5EF4-FFF2-40B4-BE49-F238E27FC236}">
                <a16:creationId xmlns:a16="http://schemas.microsoft.com/office/drawing/2014/main" id="{65204E1E-FD4C-4DB3-89E6-BFF447D48024}"/>
              </a:ext>
            </a:extLst>
          </p:cNvPr>
          <p:cNvSpPr>
            <a:spLocks noGrp="1"/>
          </p:cNvSpPr>
          <p:nvPr>
            <p:ph type="sldNum" sz="quarter" idx="12"/>
          </p:nvPr>
        </p:nvSpPr>
        <p:spPr/>
        <p:txBody>
          <a:bodyPr/>
          <a:lstStyle/>
          <a:p>
            <a:fld id="{7A4D8795-AD65-4999-8D63-2079D8801812}" type="slidenum">
              <a:rPr lang="en-IN" smtClean="0"/>
              <a:t>53</a:t>
            </a:fld>
            <a:endParaRPr lang="en-IN"/>
          </a:p>
        </p:txBody>
      </p:sp>
    </p:spTree>
    <p:extLst>
      <p:ext uri="{BB962C8B-B14F-4D97-AF65-F5344CB8AC3E}">
        <p14:creationId xmlns:p14="http://schemas.microsoft.com/office/powerpoint/2010/main" val="421259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5AD5-240E-4621-B5A2-5A10302D456F}"/>
              </a:ext>
            </a:extLst>
          </p:cNvPr>
          <p:cNvSpPr>
            <a:spLocks noGrp="1"/>
          </p:cNvSpPr>
          <p:nvPr>
            <p:ph type="title"/>
          </p:nvPr>
        </p:nvSpPr>
        <p:spPr>
          <a:xfrm>
            <a:off x="677334" y="144199"/>
            <a:ext cx="8596668" cy="722918"/>
          </a:xfrm>
        </p:spPr>
        <p:txBody>
          <a:bodyPr>
            <a:normAutofit/>
          </a:bodyPr>
          <a:lstStyle/>
          <a:p>
            <a:r>
              <a:rPr lang="en-US" sz="1800" dirty="0">
                <a:solidFill>
                  <a:schemeClr val="tx1"/>
                </a:solidFill>
              </a:rPr>
              <a:t>                                       </a:t>
            </a:r>
            <a:r>
              <a:rPr lang="en-US" sz="1800" dirty="0">
                <a:solidFill>
                  <a:schemeClr val="tx1"/>
                </a:solidFill>
                <a:latin typeface="Times New Roman" panose="02020603050405020304" pitchFamily="18" charset="0"/>
                <a:cs typeface="Times New Roman" panose="02020603050405020304" pitchFamily="18" charset="0"/>
              </a:rPr>
              <a:t>ZERO LEVEL DFD</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5" name="Oval 22">
            <a:extLst>
              <a:ext uri="{FF2B5EF4-FFF2-40B4-BE49-F238E27FC236}">
                <a16:creationId xmlns:a16="http://schemas.microsoft.com/office/drawing/2014/main" id="{C56500F2-2D6E-449F-955F-11A95CC79A46}"/>
              </a:ext>
            </a:extLst>
          </p:cNvPr>
          <p:cNvSpPr>
            <a:spLocks noChangeArrowheads="1"/>
          </p:cNvSpPr>
          <p:nvPr/>
        </p:nvSpPr>
        <p:spPr bwMode="auto">
          <a:xfrm>
            <a:off x="3244850" y="3080273"/>
            <a:ext cx="1616075" cy="1251350"/>
          </a:xfrm>
          <a:prstGeom prst="ellipse">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billing</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system</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6" name="Rectangle 42">
            <a:extLst>
              <a:ext uri="{FF2B5EF4-FFF2-40B4-BE49-F238E27FC236}">
                <a16:creationId xmlns:a16="http://schemas.microsoft.com/office/drawing/2014/main" id="{EB9CA1C8-1CAA-4EFD-93E6-1EAD5CF2A8F0}"/>
              </a:ext>
            </a:extLst>
          </p:cNvPr>
          <p:cNvSpPr>
            <a:spLocks noChangeArrowheads="1"/>
          </p:cNvSpPr>
          <p:nvPr/>
        </p:nvSpPr>
        <p:spPr bwMode="auto">
          <a:xfrm>
            <a:off x="952313" y="2511601"/>
            <a:ext cx="1165225" cy="679098"/>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Inventory</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management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7" name="Rectangle 43">
            <a:extLst>
              <a:ext uri="{FF2B5EF4-FFF2-40B4-BE49-F238E27FC236}">
                <a16:creationId xmlns:a16="http://schemas.microsoft.com/office/drawing/2014/main" id="{6A289DC1-B1D5-4787-A785-EBC4A648EADB}"/>
              </a:ext>
            </a:extLst>
          </p:cNvPr>
          <p:cNvSpPr>
            <a:spLocks noChangeArrowheads="1"/>
          </p:cNvSpPr>
          <p:nvPr/>
        </p:nvSpPr>
        <p:spPr bwMode="auto">
          <a:xfrm>
            <a:off x="5924550" y="5124920"/>
            <a:ext cx="1165225" cy="58737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Sale</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management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8" name="Rectangle 44">
            <a:extLst>
              <a:ext uri="{FF2B5EF4-FFF2-40B4-BE49-F238E27FC236}">
                <a16:creationId xmlns:a16="http://schemas.microsoft.com/office/drawing/2014/main" id="{13F2A773-DAA0-486C-9C9D-FC2170D20151}"/>
              </a:ext>
            </a:extLst>
          </p:cNvPr>
          <p:cNvSpPr>
            <a:spLocks noChangeArrowheads="1"/>
          </p:cNvSpPr>
          <p:nvPr/>
        </p:nvSpPr>
        <p:spPr bwMode="auto">
          <a:xfrm>
            <a:off x="6117715" y="1973433"/>
            <a:ext cx="1165225" cy="58737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Purchase</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management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9" name="Rectangle 45">
            <a:extLst>
              <a:ext uri="{FF2B5EF4-FFF2-40B4-BE49-F238E27FC236}">
                <a16:creationId xmlns:a16="http://schemas.microsoft.com/office/drawing/2014/main" id="{581E4B8A-42AD-4A1D-918F-8D8E94E34876}"/>
              </a:ext>
            </a:extLst>
          </p:cNvPr>
          <p:cNvSpPr>
            <a:spLocks noChangeArrowheads="1"/>
          </p:cNvSpPr>
          <p:nvPr/>
        </p:nvSpPr>
        <p:spPr bwMode="auto">
          <a:xfrm>
            <a:off x="976822" y="5084147"/>
            <a:ext cx="1165225" cy="58737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Stock</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management</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10" name="Rectangle 46">
            <a:extLst>
              <a:ext uri="{FF2B5EF4-FFF2-40B4-BE49-F238E27FC236}">
                <a16:creationId xmlns:a16="http://schemas.microsoft.com/office/drawing/2014/main" id="{67607333-7F66-4F01-9A34-A445225505E5}"/>
              </a:ext>
            </a:extLst>
          </p:cNvPr>
          <p:cNvSpPr>
            <a:spLocks noChangeArrowheads="1"/>
          </p:cNvSpPr>
          <p:nvPr/>
        </p:nvSpPr>
        <p:spPr bwMode="auto">
          <a:xfrm>
            <a:off x="3470274" y="1321539"/>
            <a:ext cx="1165225" cy="58737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Product</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management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11" name="Rectangle 47">
            <a:extLst>
              <a:ext uri="{FF2B5EF4-FFF2-40B4-BE49-F238E27FC236}">
                <a16:creationId xmlns:a16="http://schemas.microsoft.com/office/drawing/2014/main" id="{11E26D2E-7AF8-4708-9AF3-1D13BC2923C6}"/>
              </a:ext>
            </a:extLst>
          </p:cNvPr>
          <p:cNvSpPr>
            <a:spLocks noChangeArrowheads="1"/>
          </p:cNvSpPr>
          <p:nvPr/>
        </p:nvSpPr>
        <p:spPr bwMode="auto">
          <a:xfrm>
            <a:off x="3470274" y="5318125"/>
            <a:ext cx="1165225" cy="58737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Discount</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management</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C5662F1F-E3C0-4307-95B5-7D9203EE5FDF}"/>
              </a:ext>
            </a:extLst>
          </p:cNvPr>
          <p:cNvCxnSpPr/>
          <p:nvPr/>
        </p:nvCxnSpPr>
        <p:spPr>
          <a:xfrm>
            <a:off x="2234777" y="2710385"/>
            <a:ext cx="1051560" cy="594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AC8D898-6623-4300-A5FA-260134A58941}"/>
              </a:ext>
            </a:extLst>
          </p:cNvPr>
          <p:cNvCxnSpPr/>
          <p:nvPr/>
        </p:nvCxnSpPr>
        <p:spPr>
          <a:xfrm flipH="1">
            <a:off x="4868035" y="2577353"/>
            <a:ext cx="1249680" cy="10058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B6A1854-1F36-4A1B-861A-C3232687D1E4}"/>
              </a:ext>
            </a:extLst>
          </p:cNvPr>
          <p:cNvCxnSpPr/>
          <p:nvPr/>
        </p:nvCxnSpPr>
        <p:spPr>
          <a:xfrm>
            <a:off x="4052888" y="1973263"/>
            <a:ext cx="0" cy="8778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B32E515-057F-4462-A6F9-F21A3DA3D047}"/>
              </a:ext>
            </a:extLst>
          </p:cNvPr>
          <p:cNvCxnSpPr>
            <a:cxnSpLocks/>
          </p:cNvCxnSpPr>
          <p:nvPr/>
        </p:nvCxnSpPr>
        <p:spPr>
          <a:xfrm flipV="1">
            <a:off x="2607733" y="4268563"/>
            <a:ext cx="693844" cy="4305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BC1616B-06EB-4FF4-9788-697C303A198A}"/>
              </a:ext>
            </a:extLst>
          </p:cNvPr>
          <p:cNvCxnSpPr/>
          <p:nvPr/>
        </p:nvCxnSpPr>
        <p:spPr>
          <a:xfrm>
            <a:off x="4791960" y="4081956"/>
            <a:ext cx="1286510" cy="9575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B82BB3A-9362-4A46-A94A-21B25C540F3E}"/>
              </a:ext>
            </a:extLst>
          </p:cNvPr>
          <p:cNvCxnSpPr>
            <a:cxnSpLocks/>
          </p:cNvCxnSpPr>
          <p:nvPr/>
        </p:nvCxnSpPr>
        <p:spPr>
          <a:xfrm>
            <a:off x="4052887" y="4485005"/>
            <a:ext cx="0" cy="8331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4">
            <a:extLst>
              <a:ext uri="{FF2B5EF4-FFF2-40B4-BE49-F238E27FC236}">
                <a16:creationId xmlns:a16="http://schemas.microsoft.com/office/drawing/2014/main" id="{0822EE1B-7ED2-4E4D-8787-15CDC429810D}"/>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9" name="Rectangle 16">
            <a:extLst>
              <a:ext uri="{FF2B5EF4-FFF2-40B4-BE49-F238E27FC236}">
                <a16:creationId xmlns:a16="http://schemas.microsoft.com/office/drawing/2014/main" id="{58CC76D5-9778-4291-B84A-D5BAB391471F}"/>
              </a:ext>
            </a:extLst>
          </p:cNvPr>
          <p:cNvSpPr>
            <a:spLocks noChangeArrowheads="1"/>
          </p:cNvSpPr>
          <p:nvPr/>
        </p:nvSpPr>
        <p:spPr bwMode="auto">
          <a:xfrm>
            <a:off x="152400" y="233319"/>
            <a:ext cx="12192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20" name="Rectangle 19">
            <a:extLst>
              <a:ext uri="{FF2B5EF4-FFF2-40B4-BE49-F238E27FC236}">
                <a16:creationId xmlns:a16="http://schemas.microsoft.com/office/drawing/2014/main" id="{D8A10D93-6DAB-4A30-945D-04FFB28C2FB4}"/>
              </a:ext>
            </a:extLst>
          </p:cNvPr>
          <p:cNvSpPr>
            <a:spLocks noChangeArrowheads="1"/>
          </p:cNvSpPr>
          <p:nvPr/>
        </p:nvSpPr>
        <p:spPr bwMode="auto">
          <a:xfrm>
            <a:off x="152400" y="317213"/>
            <a:ext cx="12192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21" name="Rectangle 20">
            <a:extLst>
              <a:ext uri="{FF2B5EF4-FFF2-40B4-BE49-F238E27FC236}">
                <a16:creationId xmlns:a16="http://schemas.microsoft.com/office/drawing/2014/main" id="{F515AD3B-CC44-46FC-A6B6-042BAFF53035}"/>
              </a:ext>
            </a:extLst>
          </p:cNvPr>
          <p:cNvSpPr>
            <a:spLocks noChangeArrowheads="1"/>
          </p:cNvSpPr>
          <p:nvPr/>
        </p:nvSpPr>
        <p:spPr bwMode="auto">
          <a:xfrm>
            <a:off x="152400" y="209491"/>
            <a:ext cx="1219200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22" name="Rectangle 21">
            <a:extLst>
              <a:ext uri="{FF2B5EF4-FFF2-40B4-BE49-F238E27FC236}">
                <a16:creationId xmlns:a16="http://schemas.microsoft.com/office/drawing/2014/main" id="{08F54C61-5B5A-41D6-9D66-8145A04D538B}"/>
              </a:ext>
            </a:extLst>
          </p:cNvPr>
          <p:cNvSpPr>
            <a:spLocks noChangeArrowheads="1"/>
          </p:cNvSpPr>
          <p:nvPr/>
        </p:nvSpPr>
        <p:spPr bwMode="auto">
          <a:xfrm>
            <a:off x="152400" y="317213"/>
            <a:ext cx="12192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23" name="Rectangle 23">
            <a:extLst>
              <a:ext uri="{FF2B5EF4-FFF2-40B4-BE49-F238E27FC236}">
                <a16:creationId xmlns:a16="http://schemas.microsoft.com/office/drawing/2014/main" id="{9370888A-877E-4C63-8EFB-A8B5AC7E8938}"/>
              </a:ext>
            </a:extLst>
          </p:cNvPr>
          <p:cNvSpPr>
            <a:spLocks noChangeArrowheads="1"/>
          </p:cNvSpPr>
          <p:nvPr/>
        </p:nvSpPr>
        <p:spPr bwMode="auto">
          <a:xfrm>
            <a:off x="152400" y="-5953"/>
            <a:ext cx="121920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24" name="Rectangle 24">
            <a:extLst>
              <a:ext uri="{FF2B5EF4-FFF2-40B4-BE49-F238E27FC236}">
                <a16:creationId xmlns:a16="http://schemas.microsoft.com/office/drawing/2014/main" id="{8E4FB0E1-4981-462C-9931-93CD40465697}"/>
              </a:ext>
            </a:extLst>
          </p:cNvPr>
          <p:cNvSpPr>
            <a:spLocks noChangeArrowheads="1"/>
          </p:cNvSpPr>
          <p:nvPr/>
        </p:nvSpPr>
        <p:spPr bwMode="auto">
          <a:xfrm>
            <a:off x="152400" y="317213"/>
            <a:ext cx="12192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25" name="Rectangle 25">
            <a:extLst>
              <a:ext uri="{FF2B5EF4-FFF2-40B4-BE49-F238E27FC236}">
                <a16:creationId xmlns:a16="http://schemas.microsoft.com/office/drawing/2014/main" id="{C55C6C6C-D8AF-46E0-ABE1-788B396C25F3}"/>
              </a:ext>
            </a:extLst>
          </p:cNvPr>
          <p:cNvSpPr>
            <a:spLocks noChangeArrowheads="1"/>
          </p:cNvSpPr>
          <p:nvPr/>
        </p:nvSpPr>
        <p:spPr bwMode="auto">
          <a:xfrm>
            <a:off x="152400" y="317213"/>
            <a:ext cx="12192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26" name="Rectangle 29">
            <a:extLst>
              <a:ext uri="{FF2B5EF4-FFF2-40B4-BE49-F238E27FC236}">
                <a16:creationId xmlns:a16="http://schemas.microsoft.com/office/drawing/2014/main" id="{A210F10B-74CD-45CA-8606-27FDFE0E356F}"/>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4" name="Slide Number Placeholder 3">
            <a:extLst>
              <a:ext uri="{FF2B5EF4-FFF2-40B4-BE49-F238E27FC236}">
                <a16:creationId xmlns:a16="http://schemas.microsoft.com/office/drawing/2014/main" id="{E949413D-C605-42B8-91AD-6A5A1CFF55A0}"/>
              </a:ext>
            </a:extLst>
          </p:cNvPr>
          <p:cNvSpPr>
            <a:spLocks noGrp="1"/>
          </p:cNvSpPr>
          <p:nvPr>
            <p:ph type="sldNum" sz="quarter" idx="12"/>
          </p:nvPr>
        </p:nvSpPr>
        <p:spPr/>
        <p:txBody>
          <a:bodyPr/>
          <a:lstStyle/>
          <a:p>
            <a:fld id="{7A4D8795-AD65-4999-8D63-2079D8801812}" type="slidenum">
              <a:rPr lang="en-IN" smtClean="0"/>
              <a:t>54</a:t>
            </a:fld>
            <a:endParaRPr lang="en-IN"/>
          </a:p>
        </p:txBody>
      </p:sp>
    </p:spTree>
    <p:extLst>
      <p:ext uri="{BB962C8B-B14F-4D97-AF65-F5344CB8AC3E}">
        <p14:creationId xmlns:p14="http://schemas.microsoft.com/office/powerpoint/2010/main" val="19964470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41FE20-8508-49F7-B30E-6E186C751200}"/>
              </a:ext>
            </a:extLst>
          </p:cNvPr>
          <p:cNvSpPr>
            <a:spLocks noGrp="1"/>
          </p:cNvSpPr>
          <p:nvPr>
            <p:ph idx="1"/>
          </p:nvPr>
        </p:nvSpPr>
        <p:spPr>
          <a:xfrm>
            <a:off x="677333" y="714375"/>
            <a:ext cx="11138429" cy="6000749"/>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76" name="Oval 54">
            <a:extLst>
              <a:ext uri="{FF2B5EF4-FFF2-40B4-BE49-F238E27FC236}">
                <a16:creationId xmlns:a16="http://schemas.microsoft.com/office/drawing/2014/main" id="{9E4108D1-C2D8-45CB-AD22-B0DC7FFFB3E6}"/>
              </a:ext>
            </a:extLst>
          </p:cNvPr>
          <p:cNvSpPr>
            <a:spLocks noChangeArrowheads="1"/>
          </p:cNvSpPr>
          <p:nvPr/>
        </p:nvSpPr>
        <p:spPr bwMode="auto">
          <a:xfrm>
            <a:off x="3208337" y="2381526"/>
            <a:ext cx="1816274" cy="2653858"/>
          </a:xfrm>
          <a:prstGeom prst="ellipse">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Billing </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system</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177" name="Rectangle 55">
            <a:extLst>
              <a:ext uri="{FF2B5EF4-FFF2-40B4-BE49-F238E27FC236}">
                <a16:creationId xmlns:a16="http://schemas.microsoft.com/office/drawing/2014/main" id="{8A5BAD9A-193A-4B3B-A7DE-2A8367FEA48F}"/>
              </a:ext>
            </a:extLst>
          </p:cNvPr>
          <p:cNvSpPr>
            <a:spLocks noChangeArrowheads="1"/>
          </p:cNvSpPr>
          <p:nvPr/>
        </p:nvSpPr>
        <p:spPr bwMode="auto">
          <a:xfrm>
            <a:off x="305895" y="1444175"/>
            <a:ext cx="974725" cy="68580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Product management</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178" name="Rectangle 56">
            <a:extLst>
              <a:ext uri="{FF2B5EF4-FFF2-40B4-BE49-F238E27FC236}">
                <a16:creationId xmlns:a16="http://schemas.microsoft.com/office/drawing/2014/main" id="{45E63C3A-09CC-4315-8C67-3D893EA8E7F0}"/>
              </a:ext>
            </a:extLst>
          </p:cNvPr>
          <p:cNvSpPr>
            <a:spLocks noChangeArrowheads="1"/>
          </p:cNvSpPr>
          <p:nvPr/>
        </p:nvSpPr>
        <p:spPr bwMode="auto">
          <a:xfrm>
            <a:off x="358740" y="2381526"/>
            <a:ext cx="968375" cy="63182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Sale</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management</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179" name="Rectangle 57">
            <a:extLst>
              <a:ext uri="{FF2B5EF4-FFF2-40B4-BE49-F238E27FC236}">
                <a16:creationId xmlns:a16="http://schemas.microsoft.com/office/drawing/2014/main" id="{0355D6B2-42FC-4EF8-A7BD-88E232D780CC}"/>
              </a:ext>
            </a:extLst>
          </p:cNvPr>
          <p:cNvSpPr>
            <a:spLocks noChangeArrowheads="1"/>
          </p:cNvSpPr>
          <p:nvPr/>
        </p:nvSpPr>
        <p:spPr bwMode="auto">
          <a:xfrm>
            <a:off x="401178" y="3382101"/>
            <a:ext cx="968375" cy="63182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Discount management</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180" name="Rectangle 58">
            <a:extLst>
              <a:ext uri="{FF2B5EF4-FFF2-40B4-BE49-F238E27FC236}">
                <a16:creationId xmlns:a16="http://schemas.microsoft.com/office/drawing/2014/main" id="{2CA19298-C4C9-43C4-9829-E3E3ABBAA02B}"/>
              </a:ext>
            </a:extLst>
          </p:cNvPr>
          <p:cNvSpPr>
            <a:spLocks noChangeArrowheads="1"/>
          </p:cNvSpPr>
          <p:nvPr/>
        </p:nvSpPr>
        <p:spPr bwMode="auto">
          <a:xfrm>
            <a:off x="431639" y="4388528"/>
            <a:ext cx="968375" cy="63182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Payment management</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181" name="Rectangle 59">
            <a:extLst>
              <a:ext uri="{FF2B5EF4-FFF2-40B4-BE49-F238E27FC236}">
                <a16:creationId xmlns:a16="http://schemas.microsoft.com/office/drawing/2014/main" id="{DE1BBDEA-1877-43F9-AC77-4920CA264C48}"/>
              </a:ext>
            </a:extLst>
          </p:cNvPr>
          <p:cNvSpPr>
            <a:spLocks noChangeArrowheads="1"/>
          </p:cNvSpPr>
          <p:nvPr/>
        </p:nvSpPr>
        <p:spPr bwMode="auto">
          <a:xfrm>
            <a:off x="431638" y="5178785"/>
            <a:ext cx="968375" cy="63182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Inventory management</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182" name="Rectangle 62">
            <a:extLst>
              <a:ext uri="{FF2B5EF4-FFF2-40B4-BE49-F238E27FC236}">
                <a16:creationId xmlns:a16="http://schemas.microsoft.com/office/drawing/2014/main" id="{FDECA77B-D2F8-4F31-8222-0AB47A3EF2A2}"/>
              </a:ext>
            </a:extLst>
          </p:cNvPr>
          <p:cNvSpPr>
            <a:spLocks noChangeArrowheads="1"/>
          </p:cNvSpPr>
          <p:nvPr/>
        </p:nvSpPr>
        <p:spPr bwMode="auto">
          <a:xfrm>
            <a:off x="6696546" y="1042988"/>
            <a:ext cx="892175" cy="68580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Generate product report</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183" name="Rectangle 63">
            <a:extLst>
              <a:ext uri="{FF2B5EF4-FFF2-40B4-BE49-F238E27FC236}">
                <a16:creationId xmlns:a16="http://schemas.microsoft.com/office/drawing/2014/main" id="{A600D5B5-3BEB-423B-A7E8-799B62FDD4B5}"/>
              </a:ext>
            </a:extLst>
          </p:cNvPr>
          <p:cNvSpPr>
            <a:spLocks noChangeArrowheads="1"/>
          </p:cNvSpPr>
          <p:nvPr/>
        </p:nvSpPr>
        <p:spPr bwMode="auto">
          <a:xfrm>
            <a:off x="6696546" y="1799106"/>
            <a:ext cx="968375" cy="63182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Generate</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Sale report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184" name="Rectangle 64">
            <a:extLst>
              <a:ext uri="{FF2B5EF4-FFF2-40B4-BE49-F238E27FC236}">
                <a16:creationId xmlns:a16="http://schemas.microsoft.com/office/drawing/2014/main" id="{E7EEE493-419F-4C8C-ACF2-E89B8196C31D}"/>
              </a:ext>
            </a:extLst>
          </p:cNvPr>
          <p:cNvSpPr>
            <a:spLocks noChangeArrowheads="1"/>
          </p:cNvSpPr>
          <p:nvPr/>
        </p:nvSpPr>
        <p:spPr bwMode="auto">
          <a:xfrm>
            <a:off x="6696547" y="2531896"/>
            <a:ext cx="968375" cy="63182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Generate</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Discount report</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185" name="Rectangle 65">
            <a:extLst>
              <a:ext uri="{FF2B5EF4-FFF2-40B4-BE49-F238E27FC236}">
                <a16:creationId xmlns:a16="http://schemas.microsoft.com/office/drawing/2014/main" id="{8BBBCBE6-66D8-450A-B29C-4F5ED1055E05}"/>
              </a:ext>
            </a:extLst>
          </p:cNvPr>
          <p:cNvSpPr>
            <a:spLocks noChangeArrowheads="1"/>
          </p:cNvSpPr>
          <p:nvPr/>
        </p:nvSpPr>
        <p:spPr bwMode="auto">
          <a:xfrm>
            <a:off x="6696548" y="3429000"/>
            <a:ext cx="968375" cy="63182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Generate inventory report</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186" name="Rectangle 66">
            <a:extLst>
              <a:ext uri="{FF2B5EF4-FFF2-40B4-BE49-F238E27FC236}">
                <a16:creationId xmlns:a16="http://schemas.microsoft.com/office/drawing/2014/main" id="{80F91AC9-9BB2-4AB5-9373-AE70C71BD950}"/>
              </a:ext>
            </a:extLst>
          </p:cNvPr>
          <p:cNvSpPr>
            <a:spLocks noChangeArrowheads="1"/>
          </p:cNvSpPr>
          <p:nvPr/>
        </p:nvSpPr>
        <p:spPr bwMode="auto">
          <a:xfrm>
            <a:off x="6696549" y="4403559"/>
            <a:ext cx="968375" cy="63182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Generate stock report</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187" name="Rectangle 68">
            <a:extLst>
              <a:ext uri="{FF2B5EF4-FFF2-40B4-BE49-F238E27FC236}">
                <a16:creationId xmlns:a16="http://schemas.microsoft.com/office/drawing/2014/main" id="{B1521B0C-4F1B-4777-80D1-308899F2E421}"/>
              </a:ext>
            </a:extLst>
          </p:cNvPr>
          <p:cNvSpPr>
            <a:spLocks noChangeArrowheads="1"/>
          </p:cNvSpPr>
          <p:nvPr/>
        </p:nvSpPr>
        <p:spPr bwMode="auto">
          <a:xfrm>
            <a:off x="6696549" y="5616575"/>
            <a:ext cx="968375" cy="63182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Generate payment</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report</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188" name="Rectangle 69">
            <a:extLst>
              <a:ext uri="{FF2B5EF4-FFF2-40B4-BE49-F238E27FC236}">
                <a16:creationId xmlns:a16="http://schemas.microsoft.com/office/drawing/2014/main" id="{A0E32D74-DE41-47CB-9170-90BA3A8F60B7}"/>
              </a:ext>
            </a:extLst>
          </p:cNvPr>
          <p:cNvSpPr>
            <a:spLocks noChangeArrowheads="1"/>
          </p:cNvSpPr>
          <p:nvPr/>
        </p:nvSpPr>
        <p:spPr bwMode="auto">
          <a:xfrm>
            <a:off x="431638" y="6049827"/>
            <a:ext cx="968375" cy="63182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Stock management</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cxnSp>
        <p:nvCxnSpPr>
          <p:cNvPr id="189" name="Straight Arrow Connector 188">
            <a:extLst>
              <a:ext uri="{FF2B5EF4-FFF2-40B4-BE49-F238E27FC236}">
                <a16:creationId xmlns:a16="http://schemas.microsoft.com/office/drawing/2014/main" id="{630D2779-5284-4142-BA6F-66757F9CDCC7}"/>
              </a:ext>
            </a:extLst>
          </p:cNvPr>
          <p:cNvCxnSpPr>
            <a:cxnSpLocks/>
          </p:cNvCxnSpPr>
          <p:nvPr/>
        </p:nvCxnSpPr>
        <p:spPr>
          <a:xfrm>
            <a:off x="1536378" y="1875969"/>
            <a:ext cx="1574437" cy="1137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9AFF4286-11A2-4570-B936-B463C488A928}"/>
              </a:ext>
            </a:extLst>
          </p:cNvPr>
          <p:cNvCxnSpPr>
            <a:cxnSpLocks/>
          </p:cNvCxnSpPr>
          <p:nvPr/>
        </p:nvCxnSpPr>
        <p:spPr>
          <a:xfrm>
            <a:off x="1582873" y="2650486"/>
            <a:ext cx="1416178" cy="730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8FA99D2F-C3A9-4044-BE0B-1E742ECF7CA8}"/>
              </a:ext>
            </a:extLst>
          </p:cNvPr>
          <p:cNvCxnSpPr>
            <a:cxnSpLocks/>
          </p:cNvCxnSpPr>
          <p:nvPr/>
        </p:nvCxnSpPr>
        <p:spPr>
          <a:xfrm>
            <a:off x="1582873" y="3804534"/>
            <a:ext cx="1198825" cy="142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308A97F6-CA0B-4600-A413-68C39FB8B536}"/>
              </a:ext>
            </a:extLst>
          </p:cNvPr>
          <p:cNvCxnSpPr>
            <a:cxnSpLocks/>
          </p:cNvCxnSpPr>
          <p:nvPr/>
        </p:nvCxnSpPr>
        <p:spPr>
          <a:xfrm flipV="1">
            <a:off x="1640309" y="4369897"/>
            <a:ext cx="1410017" cy="33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D23DC029-8691-476D-965D-3B0A11BF9C89}"/>
              </a:ext>
            </a:extLst>
          </p:cNvPr>
          <p:cNvCxnSpPr>
            <a:cxnSpLocks/>
          </p:cNvCxnSpPr>
          <p:nvPr/>
        </p:nvCxnSpPr>
        <p:spPr>
          <a:xfrm flipV="1">
            <a:off x="1645707" y="4651370"/>
            <a:ext cx="1682645" cy="755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9626938A-FB47-4C09-A7A3-6FD7A6E09BE7}"/>
              </a:ext>
            </a:extLst>
          </p:cNvPr>
          <p:cNvCxnSpPr>
            <a:cxnSpLocks/>
          </p:cNvCxnSpPr>
          <p:nvPr/>
        </p:nvCxnSpPr>
        <p:spPr>
          <a:xfrm flipV="1">
            <a:off x="1605678" y="5035384"/>
            <a:ext cx="1816274" cy="1330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6A8EF595-58B6-497B-A558-53F1EF2A76A8}"/>
              </a:ext>
            </a:extLst>
          </p:cNvPr>
          <p:cNvCxnSpPr/>
          <p:nvPr/>
        </p:nvCxnSpPr>
        <p:spPr>
          <a:xfrm>
            <a:off x="4202430" y="576643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E6A84FAC-9A72-4CEA-B5DE-E4CFF33A3828}"/>
              </a:ext>
            </a:extLst>
          </p:cNvPr>
          <p:cNvCxnSpPr/>
          <p:nvPr/>
        </p:nvCxnSpPr>
        <p:spPr>
          <a:xfrm flipH="1">
            <a:off x="4833354" y="1263570"/>
            <a:ext cx="1556385" cy="1436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874F9310-0C6A-423F-8D39-CE564D8ACD6F}"/>
              </a:ext>
            </a:extLst>
          </p:cNvPr>
          <p:cNvCxnSpPr/>
          <p:nvPr/>
        </p:nvCxnSpPr>
        <p:spPr>
          <a:xfrm flipH="1">
            <a:off x="5224881" y="2082243"/>
            <a:ext cx="1262380" cy="805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E349CD1A-EF24-4AAA-A456-80A094A089D5}"/>
              </a:ext>
            </a:extLst>
          </p:cNvPr>
          <p:cNvCxnSpPr>
            <a:cxnSpLocks/>
          </p:cNvCxnSpPr>
          <p:nvPr/>
        </p:nvCxnSpPr>
        <p:spPr>
          <a:xfrm flipH="1">
            <a:off x="5399404" y="3098633"/>
            <a:ext cx="1208621" cy="41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E16534DC-0F6B-4A47-9DCC-2A33451CC946}"/>
              </a:ext>
            </a:extLst>
          </p:cNvPr>
          <p:cNvCxnSpPr>
            <a:cxnSpLocks/>
          </p:cNvCxnSpPr>
          <p:nvPr/>
        </p:nvCxnSpPr>
        <p:spPr>
          <a:xfrm flipH="1">
            <a:off x="5224881" y="3982553"/>
            <a:ext cx="1409392" cy="250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0102A8D8-9C0A-4C0D-B1E2-61CCAC9BF7E6}"/>
              </a:ext>
            </a:extLst>
          </p:cNvPr>
          <p:cNvCxnSpPr>
            <a:cxnSpLocks/>
          </p:cNvCxnSpPr>
          <p:nvPr/>
        </p:nvCxnSpPr>
        <p:spPr>
          <a:xfrm flipH="1" flipV="1">
            <a:off x="5137096" y="4607711"/>
            <a:ext cx="1554055" cy="230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05F947E9-2CFB-407A-BE36-9F4F8F8EB513}"/>
              </a:ext>
            </a:extLst>
          </p:cNvPr>
          <p:cNvCxnSpPr>
            <a:cxnSpLocks/>
          </p:cNvCxnSpPr>
          <p:nvPr/>
        </p:nvCxnSpPr>
        <p:spPr>
          <a:xfrm flipH="1" flipV="1">
            <a:off x="5137096" y="5328078"/>
            <a:ext cx="1479393" cy="680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Rectangle 133">
            <a:extLst>
              <a:ext uri="{FF2B5EF4-FFF2-40B4-BE49-F238E27FC236}">
                <a16:creationId xmlns:a16="http://schemas.microsoft.com/office/drawing/2014/main" id="{089AC216-BF87-4653-AA97-C972ECB1D450}"/>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3" name="Rectangle 135">
            <a:extLst>
              <a:ext uri="{FF2B5EF4-FFF2-40B4-BE49-F238E27FC236}">
                <a16:creationId xmlns:a16="http://schemas.microsoft.com/office/drawing/2014/main" id="{94BC3B66-A2EA-4CD8-97C2-471402B2907B}"/>
              </a:ext>
            </a:extLst>
          </p:cNvPr>
          <p:cNvSpPr>
            <a:spLocks noChangeArrowheads="1"/>
          </p:cNvSpPr>
          <p:nvPr/>
        </p:nvSpPr>
        <p:spPr bwMode="auto">
          <a:xfrm>
            <a:off x="152400" y="209491"/>
            <a:ext cx="584006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204" name="Rectangle 137">
            <a:extLst>
              <a:ext uri="{FF2B5EF4-FFF2-40B4-BE49-F238E27FC236}">
                <a16:creationId xmlns:a16="http://schemas.microsoft.com/office/drawing/2014/main" id="{1E1EC786-55D7-48C8-A6DA-47F58EA6D0E3}"/>
              </a:ext>
            </a:extLst>
          </p:cNvPr>
          <p:cNvSpPr>
            <a:spLocks noChangeArrowheads="1"/>
          </p:cNvSpPr>
          <p:nvPr/>
        </p:nvSpPr>
        <p:spPr bwMode="auto">
          <a:xfrm>
            <a:off x="152400" y="209491"/>
            <a:ext cx="6199133"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205" name="Rectangle 138">
            <a:extLst>
              <a:ext uri="{FF2B5EF4-FFF2-40B4-BE49-F238E27FC236}">
                <a16:creationId xmlns:a16="http://schemas.microsoft.com/office/drawing/2014/main" id="{3CACFC52-8F9C-4EC2-9C86-33B910F13BE0}"/>
              </a:ext>
            </a:extLst>
          </p:cNvPr>
          <p:cNvSpPr>
            <a:spLocks noChangeArrowheads="1"/>
          </p:cNvSpPr>
          <p:nvPr/>
        </p:nvSpPr>
        <p:spPr bwMode="auto">
          <a:xfrm>
            <a:off x="152400" y="317213"/>
            <a:ext cx="63337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206" name="Rectangle 141">
            <a:extLst>
              <a:ext uri="{FF2B5EF4-FFF2-40B4-BE49-F238E27FC236}">
                <a16:creationId xmlns:a16="http://schemas.microsoft.com/office/drawing/2014/main" id="{D8D92E25-72B4-4B94-9490-D6A4051A6F3F}"/>
              </a:ext>
            </a:extLst>
          </p:cNvPr>
          <p:cNvSpPr>
            <a:spLocks noChangeArrowheads="1"/>
          </p:cNvSpPr>
          <p:nvPr/>
        </p:nvSpPr>
        <p:spPr bwMode="auto">
          <a:xfrm>
            <a:off x="152400" y="317213"/>
            <a:ext cx="57054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207" name="Rectangle 142">
            <a:extLst>
              <a:ext uri="{FF2B5EF4-FFF2-40B4-BE49-F238E27FC236}">
                <a16:creationId xmlns:a16="http://schemas.microsoft.com/office/drawing/2014/main" id="{65E62D9F-CD0E-41A0-A705-952DE865A418}"/>
              </a:ext>
            </a:extLst>
          </p:cNvPr>
          <p:cNvSpPr>
            <a:spLocks noChangeArrowheads="1"/>
          </p:cNvSpPr>
          <p:nvPr/>
        </p:nvSpPr>
        <p:spPr bwMode="auto">
          <a:xfrm>
            <a:off x="152400" y="317213"/>
            <a:ext cx="57951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208" name="Rectangle 146">
            <a:extLst>
              <a:ext uri="{FF2B5EF4-FFF2-40B4-BE49-F238E27FC236}">
                <a16:creationId xmlns:a16="http://schemas.microsoft.com/office/drawing/2014/main" id="{E560E5D4-FBD7-4625-8462-64418D1C41F0}"/>
              </a:ext>
            </a:extLst>
          </p:cNvPr>
          <p:cNvSpPr>
            <a:spLocks noChangeArrowheads="1"/>
          </p:cNvSpPr>
          <p:nvPr/>
        </p:nvSpPr>
        <p:spPr bwMode="auto">
          <a:xfrm>
            <a:off x="152400" y="209491"/>
            <a:ext cx="601959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209" name="Rectangle 147">
            <a:extLst>
              <a:ext uri="{FF2B5EF4-FFF2-40B4-BE49-F238E27FC236}">
                <a16:creationId xmlns:a16="http://schemas.microsoft.com/office/drawing/2014/main" id="{48FC8DF4-BAF6-4C70-8399-00CE39D020C8}"/>
              </a:ext>
            </a:extLst>
          </p:cNvPr>
          <p:cNvSpPr>
            <a:spLocks noChangeArrowheads="1"/>
          </p:cNvSpPr>
          <p:nvPr/>
        </p:nvSpPr>
        <p:spPr bwMode="auto">
          <a:xfrm>
            <a:off x="152400" y="317213"/>
            <a:ext cx="588494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210" name="Rectangle 148">
            <a:extLst>
              <a:ext uri="{FF2B5EF4-FFF2-40B4-BE49-F238E27FC236}">
                <a16:creationId xmlns:a16="http://schemas.microsoft.com/office/drawing/2014/main" id="{243AF446-170E-4FA7-9D20-75DF9CA7F312}"/>
              </a:ext>
            </a:extLst>
          </p:cNvPr>
          <p:cNvSpPr>
            <a:spLocks noChangeArrowheads="1"/>
          </p:cNvSpPr>
          <p:nvPr/>
        </p:nvSpPr>
        <p:spPr bwMode="auto">
          <a:xfrm>
            <a:off x="152400" y="317213"/>
            <a:ext cx="62889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212" name="Rectangle 152">
            <a:extLst>
              <a:ext uri="{FF2B5EF4-FFF2-40B4-BE49-F238E27FC236}">
                <a16:creationId xmlns:a16="http://schemas.microsoft.com/office/drawing/2014/main" id="{CAB01E32-2A14-4391-8402-25D547F038CD}"/>
              </a:ext>
            </a:extLst>
          </p:cNvPr>
          <p:cNvSpPr>
            <a:spLocks noChangeArrowheads="1"/>
          </p:cNvSpPr>
          <p:nvPr/>
        </p:nvSpPr>
        <p:spPr bwMode="auto">
          <a:xfrm>
            <a:off x="152400" y="317213"/>
            <a:ext cx="58400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215" name="Rectangle 159">
            <a:extLst>
              <a:ext uri="{FF2B5EF4-FFF2-40B4-BE49-F238E27FC236}">
                <a16:creationId xmlns:a16="http://schemas.microsoft.com/office/drawing/2014/main" id="{C35E570C-C902-4519-9633-2CCD656FD852}"/>
              </a:ext>
            </a:extLst>
          </p:cNvPr>
          <p:cNvSpPr>
            <a:spLocks noChangeArrowheads="1"/>
          </p:cNvSpPr>
          <p:nvPr/>
        </p:nvSpPr>
        <p:spPr bwMode="auto">
          <a:xfrm>
            <a:off x="3305928" y="24825"/>
            <a:ext cx="5884944"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7D05F0A0-2CBD-4F39-94A4-19ABF7F407E3}"/>
              </a:ext>
            </a:extLst>
          </p:cNvPr>
          <p:cNvSpPr>
            <a:spLocks noGrp="1"/>
          </p:cNvSpPr>
          <p:nvPr>
            <p:ph type="sldNum" sz="quarter" idx="12"/>
          </p:nvPr>
        </p:nvSpPr>
        <p:spPr/>
        <p:txBody>
          <a:bodyPr/>
          <a:lstStyle/>
          <a:p>
            <a:fld id="{7A4D8795-AD65-4999-8D63-2079D8801812}" type="slidenum">
              <a:rPr lang="en-IN" smtClean="0"/>
              <a:t>55</a:t>
            </a:fld>
            <a:endParaRPr lang="en-IN"/>
          </a:p>
        </p:txBody>
      </p:sp>
    </p:spTree>
    <p:extLst>
      <p:ext uri="{BB962C8B-B14F-4D97-AF65-F5344CB8AC3E}">
        <p14:creationId xmlns:p14="http://schemas.microsoft.com/office/powerpoint/2010/main" val="14158519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D4CAB-DD02-4B63-8DE2-B44BCE147ACA}"/>
              </a:ext>
            </a:extLst>
          </p:cNvPr>
          <p:cNvSpPr>
            <a:spLocks noGrp="1"/>
          </p:cNvSpPr>
          <p:nvPr>
            <p:ph type="title"/>
          </p:nvPr>
        </p:nvSpPr>
        <p:spPr>
          <a:xfrm>
            <a:off x="677334" y="609600"/>
            <a:ext cx="8596668" cy="730928"/>
          </a:xfrm>
        </p:spPr>
        <p:txBody>
          <a:bodyPr>
            <a:normAutofit fontScale="90000"/>
          </a:bodyPr>
          <a:lstStyle/>
          <a:p>
            <a:r>
              <a:rPr lang="en-IN" sz="2000" b="1" dirty="0">
                <a:solidFill>
                  <a:schemeClr val="tx1"/>
                </a:solidFill>
                <a:latin typeface="Roboto" panose="02000000000000000000" pitchFamily="2" charset="0"/>
                <a:ea typeface="Calibri" panose="020F0502020204030204" pitchFamily="34" charset="0"/>
                <a:cs typeface="Times New Roman" panose="02020603050405020304" pitchFamily="18" charset="0"/>
              </a:rPr>
              <a:t>                                                          </a:t>
            </a:r>
            <a:r>
              <a:rPr lang="en-IN"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SCREEN LAYOUT</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573DE56-29AD-4213-A196-70E99F370840}"/>
              </a:ext>
            </a:extLst>
          </p:cNvPr>
          <p:cNvSpPr>
            <a:spLocks noGrp="1"/>
          </p:cNvSpPr>
          <p:nvPr>
            <p:ph idx="1"/>
          </p:nvPr>
        </p:nvSpPr>
        <p:spPr>
          <a:xfrm>
            <a:off x="677334" y="1757779"/>
            <a:ext cx="8596668" cy="4669654"/>
          </a:xfrm>
        </p:spPr>
        <p:txBody>
          <a:bodyPr/>
          <a:lstStyle/>
          <a:p>
            <a:pPr marL="228600">
              <a:lnSpc>
                <a:spcPct val="107000"/>
              </a:lnSpc>
              <a:spcAft>
                <a:spcPts val="1000"/>
              </a:spcAft>
            </a:pPr>
            <a:r>
              <a:rPr lang="en-IN" sz="1800" b="1" dirty="0">
                <a:effectLst/>
                <a:latin typeface="Roman"/>
                <a:ea typeface="Calibri" panose="020F0502020204030204" pitchFamily="34" charset="0"/>
                <a:cs typeface="Times New Roman" panose="02020603050405020304" pitchFamily="18" charset="0"/>
              </a:rPr>
              <a:t>Home page: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home page shows the interface of the department store billing system and its different functionality</a:t>
            </a:r>
            <a:r>
              <a:rPr lang="en-IN" sz="1800" dirty="0">
                <a:effectLst/>
                <a:latin typeface="Roboto" panose="02000000000000000000" pitchFamily="2"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D76A023-03F2-4CFD-904D-1973A89FE505}"/>
              </a:ext>
            </a:extLst>
          </p:cNvPr>
          <p:cNvPicPr/>
          <p:nvPr/>
        </p:nvPicPr>
        <p:blipFill>
          <a:blip r:embed="rId2"/>
          <a:stretch>
            <a:fillRect/>
          </a:stretch>
        </p:blipFill>
        <p:spPr>
          <a:xfrm>
            <a:off x="1357615" y="3106450"/>
            <a:ext cx="6552768" cy="3117474"/>
          </a:xfrm>
          <a:prstGeom prst="rect">
            <a:avLst/>
          </a:prstGeom>
        </p:spPr>
      </p:pic>
      <p:sp>
        <p:nvSpPr>
          <p:cNvPr id="5" name="Slide Number Placeholder 4">
            <a:extLst>
              <a:ext uri="{FF2B5EF4-FFF2-40B4-BE49-F238E27FC236}">
                <a16:creationId xmlns:a16="http://schemas.microsoft.com/office/drawing/2014/main" id="{CD1AF075-985A-4E8D-A4D7-D8F388D92D77}"/>
              </a:ext>
            </a:extLst>
          </p:cNvPr>
          <p:cNvSpPr>
            <a:spLocks noGrp="1"/>
          </p:cNvSpPr>
          <p:nvPr>
            <p:ph type="sldNum" sz="quarter" idx="12"/>
          </p:nvPr>
        </p:nvSpPr>
        <p:spPr/>
        <p:txBody>
          <a:bodyPr/>
          <a:lstStyle/>
          <a:p>
            <a:fld id="{7A4D8795-AD65-4999-8D63-2079D8801812}" type="slidenum">
              <a:rPr lang="en-IN" smtClean="0"/>
              <a:t>56</a:t>
            </a:fld>
            <a:endParaRPr lang="en-IN"/>
          </a:p>
        </p:txBody>
      </p:sp>
    </p:spTree>
    <p:extLst>
      <p:ext uri="{BB962C8B-B14F-4D97-AF65-F5344CB8AC3E}">
        <p14:creationId xmlns:p14="http://schemas.microsoft.com/office/powerpoint/2010/main" val="4178915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6544-95D0-4FAE-931E-0B9E5B03F88F}"/>
              </a:ext>
            </a:extLst>
          </p:cNvPr>
          <p:cNvSpPr>
            <a:spLocks noGrp="1"/>
          </p:cNvSpPr>
          <p:nvPr>
            <p:ph type="title"/>
          </p:nvPr>
        </p:nvSpPr>
        <p:spPr>
          <a:xfrm>
            <a:off x="677334" y="609600"/>
            <a:ext cx="8596668" cy="588885"/>
          </a:xfrm>
        </p:spPr>
        <p:txBody>
          <a:bodyPr>
            <a:normAutofit fontScale="90000"/>
          </a:bodyPr>
          <a:lstStyle/>
          <a:p>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Employee Login page</a:t>
            </a:r>
            <a:br>
              <a:rPr lang="en-IN" sz="1800" dirty="0">
                <a:effectLst/>
                <a:latin typeface="Symbol" panose="05050102010706020507" pitchFamily="18" charset="2"/>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2D68F30-D65A-4BD4-AFDD-D1D24F5A70D8}"/>
              </a:ext>
            </a:extLst>
          </p:cNvPr>
          <p:cNvSpPr>
            <a:spLocks noGrp="1"/>
          </p:cNvSpPr>
          <p:nvPr>
            <p:ph idx="1"/>
          </p:nvPr>
        </p:nvSpPr>
        <p:spPr>
          <a:xfrm>
            <a:off x="677334" y="1784413"/>
            <a:ext cx="8596668" cy="4256950"/>
          </a:xfrm>
        </p:spPr>
        <p: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main screen will contain the login page (See Figure). The login page consists of Register link, Email Id, password,  and the login button. It consists of two text boxes that are Email Id, password . There is also a submit button with the value login.</a:t>
            </a:r>
          </a:p>
          <a:p>
            <a:pPr>
              <a:lnSpc>
                <a:spcPct val="107000"/>
              </a:lnSpc>
              <a:spcAft>
                <a:spcPts val="800"/>
              </a:spcAft>
            </a:pPr>
            <a:r>
              <a:rPr lang="en-IN" sz="1800" dirty="0">
                <a:effectLst/>
                <a:latin typeface="Roman"/>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F5D2ADD-457A-4E9C-8BC8-E5EE33258930}"/>
              </a:ext>
            </a:extLst>
          </p:cNvPr>
          <p:cNvPicPr/>
          <p:nvPr/>
        </p:nvPicPr>
        <p:blipFill>
          <a:blip r:embed="rId2"/>
          <a:stretch>
            <a:fillRect/>
          </a:stretch>
        </p:blipFill>
        <p:spPr>
          <a:xfrm>
            <a:off x="1166686" y="2837468"/>
            <a:ext cx="6840220" cy="3074317"/>
          </a:xfrm>
          <a:prstGeom prst="rect">
            <a:avLst/>
          </a:prstGeom>
        </p:spPr>
      </p:pic>
      <p:sp>
        <p:nvSpPr>
          <p:cNvPr id="5" name="Slide Number Placeholder 4">
            <a:extLst>
              <a:ext uri="{FF2B5EF4-FFF2-40B4-BE49-F238E27FC236}">
                <a16:creationId xmlns:a16="http://schemas.microsoft.com/office/drawing/2014/main" id="{5FA0E91B-7222-49B6-9A6D-F063508737A1}"/>
              </a:ext>
            </a:extLst>
          </p:cNvPr>
          <p:cNvSpPr>
            <a:spLocks noGrp="1"/>
          </p:cNvSpPr>
          <p:nvPr>
            <p:ph type="sldNum" sz="quarter" idx="12"/>
          </p:nvPr>
        </p:nvSpPr>
        <p:spPr/>
        <p:txBody>
          <a:bodyPr/>
          <a:lstStyle/>
          <a:p>
            <a:fld id="{7A4D8795-AD65-4999-8D63-2079D8801812}" type="slidenum">
              <a:rPr lang="en-IN" smtClean="0"/>
              <a:t>57</a:t>
            </a:fld>
            <a:endParaRPr lang="en-IN"/>
          </a:p>
        </p:txBody>
      </p:sp>
    </p:spTree>
    <p:extLst>
      <p:ext uri="{BB962C8B-B14F-4D97-AF65-F5344CB8AC3E}">
        <p14:creationId xmlns:p14="http://schemas.microsoft.com/office/powerpoint/2010/main" val="21432229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42B0-6631-44AD-A4A6-FDBB5AE31456}"/>
              </a:ext>
            </a:extLst>
          </p:cNvPr>
          <p:cNvSpPr>
            <a:spLocks noGrp="1"/>
          </p:cNvSpPr>
          <p:nvPr>
            <p:ph type="title"/>
          </p:nvPr>
        </p:nvSpPr>
        <p:spPr>
          <a:xfrm>
            <a:off x="677334" y="596881"/>
            <a:ext cx="8596668" cy="557216"/>
          </a:xfrm>
        </p:spPr>
        <p:txBody>
          <a:bodyPr>
            <a:normAutofit fontScale="90000"/>
          </a:bodyPr>
          <a:lstStyle/>
          <a:p>
            <a:r>
              <a:rPr lang="en-IN" sz="2000" b="1" dirty="0">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Change password</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68A337A-1960-40E4-87E6-B861F287E92E}"/>
              </a:ext>
            </a:extLst>
          </p:cNvPr>
          <p:cNvSpPr>
            <a:spLocks noGrp="1"/>
          </p:cNvSpPr>
          <p:nvPr>
            <p:ph idx="1"/>
          </p:nvPr>
        </p:nvSpPr>
        <p:spPr>
          <a:xfrm>
            <a:off x="677334" y="1669003"/>
            <a:ext cx="8596668" cy="4372360"/>
          </a:xfrm>
        </p:spPr>
        <p:txBody>
          <a:bodyPr/>
          <a:lstStyle/>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This feature enables the user to change his password. </a:t>
            </a:r>
          </a:p>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If the user think that someone else also know his or her password.</a:t>
            </a:r>
          </a:p>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using this option he or she can change their password. easily </a:t>
            </a:r>
          </a:p>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which restricts the unknown user to login his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his</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or her account</a:t>
            </a:r>
          </a:p>
          <a:p>
            <a:endParaRPr lang="en-IN" dirty="0"/>
          </a:p>
        </p:txBody>
      </p:sp>
      <p:pic>
        <p:nvPicPr>
          <p:cNvPr id="4" name="Picture 3">
            <a:extLst>
              <a:ext uri="{FF2B5EF4-FFF2-40B4-BE49-F238E27FC236}">
                <a16:creationId xmlns:a16="http://schemas.microsoft.com/office/drawing/2014/main" id="{9FB062C0-49C6-4E8B-9729-B3D5D90346AE}"/>
              </a:ext>
            </a:extLst>
          </p:cNvPr>
          <p:cNvPicPr/>
          <p:nvPr/>
        </p:nvPicPr>
        <p:blipFill>
          <a:blip r:embed="rId2"/>
          <a:stretch>
            <a:fillRect/>
          </a:stretch>
        </p:blipFill>
        <p:spPr>
          <a:xfrm>
            <a:off x="1388628" y="3370802"/>
            <a:ext cx="6840220" cy="3185467"/>
          </a:xfrm>
          <a:prstGeom prst="rect">
            <a:avLst/>
          </a:prstGeom>
        </p:spPr>
      </p:pic>
      <p:sp>
        <p:nvSpPr>
          <p:cNvPr id="5" name="Slide Number Placeholder 4">
            <a:extLst>
              <a:ext uri="{FF2B5EF4-FFF2-40B4-BE49-F238E27FC236}">
                <a16:creationId xmlns:a16="http://schemas.microsoft.com/office/drawing/2014/main" id="{1F8F8D35-72BF-4472-BFF0-AB2556B731EC}"/>
              </a:ext>
            </a:extLst>
          </p:cNvPr>
          <p:cNvSpPr>
            <a:spLocks noGrp="1"/>
          </p:cNvSpPr>
          <p:nvPr>
            <p:ph type="sldNum" sz="quarter" idx="12"/>
          </p:nvPr>
        </p:nvSpPr>
        <p:spPr/>
        <p:txBody>
          <a:bodyPr/>
          <a:lstStyle/>
          <a:p>
            <a:fld id="{7A4D8795-AD65-4999-8D63-2079D8801812}" type="slidenum">
              <a:rPr lang="en-IN" smtClean="0"/>
              <a:t>58</a:t>
            </a:fld>
            <a:endParaRPr lang="en-IN"/>
          </a:p>
        </p:txBody>
      </p:sp>
    </p:spTree>
    <p:extLst>
      <p:ext uri="{BB962C8B-B14F-4D97-AF65-F5344CB8AC3E}">
        <p14:creationId xmlns:p14="http://schemas.microsoft.com/office/powerpoint/2010/main" val="37685364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42B0-6631-44AD-A4A6-FDBB5AE31456}"/>
              </a:ext>
            </a:extLst>
          </p:cNvPr>
          <p:cNvSpPr>
            <a:spLocks noGrp="1"/>
          </p:cNvSpPr>
          <p:nvPr>
            <p:ph type="title"/>
          </p:nvPr>
        </p:nvSpPr>
        <p:spPr>
          <a:xfrm>
            <a:off x="677334" y="609600"/>
            <a:ext cx="8596668" cy="580008"/>
          </a:xfrm>
        </p:spPr>
        <p:txBody>
          <a:bodyPr>
            <a:normAutofit fontScale="90000"/>
          </a:bodyPr>
          <a:lstStyle/>
          <a:p>
            <a:r>
              <a:rPr lang="en-IN" sz="1800" b="1" dirty="0">
                <a:solidFill>
                  <a:schemeClr val="tx1"/>
                </a:solidFill>
                <a:effectLst/>
                <a:latin typeface="Roman"/>
                <a:ea typeface="Calibri" panose="020F0502020204030204" pitchFamily="34" charset="0"/>
                <a:cs typeface="Times New Roman" panose="02020603050405020304" pitchFamily="18" charset="0"/>
              </a:rPr>
              <a:t>                                                                     </a:t>
            </a: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 SIDE</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68A337A-1960-40E4-87E6-B861F287E92E}"/>
              </a:ext>
            </a:extLst>
          </p:cNvPr>
          <p:cNvSpPr>
            <a:spLocks noGrp="1"/>
          </p:cNvSpPr>
          <p:nvPr>
            <p:ph idx="1"/>
          </p:nvPr>
        </p:nvSpPr>
        <p:spPr/>
        <p:txBody>
          <a:bodyPr/>
          <a:lstStyle/>
          <a:p>
            <a:pPr>
              <a:lnSpc>
                <a:spcPct val="107000"/>
              </a:lnSpc>
              <a:spcAft>
                <a:spcPts val="800"/>
              </a:spcAft>
            </a:pPr>
            <a:r>
              <a:rPr lang="en-IN"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Admin is administration of website. He/she will  manage the website details and Perform some insert, update and delete operation.</a:t>
            </a: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Admin only works on admin side and user side .he will manage all the information and data.</a:t>
            </a:r>
          </a:p>
          <a:p>
            <a:pPr marL="0" indent="0">
              <a:lnSpc>
                <a:spcPct val="107000"/>
              </a:lnSpc>
              <a:spcAft>
                <a:spcPts val="800"/>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6A6700D-4C01-40AC-ADA8-C2499B541AE3}"/>
              </a:ext>
            </a:extLst>
          </p:cNvPr>
          <p:cNvSpPr>
            <a:spLocks noGrp="1"/>
          </p:cNvSpPr>
          <p:nvPr>
            <p:ph type="sldNum" sz="quarter" idx="12"/>
          </p:nvPr>
        </p:nvSpPr>
        <p:spPr/>
        <p:txBody>
          <a:bodyPr/>
          <a:lstStyle/>
          <a:p>
            <a:fld id="{7A4D8795-AD65-4999-8D63-2079D8801812}" type="slidenum">
              <a:rPr lang="en-IN" smtClean="0"/>
              <a:t>59</a:t>
            </a:fld>
            <a:endParaRPr lang="en-IN"/>
          </a:p>
        </p:txBody>
      </p:sp>
    </p:spTree>
    <p:extLst>
      <p:ext uri="{BB962C8B-B14F-4D97-AF65-F5344CB8AC3E}">
        <p14:creationId xmlns:p14="http://schemas.microsoft.com/office/powerpoint/2010/main" val="2094869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5470-63CF-4503-A104-C079A76A21FB}"/>
              </a:ext>
            </a:extLst>
          </p:cNvPr>
          <p:cNvSpPr>
            <a:spLocks noGrp="1"/>
          </p:cNvSpPr>
          <p:nvPr>
            <p:ph type="title"/>
          </p:nvPr>
        </p:nvSpPr>
        <p:spPr>
          <a:xfrm>
            <a:off x="838200" y="365125"/>
            <a:ext cx="10515600" cy="771217"/>
          </a:xfrm>
        </p:spPr>
        <p:txBody>
          <a:bodyPr>
            <a:normAutofit fontScale="90000"/>
          </a:bodyPr>
          <a:lstStyle/>
          <a:p>
            <a:r>
              <a:rPr lang="en-IN" sz="2000" b="1" dirty="0">
                <a:solidFill>
                  <a:schemeClr val="tx1"/>
                </a:solidFill>
                <a:effectLst/>
                <a:latin typeface="Roboto" panose="02000000000000000000" pitchFamily="2" charset="0"/>
                <a:ea typeface="Calibri" panose="020F0502020204030204" pitchFamily="34" charset="0"/>
                <a:cs typeface="Times New Roman" panose="02020603050405020304" pitchFamily="18" charset="0"/>
              </a:rPr>
              <a:t>                                                                      project planning</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F88C7F6-3B5C-4E25-A588-06BB7728C8CB}"/>
              </a:ext>
            </a:extLst>
          </p:cNvPr>
          <p:cNvSpPr>
            <a:spLocks noGrp="1"/>
          </p:cNvSpPr>
          <p:nvPr>
            <p:ph idx="1"/>
          </p:nvPr>
        </p:nvSpPr>
        <p:spPr/>
        <p:txBody>
          <a:bodyPr>
            <a:normAutofit/>
          </a:bodyPr>
          <a:lstStyle/>
          <a:p>
            <a:pPr marL="742950" lvl="1" indent="-285750" algn="just">
              <a:lnSpc>
                <a:spcPct val="107000"/>
              </a:lnSpc>
              <a:spcAft>
                <a:spcPts val="800"/>
              </a:spcAft>
              <a:buFont typeface="+mj-lt"/>
              <a:buAutoNum type="arabicPeriod"/>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scope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1)This project will help the store keeper in fast billing.</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 This project enables store keeper to maintain a great database of all Customers visited and purchase product from store.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3)Project will enable to see report regarding product and category.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 It is easy to maintain in future prospect.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Bef>
                <a:spcPts val="1200"/>
              </a:spcBef>
              <a:spcAft>
                <a:spcPts val="800"/>
              </a:spcAft>
              <a:buNone/>
            </a:pP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FD97803-5432-4F17-A9EE-B7DEA979AF36}"/>
              </a:ext>
            </a:extLst>
          </p:cNvPr>
          <p:cNvSpPr>
            <a:spLocks noGrp="1"/>
          </p:cNvSpPr>
          <p:nvPr>
            <p:ph type="sldNum" sz="quarter" idx="12"/>
          </p:nvPr>
        </p:nvSpPr>
        <p:spPr/>
        <p:txBody>
          <a:bodyPr/>
          <a:lstStyle/>
          <a:p>
            <a:fld id="{7A4D8795-AD65-4999-8D63-2079D8801812}" type="slidenum">
              <a:rPr lang="en-IN" smtClean="0"/>
              <a:t>6</a:t>
            </a:fld>
            <a:endParaRPr lang="en-IN"/>
          </a:p>
        </p:txBody>
      </p:sp>
    </p:spTree>
    <p:extLst>
      <p:ext uri="{BB962C8B-B14F-4D97-AF65-F5344CB8AC3E}">
        <p14:creationId xmlns:p14="http://schemas.microsoft.com/office/powerpoint/2010/main" val="16273449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42B0-6631-44AD-A4A6-FDBB5AE31456}"/>
              </a:ext>
            </a:extLst>
          </p:cNvPr>
          <p:cNvSpPr>
            <a:spLocks noGrp="1"/>
          </p:cNvSpPr>
          <p:nvPr>
            <p:ph type="title"/>
          </p:nvPr>
        </p:nvSpPr>
        <p:spPr>
          <a:xfrm>
            <a:off x="677334" y="609600"/>
            <a:ext cx="8596668" cy="722050"/>
          </a:xfrm>
        </p:spPr>
        <p:txBody>
          <a:bodyPr>
            <a:normAutofit fontScale="90000"/>
          </a:bodyPr>
          <a:lstStyle/>
          <a:p>
            <a:r>
              <a:rPr lang="en-IN" sz="1800" b="1" dirty="0">
                <a:solidFill>
                  <a:schemeClr val="tx1"/>
                </a:solidFill>
                <a:effectLst/>
                <a:latin typeface="Roman"/>
                <a:ea typeface="Calibri" panose="020F0502020204030204" pitchFamily="34" charset="0"/>
                <a:cs typeface="Times New Roman" panose="02020603050405020304" pitchFamily="18" charset="0"/>
              </a:rPr>
              <a:t>                                                                                  </a:t>
            </a: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 login</a:t>
            </a:r>
            <a:br>
              <a:rPr lang="en-IN" sz="1800" dirty="0">
                <a:effectLst/>
                <a:latin typeface="Symbol" panose="05050102010706020507" pitchFamily="18" charset="2"/>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EEABE5E3-E72D-47F5-A6E4-7260952B7EF4}"/>
              </a:ext>
            </a:extLst>
          </p:cNvPr>
          <p:cNvPicPr>
            <a:picLocks noGrp="1"/>
          </p:cNvPicPr>
          <p:nvPr>
            <p:ph idx="1"/>
          </p:nvPr>
        </p:nvPicPr>
        <p:blipFill>
          <a:blip r:embed="rId2"/>
          <a:stretch>
            <a:fillRect/>
          </a:stretch>
        </p:blipFill>
        <p:spPr>
          <a:xfrm>
            <a:off x="852752" y="1403350"/>
            <a:ext cx="8246533" cy="4638675"/>
          </a:xfrm>
          <a:prstGeom prst="rect">
            <a:avLst/>
          </a:prstGeom>
        </p:spPr>
      </p:pic>
      <p:sp>
        <p:nvSpPr>
          <p:cNvPr id="3" name="Slide Number Placeholder 2">
            <a:extLst>
              <a:ext uri="{FF2B5EF4-FFF2-40B4-BE49-F238E27FC236}">
                <a16:creationId xmlns:a16="http://schemas.microsoft.com/office/drawing/2014/main" id="{C0C6D5AE-662D-4578-B356-D1F690AA8083}"/>
              </a:ext>
            </a:extLst>
          </p:cNvPr>
          <p:cNvSpPr>
            <a:spLocks noGrp="1"/>
          </p:cNvSpPr>
          <p:nvPr>
            <p:ph type="sldNum" sz="quarter" idx="12"/>
          </p:nvPr>
        </p:nvSpPr>
        <p:spPr/>
        <p:txBody>
          <a:bodyPr/>
          <a:lstStyle/>
          <a:p>
            <a:fld id="{7A4D8795-AD65-4999-8D63-2079D8801812}" type="slidenum">
              <a:rPr lang="en-IN" smtClean="0"/>
              <a:t>60</a:t>
            </a:fld>
            <a:endParaRPr lang="en-IN"/>
          </a:p>
        </p:txBody>
      </p:sp>
    </p:spTree>
    <p:extLst>
      <p:ext uri="{BB962C8B-B14F-4D97-AF65-F5344CB8AC3E}">
        <p14:creationId xmlns:p14="http://schemas.microsoft.com/office/powerpoint/2010/main" val="15112014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42B0-6631-44AD-A4A6-FDBB5AE31456}"/>
              </a:ext>
            </a:extLst>
          </p:cNvPr>
          <p:cNvSpPr>
            <a:spLocks noGrp="1"/>
          </p:cNvSpPr>
          <p:nvPr>
            <p:ph type="title"/>
          </p:nvPr>
        </p:nvSpPr>
        <p:spPr>
          <a:xfrm>
            <a:off x="677334" y="609600"/>
            <a:ext cx="8596668" cy="722050"/>
          </a:xfrm>
        </p:spPr>
        <p:txBody>
          <a:bodyPr>
            <a:normAutofit fontScale="90000"/>
          </a:bodyPr>
          <a:lstStyle/>
          <a:p>
            <a:r>
              <a:rPr lang="en-IN" sz="1800" b="1" dirty="0">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Dash</a:t>
            </a:r>
            <a:r>
              <a:rPr lang="en-IN" sz="1800" b="1" dirty="0">
                <a:solidFill>
                  <a:schemeClr val="tx1"/>
                </a:solidFill>
                <a:effectLst/>
                <a:latin typeface="Roboto" panose="02000000000000000000" pitchFamily="2" charset="0"/>
                <a:ea typeface="Calibri" panose="020F0502020204030204" pitchFamily="34" charset="0"/>
                <a:cs typeface="Times New Roman" panose="02020603050405020304" pitchFamily="18" charset="0"/>
              </a:rPr>
              <a:t> board</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EFDBB091-16DA-4EB5-A59E-86714A94E474}"/>
              </a:ext>
            </a:extLst>
          </p:cNvPr>
          <p:cNvPicPr>
            <a:picLocks noGrp="1"/>
          </p:cNvPicPr>
          <p:nvPr>
            <p:ph idx="1"/>
          </p:nvPr>
        </p:nvPicPr>
        <p:blipFill>
          <a:blip r:embed="rId2"/>
          <a:stretch>
            <a:fillRect/>
          </a:stretch>
        </p:blipFill>
        <p:spPr>
          <a:xfrm>
            <a:off x="938831" y="1500188"/>
            <a:ext cx="8074376" cy="4541837"/>
          </a:xfrm>
          <a:prstGeom prst="rect">
            <a:avLst/>
          </a:prstGeom>
        </p:spPr>
      </p:pic>
      <p:sp>
        <p:nvSpPr>
          <p:cNvPr id="3" name="Slide Number Placeholder 2">
            <a:extLst>
              <a:ext uri="{FF2B5EF4-FFF2-40B4-BE49-F238E27FC236}">
                <a16:creationId xmlns:a16="http://schemas.microsoft.com/office/drawing/2014/main" id="{5CA4DC53-846E-453D-BB4E-A8C6C6398A5D}"/>
              </a:ext>
            </a:extLst>
          </p:cNvPr>
          <p:cNvSpPr>
            <a:spLocks noGrp="1"/>
          </p:cNvSpPr>
          <p:nvPr>
            <p:ph type="sldNum" sz="quarter" idx="12"/>
          </p:nvPr>
        </p:nvSpPr>
        <p:spPr/>
        <p:txBody>
          <a:bodyPr/>
          <a:lstStyle/>
          <a:p>
            <a:fld id="{7A4D8795-AD65-4999-8D63-2079D8801812}" type="slidenum">
              <a:rPr lang="en-IN" smtClean="0"/>
              <a:t>61</a:t>
            </a:fld>
            <a:endParaRPr lang="en-IN"/>
          </a:p>
        </p:txBody>
      </p:sp>
    </p:spTree>
    <p:extLst>
      <p:ext uri="{BB962C8B-B14F-4D97-AF65-F5344CB8AC3E}">
        <p14:creationId xmlns:p14="http://schemas.microsoft.com/office/powerpoint/2010/main" val="9014387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42B0-6631-44AD-A4A6-FDBB5AE31456}"/>
              </a:ext>
            </a:extLst>
          </p:cNvPr>
          <p:cNvSpPr>
            <a:spLocks noGrp="1"/>
          </p:cNvSpPr>
          <p:nvPr>
            <p:ph type="title"/>
          </p:nvPr>
        </p:nvSpPr>
        <p:spPr>
          <a:xfrm>
            <a:off x="677334" y="609600"/>
            <a:ext cx="8596668" cy="365125"/>
          </a:xfrm>
        </p:spPr>
        <p:txBody>
          <a:bodyPr>
            <a:normAutofit fontScale="90000"/>
          </a:bodyPr>
          <a:lstStyle/>
          <a:p>
            <a:r>
              <a:rPr lang="en-US" sz="1800" b="1" dirty="0">
                <a:solidFill>
                  <a:schemeClr val="tx1"/>
                </a:solidFill>
                <a:latin typeface="Times New Roman" panose="02020603050405020304" pitchFamily="18" charset="0"/>
                <a:cs typeface="Times New Roman" panose="02020603050405020304" pitchFamily="18" charset="0"/>
              </a:rPr>
              <a:t>                                                                              USER SLIDE</a:t>
            </a:r>
            <a:endParaRPr lang="en-IN" sz="18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882D114B-4F69-4F71-B52F-6AC3702FEF4A}"/>
              </a:ext>
            </a:extLst>
          </p:cNvPr>
          <p:cNvPicPr>
            <a:picLocks noGrp="1"/>
          </p:cNvPicPr>
          <p:nvPr>
            <p:ph idx="1"/>
          </p:nvPr>
        </p:nvPicPr>
        <p:blipFill>
          <a:blip r:embed="rId2"/>
          <a:stretch>
            <a:fillRect/>
          </a:stretch>
        </p:blipFill>
        <p:spPr>
          <a:xfrm>
            <a:off x="1096875" y="1677988"/>
            <a:ext cx="7758288" cy="4364037"/>
          </a:xfrm>
          <a:prstGeom prst="rect">
            <a:avLst/>
          </a:prstGeom>
        </p:spPr>
      </p:pic>
      <p:sp>
        <p:nvSpPr>
          <p:cNvPr id="3" name="Slide Number Placeholder 2">
            <a:extLst>
              <a:ext uri="{FF2B5EF4-FFF2-40B4-BE49-F238E27FC236}">
                <a16:creationId xmlns:a16="http://schemas.microsoft.com/office/drawing/2014/main" id="{6DA77DAB-0DB1-4192-B95D-539FE9AA3F5B}"/>
              </a:ext>
            </a:extLst>
          </p:cNvPr>
          <p:cNvSpPr>
            <a:spLocks noGrp="1"/>
          </p:cNvSpPr>
          <p:nvPr>
            <p:ph type="sldNum" sz="quarter" idx="12"/>
          </p:nvPr>
        </p:nvSpPr>
        <p:spPr/>
        <p:txBody>
          <a:bodyPr/>
          <a:lstStyle/>
          <a:p>
            <a:fld id="{7A4D8795-AD65-4999-8D63-2079D8801812}" type="slidenum">
              <a:rPr lang="en-IN" smtClean="0"/>
              <a:t>62</a:t>
            </a:fld>
            <a:endParaRPr lang="en-IN"/>
          </a:p>
        </p:txBody>
      </p:sp>
    </p:spTree>
    <p:extLst>
      <p:ext uri="{BB962C8B-B14F-4D97-AF65-F5344CB8AC3E}">
        <p14:creationId xmlns:p14="http://schemas.microsoft.com/office/powerpoint/2010/main" val="20299484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42B0-6631-44AD-A4A6-FDBB5AE31456}"/>
              </a:ext>
            </a:extLst>
          </p:cNvPr>
          <p:cNvSpPr>
            <a:spLocks noGrp="1"/>
          </p:cNvSpPr>
          <p:nvPr>
            <p:ph type="title"/>
          </p:nvPr>
        </p:nvSpPr>
        <p:spPr>
          <a:xfrm>
            <a:off x="677334" y="609600"/>
            <a:ext cx="8596668" cy="578869"/>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                                                 USER REPORT</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8A337A-1960-40E4-87E6-B861F287E92E}"/>
              </a:ext>
            </a:extLst>
          </p:cNvPr>
          <p:cNvSpPr>
            <a:spLocks noGrp="1"/>
          </p:cNvSpPr>
          <p:nvPr>
            <p:ph idx="1"/>
          </p:nvPr>
        </p:nvSpPr>
        <p:spPr>
          <a:xfrm>
            <a:off x="677334" y="1553593"/>
            <a:ext cx="8596668" cy="4487770"/>
          </a:xfrm>
        </p:spPr>
        <p:txBody>
          <a:bodyPr>
            <a:normAutofit/>
          </a:bodyPr>
          <a:lstStyle/>
          <a:p>
            <a:pPr marL="0" indent="0" algn="just">
              <a:lnSpc>
                <a:spcPct val="107000"/>
              </a:lnSpc>
              <a:spcAft>
                <a:spcPts val="800"/>
              </a:spcAft>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customer details</a:t>
            </a:r>
          </a:p>
          <a:p>
            <a:pPr algn="just">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This provides over all details of the customer who has purchased any item from the store. This session store all the confidential detail of the user  </a:t>
            </a:r>
          </a:p>
          <a:p>
            <a:pPr marL="0" indent="0">
              <a:buNone/>
            </a:pPr>
            <a:endParaRPr lang="en-IN" sz="1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4B3596E-A7D4-418D-A699-AE04ECAC0931}"/>
              </a:ext>
            </a:extLst>
          </p:cNvPr>
          <p:cNvPicPr/>
          <p:nvPr/>
        </p:nvPicPr>
        <p:blipFill>
          <a:blip r:embed="rId2"/>
          <a:stretch>
            <a:fillRect/>
          </a:stretch>
        </p:blipFill>
        <p:spPr>
          <a:xfrm>
            <a:off x="1912410" y="3586579"/>
            <a:ext cx="4568289" cy="2454784"/>
          </a:xfrm>
          <a:prstGeom prst="rect">
            <a:avLst/>
          </a:prstGeom>
        </p:spPr>
      </p:pic>
      <p:sp>
        <p:nvSpPr>
          <p:cNvPr id="5" name="Slide Number Placeholder 4">
            <a:extLst>
              <a:ext uri="{FF2B5EF4-FFF2-40B4-BE49-F238E27FC236}">
                <a16:creationId xmlns:a16="http://schemas.microsoft.com/office/drawing/2014/main" id="{B3F89A0B-337D-470E-AE69-DEE3E497291D}"/>
              </a:ext>
            </a:extLst>
          </p:cNvPr>
          <p:cNvSpPr>
            <a:spLocks noGrp="1"/>
          </p:cNvSpPr>
          <p:nvPr>
            <p:ph type="sldNum" sz="quarter" idx="12"/>
          </p:nvPr>
        </p:nvSpPr>
        <p:spPr/>
        <p:txBody>
          <a:bodyPr/>
          <a:lstStyle/>
          <a:p>
            <a:fld id="{7A4D8795-AD65-4999-8D63-2079D8801812}" type="slidenum">
              <a:rPr lang="en-IN" smtClean="0"/>
              <a:t>63</a:t>
            </a:fld>
            <a:endParaRPr lang="en-IN"/>
          </a:p>
        </p:txBody>
      </p:sp>
    </p:spTree>
    <p:extLst>
      <p:ext uri="{BB962C8B-B14F-4D97-AF65-F5344CB8AC3E}">
        <p14:creationId xmlns:p14="http://schemas.microsoft.com/office/powerpoint/2010/main" val="39603598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B3E3-67E6-423C-BCFE-B7126BA0E9B3}"/>
              </a:ext>
            </a:extLst>
          </p:cNvPr>
          <p:cNvSpPr>
            <a:spLocks noGrp="1"/>
          </p:cNvSpPr>
          <p:nvPr>
            <p:ph type="title"/>
          </p:nvPr>
        </p:nvSpPr>
        <p:spPr>
          <a:xfrm>
            <a:off x="677334" y="609600"/>
            <a:ext cx="8596668" cy="615518"/>
          </a:xfrm>
        </p:spPr>
        <p:txBody>
          <a:bodyPr>
            <a:normAutofit fontScale="90000"/>
          </a:bodyPr>
          <a:lstStyle/>
          <a:p>
            <a:r>
              <a:rPr lang="en-IN" sz="1800" b="1" dirty="0">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Employee</a:t>
            </a:r>
            <a:b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b="1" dirty="0">
              <a:solidFill>
                <a:schemeClr val="tx1"/>
              </a:solidFill>
            </a:endParaRPr>
          </a:p>
        </p:txBody>
      </p:sp>
      <p:pic>
        <p:nvPicPr>
          <p:cNvPr id="4" name="Content Placeholder 3">
            <a:extLst>
              <a:ext uri="{FF2B5EF4-FFF2-40B4-BE49-F238E27FC236}">
                <a16:creationId xmlns:a16="http://schemas.microsoft.com/office/drawing/2014/main" id="{88049F5B-2665-4168-8ED2-7B3ABF6A3523}"/>
              </a:ext>
            </a:extLst>
          </p:cNvPr>
          <p:cNvPicPr>
            <a:picLocks noGrp="1"/>
          </p:cNvPicPr>
          <p:nvPr>
            <p:ph idx="1"/>
          </p:nvPr>
        </p:nvPicPr>
        <p:blipFill>
          <a:blip r:embed="rId2"/>
          <a:stretch>
            <a:fillRect/>
          </a:stretch>
        </p:blipFill>
        <p:spPr>
          <a:xfrm>
            <a:off x="1525853" y="2160588"/>
            <a:ext cx="6900332" cy="3881437"/>
          </a:xfrm>
          <a:prstGeom prst="rect">
            <a:avLst/>
          </a:prstGeom>
        </p:spPr>
      </p:pic>
      <p:sp>
        <p:nvSpPr>
          <p:cNvPr id="3" name="Slide Number Placeholder 2">
            <a:extLst>
              <a:ext uri="{FF2B5EF4-FFF2-40B4-BE49-F238E27FC236}">
                <a16:creationId xmlns:a16="http://schemas.microsoft.com/office/drawing/2014/main" id="{00217C08-C010-4925-95DA-325B8B4702DB}"/>
              </a:ext>
            </a:extLst>
          </p:cNvPr>
          <p:cNvSpPr>
            <a:spLocks noGrp="1"/>
          </p:cNvSpPr>
          <p:nvPr>
            <p:ph type="sldNum" sz="quarter" idx="12"/>
          </p:nvPr>
        </p:nvSpPr>
        <p:spPr/>
        <p:txBody>
          <a:bodyPr/>
          <a:lstStyle/>
          <a:p>
            <a:fld id="{7A4D8795-AD65-4999-8D63-2079D8801812}" type="slidenum">
              <a:rPr lang="en-IN" smtClean="0"/>
              <a:t>64</a:t>
            </a:fld>
            <a:endParaRPr lang="en-IN"/>
          </a:p>
        </p:txBody>
      </p:sp>
    </p:spTree>
    <p:extLst>
      <p:ext uri="{BB962C8B-B14F-4D97-AF65-F5344CB8AC3E}">
        <p14:creationId xmlns:p14="http://schemas.microsoft.com/office/powerpoint/2010/main" val="922406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FEFE-E6CF-4BEE-92AC-625F61FA5F55}"/>
              </a:ext>
            </a:extLst>
          </p:cNvPr>
          <p:cNvSpPr>
            <a:spLocks noGrp="1"/>
          </p:cNvSpPr>
          <p:nvPr>
            <p:ph type="title"/>
          </p:nvPr>
        </p:nvSpPr>
        <p:spPr>
          <a:xfrm>
            <a:off x="677334" y="609600"/>
            <a:ext cx="8596668" cy="464598"/>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                                                         System Testing</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40AA5D-5CBC-47A2-83E9-7B79063C73AF}"/>
              </a:ext>
            </a:extLst>
          </p:cNvPr>
          <p:cNvSpPr>
            <a:spLocks noGrp="1"/>
          </p:cNvSpPr>
          <p:nvPr>
            <p:ph idx="1"/>
          </p:nvPr>
        </p:nvSpPr>
        <p:spPr>
          <a:xfrm>
            <a:off x="1249203" y="1010574"/>
            <a:ext cx="8300005" cy="4242669"/>
          </a:xfrm>
        </p:spPr>
        <p:txBody>
          <a:bodyPr/>
          <a:lstStyle/>
          <a:p>
            <a:r>
              <a:rPr lang="en-IN" sz="1400" b="1" i="0" dirty="0">
                <a:solidFill>
                  <a:srgbClr val="222222"/>
                </a:solidFill>
                <a:effectLst/>
                <a:latin typeface="Source Sans Pro" panose="020B0503030403020204" pitchFamily="34" charset="0"/>
              </a:rPr>
              <a:t>Black Box Testing</a:t>
            </a:r>
          </a:p>
          <a:p>
            <a:r>
              <a:rPr lang="en-US" sz="1200" b="1" i="0" dirty="0">
                <a:solidFill>
                  <a:srgbClr val="222222"/>
                </a:solidFill>
                <a:effectLst/>
                <a:latin typeface="Times New Roman" panose="02020603050405020304" pitchFamily="18" charset="0"/>
                <a:cs typeface="Times New Roman" panose="02020603050405020304" pitchFamily="18" charset="0"/>
              </a:rPr>
              <a:t>Black Box Testing</a:t>
            </a:r>
            <a:r>
              <a:rPr lang="en-US" sz="1200" b="0" i="0" dirty="0">
                <a:solidFill>
                  <a:srgbClr val="222222"/>
                </a:solidFill>
                <a:effectLst/>
                <a:latin typeface="Times New Roman" panose="02020603050405020304" pitchFamily="18" charset="0"/>
                <a:cs typeface="Times New Roman" panose="02020603050405020304" pitchFamily="18" charset="0"/>
              </a:rPr>
              <a:t> is a software testing method in which the functionalities of software applications are tested without having knowledge of internal code structure, implementation details and internal paths. Black Box Testing mainly focuses on input and output of software applications and it is entirely based on software requirements and specifications</a:t>
            </a:r>
          </a:p>
          <a:p>
            <a:endParaRPr lang="en-US" sz="1200" dirty="0">
              <a:solidFill>
                <a:srgbClr val="222222"/>
              </a:solidFill>
              <a:latin typeface="Times New Roman" panose="02020603050405020304" pitchFamily="18" charset="0"/>
              <a:cs typeface="Times New Roman" panose="02020603050405020304" pitchFamily="18" charset="0"/>
            </a:endParaRPr>
          </a:p>
          <a:p>
            <a:endParaRPr lang="en-US" sz="1200" dirty="0">
              <a:solidFill>
                <a:srgbClr val="222222"/>
              </a:solidFill>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145FED-7DE7-4CC9-9889-1FC9FB799CDE}"/>
              </a:ext>
            </a:extLst>
          </p:cNvPr>
          <p:cNvSpPr>
            <a:spLocks noGrp="1"/>
          </p:cNvSpPr>
          <p:nvPr>
            <p:ph type="sldNum" sz="quarter" idx="12"/>
          </p:nvPr>
        </p:nvSpPr>
        <p:spPr/>
        <p:txBody>
          <a:bodyPr/>
          <a:lstStyle/>
          <a:p>
            <a:fld id="{7A4D8795-AD65-4999-8D63-2079D8801812}" type="slidenum">
              <a:rPr lang="en-IN" smtClean="0"/>
              <a:t>65</a:t>
            </a:fld>
            <a:endParaRPr lang="en-IN"/>
          </a:p>
        </p:txBody>
      </p:sp>
      <p:sp>
        <p:nvSpPr>
          <p:cNvPr id="5" name="AutoShape 2" descr=" BLACK Box Testing image">
            <a:extLst>
              <a:ext uri="{FF2B5EF4-FFF2-40B4-BE49-F238E27FC236}">
                <a16:creationId xmlns:a16="http://schemas.microsoft.com/office/drawing/2014/main" id="{1CD68AAE-A9BA-440C-9E46-9F2633B17FB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 BLACK Box Testing image">
            <a:extLst>
              <a:ext uri="{FF2B5EF4-FFF2-40B4-BE49-F238E27FC236}">
                <a16:creationId xmlns:a16="http://schemas.microsoft.com/office/drawing/2014/main" id="{014A046E-BBB7-462B-B0B5-72F858C03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088" y="2355033"/>
            <a:ext cx="4216894" cy="2634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462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E01FFA-CEC7-432D-8F77-E674102FA237}"/>
              </a:ext>
            </a:extLst>
          </p:cNvPr>
          <p:cNvSpPr>
            <a:spLocks noGrp="1"/>
          </p:cNvSpPr>
          <p:nvPr>
            <p:ph idx="1"/>
          </p:nvPr>
        </p:nvSpPr>
        <p:spPr>
          <a:xfrm>
            <a:off x="677334" y="541539"/>
            <a:ext cx="8596668" cy="5499824"/>
          </a:xfrm>
        </p:spPr>
        <p:txBody>
          <a:bodyPr/>
          <a:lstStyle/>
          <a:p>
            <a:endParaRPr lang="en-US" sz="1200" b="0" i="0" dirty="0">
              <a:solidFill>
                <a:srgbClr val="222222"/>
              </a:solidFill>
              <a:effectLst/>
              <a:latin typeface="Times New Roman" panose="02020603050405020304" pitchFamily="18" charset="0"/>
              <a:cs typeface="Times New Roman" panose="02020603050405020304" pitchFamily="18" charset="0"/>
            </a:endParaRPr>
          </a:p>
          <a:p>
            <a:endParaRPr lang="en-US" sz="1200" dirty="0">
              <a:solidFill>
                <a:srgbClr val="222222"/>
              </a:solidFill>
              <a:latin typeface="Times New Roman" panose="02020603050405020304" pitchFamily="18" charset="0"/>
              <a:cs typeface="Times New Roman" panose="02020603050405020304" pitchFamily="18" charset="0"/>
            </a:endParaRPr>
          </a:p>
          <a:p>
            <a:endParaRPr lang="en-US" sz="1200" b="0" i="0" dirty="0">
              <a:solidFill>
                <a:srgbClr val="222222"/>
              </a:solidFill>
              <a:effectLst/>
              <a:latin typeface="Times New Roman" panose="02020603050405020304" pitchFamily="18" charset="0"/>
              <a:cs typeface="Times New Roman" panose="02020603050405020304" pitchFamily="18" charset="0"/>
            </a:endParaRPr>
          </a:p>
          <a:p>
            <a:endParaRPr lang="en-US" sz="1200" dirty="0">
              <a:solidFill>
                <a:srgbClr val="222222"/>
              </a:solidFill>
              <a:latin typeface="Times New Roman" panose="02020603050405020304" pitchFamily="18" charset="0"/>
              <a:cs typeface="Times New Roman" panose="02020603050405020304" pitchFamily="18" charset="0"/>
            </a:endParaRPr>
          </a:p>
          <a:p>
            <a:r>
              <a:rPr lang="en-US" sz="1200" b="0" i="0" dirty="0">
                <a:solidFill>
                  <a:srgbClr val="222222"/>
                </a:solidFill>
                <a:effectLst/>
                <a:latin typeface="Times New Roman" panose="02020603050405020304" pitchFamily="18" charset="0"/>
                <a:cs typeface="Times New Roman" panose="02020603050405020304" pitchFamily="18" charset="0"/>
              </a:rPr>
              <a:t>The above Black-Box can be any software system you want to test. For Example, an operating system like Windows, a website like Google, a database like Oracle or even your own custom application.</a:t>
            </a:r>
          </a:p>
          <a:p>
            <a:pPr marL="0" indent="0">
              <a:buNone/>
            </a:pPr>
            <a:endParaRPr lang="en-US" sz="1200" dirty="0">
              <a:solidFill>
                <a:srgbClr val="222222"/>
              </a:solidFill>
              <a:latin typeface="Times New Roman" panose="02020603050405020304" pitchFamily="18" charset="0"/>
              <a:cs typeface="Times New Roman" panose="02020603050405020304" pitchFamily="18" charset="0"/>
            </a:endParaRPr>
          </a:p>
          <a:p>
            <a:r>
              <a:rPr lang="en-US" sz="1200" b="0" i="0" dirty="0">
                <a:solidFill>
                  <a:srgbClr val="222222"/>
                </a:solidFill>
                <a:effectLst/>
                <a:latin typeface="Times New Roman" panose="02020603050405020304" pitchFamily="18" charset="0"/>
                <a:cs typeface="Times New Roman" panose="02020603050405020304" pitchFamily="18" charset="0"/>
              </a:rPr>
              <a:t> Under Black Box Testing, you can test these applications by just focusing on the inputs and outputs without knowing their internal code implementation</a:t>
            </a:r>
            <a:r>
              <a:rPr lang="en-US" b="0" i="0" dirty="0">
                <a:solidFill>
                  <a:srgbClr val="222222"/>
                </a:solidFill>
                <a:effectLst/>
                <a:latin typeface="Source Sans Pro" panose="020B0503030403020204" pitchFamily="34" charset="0"/>
              </a:rPr>
              <a:t>.</a:t>
            </a:r>
          </a:p>
          <a:p>
            <a:r>
              <a:rPr lang="en-US" b="0" i="0" dirty="0">
                <a:solidFill>
                  <a:srgbClr val="222222"/>
                </a:solidFill>
                <a:effectLst/>
                <a:latin typeface="Source Sans Pro" panose="020B0503030403020204" pitchFamily="34" charset="0"/>
              </a:rPr>
              <a:t> </a:t>
            </a:r>
            <a:endParaRPr lang="en-IN" dirty="0"/>
          </a:p>
        </p:txBody>
      </p:sp>
      <p:sp>
        <p:nvSpPr>
          <p:cNvPr id="4" name="Slide Number Placeholder 3">
            <a:extLst>
              <a:ext uri="{FF2B5EF4-FFF2-40B4-BE49-F238E27FC236}">
                <a16:creationId xmlns:a16="http://schemas.microsoft.com/office/drawing/2014/main" id="{046D8C3A-EF03-4903-B599-93450B433819}"/>
              </a:ext>
            </a:extLst>
          </p:cNvPr>
          <p:cNvSpPr>
            <a:spLocks noGrp="1"/>
          </p:cNvSpPr>
          <p:nvPr>
            <p:ph type="sldNum" sz="quarter" idx="12"/>
          </p:nvPr>
        </p:nvSpPr>
        <p:spPr/>
        <p:txBody>
          <a:bodyPr/>
          <a:lstStyle/>
          <a:p>
            <a:fld id="{7A4D8795-AD65-4999-8D63-2079D8801812}" type="slidenum">
              <a:rPr lang="en-IN" smtClean="0"/>
              <a:t>66</a:t>
            </a:fld>
            <a:endParaRPr lang="en-IN"/>
          </a:p>
        </p:txBody>
      </p:sp>
    </p:spTree>
    <p:extLst>
      <p:ext uri="{BB962C8B-B14F-4D97-AF65-F5344CB8AC3E}">
        <p14:creationId xmlns:p14="http://schemas.microsoft.com/office/powerpoint/2010/main" val="41975925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2DD9-3EB7-4950-9FCA-A104BE858CD2}"/>
              </a:ext>
            </a:extLst>
          </p:cNvPr>
          <p:cNvSpPr>
            <a:spLocks noGrp="1"/>
          </p:cNvSpPr>
          <p:nvPr>
            <p:ph type="title"/>
          </p:nvPr>
        </p:nvSpPr>
        <p:spPr>
          <a:xfrm>
            <a:off x="677334" y="609600"/>
            <a:ext cx="8596668" cy="624396"/>
          </a:xfrm>
        </p:spPr>
        <p:txBody>
          <a:bodyPr>
            <a:normAutofit fontScale="90000"/>
          </a:bodyPr>
          <a:lstStyle/>
          <a:p>
            <a:r>
              <a:rPr lang="en-US" sz="2000" b="1" i="0" dirty="0">
                <a:solidFill>
                  <a:srgbClr val="222222"/>
                </a:solidFill>
                <a:effectLst/>
                <a:latin typeface="Times New Roman" panose="02020603050405020304" pitchFamily="18" charset="0"/>
                <a:cs typeface="Times New Roman" panose="02020603050405020304" pitchFamily="18" charset="0"/>
              </a:rPr>
              <a:t>                                                    Types of Black Box Testing</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FB16FF34-4225-483C-8DA0-9A09E5D389C5}"/>
              </a:ext>
            </a:extLst>
          </p:cNvPr>
          <p:cNvSpPr>
            <a:spLocks noGrp="1"/>
          </p:cNvSpPr>
          <p:nvPr>
            <p:ph idx="1"/>
          </p:nvPr>
        </p:nvSpPr>
        <p:spPr>
          <a:xfrm>
            <a:off x="677334" y="1393795"/>
            <a:ext cx="8596668" cy="4647568"/>
          </a:xfrm>
        </p:spPr>
        <p:txBody>
          <a:bodyPr/>
          <a:lstStyle/>
          <a:p>
            <a:pPr algn="l"/>
            <a:r>
              <a:rPr lang="en-US" sz="1200" b="0" i="0" dirty="0">
                <a:solidFill>
                  <a:srgbClr val="222222"/>
                </a:solidFill>
                <a:effectLst/>
                <a:latin typeface="Times New Roman" panose="02020603050405020304" pitchFamily="18" charset="0"/>
                <a:cs typeface="Times New Roman" panose="02020603050405020304" pitchFamily="18" charset="0"/>
              </a:rPr>
              <a:t>There are many types of Black Box Testing but the following are the prominent ones -</a:t>
            </a:r>
          </a:p>
          <a:p>
            <a:pPr algn="l">
              <a:buFont typeface="Arial" panose="020B0604020202020204" pitchFamily="34" charset="0"/>
              <a:buChar char="•"/>
            </a:pPr>
            <a:endParaRPr lang="en-US" sz="1200" b="1" i="0" dirty="0">
              <a:solidFill>
                <a:srgbClr val="2222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200" b="1" i="0" dirty="0">
                <a:solidFill>
                  <a:srgbClr val="222222"/>
                </a:solidFill>
                <a:effectLst/>
                <a:latin typeface="Times New Roman" panose="02020603050405020304" pitchFamily="18" charset="0"/>
                <a:cs typeface="Times New Roman" panose="02020603050405020304" pitchFamily="18" charset="0"/>
              </a:rPr>
              <a:t>Functional testing</a:t>
            </a:r>
            <a:r>
              <a:rPr lang="en-US" sz="1200" b="0" i="0" dirty="0">
                <a:solidFill>
                  <a:srgbClr val="222222"/>
                </a:solidFill>
                <a:effectLst/>
                <a:latin typeface="Times New Roman" panose="02020603050405020304" pitchFamily="18" charset="0"/>
                <a:cs typeface="Times New Roman" panose="02020603050405020304" pitchFamily="18" charset="0"/>
              </a:rPr>
              <a:t> - This black box testing type is related to the functional requirements of a system; it is done by software testers.</a:t>
            </a:r>
          </a:p>
          <a:p>
            <a:pPr algn="l">
              <a:buFont typeface="Arial" panose="020B0604020202020204" pitchFamily="34" charset="0"/>
              <a:buChar char="•"/>
            </a:pPr>
            <a:endParaRPr lang="en-US" sz="1200" b="1" i="0" dirty="0">
              <a:solidFill>
                <a:srgbClr val="2222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200" b="1" dirty="0">
              <a:solidFill>
                <a:srgbClr val="222222"/>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200" b="1" i="0" dirty="0">
                <a:solidFill>
                  <a:srgbClr val="222222"/>
                </a:solidFill>
                <a:effectLst/>
                <a:latin typeface="Times New Roman" panose="02020603050405020304" pitchFamily="18" charset="0"/>
                <a:cs typeface="Times New Roman" panose="02020603050405020304" pitchFamily="18" charset="0"/>
              </a:rPr>
              <a:t>Non-functional testing </a:t>
            </a:r>
            <a:r>
              <a:rPr lang="en-US" sz="1200" b="0" i="0" dirty="0">
                <a:solidFill>
                  <a:srgbClr val="222222"/>
                </a:solidFill>
                <a:effectLst/>
                <a:latin typeface="Times New Roman" panose="02020603050405020304" pitchFamily="18" charset="0"/>
                <a:cs typeface="Times New Roman" panose="02020603050405020304" pitchFamily="18" charset="0"/>
              </a:rPr>
              <a:t>- This type of black box testing is not related to testing of specific functionality, but non-functional requirements such as performance, scalability, usability.</a:t>
            </a:r>
          </a:p>
          <a:p>
            <a:pPr algn="l">
              <a:buFont typeface="Arial" panose="020B0604020202020204" pitchFamily="34" charset="0"/>
              <a:buChar char="•"/>
            </a:pPr>
            <a:endParaRPr lang="en-US" sz="1200" b="1" i="0" dirty="0">
              <a:solidFill>
                <a:srgbClr val="2222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200" b="1" i="0" dirty="0">
                <a:solidFill>
                  <a:srgbClr val="222222"/>
                </a:solidFill>
                <a:effectLst/>
                <a:latin typeface="Times New Roman" panose="02020603050405020304" pitchFamily="18" charset="0"/>
                <a:cs typeface="Times New Roman" panose="02020603050405020304" pitchFamily="18" charset="0"/>
              </a:rPr>
              <a:t>Regression testing </a:t>
            </a:r>
            <a:r>
              <a:rPr lang="en-US" sz="1200" b="0" i="0" dirty="0">
                <a:solidFill>
                  <a:srgbClr val="222222"/>
                </a:solidFill>
                <a:effectLst/>
                <a:latin typeface="Times New Roman" panose="02020603050405020304" pitchFamily="18" charset="0"/>
                <a:cs typeface="Times New Roman" panose="02020603050405020304" pitchFamily="18" charset="0"/>
              </a:rPr>
              <a:t>- </a:t>
            </a:r>
            <a:r>
              <a:rPr lang="en-US" sz="1200" b="0" i="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Regression Testing</a:t>
            </a:r>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a:solidFill>
                  <a:srgbClr val="222222"/>
                </a:solidFill>
                <a:effectLst/>
                <a:latin typeface="Times New Roman" panose="02020603050405020304" pitchFamily="18" charset="0"/>
                <a:cs typeface="Times New Roman" panose="02020603050405020304" pitchFamily="18" charset="0"/>
              </a:rPr>
              <a:t>is done after code fixes, upgrades or any other system maintenance to check the new code has not affected the existing code</a:t>
            </a:r>
            <a:r>
              <a:rPr lang="en-US" b="0" i="0" dirty="0">
                <a:solidFill>
                  <a:srgbClr val="222222"/>
                </a:solidFill>
                <a:effectLst/>
                <a:latin typeface="Source Sans Pro" panose="020B0503030403020204" pitchFamily="34" charset="0"/>
              </a:rPr>
              <a:t>.</a:t>
            </a:r>
          </a:p>
          <a:p>
            <a:endParaRPr lang="en-IN" dirty="0"/>
          </a:p>
        </p:txBody>
      </p:sp>
      <p:sp>
        <p:nvSpPr>
          <p:cNvPr id="4" name="Slide Number Placeholder 3">
            <a:extLst>
              <a:ext uri="{FF2B5EF4-FFF2-40B4-BE49-F238E27FC236}">
                <a16:creationId xmlns:a16="http://schemas.microsoft.com/office/drawing/2014/main" id="{FB7CF788-AF59-4C4C-80D0-F74179C6948F}"/>
              </a:ext>
            </a:extLst>
          </p:cNvPr>
          <p:cNvSpPr>
            <a:spLocks noGrp="1"/>
          </p:cNvSpPr>
          <p:nvPr>
            <p:ph type="sldNum" sz="quarter" idx="12"/>
          </p:nvPr>
        </p:nvSpPr>
        <p:spPr/>
        <p:txBody>
          <a:bodyPr/>
          <a:lstStyle/>
          <a:p>
            <a:fld id="{7A4D8795-AD65-4999-8D63-2079D8801812}" type="slidenum">
              <a:rPr lang="en-IN" smtClean="0"/>
              <a:t>67</a:t>
            </a:fld>
            <a:endParaRPr lang="en-IN"/>
          </a:p>
        </p:txBody>
      </p:sp>
    </p:spTree>
    <p:extLst>
      <p:ext uri="{BB962C8B-B14F-4D97-AF65-F5344CB8AC3E}">
        <p14:creationId xmlns:p14="http://schemas.microsoft.com/office/powerpoint/2010/main" val="25642295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AC6C4-2B6B-4F0C-9779-3025D2A70884}"/>
              </a:ext>
            </a:extLst>
          </p:cNvPr>
          <p:cNvSpPr>
            <a:spLocks noGrp="1"/>
          </p:cNvSpPr>
          <p:nvPr>
            <p:ph type="title"/>
          </p:nvPr>
        </p:nvSpPr>
        <p:spPr>
          <a:xfrm>
            <a:off x="677334" y="609600"/>
            <a:ext cx="8596668" cy="624396"/>
          </a:xfrm>
        </p:spPr>
        <p:txBody>
          <a:bodyPr>
            <a:normAutofit fontScale="90000"/>
          </a:bodyPr>
          <a:lstStyle/>
          <a:p>
            <a:r>
              <a:rPr lang="en-US" sz="1800" b="1" i="0" dirty="0">
                <a:solidFill>
                  <a:srgbClr val="222222"/>
                </a:solidFill>
                <a:effectLst/>
                <a:latin typeface="Times New Roman" panose="02020603050405020304" pitchFamily="18" charset="0"/>
                <a:cs typeface="Times New Roman" panose="02020603050405020304" pitchFamily="18" charset="0"/>
              </a:rPr>
              <a:t>                                        Tools used for Black Box Testing</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A3856C82-A822-466C-92B2-CD8E8DCF391F}"/>
              </a:ext>
            </a:extLst>
          </p:cNvPr>
          <p:cNvSpPr>
            <a:spLocks noGrp="1"/>
          </p:cNvSpPr>
          <p:nvPr>
            <p:ph idx="1"/>
          </p:nvPr>
        </p:nvSpPr>
        <p:spPr>
          <a:xfrm>
            <a:off x="677334" y="1154097"/>
            <a:ext cx="8596668" cy="4887265"/>
          </a:xfrm>
        </p:spPr>
        <p:txBody>
          <a:bodyPr/>
          <a:lstStyle/>
          <a:p>
            <a:endParaRPr lang="en-US" sz="1200" b="0" i="0" dirty="0">
              <a:solidFill>
                <a:srgbClr val="222222"/>
              </a:solidFill>
              <a:effectLst/>
              <a:latin typeface="Times New Roman" panose="02020603050405020304" pitchFamily="18" charset="0"/>
              <a:cs typeface="Times New Roman" panose="02020603050405020304" pitchFamily="18" charset="0"/>
            </a:endParaRPr>
          </a:p>
          <a:p>
            <a:endParaRPr lang="en-US" sz="1200" dirty="0">
              <a:solidFill>
                <a:srgbClr val="222222"/>
              </a:solidFill>
              <a:latin typeface="Times New Roman" panose="02020603050405020304" pitchFamily="18" charset="0"/>
              <a:cs typeface="Times New Roman" panose="02020603050405020304" pitchFamily="18" charset="0"/>
            </a:endParaRPr>
          </a:p>
          <a:p>
            <a:r>
              <a:rPr lang="en-US" sz="1200" b="0" i="0" dirty="0">
                <a:solidFill>
                  <a:srgbClr val="222222"/>
                </a:solidFill>
                <a:effectLst/>
                <a:latin typeface="Times New Roman" panose="02020603050405020304" pitchFamily="18" charset="0"/>
                <a:cs typeface="Times New Roman" panose="02020603050405020304" pitchFamily="18" charset="0"/>
              </a:rPr>
              <a:t>Tools used for Black box testing largely depends on the type of black box testing you are doing.</a:t>
            </a:r>
          </a:p>
          <a:p>
            <a:endParaRPr lang="en-US" sz="1200" dirty="0">
              <a:solidFill>
                <a:srgbClr val="222222"/>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200" b="0" i="0" dirty="0">
              <a:solidFill>
                <a:srgbClr val="2222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200" dirty="0">
              <a:solidFill>
                <a:srgbClr val="222222"/>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200" b="0" i="0" dirty="0">
              <a:solidFill>
                <a:srgbClr val="2222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200" b="0" i="0" dirty="0">
                <a:solidFill>
                  <a:srgbClr val="222222"/>
                </a:solidFill>
                <a:effectLst/>
                <a:latin typeface="Times New Roman" panose="02020603050405020304" pitchFamily="18" charset="0"/>
                <a:cs typeface="Times New Roman" panose="02020603050405020304" pitchFamily="18" charset="0"/>
              </a:rPr>
              <a:t>For Functional/ Regression Tests you can use - </a:t>
            </a:r>
            <a:r>
              <a:rPr lang="en-US" sz="1200" b="0" i="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QTP</a:t>
            </a:r>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Selenium</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200" b="0" i="0" dirty="0">
              <a:solidFill>
                <a:srgbClr val="2222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200" b="0" i="0" dirty="0">
                <a:solidFill>
                  <a:srgbClr val="222222"/>
                </a:solidFill>
                <a:effectLst/>
                <a:latin typeface="Times New Roman" panose="02020603050405020304" pitchFamily="18" charset="0"/>
                <a:cs typeface="Times New Roman" panose="02020603050405020304" pitchFamily="18" charset="0"/>
              </a:rPr>
              <a:t>For Non-Functional Tests, you can use - </a:t>
            </a:r>
            <a:r>
              <a:rPr lang="en-US" sz="1200" b="0" i="0"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LoadRunner</a:t>
            </a:r>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u="none" strike="noStrike" dirty="0" err="1">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Jmeter</a:t>
            </a:r>
            <a:endParaRPr lang="en-US" sz="1200" b="0" i="0" dirty="0">
              <a:solidFill>
                <a:schemeClr val="tx1"/>
              </a:solidFill>
              <a:effectLst/>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84F3A1B7-CA99-42D3-9846-AAD6E7CDB986}"/>
              </a:ext>
            </a:extLst>
          </p:cNvPr>
          <p:cNvSpPr>
            <a:spLocks noGrp="1"/>
          </p:cNvSpPr>
          <p:nvPr>
            <p:ph type="sldNum" sz="quarter" idx="12"/>
          </p:nvPr>
        </p:nvSpPr>
        <p:spPr/>
        <p:txBody>
          <a:bodyPr/>
          <a:lstStyle/>
          <a:p>
            <a:fld id="{7A4D8795-AD65-4999-8D63-2079D8801812}" type="slidenum">
              <a:rPr lang="en-IN" smtClean="0"/>
              <a:t>68</a:t>
            </a:fld>
            <a:endParaRPr lang="en-IN"/>
          </a:p>
        </p:txBody>
      </p:sp>
    </p:spTree>
    <p:extLst>
      <p:ext uri="{BB962C8B-B14F-4D97-AF65-F5344CB8AC3E}">
        <p14:creationId xmlns:p14="http://schemas.microsoft.com/office/powerpoint/2010/main" val="38112588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98A1C-41E9-4ECD-877D-C04D6D9B2039}"/>
              </a:ext>
            </a:extLst>
          </p:cNvPr>
          <p:cNvSpPr>
            <a:spLocks noGrp="1"/>
          </p:cNvSpPr>
          <p:nvPr>
            <p:ph type="title"/>
          </p:nvPr>
        </p:nvSpPr>
        <p:spPr>
          <a:xfrm>
            <a:off x="677334" y="609600"/>
            <a:ext cx="8596668" cy="553375"/>
          </a:xfrm>
        </p:spPr>
        <p:txBody>
          <a:bodyPr>
            <a:normAutofit fontScale="90000"/>
          </a:bodyPr>
          <a:lstStyle/>
          <a:p>
            <a:r>
              <a:rPr lang="en-IN" sz="1800" b="1" i="0" dirty="0">
                <a:solidFill>
                  <a:srgbClr val="222222"/>
                </a:solidFill>
                <a:effectLst/>
                <a:latin typeface="Times New Roman" panose="02020603050405020304" pitchFamily="18" charset="0"/>
                <a:cs typeface="Times New Roman" panose="02020603050405020304" pitchFamily="18" charset="0"/>
              </a:rPr>
              <a:t>                                                          White Box Testing</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1611F4E0-B1B4-4666-BAC0-D3105C37A63D}"/>
              </a:ext>
            </a:extLst>
          </p:cNvPr>
          <p:cNvSpPr>
            <a:spLocks noGrp="1"/>
          </p:cNvSpPr>
          <p:nvPr>
            <p:ph idx="1"/>
          </p:nvPr>
        </p:nvSpPr>
        <p:spPr>
          <a:xfrm>
            <a:off x="677334" y="1012055"/>
            <a:ext cx="8596668" cy="5029308"/>
          </a:xfrm>
        </p:spPr>
        <p:txBody>
          <a:bodyPr>
            <a:normAutofit/>
          </a:bodyPr>
          <a:lstStyle/>
          <a:p>
            <a:r>
              <a:rPr lang="en-US" sz="1200" b="1" i="0" dirty="0">
                <a:solidFill>
                  <a:srgbClr val="222222"/>
                </a:solidFill>
                <a:effectLst/>
                <a:latin typeface="Times New Roman" panose="02020603050405020304" pitchFamily="18" charset="0"/>
                <a:cs typeface="Times New Roman" panose="02020603050405020304" pitchFamily="18" charset="0"/>
              </a:rPr>
              <a:t>White Box Testing</a:t>
            </a:r>
            <a:r>
              <a:rPr lang="en-US" sz="1200" b="0" i="0" dirty="0">
                <a:solidFill>
                  <a:srgbClr val="222222"/>
                </a:solidFill>
                <a:effectLst/>
                <a:latin typeface="Times New Roman" panose="02020603050405020304" pitchFamily="18" charset="0"/>
                <a:cs typeface="Times New Roman" panose="02020603050405020304" pitchFamily="18" charset="0"/>
              </a:rPr>
              <a:t> is software testing technique in which internal structure, design and coding of software are tested to verify flow of input-output and to improve design, usability and security. In white box testing, code is visible to testers so it is also called Clear box testing, Open box testing, Transparent box testing, Code-based testing and Glass box testing.</a:t>
            </a:r>
          </a:p>
          <a:p>
            <a:endParaRPr lang="en-US" sz="1200" dirty="0">
              <a:solidFill>
                <a:srgbClr val="222222"/>
              </a:solidFill>
              <a:latin typeface="Times New Roman" panose="02020603050405020304" pitchFamily="18" charset="0"/>
              <a:cs typeface="Times New Roman" panose="02020603050405020304" pitchFamily="18" charset="0"/>
            </a:endParaRPr>
          </a:p>
          <a:p>
            <a:endParaRPr lang="en-US" sz="1200" dirty="0">
              <a:solidFill>
                <a:srgbClr val="222222"/>
              </a:solidFill>
              <a:latin typeface="Times New Roman" panose="02020603050405020304" pitchFamily="18" charset="0"/>
              <a:cs typeface="Times New Roman" panose="02020603050405020304" pitchFamily="18" charset="0"/>
            </a:endParaRPr>
          </a:p>
          <a:p>
            <a:r>
              <a:rPr lang="en-US" sz="1200" b="0" i="0" dirty="0">
                <a:solidFill>
                  <a:srgbClr val="222222"/>
                </a:solidFill>
                <a:effectLst/>
                <a:latin typeface="Source Sans Pro" panose="020B0503030403020204" pitchFamily="34" charset="0"/>
              </a:rPr>
              <a:t>The term "White Box" was used because of the see-through box concept. The clear box or White Box name symbolizes the ability to see through the software's outer shell (or "box") into its inner workings</a:t>
            </a:r>
            <a:endParaRPr lang="en-IN"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0695F76-4566-46C5-A85B-691D956B0DE5}"/>
              </a:ext>
            </a:extLst>
          </p:cNvPr>
          <p:cNvSpPr>
            <a:spLocks noGrp="1"/>
          </p:cNvSpPr>
          <p:nvPr>
            <p:ph type="sldNum" sz="quarter" idx="12"/>
          </p:nvPr>
        </p:nvSpPr>
        <p:spPr/>
        <p:txBody>
          <a:bodyPr/>
          <a:lstStyle/>
          <a:p>
            <a:fld id="{7A4D8795-AD65-4999-8D63-2079D8801812}" type="slidenum">
              <a:rPr lang="en-IN" smtClean="0"/>
              <a:t>69</a:t>
            </a:fld>
            <a:endParaRPr lang="en-IN"/>
          </a:p>
        </p:txBody>
      </p:sp>
    </p:spTree>
    <p:extLst>
      <p:ext uri="{BB962C8B-B14F-4D97-AF65-F5344CB8AC3E}">
        <p14:creationId xmlns:p14="http://schemas.microsoft.com/office/powerpoint/2010/main" val="228629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6CF762-CC9D-4002-91CE-52C8AC850319}"/>
              </a:ext>
            </a:extLst>
          </p:cNvPr>
          <p:cNvSpPr>
            <a:spLocks noGrp="1"/>
          </p:cNvSpPr>
          <p:nvPr>
            <p:ph idx="1"/>
          </p:nvPr>
        </p:nvSpPr>
        <p:spPr>
          <a:xfrm>
            <a:off x="677334" y="2160589"/>
            <a:ext cx="8596668" cy="4169190"/>
          </a:xfrm>
        </p:spPr>
        <p:txBody>
          <a:bodyPr>
            <a:normAutofit/>
          </a:bodyPr>
          <a:lstStyle/>
          <a:p>
            <a:pPr marL="457200" lvl="1" indent="0" algn="just">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Goal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To reduce the billing burden that is done manually.</a:t>
            </a: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Provide customer improved billing experience.</a:t>
            </a: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To give proper marketing satisfaction to the customers</a:t>
            </a: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To provide organized or categorized product bill to the customer.</a:t>
            </a: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To provide different methods of payment to the customers.</a:t>
            </a:r>
          </a:p>
          <a:p>
            <a:pPr algn="just">
              <a:lnSpc>
                <a:spcPct val="107000"/>
              </a:lnSpc>
              <a:spcAft>
                <a:spcPts val="800"/>
              </a:spcAft>
            </a:pPr>
            <a:r>
              <a:rPr lang="en-IN" sz="12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Customers might pay you with cash, credit cards or, if you offer it, an instalment plan.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2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Regardless of how they pay, you'll need a </a:t>
            </a:r>
            <a:r>
              <a:rPr lang="en-IN" sz="12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billing system</a:t>
            </a:r>
            <a:r>
              <a:rPr lang="en-IN" sz="12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to </a:t>
            </a:r>
            <a:r>
              <a:rPr lang="en-IN" sz="12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invoice</a:t>
            </a:r>
            <a:r>
              <a:rPr lang="en-IN" sz="12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and track customer orders.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2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Billing systems</a:t>
            </a:r>
            <a:r>
              <a:rPr lang="en-IN" sz="12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often are designed to handle everything from computing charges to providing statements.</a:t>
            </a:r>
            <a:endParaRPr lang="en-IN" sz="12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AA1FAC0-2182-4636-842F-8FD3BF760467}"/>
              </a:ext>
            </a:extLst>
          </p:cNvPr>
          <p:cNvSpPr>
            <a:spLocks noGrp="1"/>
          </p:cNvSpPr>
          <p:nvPr>
            <p:ph type="sldNum" sz="quarter" idx="12"/>
          </p:nvPr>
        </p:nvSpPr>
        <p:spPr/>
        <p:txBody>
          <a:bodyPr/>
          <a:lstStyle/>
          <a:p>
            <a:fld id="{7A4D8795-AD65-4999-8D63-2079D8801812}" type="slidenum">
              <a:rPr lang="en-IN" smtClean="0"/>
              <a:t>7</a:t>
            </a:fld>
            <a:endParaRPr lang="en-IN"/>
          </a:p>
        </p:txBody>
      </p:sp>
    </p:spTree>
    <p:extLst>
      <p:ext uri="{BB962C8B-B14F-4D97-AF65-F5344CB8AC3E}">
        <p14:creationId xmlns:p14="http://schemas.microsoft.com/office/powerpoint/2010/main" val="4116418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51848-E19C-4D28-8D82-5D7E319304F0}"/>
              </a:ext>
            </a:extLst>
          </p:cNvPr>
          <p:cNvSpPr>
            <a:spLocks noGrp="1"/>
          </p:cNvSpPr>
          <p:nvPr>
            <p:ph type="title"/>
          </p:nvPr>
        </p:nvSpPr>
        <p:spPr/>
        <p:txBody>
          <a:bodyPr/>
          <a:lstStyle/>
          <a:p>
            <a:r>
              <a:rPr lang="en-IN" sz="1800" b="1" i="0" dirty="0">
                <a:solidFill>
                  <a:srgbClr val="222222"/>
                </a:solidFill>
                <a:effectLst/>
                <a:latin typeface="Times New Roman" panose="02020603050405020304" pitchFamily="18" charset="0"/>
                <a:cs typeface="Times New Roman" panose="02020603050405020304" pitchFamily="18" charset="0"/>
              </a:rPr>
              <a:t>                                             White Box Testing Tools</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2BF2B087-3EE1-4755-95FD-F15A7469EB9A}"/>
              </a:ext>
            </a:extLst>
          </p:cNvPr>
          <p:cNvSpPr>
            <a:spLocks noGrp="1"/>
          </p:cNvSpPr>
          <p:nvPr>
            <p:ph idx="1"/>
          </p:nvPr>
        </p:nvSpPr>
        <p:spPr/>
        <p:txBody>
          <a:bodyPr/>
          <a:lstStyle/>
          <a:p>
            <a:pPr algn="l"/>
            <a:r>
              <a:rPr lang="en-US" sz="1200" b="0" i="0" dirty="0">
                <a:solidFill>
                  <a:srgbClr val="222222"/>
                </a:solidFill>
                <a:effectLst/>
                <a:latin typeface="Times New Roman" panose="02020603050405020304" pitchFamily="18" charset="0"/>
                <a:cs typeface="Times New Roman" panose="02020603050405020304" pitchFamily="18" charset="0"/>
              </a:rPr>
              <a:t>Below is a list of top white box testing tools.</a:t>
            </a:r>
          </a:p>
          <a:p>
            <a:pPr algn="l">
              <a:buFont typeface="Arial" panose="020B0604020202020204" pitchFamily="34" charset="0"/>
              <a:buChar char="•"/>
            </a:pPr>
            <a:r>
              <a:rPr lang="en-US" sz="1200" b="0" i="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Parasoft</a:t>
            </a:r>
            <a:r>
              <a:rPr lang="en-US" sz="1200" b="0" i="0" u="none" strike="noStrike" dirty="0">
                <a:solidFill>
                  <a:srgbClr val="99CA3C"/>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sz="1200" b="0" i="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Jtest</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200" b="0" i="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EclEmma</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200" b="0" i="0"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NUnit</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200" b="0" i="0" u="none" strike="noStrike" dirty="0">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PyUnit</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200" b="0" i="0" u="none" strike="noStrike" dirty="0">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HTMLUnit</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200" b="0" i="0" u="none" strike="noStrike" dirty="0">
                <a:solidFill>
                  <a:schemeClr val="tx1"/>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CppUnit</a:t>
            </a:r>
            <a:endParaRPr lang="en-US" sz="1200" b="0" i="0" dirty="0">
              <a:solidFill>
                <a:schemeClr val="tx1"/>
              </a:solidFill>
              <a:effectLst/>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AE0892B7-6274-4E29-B459-DCC81B219CA1}"/>
              </a:ext>
            </a:extLst>
          </p:cNvPr>
          <p:cNvSpPr>
            <a:spLocks noGrp="1"/>
          </p:cNvSpPr>
          <p:nvPr>
            <p:ph type="sldNum" sz="quarter" idx="12"/>
          </p:nvPr>
        </p:nvSpPr>
        <p:spPr/>
        <p:txBody>
          <a:bodyPr/>
          <a:lstStyle/>
          <a:p>
            <a:fld id="{7A4D8795-AD65-4999-8D63-2079D8801812}" type="slidenum">
              <a:rPr lang="en-IN" smtClean="0"/>
              <a:t>70</a:t>
            </a:fld>
            <a:endParaRPr lang="en-IN"/>
          </a:p>
        </p:txBody>
      </p:sp>
    </p:spTree>
    <p:extLst>
      <p:ext uri="{BB962C8B-B14F-4D97-AF65-F5344CB8AC3E}">
        <p14:creationId xmlns:p14="http://schemas.microsoft.com/office/powerpoint/2010/main" val="33178132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B3E3-67E6-423C-BCFE-B7126BA0E9B3}"/>
              </a:ext>
            </a:extLst>
          </p:cNvPr>
          <p:cNvSpPr>
            <a:spLocks noGrp="1"/>
          </p:cNvSpPr>
          <p:nvPr>
            <p:ph type="title"/>
          </p:nvPr>
        </p:nvSpPr>
        <p:spPr>
          <a:xfrm>
            <a:off x="677334" y="609600"/>
            <a:ext cx="8596668" cy="553375"/>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                                                    FUTURE ENHANCEMENT</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F44EC8-E0BF-44B3-A096-982277D55E35}"/>
              </a:ext>
            </a:extLst>
          </p:cNvPr>
          <p:cNvSpPr>
            <a:spLocks noGrp="1"/>
          </p:cNvSpPr>
          <p:nvPr>
            <p:ph idx="1"/>
          </p:nvPr>
        </p:nvSpPr>
        <p:spPr/>
        <p:txBody>
          <a:bodyPr/>
          <a:lstStyle/>
          <a:p>
            <a:pPr algn="just">
              <a:lnSpc>
                <a:spcPct val="107000"/>
              </a:lnSpc>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This project will help the store keeper in fast </a:t>
            </a:r>
            <a:r>
              <a:rPr lang="en-IN"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billing</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This project enable store keeper to maintain a great database of all Customers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3) customer who have visited the store and have purchased which product can be known easily</a:t>
            </a:r>
          </a:p>
          <a:p>
            <a:pPr algn="just">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4) this enables to see report regarding product and category</a:t>
            </a:r>
          </a:p>
          <a:p>
            <a:pPr algn="just">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5) it makes it easy to maintain in future prospect</a:t>
            </a:r>
          </a:p>
          <a:p>
            <a:endParaRPr lang="en-IN" dirty="0"/>
          </a:p>
        </p:txBody>
      </p:sp>
      <p:sp>
        <p:nvSpPr>
          <p:cNvPr id="4" name="Slide Number Placeholder 3">
            <a:extLst>
              <a:ext uri="{FF2B5EF4-FFF2-40B4-BE49-F238E27FC236}">
                <a16:creationId xmlns:a16="http://schemas.microsoft.com/office/drawing/2014/main" id="{ABFAA0F8-C1B3-449D-95F4-91B752BEA465}"/>
              </a:ext>
            </a:extLst>
          </p:cNvPr>
          <p:cNvSpPr>
            <a:spLocks noGrp="1"/>
          </p:cNvSpPr>
          <p:nvPr>
            <p:ph type="sldNum" sz="quarter" idx="12"/>
          </p:nvPr>
        </p:nvSpPr>
        <p:spPr/>
        <p:txBody>
          <a:bodyPr/>
          <a:lstStyle/>
          <a:p>
            <a:fld id="{7A4D8795-AD65-4999-8D63-2079D8801812}" type="slidenum">
              <a:rPr lang="en-IN" smtClean="0"/>
              <a:t>71</a:t>
            </a:fld>
            <a:endParaRPr lang="en-IN"/>
          </a:p>
        </p:txBody>
      </p:sp>
    </p:spTree>
    <p:extLst>
      <p:ext uri="{BB962C8B-B14F-4D97-AF65-F5344CB8AC3E}">
        <p14:creationId xmlns:p14="http://schemas.microsoft.com/office/powerpoint/2010/main" val="1863380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B3E3-67E6-423C-BCFE-B7126BA0E9B3}"/>
              </a:ext>
            </a:extLst>
          </p:cNvPr>
          <p:cNvSpPr>
            <a:spLocks noGrp="1"/>
          </p:cNvSpPr>
          <p:nvPr>
            <p:ph type="title"/>
          </p:nvPr>
        </p:nvSpPr>
        <p:spPr>
          <a:xfrm>
            <a:off x="677334" y="609600"/>
            <a:ext cx="8596668" cy="713173"/>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BIBLIOGRAPHY</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F44EC8-E0BF-44B3-A096-982277D55E35}"/>
              </a:ext>
            </a:extLst>
          </p:cNvPr>
          <p:cNvSpPr>
            <a:spLocks noGrp="1"/>
          </p:cNvSpPr>
          <p:nvPr>
            <p:ph idx="1"/>
          </p:nvPr>
        </p:nvSpPr>
        <p:spPr>
          <a:xfrm>
            <a:off x="979175" y="1938648"/>
            <a:ext cx="8596668" cy="3880773"/>
          </a:xfrm>
        </p:spPr>
        <p:txBody>
          <a:bodyPr>
            <a:normAutofit/>
          </a:bodyPr>
          <a:lstStyle/>
          <a:p>
            <a:pPr algn="just">
              <a:lnSpc>
                <a:spcPct val="107000"/>
              </a:lnSpc>
              <a:spcAft>
                <a:spcPts val="800"/>
              </a:spcAft>
            </a:pPr>
            <a:r>
              <a:rPr lang="en-IN" sz="12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https://www.javatpoint.com/php-tutorial</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IN" sz="12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https://www.tutorialrepublic.com/jquery-tutorial/</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2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https://www.tutorialspoint.com/sdlc/sdlc_waterfall_model.htm</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2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https://www.guru99.com/unit-testing-guide.html</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2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https://www.guru99.com/functional-testing.html</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IN" sz="12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https://www.tutorialspoint.com/software_testing_dictionary/behaviour_testing.htm</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391C3DC-B8E7-42E5-A200-3839FB47F101}"/>
              </a:ext>
            </a:extLst>
          </p:cNvPr>
          <p:cNvSpPr>
            <a:spLocks noGrp="1"/>
          </p:cNvSpPr>
          <p:nvPr>
            <p:ph type="sldNum" sz="quarter" idx="12"/>
          </p:nvPr>
        </p:nvSpPr>
        <p:spPr/>
        <p:txBody>
          <a:bodyPr/>
          <a:lstStyle/>
          <a:p>
            <a:fld id="{7A4D8795-AD65-4999-8D63-2079D8801812}" type="slidenum">
              <a:rPr lang="en-IN" smtClean="0"/>
              <a:t>72</a:t>
            </a:fld>
            <a:endParaRPr lang="en-IN"/>
          </a:p>
        </p:txBody>
      </p:sp>
    </p:spTree>
    <p:extLst>
      <p:ext uri="{BB962C8B-B14F-4D97-AF65-F5344CB8AC3E}">
        <p14:creationId xmlns:p14="http://schemas.microsoft.com/office/powerpoint/2010/main" val="1524579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49E9-B1CF-4F2B-B7AD-4E5840D97802}"/>
              </a:ext>
            </a:extLst>
          </p:cNvPr>
          <p:cNvSpPr>
            <a:spLocks noGrp="1"/>
          </p:cNvSpPr>
          <p:nvPr>
            <p:ph type="title"/>
          </p:nvPr>
        </p:nvSpPr>
        <p:spPr>
          <a:xfrm>
            <a:off x="677334" y="609600"/>
            <a:ext cx="8596668" cy="588885"/>
          </a:xfrm>
        </p:spPr>
        <p:txBody>
          <a:bodyPr/>
          <a:lstStyle/>
          <a:p>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Constraints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3B386B-F1E7-4FF5-8D2E-5C2502EE6287}"/>
              </a:ext>
            </a:extLst>
          </p:cNvPr>
          <p:cNvSpPr>
            <a:spLocks noGrp="1"/>
          </p:cNvSpPr>
          <p:nvPr>
            <p:ph idx="1"/>
          </p:nvPr>
        </p:nvSpPr>
        <p:spPr/>
        <p:txBody>
          <a:bodyPr/>
          <a:lstStyle/>
          <a:p>
            <a:pPr marL="342900" lvl="0" indent="-342900" algn="just">
              <a:lnSpc>
                <a:spcPct val="107000"/>
              </a:lnSpc>
              <a:buFont typeface="Symbol" panose="05050102010706020507" pitchFamily="18"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This system is used for making payments.</a:t>
            </a:r>
          </a:p>
          <a:p>
            <a:pPr marL="685800" indent="0" algn="just">
              <a:lnSpc>
                <a:spcPct val="107000"/>
              </a:lnSpc>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07000"/>
              </a:lnSpc>
              <a:buFont typeface="Symbol" panose="05050102010706020507" pitchFamily="18"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mode of payment can be cash or cashless</a:t>
            </a:r>
          </a:p>
          <a:p>
            <a:pPr marL="685800" indent="0" algn="just">
              <a:lnSpc>
                <a:spcPct val="107000"/>
              </a:lnSpc>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07000"/>
              </a:lnSpc>
              <a:buFont typeface="Symbol" panose="05050102010706020507" pitchFamily="18"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This makes the payment secure</a:t>
            </a:r>
          </a:p>
          <a:p>
            <a:pPr marL="685800" indent="0" algn="just">
              <a:lnSpc>
                <a:spcPct val="107000"/>
              </a:lnSpc>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07000"/>
              </a:lnSpc>
              <a:buFont typeface="Symbol" panose="05050102010706020507" pitchFamily="18"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This can be used by all the retailers</a:t>
            </a:r>
          </a:p>
          <a:p>
            <a:pPr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00A06E5-9CF3-4A5F-A9CF-2F22BA610F84}"/>
              </a:ext>
            </a:extLst>
          </p:cNvPr>
          <p:cNvSpPr>
            <a:spLocks noGrp="1"/>
          </p:cNvSpPr>
          <p:nvPr>
            <p:ph type="sldNum" sz="quarter" idx="12"/>
          </p:nvPr>
        </p:nvSpPr>
        <p:spPr/>
        <p:txBody>
          <a:bodyPr/>
          <a:lstStyle/>
          <a:p>
            <a:fld id="{7A4D8795-AD65-4999-8D63-2079D8801812}" type="slidenum">
              <a:rPr lang="en-IN" smtClean="0"/>
              <a:t>8</a:t>
            </a:fld>
            <a:endParaRPr lang="en-IN"/>
          </a:p>
        </p:txBody>
      </p:sp>
    </p:spTree>
    <p:extLst>
      <p:ext uri="{BB962C8B-B14F-4D97-AF65-F5344CB8AC3E}">
        <p14:creationId xmlns:p14="http://schemas.microsoft.com/office/powerpoint/2010/main" val="142959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A205-DDF0-4251-89CA-3FF1707DA62B}"/>
              </a:ext>
            </a:extLst>
          </p:cNvPr>
          <p:cNvSpPr>
            <a:spLocks noGrp="1"/>
          </p:cNvSpPr>
          <p:nvPr>
            <p:ph type="title"/>
          </p:nvPr>
        </p:nvSpPr>
        <p:spPr>
          <a:xfrm>
            <a:off x="677334" y="609600"/>
            <a:ext cx="8596668" cy="642151"/>
          </a:xfrm>
        </p:spPr>
        <p:txBody>
          <a:bodyPr>
            <a:normAutofit fontScale="90000"/>
          </a:bodyPr>
          <a:lstStyle/>
          <a:p>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Environment description</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5EC799B-43D2-4878-B4DB-43D39A915C11}"/>
              </a:ext>
            </a:extLst>
          </p:cNvPr>
          <p:cNvSpPr>
            <a:spLocks noGrp="1"/>
          </p:cNvSpPr>
          <p:nvPr>
            <p:ph idx="1"/>
          </p:nvPr>
        </p:nvSpPr>
        <p:spPr>
          <a:xfrm>
            <a:off x="677334" y="1482571"/>
            <a:ext cx="8596668" cy="4558791"/>
          </a:xfrm>
        </p:spPr>
        <p:txBody>
          <a:bodyPr>
            <a:normAutofit/>
          </a:bodyPr>
          <a:lstStyle/>
          <a:p>
            <a:pPr marL="742950" lvl="1" indent="-285750" algn="just">
              <a:lnSpc>
                <a:spcPct val="107000"/>
              </a:lnSpc>
              <a:buFont typeface="+mj-lt"/>
              <a:buAutoNum type="arabicPeriod"/>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technologies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08940" algn="just">
              <a:lnSpc>
                <a:spcPct val="107000"/>
              </a:lnSpc>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TECHNOLOGIES AND TOOLS Software Used in the system</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1800"/>
              </a:spcBef>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Web browser: Google Chrome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1800"/>
              </a:spcBef>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 Languages Used: php.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1800"/>
              </a:spcBef>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Notepad++ (for compiling and executing the programs)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1800"/>
              </a:spcBef>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4)Hardware Used: CPU configuration - AMD processors 4000+ series - RAM 1 GB DDR2 Monitor - Any monitor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1800"/>
              </a:spcBef>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Operating System: - Windows XP - Windows 7 - Windows 8 Or any other version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392BDBC-C27E-4F14-A5B8-4C847856962F}"/>
              </a:ext>
            </a:extLst>
          </p:cNvPr>
          <p:cNvSpPr>
            <a:spLocks noGrp="1"/>
          </p:cNvSpPr>
          <p:nvPr>
            <p:ph type="sldNum" sz="quarter" idx="12"/>
          </p:nvPr>
        </p:nvSpPr>
        <p:spPr/>
        <p:txBody>
          <a:bodyPr/>
          <a:lstStyle/>
          <a:p>
            <a:fld id="{7A4D8795-AD65-4999-8D63-2079D8801812}" type="slidenum">
              <a:rPr lang="en-IN" smtClean="0"/>
              <a:t>9</a:t>
            </a:fld>
            <a:endParaRPr lang="en-IN"/>
          </a:p>
        </p:txBody>
      </p:sp>
    </p:spTree>
    <p:extLst>
      <p:ext uri="{BB962C8B-B14F-4D97-AF65-F5344CB8AC3E}">
        <p14:creationId xmlns:p14="http://schemas.microsoft.com/office/powerpoint/2010/main" val="28932557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1133</TotalTime>
  <Words>5694</Words>
  <Application>Microsoft Office PowerPoint</Application>
  <PresentationFormat>Widescreen</PresentationFormat>
  <Paragraphs>939</Paragraphs>
  <Slides>72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72</vt:i4>
      </vt:variant>
    </vt:vector>
  </HeadingPairs>
  <TitlesOfParts>
    <vt:vector size="85" baseType="lpstr">
      <vt:lpstr>Abadi</vt:lpstr>
      <vt:lpstr>Arial</vt:lpstr>
      <vt:lpstr>Centaur</vt:lpstr>
      <vt:lpstr>Courier New</vt:lpstr>
      <vt:lpstr>Roboto</vt:lpstr>
      <vt:lpstr>Roman</vt:lpstr>
      <vt:lpstr>Source Sans Pro</vt:lpstr>
      <vt:lpstr>Symbol</vt:lpstr>
      <vt:lpstr>Times New Roman</vt:lpstr>
      <vt:lpstr>Trebuchet MS</vt:lpstr>
      <vt:lpstr>Wingdings</vt:lpstr>
      <vt:lpstr>Wingdings 3</vt:lpstr>
      <vt:lpstr>Facet</vt:lpstr>
      <vt:lpstr>PowerPoint Presentation</vt:lpstr>
      <vt:lpstr>         A project on       DEPARTMENT STORE BILLING SYSTEM Submitted for Partial Fulfil for the Degree of: BECHELOR OF COMPUTER APPLICATION [BCA] [6th SEMESTER, TYBCA] Year: 2020-2021 Submitted to: M. K. INSTITUTE OF COMPUTER STUDIES BHARUCH </vt:lpstr>
      <vt:lpstr>                                    INDEX</vt:lpstr>
      <vt:lpstr>                                                                           PROJECT DESCRIPTION</vt:lpstr>
      <vt:lpstr>                                                                      PROJECT PROFILE</vt:lpstr>
      <vt:lpstr>                                                                      project planning </vt:lpstr>
      <vt:lpstr>PowerPoint Presentation</vt:lpstr>
      <vt:lpstr>                                               Constraints</vt:lpstr>
      <vt:lpstr>                                                     Environment description </vt:lpstr>
      <vt:lpstr>                                              HARDWARE SPECIFICATION</vt:lpstr>
      <vt:lpstr>                                                  SOFTWARE SPECIFICATION</vt:lpstr>
      <vt:lpstr>                                                          Introduction   </vt:lpstr>
      <vt:lpstr>                                                    Characteristics of php</vt:lpstr>
      <vt:lpstr>                                                    CHARACTERISTICS OF PHP </vt:lpstr>
      <vt:lpstr>PowerPoint Presentation</vt:lpstr>
      <vt:lpstr>PowerPoint Presentation</vt:lpstr>
      <vt:lpstr>                                                                         Why use PHP </vt:lpstr>
      <vt:lpstr>                                                                Advantage of php </vt:lpstr>
      <vt:lpstr>PowerPoint Presentation</vt:lpstr>
      <vt:lpstr>                                                       Introduction to mysql</vt:lpstr>
      <vt:lpstr>PowerPoint Presentation</vt:lpstr>
      <vt:lpstr>                                               ADVANTAGES OF MYSQL</vt:lpstr>
      <vt:lpstr>PowerPoint Presentation</vt:lpstr>
      <vt:lpstr>                  Introduction j query  </vt:lpstr>
      <vt:lpstr>                                              What You Can Do with jQuery </vt:lpstr>
      <vt:lpstr>                                                    Advantages of Using jQuery </vt:lpstr>
      <vt:lpstr>                                                      Introduction to php Mailer</vt:lpstr>
      <vt:lpstr>PowerPoint Presentation</vt:lpstr>
      <vt:lpstr>                                                            Features </vt:lpstr>
      <vt:lpstr>                                                Data Gathering   </vt:lpstr>
      <vt:lpstr>                              Objective and Advantages of System </vt:lpstr>
      <vt:lpstr>                                                           Advantages </vt:lpstr>
      <vt:lpstr>PowerPoint Presentation</vt:lpstr>
      <vt:lpstr>                                                                     Waterfall diagram   </vt:lpstr>
      <vt:lpstr>PowerPoint Presentation</vt:lpstr>
      <vt:lpstr>PowerPoint Presentation</vt:lpstr>
      <vt:lpstr>PowerPoint Presentation</vt:lpstr>
      <vt:lpstr>                                                Waterfall Model – Application </vt:lpstr>
      <vt:lpstr>                                                 Waterfall Model – Advantages </vt:lpstr>
      <vt:lpstr>                                                                 Waterfall Model – Disadvantages </vt:lpstr>
      <vt:lpstr>                                                              System Design </vt:lpstr>
      <vt:lpstr>                                                                  Category Table </vt:lpstr>
      <vt:lpstr>                                                                             Customer Table </vt:lpstr>
      <vt:lpstr>                                                                      Product Table </vt:lpstr>
      <vt:lpstr>                                                                        Transaction Table  </vt:lpstr>
      <vt:lpstr>                                                                        User table</vt:lpstr>
      <vt:lpstr>                   DATA DICTIONARY</vt:lpstr>
      <vt:lpstr>PowerPoint Presentation</vt:lpstr>
      <vt:lpstr>PowerPoint Presentation</vt:lpstr>
      <vt:lpstr>                                               DATA  FLOW  DIAGRAM</vt:lpstr>
      <vt:lpstr>                                                  USER LEVEL DFD</vt:lpstr>
      <vt:lpstr>PowerPoint Presentation</vt:lpstr>
      <vt:lpstr>                                                        ADMIN</vt:lpstr>
      <vt:lpstr>                                       ZERO LEVEL DFD</vt:lpstr>
      <vt:lpstr>PowerPoint Presentation</vt:lpstr>
      <vt:lpstr>                                                          SCREEN LAYOUT </vt:lpstr>
      <vt:lpstr>                                                                    Employee Login page </vt:lpstr>
      <vt:lpstr>                                                               Change password </vt:lpstr>
      <vt:lpstr>                                                                     ADMIN SIDE </vt:lpstr>
      <vt:lpstr>                                                                                  Admin login </vt:lpstr>
      <vt:lpstr>                                                                Dash board </vt:lpstr>
      <vt:lpstr>                                                                              USER SLIDE</vt:lpstr>
      <vt:lpstr>                                                 USER REPORT</vt:lpstr>
      <vt:lpstr>                                                                    Employee </vt:lpstr>
      <vt:lpstr>                                                         System Testing</vt:lpstr>
      <vt:lpstr>PowerPoint Presentation</vt:lpstr>
      <vt:lpstr>                                                    Types of Black Box Testing </vt:lpstr>
      <vt:lpstr>                                        Tools used for Black Box Testing </vt:lpstr>
      <vt:lpstr>                                                          White Box Testing </vt:lpstr>
      <vt:lpstr>                                             White Box Testing Tools </vt:lpstr>
      <vt:lpstr>                                                    FUTURE ENHANCEMENT</vt:lpstr>
      <vt:lpstr>                                                                   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surendra rawat</dc:creator>
  <cp:lastModifiedBy>Vishal Somai</cp:lastModifiedBy>
  <cp:revision>78</cp:revision>
  <dcterms:created xsi:type="dcterms:W3CDTF">2021-06-16T04:37:58Z</dcterms:created>
  <dcterms:modified xsi:type="dcterms:W3CDTF">2021-06-21T04:03:01Z</dcterms:modified>
</cp:coreProperties>
</file>