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8" r:id="rId3"/>
    <p:sldId id="259" r:id="rId4"/>
    <p:sldId id="260" r:id="rId5"/>
    <p:sldId id="270" r:id="rId6"/>
    <p:sldId id="269" r:id="rId7"/>
    <p:sldId id="264" r:id="rId8"/>
    <p:sldId id="267" r:id="rId9"/>
    <p:sldId id="266" r:id="rId10"/>
    <p:sldId id="265" r:id="rId11"/>
    <p:sldId id="262" r:id="rId12"/>
    <p:sldId id="271" r:id="rId13"/>
    <p:sldId id="274" r:id="rId14"/>
    <p:sldId id="276" r:id="rId15"/>
    <p:sldId id="279" r:id="rId16"/>
    <p:sldId id="278" r:id="rId17"/>
    <p:sldId id="277" r:id="rId18"/>
    <p:sldId id="275" r:id="rId19"/>
    <p:sldId id="273" r:id="rId20"/>
    <p:sldId id="272" r:id="rId21"/>
    <p:sldId id="280" r:id="rId22"/>
    <p:sldId id="288" r:id="rId23"/>
    <p:sldId id="290" r:id="rId24"/>
    <p:sldId id="289" r:id="rId25"/>
    <p:sldId id="281" r:id="rId26"/>
    <p:sldId id="287" r:id="rId27"/>
    <p:sldId id="286" r:id="rId28"/>
    <p:sldId id="285" r:id="rId29"/>
    <p:sldId id="284" r:id="rId30"/>
    <p:sldId id="282" r:id="rId31"/>
    <p:sldId id="293" r:id="rId32"/>
    <p:sldId id="292" r:id="rId33"/>
    <p:sldId id="291" r:id="rId34"/>
    <p:sldId id="301" r:id="rId35"/>
    <p:sldId id="300" r:id="rId36"/>
    <p:sldId id="299" r:id="rId37"/>
    <p:sldId id="298" r:id="rId38"/>
    <p:sldId id="302"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D2FDC80-228F-4C1D-BA35-24255DDB67F9}" type="datetimeFigureOut">
              <a:rPr lang="en-IN" smtClean="0"/>
              <a:t>18-06-2021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ED3A403-6B12-420D-841E-64446BFF50C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5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FDC80-228F-4C1D-BA35-24255DDB67F9}" type="datetimeFigureOut">
              <a:rPr lang="en-IN" smtClean="0"/>
              <a:t>18-06-2021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3A403-6B12-420D-841E-64446BFF50C5}" type="slidenum">
              <a:rPr lang="en-IN" smtClean="0"/>
              <a:t>‹#›</a:t>
            </a:fld>
            <a:endParaRPr lang="en-IN"/>
          </a:p>
        </p:txBody>
      </p:sp>
    </p:spTree>
    <p:extLst>
      <p:ext uri="{BB962C8B-B14F-4D97-AF65-F5344CB8AC3E}">
        <p14:creationId xmlns:p14="http://schemas.microsoft.com/office/powerpoint/2010/main" val="383000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FDC80-228F-4C1D-BA35-24255DDB67F9}"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3A403-6B12-420D-841E-64446BFF50C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264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FDC80-228F-4C1D-BA35-24255DDB67F9}"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3A403-6B12-420D-841E-64446BFF50C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279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FDC80-228F-4C1D-BA35-24255DDB67F9}"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3A403-6B12-420D-841E-64446BFF50C5}" type="slidenum">
              <a:rPr lang="en-IN" smtClean="0"/>
              <a:t>‹#›</a:t>
            </a:fld>
            <a:endParaRPr lang="en-IN"/>
          </a:p>
        </p:txBody>
      </p:sp>
    </p:spTree>
    <p:extLst>
      <p:ext uri="{BB962C8B-B14F-4D97-AF65-F5344CB8AC3E}">
        <p14:creationId xmlns:p14="http://schemas.microsoft.com/office/powerpoint/2010/main" val="2710718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FDC80-228F-4C1D-BA35-24255DDB67F9}"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3A403-6B12-420D-841E-64446BFF50C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9148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FDC80-228F-4C1D-BA35-24255DDB67F9}"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3A403-6B12-420D-841E-64446BFF50C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995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FDC80-228F-4C1D-BA35-24255DDB67F9}"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3A403-6B12-420D-841E-64446BFF50C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433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FDC80-228F-4C1D-BA35-24255DDB67F9}"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3A403-6B12-420D-841E-64446BFF50C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649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FDC80-228F-4C1D-BA35-24255DDB67F9}"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3A403-6B12-420D-841E-64446BFF50C5}" type="slidenum">
              <a:rPr lang="en-IN" smtClean="0"/>
              <a:t>‹#›</a:t>
            </a:fld>
            <a:endParaRPr lang="en-IN"/>
          </a:p>
        </p:txBody>
      </p:sp>
    </p:spTree>
    <p:extLst>
      <p:ext uri="{BB962C8B-B14F-4D97-AF65-F5344CB8AC3E}">
        <p14:creationId xmlns:p14="http://schemas.microsoft.com/office/powerpoint/2010/main" val="320571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FDC80-228F-4C1D-BA35-24255DDB67F9}" type="datetimeFigureOut">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3A403-6B12-420D-841E-64446BFF50C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1431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2FDC80-228F-4C1D-BA35-24255DDB67F9}" type="datetimeFigureOut">
              <a:rPr lang="en-IN" smtClean="0"/>
              <a:t>18-06-2021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3A403-6B12-420D-841E-64446BFF50C5}" type="slidenum">
              <a:rPr lang="en-IN" smtClean="0"/>
              <a:t>‹#›</a:t>
            </a:fld>
            <a:endParaRPr lang="en-IN"/>
          </a:p>
        </p:txBody>
      </p:sp>
    </p:spTree>
    <p:extLst>
      <p:ext uri="{BB962C8B-B14F-4D97-AF65-F5344CB8AC3E}">
        <p14:creationId xmlns:p14="http://schemas.microsoft.com/office/powerpoint/2010/main" val="2868635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2FDC80-228F-4C1D-BA35-24255DDB67F9}" type="datetimeFigureOut">
              <a:rPr lang="en-IN" smtClean="0"/>
              <a:t>18-06-2021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D3A403-6B12-420D-841E-64446BFF50C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6533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2FDC80-228F-4C1D-BA35-24255DDB67F9}" type="datetimeFigureOut">
              <a:rPr lang="en-IN" smtClean="0"/>
              <a:t>18-06-2021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D3A403-6B12-420D-841E-64446BFF50C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836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FDC80-228F-4C1D-BA35-24255DDB67F9}" type="datetimeFigureOut">
              <a:rPr lang="en-IN" smtClean="0"/>
              <a:t>18-06-2021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D3A403-6B12-420D-841E-64446BFF50C5}" type="slidenum">
              <a:rPr lang="en-IN" smtClean="0"/>
              <a:t>‹#›</a:t>
            </a:fld>
            <a:endParaRPr lang="en-IN"/>
          </a:p>
        </p:txBody>
      </p:sp>
    </p:spTree>
    <p:extLst>
      <p:ext uri="{BB962C8B-B14F-4D97-AF65-F5344CB8AC3E}">
        <p14:creationId xmlns:p14="http://schemas.microsoft.com/office/powerpoint/2010/main" val="30653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FDC80-228F-4C1D-BA35-24255DDB67F9}" type="datetimeFigureOut">
              <a:rPr lang="en-IN" smtClean="0"/>
              <a:t>18-06-2021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3A403-6B12-420D-841E-64446BFF50C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673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FDC80-228F-4C1D-BA35-24255DDB67F9}" type="datetimeFigureOut">
              <a:rPr lang="en-IN" smtClean="0"/>
              <a:t>18-06-2021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3A403-6B12-420D-841E-64446BFF50C5}" type="slidenum">
              <a:rPr lang="en-IN" smtClean="0"/>
              <a:t>‹#›</a:t>
            </a:fld>
            <a:endParaRPr lang="en-IN"/>
          </a:p>
        </p:txBody>
      </p:sp>
    </p:spTree>
    <p:extLst>
      <p:ext uri="{BB962C8B-B14F-4D97-AF65-F5344CB8AC3E}">
        <p14:creationId xmlns:p14="http://schemas.microsoft.com/office/powerpoint/2010/main" val="24222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2FDC80-228F-4C1D-BA35-24255DDB67F9}" type="datetimeFigureOut">
              <a:rPr lang="en-IN" smtClean="0"/>
              <a:t>18-06-2021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D3A403-6B12-420D-841E-64446BFF50C5}" type="slidenum">
              <a:rPr lang="en-IN" smtClean="0"/>
              <a:t>‹#›</a:t>
            </a:fld>
            <a:endParaRPr lang="en-IN"/>
          </a:p>
        </p:txBody>
      </p:sp>
    </p:spTree>
    <p:extLst>
      <p:ext uri="{BB962C8B-B14F-4D97-AF65-F5344CB8AC3E}">
        <p14:creationId xmlns:p14="http://schemas.microsoft.com/office/powerpoint/2010/main" val="278852652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www.ruby-lang.org/en/download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w3schools.com/sas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Haml" TargetMode="External"/><Relationship Id="rId13" Type="http://schemas.openxmlformats.org/officeDocument/2006/relationships/hyperlink" Target="https://en.wikipedia.org/wiki/Metalanguage#Nested" TargetMode="External"/><Relationship Id="rId18" Type="http://schemas.openxmlformats.org/officeDocument/2006/relationships/hyperlink" Target="https://en.wikipedia.org/wiki/Inheritance_(computer_science)" TargetMode="External"/><Relationship Id="rId3" Type="http://schemas.openxmlformats.org/officeDocument/2006/relationships/hyperlink" Target="https://en.wikipedia.org/wiki/Scripting_language" TargetMode="External"/><Relationship Id="rId7" Type="http://schemas.openxmlformats.org/officeDocument/2006/relationships/hyperlink" Target="https://en.wikipedia.org/wiki/Syntax_(programming_languages)" TargetMode="External"/><Relationship Id="rId12" Type="http://schemas.openxmlformats.org/officeDocument/2006/relationships/hyperlink" Target="https://en.wikipedia.org/wiki/Filename_extension" TargetMode="External"/><Relationship Id="rId17" Type="http://schemas.openxmlformats.org/officeDocument/2006/relationships/hyperlink" Target="https://en.wikipedia.org/wiki/Mixin" TargetMode="External"/><Relationship Id="rId2" Type="http://schemas.openxmlformats.org/officeDocument/2006/relationships/hyperlink" Target="https://en.wikipedia.org/wiki/Preprocessor" TargetMode="External"/><Relationship Id="rId16" Type="http://schemas.openxmlformats.org/officeDocument/2006/relationships/hyperlink" Target="https://en.wikipedia.org/wiki/Nesting_(computing)#In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Cascading_Style_Sheets" TargetMode="External"/><Relationship Id="rId11" Type="http://schemas.openxmlformats.org/officeDocument/2006/relationships/hyperlink" Target="https://en.wikipedia.org/wiki/Newline" TargetMode="External"/><Relationship Id="rId5" Type="http://schemas.openxmlformats.org/officeDocument/2006/relationships/hyperlink" Target="https://en.wikipedia.org/wiki/Compiled_language" TargetMode="External"/><Relationship Id="rId15" Type="http://schemas.openxmlformats.org/officeDocument/2006/relationships/hyperlink" Target="https://en.wikipedia.org/wiki/Variable_(programming)" TargetMode="External"/><Relationship Id="rId10" Type="http://schemas.openxmlformats.org/officeDocument/2006/relationships/hyperlink" Target="https://en.wikipedia.org/wiki/Block_(programming)" TargetMode="External"/><Relationship Id="rId4" Type="http://schemas.openxmlformats.org/officeDocument/2006/relationships/hyperlink" Target="https://en.wikipedia.org/wiki/Interpreted_language" TargetMode="External"/><Relationship Id="rId9" Type="http://schemas.openxmlformats.org/officeDocument/2006/relationships/hyperlink" Target="https://en.wikipedia.org/wiki/Indent_style" TargetMode="External"/><Relationship Id="rId14" Type="http://schemas.openxmlformats.org/officeDocument/2006/relationships/hyperlink" Target="https://en.wikipedia.org/wiki/Semantics_of_programming_languages"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Hampton_Catl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kiranworkspace.com/sass-architecture/#vendors" TargetMode="External"/><Relationship Id="rId3" Type="http://schemas.openxmlformats.org/officeDocument/2006/relationships/hyperlink" Target="https://kiranworkspace.com/sass-architecture/#layout" TargetMode="External"/><Relationship Id="rId7" Type="http://schemas.openxmlformats.org/officeDocument/2006/relationships/hyperlink" Target="https://kiranworkspace.com/sass-architecture/#themes" TargetMode="External"/><Relationship Id="rId2" Type="http://schemas.openxmlformats.org/officeDocument/2006/relationships/hyperlink" Target="https://kiranworkspace.com/sass-architecture/#base" TargetMode="External"/><Relationship Id="rId1" Type="http://schemas.openxmlformats.org/officeDocument/2006/relationships/slideLayout" Target="../slideLayouts/slideLayout2.xml"/><Relationship Id="rId6" Type="http://schemas.openxmlformats.org/officeDocument/2006/relationships/hyperlink" Target="https://kiranworkspace.com/sass-architecture/#pages" TargetMode="External"/><Relationship Id="rId5" Type="http://schemas.openxmlformats.org/officeDocument/2006/relationships/hyperlink" Target="https://kiranworkspace.com/sass-architecture/#components" TargetMode="External"/><Relationship Id="rId4" Type="http://schemas.openxmlformats.org/officeDocument/2006/relationships/hyperlink" Target="https://kiranworkspace.com/sass-architecture/#abstrac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84">
            <a:extLst>
              <a:ext uri="{FF2B5EF4-FFF2-40B4-BE49-F238E27FC236}">
                <a16:creationId xmlns:a16="http://schemas.microsoft.com/office/drawing/2014/main" id="{E40E9B12-8040-4DD6-AFBB-FF1A7C9A3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568597"/>
            <a:ext cx="5486400" cy="1096963"/>
          </a:xfrm>
          <a:prstGeom prst="rect">
            <a:avLst/>
          </a:prstGeom>
          <a:solidFill>
            <a:srgbClr val="FFFFFF"/>
          </a:solidFill>
        </p:spPr>
      </p:pic>
      <p:pic>
        <p:nvPicPr>
          <p:cNvPr id="1025" name="Picture 85">
            <a:extLst>
              <a:ext uri="{FF2B5EF4-FFF2-40B4-BE49-F238E27FC236}">
                <a16:creationId xmlns:a16="http://schemas.microsoft.com/office/drawing/2014/main" id="{C751F063-F2C6-46FF-BBCB-62E6B485E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1364" y="4649679"/>
            <a:ext cx="2306615" cy="1501775"/>
          </a:xfrm>
          <a:prstGeom prst="rect">
            <a:avLst/>
          </a:prstGeom>
          <a:solidFill>
            <a:srgbClr val="FFFFFF"/>
          </a:solidFill>
        </p:spPr>
      </p:pic>
      <p:sp>
        <p:nvSpPr>
          <p:cNvPr id="4" name="Rectangle 3">
            <a:extLst>
              <a:ext uri="{FF2B5EF4-FFF2-40B4-BE49-F238E27FC236}">
                <a16:creationId xmlns:a16="http://schemas.microsoft.com/office/drawing/2014/main" id="{99E09E21-52E1-4557-932C-3C72A132AFE6}"/>
              </a:ext>
            </a:extLst>
          </p:cNvPr>
          <p:cNvSpPr>
            <a:spLocks noChangeArrowheads="1"/>
          </p:cNvSpPr>
          <p:nvPr/>
        </p:nvSpPr>
        <p:spPr bwMode="auto">
          <a:xfrm>
            <a:off x="0" y="-2232"/>
            <a:ext cx="2201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Roboto" panose="02000000000000000000" pitchFamily="2"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5" name="Rectangle 4">
            <a:extLst>
              <a:ext uri="{FF2B5EF4-FFF2-40B4-BE49-F238E27FC236}">
                <a16:creationId xmlns:a16="http://schemas.microsoft.com/office/drawing/2014/main" id="{62AAC3A5-425C-43F4-AE2F-702712AFD94D}"/>
              </a:ext>
            </a:extLst>
          </p:cNvPr>
          <p:cNvSpPr>
            <a:spLocks noChangeArrowheads="1"/>
          </p:cNvSpPr>
          <p:nvPr/>
        </p:nvSpPr>
        <p:spPr bwMode="auto">
          <a:xfrm>
            <a:off x="2476870" y="2833797"/>
            <a:ext cx="715540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seminar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SASS</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Submitted for Partial Fulfil for the Degree of:</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65F91"/>
                </a:solidFill>
                <a:effectLst/>
                <a:latin typeface="Times New Roman" panose="02020603050405020304" pitchFamily="18" charset="0"/>
                <a:ea typeface="Calibri" panose="020F0502020204030204" pitchFamily="34" charset="0"/>
                <a:cs typeface="Times New Roman" panose="02020603050405020304" pitchFamily="18" charset="0"/>
              </a:rPr>
              <a:t>BECHELOR OF COMPUTER APPLICATION [BCA]</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[6th SEMESTER, TYBCA]</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Year: 2020-2021</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Submitted to:</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 K. INSTITUTE OF COMPUTER STUDIES BHARUCH</a:t>
            </a:r>
            <a:endParaRPr kumimoji="0" lang="en-US" altLang="en-US" sz="1800" b="0" i="0" u="none" strike="noStrike" cap="none" normalizeH="0" baseline="0" dirty="0">
              <a:ln>
                <a:noFill/>
              </a:ln>
              <a:solidFill>
                <a:schemeClr val="tx1"/>
              </a:solidFill>
              <a:effectLst/>
              <a:latin typeface="Times New Roman" panose="02020603050405020304" pitchFamily="18" charset="0"/>
            </a:endParaRPr>
          </a:p>
        </p:txBody>
      </p:sp>
      <p:sp>
        <p:nvSpPr>
          <p:cNvPr id="6" name="Rectangle 5">
            <a:extLst>
              <a:ext uri="{FF2B5EF4-FFF2-40B4-BE49-F238E27FC236}">
                <a16:creationId xmlns:a16="http://schemas.microsoft.com/office/drawing/2014/main" id="{20E351BC-CD10-4A64-B2C5-705E7A410540}"/>
              </a:ext>
            </a:extLst>
          </p:cNvPr>
          <p:cNvSpPr>
            <a:spLocks noChangeArrowheads="1"/>
          </p:cNvSpPr>
          <p:nvPr/>
        </p:nvSpPr>
        <p:spPr bwMode="auto">
          <a:xfrm>
            <a:off x="0" y="3513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91115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DC51-58D5-4434-A171-3998CDB9E335}"/>
              </a:ext>
            </a:extLst>
          </p:cNvPr>
          <p:cNvSpPr>
            <a:spLocks noGrp="1"/>
          </p:cNvSpPr>
          <p:nvPr>
            <p:ph type="title"/>
          </p:nvPr>
        </p:nvSpPr>
        <p:spPr/>
        <p:txBody>
          <a:bodyPr/>
          <a:lstStyle/>
          <a:p>
            <a:r>
              <a:rPr lang="en-IN" sz="1800" b="1" spc="10" dirty="0">
                <a:solidFill>
                  <a:srgbClr val="1B2A45"/>
                </a:solidFill>
                <a:effectLst/>
                <a:latin typeface="Roboto" panose="02000000000000000000" pitchFamily="2" charset="0"/>
                <a:ea typeface="Times New Roman" panose="02020603050405020304" pitchFamily="18" charset="0"/>
                <a:cs typeface="Times New Roman" panose="02020603050405020304" pitchFamily="18" charset="0"/>
              </a:rPr>
              <a:t>Abstracts</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A97F1EC-FABD-42C3-B2FD-BF617804B903}"/>
              </a:ext>
            </a:extLst>
          </p:cNvPr>
          <p:cNvSpPr>
            <a:spLocks noGrp="1"/>
          </p:cNvSpPr>
          <p:nvPr>
            <p:ph idx="1"/>
          </p:nvPr>
        </p:nvSpPr>
        <p:spPr/>
        <p:txBody>
          <a:bodyPr>
            <a:normAutofit/>
          </a:bodyPr>
          <a:lstStyle/>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The abstract folder is something different from other folders. Styles written in this folder do not compile to CSS. They are the helpers for other folders. </a:t>
            </a: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Two major SASS Abstracts are variables and </a:t>
            </a:r>
            <a:r>
              <a:rPr lang="en-IN" sz="1200" spc="10" dirty="0" err="1">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mixins</a:t>
            </a: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Variables are like a container that holds some value, later it can be used in other CSS property values. Later we can change the value of that variable so that the entire project gets updated with just one line of code.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200" spc="10" dirty="0" err="1">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Mixins</a:t>
            </a: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 are something that helps in reducing the effort of writing long codes or reusable codes. The best example would be media queries. They are really effective and easy to use.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_variables.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_colours.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a:t>
            </a:r>
            <a:r>
              <a:rPr lang="en-IN" sz="1200" spc="10" dirty="0" err="1">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mixins</a:t>
            </a: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326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D4A6-98B6-4E58-B1FC-CFBA502D5910}"/>
              </a:ext>
            </a:extLst>
          </p:cNvPr>
          <p:cNvSpPr>
            <a:spLocks noGrp="1"/>
          </p:cNvSpPr>
          <p:nvPr>
            <p:ph type="title"/>
          </p:nvPr>
        </p:nvSpPr>
        <p:spPr/>
        <p:txBody>
          <a:bodyPr/>
          <a:lstStyle/>
          <a:p>
            <a:r>
              <a:rPr lang="en-IN" sz="1800" b="1"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Components</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F308A0E-01C8-4BF8-A483-F612BB0B8812}"/>
              </a:ext>
            </a:extLst>
          </p:cNvPr>
          <p:cNvSpPr>
            <a:spLocks noGrp="1"/>
          </p:cNvSpPr>
          <p:nvPr>
            <p:ph idx="1"/>
          </p:nvPr>
        </p:nvSpPr>
        <p:spPr/>
        <p:txBody>
          <a:bodyPr>
            <a:normAutofit/>
          </a:bodyPr>
          <a:lstStyle/>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Components are a set of codes which has their character. It might be just one HTML element or a block of HTML elements.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Alert box, button, label, badge, list group, panel, modal are some of the common components we see on websites.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Apart from these common components, we can create our components. For example, Course card, info box, product card, success popup, profile card, and more.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_alert.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_button.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_badge.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_label.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_modal.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2798397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7441-47D4-4951-8AA8-C3B5060142D2}"/>
              </a:ext>
            </a:extLst>
          </p:cNvPr>
          <p:cNvSpPr>
            <a:spLocks noGrp="1"/>
          </p:cNvSpPr>
          <p:nvPr>
            <p:ph type="title"/>
          </p:nvPr>
        </p:nvSpPr>
        <p:spPr/>
        <p:txBody>
          <a:bodyPr>
            <a:normAutofit/>
          </a:bodyPr>
          <a:lstStyle/>
          <a:p>
            <a:r>
              <a:rPr lang="en-IN" sz="2000" b="1"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Pages</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1427F5A-7ACA-49FC-905C-6FB32C0D8789}"/>
              </a:ext>
            </a:extLst>
          </p:cNvPr>
          <p:cNvSpPr>
            <a:spLocks noGrp="1"/>
          </p:cNvSpPr>
          <p:nvPr>
            <p:ph idx="1"/>
          </p:nvPr>
        </p:nvSpPr>
        <p:spPr/>
        <p:txBody>
          <a:bodyPr>
            <a:noAutofit/>
          </a:bodyPr>
          <a:lstStyle/>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The pages folder contains the style for targeting pages. It can be individual pages or a set of pages.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In my experience, I haven’t used this folder much apart from one e-commerce project. I had a few files in it, Login, Signup, Product, Product single, Blog, Blog single, and Invoice. Use this folder if it’s really required, if not just delete this folder, it is not something you have to use all the folder as the name says 7-1 SASS architecture. It’s all up to you on understanding it.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_product.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_product-single.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_blog.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_blog-single.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_invoice.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_login.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_signup.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375768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62AE-A955-4CD1-9CB1-C78059D6AAFD}"/>
              </a:ext>
            </a:extLst>
          </p:cNvPr>
          <p:cNvSpPr>
            <a:spLocks noGrp="1"/>
          </p:cNvSpPr>
          <p:nvPr>
            <p:ph type="title"/>
          </p:nvPr>
        </p:nvSpPr>
        <p:spPr/>
        <p:txBody>
          <a:bodyPr>
            <a:normAutofit/>
          </a:bodyPr>
          <a:lstStyle/>
          <a:p>
            <a:r>
              <a:rPr lang="en-IN" sz="1800" b="1"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Themes</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A9046DC-2018-4A31-9A52-8CD6055C3C52}"/>
              </a:ext>
            </a:extLst>
          </p:cNvPr>
          <p:cNvSpPr>
            <a:spLocks noGrp="1"/>
          </p:cNvSpPr>
          <p:nvPr>
            <p:ph idx="1"/>
          </p:nvPr>
        </p:nvSpPr>
        <p:spPr/>
        <p:txBody>
          <a:bodyPr>
            <a:normAutofit/>
          </a:bodyPr>
          <a:lstStyle/>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Theme’s folder is related to an overview of the project look. It could be Light theme, dark theme, blue theme, etc. This is also a folder used in very rare cases. Usually, this folder is used in template websites and open-source projects.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_dark-theme.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_light-theme.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_material-theme.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_flat-theme.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58293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63C6-9AC2-4B4B-B8F9-CEC108A8333E}"/>
              </a:ext>
            </a:extLst>
          </p:cNvPr>
          <p:cNvSpPr>
            <a:spLocks noGrp="1"/>
          </p:cNvSpPr>
          <p:nvPr>
            <p:ph type="title"/>
          </p:nvPr>
        </p:nvSpPr>
        <p:spPr/>
        <p:txBody>
          <a:bodyPr/>
          <a:lstStyle/>
          <a:p>
            <a:r>
              <a:rPr lang="en-IN" sz="1800" b="1"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Vendors</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969317C-0C8C-426C-9D5E-B1F15D9248BD}"/>
              </a:ext>
            </a:extLst>
          </p:cNvPr>
          <p:cNvSpPr>
            <a:spLocks noGrp="1"/>
          </p:cNvSpPr>
          <p:nvPr>
            <p:ph idx="1"/>
          </p:nvPr>
        </p:nvSpPr>
        <p:spPr/>
        <p:txBody>
          <a:bodyPr>
            <a:normAutofit/>
          </a:bodyPr>
          <a:lstStyle/>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All the external styles or 3rd party styles are placed in the Vendor folder. It could be libraries or frameworks. The most commonly used vendors are Bootstrap, Owl Carousel, jQuery UI, etc.</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_bootstrap.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_owl-carousel.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_jQuery.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2829067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7793-2EB7-49D6-90DE-4D35FAC47613}"/>
              </a:ext>
            </a:extLst>
          </p:cNvPr>
          <p:cNvSpPr>
            <a:spLocks noGrp="1"/>
          </p:cNvSpPr>
          <p:nvPr>
            <p:ph type="title"/>
          </p:nvPr>
        </p:nvSpPr>
        <p:spPr>
          <a:xfrm>
            <a:off x="1295402" y="754602"/>
            <a:ext cx="9601196" cy="967667"/>
          </a:xfrm>
        </p:spPr>
        <p:txBody>
          <a:bodyPr>
            <a:normAutofit fontScale="90000"/>
          </a:bodyPr>
          <a:lstStyle/>
          <a:p>
            <a:r>
              <a:rPr lang="en-IN" sz="2000" b="1" dirty="0">
                <a:solidFill>
                  <a:srgbClr val="000000"/>
                </a:solidFill>
                <a:effectLst/>
                <a:latin typeface="Times New Roman" panose="02020603050405020304" pitchFamily="18" charset="0"/>
                <a:ea typeface="Times New Roman" panose="02020603050405020304" pitchFamily="18" charset="0"/>
              </a:rPr>
              <a:t>Working of sass</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E595305-8F50-4C73-A6CB-29D34B6125A3}"/>
              </a:ext>
            </a:extLst>
          </p:cNvPr>
          <p:cNvSpPr>
            <a:spLocks noGrp="1"/>
          </p:cNvSpPr>
          <p:nvPr>
            <p:ph idx="1"/>
          </p:nvPr>
        </p:nvSpPr>
        <p:spPr>
          <a:xfrm>
            <a:off x="1295401" y="2459115"/>
            <a:ext cx="9601196" cy="3416753"/>
          </a:xfrm>
        </p:spPr>
        <p:txBody>
          <a:bodyPr>
            <a:normAutofit/>
          </a:bodyPr>
          <a:lstStyle/>
          <a:p>
            <a:pPr>
              <a:lnSpc>
                <a:spcPct val="107000"/>
              </a:lnSpc>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Small example on working of sass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$bgcolor: lightblue;</a:t>
            </a: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$textcolor: darkblue;</a:t>
            </a: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$fontsize: 18px; </a:t>
            </a: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Use the variables */</a:t>
            </a: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body {</a:t>
            </a: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background-</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$bgcolor;</a:t>
            </a: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color: $textcolor;</a:t>
            </a: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font-size: $fontsize;</a:t>
            </a:r>
          </a:p>
          <a:p>
            <a:endParaRPr lang="en-IN" sz="1200" dirty="0"/>
          </a:p>
        </p:txBody>
      </p:sp>
    </p:spTree>
    <p:extLst>
      <p:ext uri="{BB962C8B-B14F-4D97-AF65-F5344CB8AC3E}">
        <p14:creationId xmlns:p14="http://schemas.microsoft.com/office/powerpoint/2010/main" val="199193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C7C1C-CEE8-4C22-BA4D-9B6AEB669609}"/>
              </a:ext>
            </a:extLst>
          </p:cNvPr>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output</a:t>
            </a:r>
            <a:endParaRPr lang="en-IN" sz="18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C905335-3156-4038-904F-A10C9BBC19B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022767" y="2557463"/>
            <a:ext cx="4146466" cy="3317875"/>
          </a:xfrm>
          <a:prstGeom prst="rect">
            <a:avLst/>
          </a:prstGeom>
          <a:noFill/>
          <a:ln>
            <a:noFill/>
          </a:ln>
        </p:spPr>
      </p:pic>
    </p:spTree>
    <p:extLst>
      <p:ext uri="{BB962C8B-B14F-4D97-AF65-F5344CB8AC3E}">
        <p14:creationId xmlns:p14="http://schemas.microsoft.com/office/powerpoint/2010/main" val="362455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4A2B-3BAB-495C-A32E-ACAD0E4C50F1}"/>
              </a:ext>
            </a:extLst>
          </p:cNvPr>
          <p:cNvSpPr>
            <a:spLocks noGrp="1"/>
          </p:cNvSpPr>
          <p:nvPr>
            <p:ph type="title"/>
          </p:nvPr>
        </p:nvSpPr>
        <p:spPr/>
        <p:txBody>
          <a:bodyPr/>
          <a:lstStyle/>
          <a:p>
            <a:r>
              <a:rPr lang="en-IN" sz="1800" b="1" kern="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Advantages </a:t>
            </a:r>
            <a:br>
              <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74A5F36-BDF9-4C5E-93BA-4FAE9B97200D}"/>
              </a:ext>
            </a:extLst>
          </p:cNvPr>
          <p:cNvSpPr>
            <a:spLocks noGrp="1"/>
          </p:cNvSpPr>
          <p:nvPr>
            <p:ph idx="1"/>
          </p:nvPr>
        </p:nvSpPr>
        <p:spPr/>
        <p:txBody>
          <a:bodyPr>
            <a:normAutofit fontScale="25000" lnSpcReduction="20000"/>
          </a:bodyPr>
          <a:lstStyle/>
          <a:p>
            <a:pPr lvl="0">
              <a:lnSpc>
                <a:spcPct val="200000"/>
              </a:lnSpc>
              <a:spcBef>
                <a:spcPts val="300"/>
              </a:spcBef>
              <a:spcAft>
                <a:spcPts val="800"/>
              </a:spcAft>
              <a:buSzPts val="1000"/>
              <a:buFont typeface="Courier New" panose="02070309020205020404" pitchFamily="49" charset="0"/>
              <a:buChar char="o"/>
              <a:tabLst>
                <a:tab pos="457200" algn="l"/>
              </a:tabLst>
            </a:pPr>
            <a:r>
              <a:rPr lang="en-IN" sz="4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Sass facilitates you to write clean, easy and less CSS in a programming construct.</a:t>
            </a:r>
          </a:p>
          <a:p>
            <a:pPr marL="342900" lvl="0" indent="-342900">
              <a:lnSpc>
                <a:spcPct val="200000"/>
              </a:lnSpc>
              <a:spcBef>
                <a:spcPts val="300"/>
              </a:spcBef>
              <a:spcAft>
                <a:spcPts val="800"/>
              </a:spcAft>
              <a:buSzPts val="1000"/>
              <a:buFont typeface="Courier New" panose="02070309020205020404" pitchFamily="49" charset="0"/>
              <a:buChar char="o"/>
              <a:tabLst>
                <a:tab pos="457200" algn="l"/>
              </a:tabLst>
            </a:pPr>
            <a:r>
              <a:rPr lang="en-IN" sz="4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contains fewer codes so you can write CSS quicker.</a:t>
            </a:r>
          </a:p>
          <a:p>
            <a:pPr marL="342900" lvl="0" indent="-342900">
              <a:lnSpc>
                <a:spcPct val="200000"/>
              </a:lnSpc>
              <a:spcBef>
                <a:spcPts val="300"/>
              </a:spcBef>
              <a:spcAft>
                <a:spcPts val="800"/>
              </a:spcAft>
              <a:buSzPts val="1000"/>
              <a:buFont typeface="Courier New" panose="02070309020205020404" pitchFamily="49" charset="0"/>
              <a:buChar char="o"/>
              <a:tabLst>
                <a:tab pos="457200" algn="l"/>
              </a:tabLst>
            </a:pPr>
            <a:r>
              <a:rPr lang="en-IN" sz="4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more stable, powerful, and elegant because it is an extension of CSS. So, it is easy for designers and developers to work more efficiently and quickly.</a:t>
            </a:r>
            <a:endParaRPr lang="en-IN" sz="4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spcBef>
                <a:spcPts val="300"/>
              </a:spcBef>
              <a:spcAft>
                <a:spcPts val="800"/>
              </a:spcAft>
              <a:buSzPts val="1000"/>
              <a:buFont typeface="Courier New" panose="02070309020205020404" pitchFamily="49" charset="0"/>
              <a:buChar char="o"/>
              <a:tabLst>
                <a:tab pos="457200" algn="l"/>
              </a:tabLst>
            </a:pPr>
            <a:r>
              <a:rPr lang="en-IN" sz="4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allows writing clean CSS in a programming construct.</a:t>
            </a:r>
            <a:endParaRPr lang="en-IN" sz="4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lnSpc>
                <a:spcPct val="200000"/>
              </a:lnSpc>
              <a:spcBef>
                <a:spcPts val="600"/>
              </a:spcBef>
              <a:spcAft>
                <a:spcPts val="720"/>
              </a:spcAft>
              <a:buSzPts val="1000"/>
              <a:buFont typeface="Courier New" panose="02070309020205020404" pitchFamily="49" charset="0"/>
              <a:buChar char="o"/>
              <a:tabLst>
                <a:tab pos="457200" algn="l"/>
              </a:tabLst>
            </a:pPr>
            <a:r>
              <a:rPr lang="en-IN" sz="4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helps in writing CSS quickly.</a:t>
            </a:r>
            <a:endParaRPr lang="en-IN" sz="4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lnSpc>
                <a:spcPct val="200000"/>
              </a:lnSpc>
              <a:spcBef>
                <a:spcPts val="600"/>
              </a:spcBef>
              <a:spcAft>
                <a:spcPts val="720"/>
              </a:spcAft>
              <a:buSzPts val="1000"/>
              <a:buFont typeface="Courier New" panose="02070309020205020404" pitchFamily="49" charset="0"/>
              <a:buChar char="o"/>
              <a:tabLst>
                <a:tab pos="457200" algn="l"/>
              </a:tabLst>
            </a:pPr>
            <a:r>
              <a:rPr lang="en-IN" sz="4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a superset of CSS, which helps designers and developers work more efficiently and quickly.</a:t>
            </a:r>
            <a:endParaRPr lang="en-IN" sz="4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lnSpc>
                <a:spcPct val="200000"/>
              </a:lnSpc>
              <a:spcBef>
                <a:spcPts val="600"/>
              </a:spcBef>
              <a:spcAft>
                <a:spcPts val="720"/>
              </a:spcAft>
              <a:buSzPts val="1000"/>
              <a:buFont typeface="Courier New" panose="02070309020205020404" pitchFamily="49" charset="0"/>
              <a:buChar char="o"/>
              <a:tabLst>
                <a:tab pos="457200" algn="l"/>
              </a:tabLst>
            </a:pPr>
            <a:r>
              <a:rPr lang="en-IN" sz="4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Sass is compatible with all versions of CSS, we can use any available CSS libraries.</a:t>
            </a:r>
            <a:endParaRPr lang="en-IN" sz="4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3095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AC04-78C0-497E-B97F-E3B9D3C5F8DB}"/>
              </a:ext>
            </a:extLst>
          </p:cNvPr>
          <p:cNvSpPr>
            <a:spLocks noGrp="1"/>
          </p:cNvSpPr>
          <p:nvPr>
            <p:ph type="title"/>
          </p:nvPr>
        </p:nvSpPr>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FF4D387-EEA1-42A6-BA6B-730A1EA55351}"/>
              </a:ext>
            </a:extLst>
          </p:cNvPr>
          <p:cNvSpPr>
            <a:spLocks noGrp="1"/>
          </p:cNvSpPr>
          <p:nvPr>
            <p:ph idx="1"/>
          </p:nvPr>
        </p:nvSpPr>
        <p:spPr/>
        <p:txBody>
          <a:bodyPr>
            <a:normAutofit fontScale="62500" lnSpcReduction="20000"/>
          </a:bodyPr>
          <a:lstStyle/>
          <a:p>
            <a:pPr marL="342900" lvl="0" indent="-342900">
              <a:lnSpc>
                <a:spcPct val="200000"/>
              </a:lnSpc>
              <a:spcBef>
                <a:spcPts val="300"/>
              </a:spcBef>
              <a:spcAft>
                <a:spcPts val="800"/>
              </a:spcAft>
              <a:buSzPts val="1000"/>
              <a:buFont typeface="Courier New" panose="02070309020205020404" pitchFamily="49" charset="0"/>
              <a:buChar char="o"/>
              <a:tabLst>
                <a:tab pos="457200" algn="l"/>
              </a:tabLst>
            </a:pPr>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developer must have enough time to learn new features present in this pre-processor before using it.</a:t>
            </a:r>
          </a:p>
          <a:p>
            <a:pPr marL="342900" lvl="0" indent="-342900">
              <a:lnSpc>
                <a:spcPct val="200000"/>
              </a:lnSpc>
              <a:spcBef>
                <a:spcPts val="300"/>
              </a:spcBef>
              <a:spcAft>
                <a:spcPts val="800"/>
              </a:spcAft>
              <a:buSzPts val="1000"/>
              <a:buFont typeface="Courier New" panose="02070309020205020404" pitchFamily="49" charset="0"/>
              <a:buChar char="o"/>
              <a:tabLst>
                <a:tab pos="457200" algn="l"/>
              </a:tabLst>
            </a:pPr>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Sass may cause of losing benefits of browser's built-in element inspector.</a:t>
            </a:r>
          </a:p>
          <a:p>
            <a:pPr marL="342900" marR="30480" lvl="0" indent="-342900" algn="just">
              <a:lnSpc>
                <a:spcPct val="200000"/>
              </a:lnSpc>
              <a:spcBef>
                <a:spcPts val="600"/>
              </a:spcBef>
              <a:spcAft>
                <a:spcPts val="720"/>
              </a:spcAft>
              <a:buSzPts val="1000"/>
              <a:buFont typeface="Courier New" panose="02070309020205020404" pitchFamily="49" charset="0"/>
              <a:buChar char="o"/>
              <a:tabLst>
                <a:tab pos="457200" algn="l"/>
              </a:tabLst>
            </a:pPr>
            <a:r>
              <a:rPr lang="en-I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takes time for a developer to learn new features present in this pre-processor.</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lnSpc>
                <a:spcPct val="200000"/>
              </a:lnSpc>
              <a:spcBef>
                <a:spcPts val="600"/>
              </a:spcBef>
              <a:spcAft>
                <a:spcPts val="720"/>
              </a:spcAft>
              <a:buSzPts val="1000"/>
              <a:buFont typeface="Courier New" panose="02070309020205020404" pitchFamily="49" charset="0"/>
              <a:buChar char="o"/>
              <a:tabLst>
                <a:tab pos="457200" algn="l"/>
              </a:tabLst>
            </a:pPr>
            <a:r>
              <a:rPr lang="en-I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many people are working on the same site, then should use the same pre-processor. Some people use Sass and some people use CSS to edit the files directly. Therefore, it becomes difficult to work on the site.</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lnSpc>
                <a:spcPct val="200000"/>
              </a:lnSpc>
              <a:spcBef>
                <a:spcPts val="600"/>
              </a:spcBef>
              <a:spcAft>
                <a:spcPts val="720"/>
              </a:spcAft>
              <a:buSzPts val="1000"/>
              <a:buFont typeface="Courier New" panose="02070309020205020404" pitchFamily="49" charset="0"/>
              <a:buChar char="o"/>
              <a:tabLst>
                <a:tab pos="457200" algn="l"/>
              </a:tabLst>
            </a:pPr>
            <a:r>
              <a:rPr lang="en-I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chances of losing benefits of browser's built-in element inspector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200000"/>
              </a:lnSpc>
              <a:spcBef>
                <a:spcPts val="30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40472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F1E1-225B-4C0C-90DC-BBC7F9D7461D}"/>
              </a:ext>
            </a:extLst>
          </p:cNvPr>
          <p:cNvSpPr>
            <a:spLocks noGrp="1"/>
          </p:cNvSpPr>
          <p:nvPr>
            <p:ph type="title"/>
          </p:nvPr>
        </p:nvSpPr>
        <p:spPr/>
        <p:txBody>
          <a:bodyPr/>
          <a:lstStyle/>
          <a:p>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Structure of sass</a:t>
            </a:r>
            <a:endParaRPr lang="en-IN" b="1" dirty="0"/>
          </a:p>
        </p:txBody>
      </p:sp>
      <p:sp>
        <p:nvSpPr>
          <p:cNvPr id="3" name="Content Placeholder 2">
            <a:extLst>
              <a:ext uri="{FF2B5EF4-FFF2-40B4-BE49-F238E27FC236}">
                <a16:creationId xmlns:a16="http://schemas.microsoft.com/office/drawing/2014/main" id="{460D995D-E5D7-40A0-9248-5D62EA5E6CB0}"/>
              </a:ext>
            </a:extLst>
          </p:cNvPr>
          <p:cNvSpPr>
            <a:spLocks noGrp="1"/>
          </p:cNvSpPr>
          <p:nvPr>
            <p:ph idx="1"/>
          </p:nvPr>
        </p:nvSpPr>
        <p:spPr/>
        <p:txBody>
          <a:bodyPr/>
          <a:lstStyle/>
          <a:p>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Just like CSS, most Sass stylesheets are mainly made up of style rules that contain property declarations. But Sass stylesheets have many more features that can exist alongside these.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605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20B435-C869-4035-A1EE-76AAA4BC5E1E}"/>
              </a:ext>
            </a:extLst>
          </p:cNvPr>
          <p:cNvSpPr>
            <a:spLocks noGrp="1"/>
          </p:cNvSpPr>
          <p:nvPr>
            <p:ph idx="1"/>
          </p:nvPr>
        </p:nvSpPr>
        <p:spPr/>
        <p:txBody>
          <a:bodyPr>
            <a:normAutofit/>
          </a:bodyPr>
          <a:lstStyle/>
          <a:p>
            <a:pPr algn="ctr">
              <a:lnSpc>
                <a:spcPct val="200000"/>
              </a:lnSpc>
              <a:spcAft>
                <a:spcPts val="800"/>
              </a:spcAft>
            </a:pPr>
            <a:r>
              <a:rPr lang="en-IN" sz="12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INTERNAL GUIDANCE: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200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MR. Paresh Prajapati</a:t>
            </a:r>
          </a:p>
          <a:p>
            <a:pPr algn="ctr">
              <a:lnSpc>
                <a:spcPct val="200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SUBMITTED BY: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SURENDRA RAWAT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ROLL NO:18B098</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EXAM SEAT No: 1417</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200000"/>
              </a:lnSpc>
              <a:spcAft>
                <a:spcPts val="800"/>
              </a:spcAft>
              <a:buNone/>
            </a:pP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83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AA72-7C05-4F32-AA15-2536608A4F30}"/>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Why to Use SASS</a:t>
            </a:r>
            <a:r>
              <a:rPr lang="en-IN" sz="1800" dirty="0">
                <a:effectLst/>
                <a:latin typeface="Times New Roman" panose="02020603050405020304" pitchFamily="18" charset="0"/>
                <a:ea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FB11D333-1A52-48CF-A79B-EB92707C0E04}"/>
              </a:ext>
            </a:extLst>
          </p:cNvPr>
          <p:cNvSpPr>
            <a:spLocks noGrp="1"/>
          </p:cNvSpPr>
          <p:nvPr>
            <p:ph idx="1"/>
          </p:nvPr>
        </p:nvSpPr>
        <p:spPr/>
        <p:txBody>
          <a:bodyPr>
            <a:normAutofit fontScale="55000" lnSpcReduction="20000"/>
          </a:bodyPr>
          <a:lstStyle/>
          <a:p>
            <a:pPr marL="342900" marR="30480" lvl="0" indent="-342900" algn="just">
              <a:lnSpc>
                <a:spcPct val="200000"/>
              </a:lnSpc>
              <a:spcBef>
                <a:spcPts val="600"/>
              </a:spcBef>
              <a:spcAft>
                <a:spcPts val="720"/>
              </a:spcAft>
              <a:buSzPts val="1000"/>
              <a:buFont typeface="Symbol" panose="05050102010706020507" pitchFamily="18" charset="2"/>
              <a:buChar char=""/>
              <a:tabLst>
                <a:tab pos="457200" algn="l"/>
              </a:tabLst>
            </a:pPr>
            <a:r>
              <a:rPr lang="en-IN" sz="2200" dirty="0">
                <a:solidFill>
                  <a:srgbClr val="000000"/>
                </a:solidFill>
                <a:effectLst/>
                <a:latin typeface="Times New Roman" panose="02020603050405020304" pitchFamily="18" charset="0"/>
                <a:ea typeface="Times New Roman" panose="02020603050405020304" pitchFamily="18" charset="0"/>
              </a:rPr>
              <a:t>It is a pre-processing language which provides indented syntax (its own syntax) for CSS.</a:t>
            </a:r>
            <a:endParaRPr lang="en-IN" sz="2200" dirty="0">
              <a:effectLst/>
              <a:latin typeface="Times New Roman" panose="02020603050405020304" pitchFamily="18" charset="0"/>
              <a:ea typeface="Times New Roman" panose="02020603050405020304" pitchFamily="18" charset="0"/>
            </a:endParaRPr>
          </a:p>
          <a:p>
            <a:pPr marL="342900" marR="30480" lvl="0" indent="-342900" algn="just">
              <a:lnSpc>
                <a:spcPct val="200000"/>
              </a:lnSpc>
              <a:spcBef>
                <a:spcPts val="600"/>
              </a:spcBef>
              <a:spcAft>
                <a:spcPts val="720"/>
              </a:spcAft>
              <a:buSzPts val="1000"/>
              <a:buFont typeface="Symbol" panose="05050102010706020507" pitchFamily="18" charset="2"/>
              <a:buChar char=""/>
              <a:tabLst>
                <a:tab pos="457200" algn="l"/>
              </a:tabLst>
            </a:pPr>
            <a:r>
              <a:rPr lang="en-IN" sz="2200" dirty="0">
                <a:solidFill>
                  <a:srgbClr val="000000"/>
                </a:solidFill>
                <a:effectLst/>
                <a:latin typeface="Times New Roman" panose="02020603050405020304" pitchFamily="18" charset="0"/>
                <a:ea typeface="Times New Roman" panose="02020603050405020304" pitchFamily="18" charset="0"/>
              </a:rPr>
              <a:t>It provides some features, which are used for creating stylesheets that allows writing code more efficiently and is easy to maintain.</a:t>
            </a:r>
            <a:endParaRPr lang="en-IN" sz="2200" dirty="0">
              <a:effectLst/>
              <a:latin typeface="Times New Roman" panose="02020603050405020304" pitchFamily="18" charset="0"/>
              <a:ea typeface="Times New Roman" panose="02020603050405020304" pitchFamily="18" charset="0"/>
            </a:endParaRPr>
          </a:p>
          <a:p>
            <a:pPr marL="342900" marR="30480" lvl="0" indent="-342900" algn="just">
              <a:lnSpc>
                <a:spcPct val="200000"/>
              </a:lnSpc>
              <a:spcBef>
                <a:spcPts val="600"/>
              </a:spcBef>
              <a:spcAft>
                <a:spcPts val="720"/>
              </a:spcAft>
              <a:buSzPts val="1000"/>
              <a:buFont typeface="Symbol" panose="05050102010706020507" pitchFamily="18" charset="2"/>
              <a:buChar char=""/>
              <a:tabLst>
                <a:tab pos="457200" algn="l"/>
              </a:tabLst>
            </a:pPr>
            <a:r>
              <a:rPr lang="en-IN" sz="2200" dirty="0">
                <a:solidFill>
                  <a:srgbClr val="000000"/>
                </a:solidFill>
                <a:effectLst/>
                <a:latin typeface="Times New Roman" panose="02020603050405020304" pitchFamily="18" charset="0"/>
                <a:ea typeface="Times New Roman" panose="02020603050405020304" pitchFamily="18" charset="0"/>
              </a:rPr>
              <a:t>It is a super set of CSS, which means it contains all the features of CSS and is an open source pre-processor, coded in </a:t>
            </a:r>
            <a:r>
              <a:rPr lang="en-IN" sz="2200" b="1" dirty="0">
                <a:solidFill>
                  <a:srgbClr val="000000"/>
                </a:solidFill>
                <a:effectLst/>
                <a:latin typeface="Times New Roman" panose="02020603050405020304" pitchFamily="18" charset="0"/>
                <a:ea typeface="Times New Roman" panose="02020603050405020304" pitchFamily="18" charset="0"/>
              </a:rPr>
              <a:t>Ruby</a:t>
            </a:r>
            <a:r>
              <a:rPr lang="en-IN" sz="2200" dirty="0">
                <a:solidFill>
                  <a:srgbClr val="000000"/>
                </a:solidFill>
                <a:effectLst/>
                <a:latin typeface="Times New Roman" panose="02020603050405020304" pitchFamily="18" charset="0"/>
                <a:ea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endParaRPr>
          </a:p>
          <a:p>
            <a:pPr marL="342900" marR="30480" lvl="0" indent="-342900" algn="just">
              <a:lnSpc>
                <a:spcPct val="200000"/>
              </a:lnSpc>
              <a:spcBef>
                <a:spcPts val="600"/>
              </a:spcBef>
              <a:spcAft>
                <a:spcPts val="720"/>
              </a:spcAft>
              <a:buSzPts val="1000"/>
              <a:buFont typeface="Symbol" panose="05050102010706020507" pitchFamily="18" charset="2"/>
              <a:buChar char=""/>
              <a:tabLst>
                <a:tab pos="457200" algn="l"/>
              </a:tabLst>
            </a:pPr>
            <a:r>
              <a:rPr lang="en-IN" sz="2200" dirty="0">
                <a:solidFill>
                  <a:srgbClr val="000000"/>
                </a:solidFill>
                <a:effectLst/>
                <a:latin typeface="Times New Roman" panose="02020603050405020304" pitchFamily="18" charset="0"/>
                <a:ea typeface="Times New Roman" panose="02020603050405020304" pitchFamily="18" charset="0"/>
              </a:rPr>
              <a:t>It provides the document style in a good, structured format than flat CSS. </a:t>
            </a:r>
          </a:p>
          <a:p>
            <a:pPr marL="342900" marR="30480" lvl="0" indent="-342900" algn="just">
              <a:lnSpc>
                <a:spcPct val="200000"/>
              </a:lnSpc>
              <a:spcBef>
                <a:spcPts val="600"/>
              </a:spcBef>
              <a:spcAft>
                <a:spcPts val="720"/>
              </a:spcAft>
              <a:buSzPts val="1000"/>
              <a:buFont typeface="Symbol" panose="05050102010706020507" pitchFamily="18" charset="2"/>
              <a:buChar char=""/>
              <a:tabLst>
                <a:tab pos="457200" algn="l"/>
              </a:tabLst>
            </a:pPr>
            <a:r>
              <a:rPr lang="en-IN" sz="2200" dirty="0">
                <a:solidFill>
                  <a:srgbClr val="000000"/>
                </a:solidFill>
                <a:effectLst/>
                <a:latin typeface="Times New Roman" panose="02020603050405020304" pitchFamily="18" charset="0"/>
                <a:ea typeface="Times New Roman" panose="02020603050405020304" pitchFamily="18" charset="0"/>
              </a:rPr>
              <a:t>It uses re-usable methods, logic statements and some of the built-in functions such as color manipulation, mathematics and parameter lists.</a:t>
            </a:r>
            <a:endParaRPr lang="en-IN" sz="2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6845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EA54-1B7E-4A78-A647-C02BD0390F67}"/>
              </a:ext>
            </a:extLst>
          </p:cNvPr>
          <p:cNvSpPr>
            <a:spLocks noGrp="1"/>
          </p:cNvSpPr>
          <p:nvPr>
            <p:ph type="title"/>
          </p:nvPr>
        </p:nvSpPr>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Features of SASS</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659787F-CF4F-4346-B3C0-5D38E79310A7}"/>
              </a:ext>
            </a:extLst>
          </p:cNvPr>
          <p:cNvSpPr>
            <a:spLocks noGrp="1"/>
          </p:cNvSpPr>
          <p:nvPr>
            <p:ph idx="1"/>
          </p:nvPr>
        </p:nvSpPr>
        <p:spPr/>
        <p:txBody>
          <a:bodyPr>
            <a:normAutofit/>
          </a:bodyPr>
          <a:lstStyle/>
          <a:p>
            <a:pPr marL="342900" marR="30480" lvl="0" indent="-342900" algn="just">
              <a:lnSpc>
                <a:spcPct val="200000"/>
              </a:lnSpc>
              <a:spcBef>
                <a:spcPts val="600"/>
              </a:spcBef>
              <a:spcAft>
                <a:spcPts val="720"/>
              </a:spcAft>
              <a:buSzPts val="1000"/>
              <a:buFont typeface="Symbol" panose="05050102010706020507" pitchFamily="18" charset="2"/>
              <a:buChar char=""/>
              <a:tabLst>
                <a:tab pos="499110" algn="l"/>
              </a:tabLst>
            </a:pPr>
            <a:r>
              <a:rPr lang="en-IN" sz="1200" dirty="0">
                <a:solidFill>
                  <a:srgbClr val="000000"/>
                </a:solidFill>
                <a:effectLst/>
                <a:latin typeface="Times New Roman" panose="02020603050405020304" pitchFamily="18" charset="0"/>
                <a:ea typeface="Times New Roman" panose="02020603050405020304" pitchFamily="18" charset="0"/>
              </a:rPr>
              <a:t>It is more stable, powerful, and compatible with versions of CSS.</a:t>
            </a:r>
            <a:endParaRPr lang="en-IN" sz="1200" dirty="0">
              <a:effectLst/>
              <a:latin typeface="Times New Roman" panose="02020603050405020304" pitchFamily="18" charset="0"/>
              <a:ea typeface="Times New Roman" panose="02020603050405020304" pitchFamily="18" charset="0"/>
            </a:endParaRPr>
          </a:p>
          <a:p>
            <a:pPr marL="342900" marR="30480" lvl="0" indent="-342900" algn="just">
              <a:lnSpc>
                <a:spcPct val="200000"/>
              </a:lnSpc>
              <a:spcBef>
                <a:spcPts val="600"/>
              </a:spcBef>
              <a:spcAft>
                <a:spcPts val="720"/>
              </a:spcAft>
              <a:buSzPts val="1000"/>
              <a:buFont typeface="Symbol" panose="05050102010706020507" pitchFamily="18" charset="2"/>
              <a:buChar char=""/>
              <a:tabLst>
                <a:tab pos="499110" algn="l"/>
              </a:tabLst>
            </a:pPr>
            <a:r>
              <a:rPr lang="en-IN" sz="1200" dirty="0">
                <a:solidFill>
                  <a:srgbClr val="000000"/>
                </a:solidFill>
                <a:effectLst/>
                <a:latin typeface="Times New Roman" panose="02020603050405020304" pitchFamily="18" charset="0"/>
                <a:ea typeface="Times New Roman" panose="02020603050405020304" pitchFamily="18" charset="0"/>
              </a:rPr>
              <a:t>It is a super set of CSS and is based on JavaScript.</a:t>
            </a:r>
            <a:endParaRPr lang="en-IN" sz="1200" dirty="0">
              <a:effectLst/>
              <a:latin typeface="Times New Roman" panose="02020603050405020304" pitchFamily="18" charset="0"/>
              <a:ea typeface="Times New Roman" panose="02020603050405020304" pitchFamily="18" charset="0"/>
            </a:endParaRPr>
          </a:p>
          <a:p>
            <a:pPr marL="342900" marR="30480" lvl="0" indent="-342900" algn="just">
              <a:lnSpc>
                <a:spcPct val="200000"/>
              </a:lnSpc>
              <a:spcBef>
                <a:spcPts val="600"/>
              </a:spcBef>
              <a:spcAft>
                <a:spcPts val="720"/>
              </a:spcAft>
              <a:buSzPts val="1000"/>
              <a:buFont typeface="Symbol" panose="05050102010706020507" pitchFamily="18" charset="2"/>
              <a:buChar char=""/>
              <a:tabLst>
                <a:tab pos="499110" algn="l"/>
              </a:tabLst>
            </a:pPr>
            <a:r>
              <a:rPr lang="en-IN" sz="1200" dirty="0">
                <a:solidFill>
                  <a:srgbClr val="000000"/>
                </a:solidFill>
                <a:effectLst/>
                <a:latin typeface="Times New Roman" panose="02020603050405020304" pitchFamily="18" charset="0"/>
                <a:ea typeface="Times New Roman" panose="02020603050405020304" pitchFamily="18" charset="0"/>
              </a:rPr>
              <a:t>It is known as syntactic sugar for CSS, which means it makes easier way for user to read or express the things more clearly.</a:t>
            </a:r>
            <a:endParaRPr lang="en-IN" sz="1200" dirty="0">
              <a:effectLst/>
              <a:latin typeface="Times New Roman" panose="02020603050405020304" pitchFamily="18" charset="0"/>
              <a:ea typeface="Times New Roman" panose="02020603050405020304" pitchFamily="18" charset="0"/>
            </a:endParaRPr>
          </a:p>
          <a:p>
            <a:pPr marL="342900" marR="30480" lvl="0" indent="-342900" algn="just">
              <a:lnSpc>
                <a:spcPct val="200000"/>
              </a:lnSpc>
              <a:spcBef>
                <a:spcPts val="600"/>
              </a:spcBef>
              <a:spcAft>
                <a:spcPts val="720"/>
              </a:spcAft>
              <a:buSzPts val="1000"/>
              <a:buFont typeface="Symbol" panose="05050102010706020507" pitchFamily="18" charset="2"/>
              <a:buChar char=""/>
              <a:tabLst>
                <a:tab pos="499110" algn="l"/>
              </a:tabLst>
            </a:pPr>
            <a:r>
              <a:rPr lang="en-IN" sz="1200" dirty="0">
                <a:solidFill>
                  <a:srgbClr val="000000"/>
                </a:solidFill>
                <a:effectLst/>
                <a:latin typeface="Times New Roman" panose="02020603050405020304" pitchFamily="18" charset="0"/>
                <a:ea typeface="Times New Roman" panose="02020603050405020304" pitchFamily="18" charset="0"/>
              </a:rPr>
              <a:t>It uses its own syntax and compiles to readable CSS.</a:t>
            </a:r>
            <a:endParaRPr lang="en-IN" sz="1200" dirty="0">
              <a:effectLst/>
              <a:latin typeface="Times New Roman" panose="02020603050405020304" pitchFamily="18" charset="0"/>
              <a:ea typeface="Times New Roman" panose="02020603050405020304" pitchFamily="18" charset="0"/>
            </a:endParaRPr>
          </a:p>
          <a:p>
            <a:pPr marL="342900" marR="30480" lvl="0" indent="-342900" algn="just">
              <a:lnSpc>
                <a:spcPct val="200000"/>
              </a:lnSpc>
              <a:spcBef>
                <a:spcPts val="600"/>
              </a:spcBef>
              <a:spcAft>
                <a:spcPts val="720"/>
              </a:spcAft>
              <a:buSzPts val="1000"/>
              <a:buFont typeface="Symbol" panose="05050102010706020507" pitchFamily="18" charset="2"/>
              <a:buChar char=""/>
              <a:tabLst>
                <a:tab pos="499110" algn="l"/>
              </a:tabLst>
            </a:pPr>
            <a:r>
              <a:rPr lang="en-IN" sz="1200" dirty="0">
                <a:solidFill>
                  <a:srgbClr val="000000"/>
                </a:solidFill>
                <a:effectLst/>
                <a:latin typeface="Times New Roman" panose="02020603050405020304" pitchFamily="18" charset="0"/>
                <a:ea typeface="Times New Roman" panose="02020603050405020304" pitchFamily="18" charset="0"/>
              </a:rPr>
              <a:t>You can easily write CSS in less code within less time.</a:t>
            </a:r>
            <a:endParaRPr lang="en-IN" sz="1200" dirty="0">
              <a:effectLst/>
              <a:latin typeface="Times New Roman" panose="02020603050405020304" pitchFamily="18" charset="0"/>
              <a:ea typeface="Times New Roman" panose="02020603050405020304" pitchFamily="18" charset="0"/>
            </a:endParaRPr>
          </a:p>
          <a:p>
            <a:pPr marL="342900" marR="30480" lvl="0" indent="-342900" algn="just">
              <a:lnSpc>
                <a:spcPct val="200000"/>
              </a:lnSpc>
              <a:spcBef>
                <a:spcPts val="600"/>
              </a:spcBef>
              <a:spcAft>
                <a:spcPts val="720"/>
              </a:spcAft>
              <a:buSzPts val="1000"/>
              <a:buFont typeface="Symbol" panose="05050102010706020507" pitchFamily="18" charset="2"/>
              <a:buChar char=""/>
              <a:tabLst>
                <a:tab pos="499110" algn="l"/>
              </a:tabLst>
            </a:pPr>
            <a:r>
              <a:rPr lang="en-IN" sz="1200" dirty="0">
                <a:solidFill>
                  <a:srgbClr val="000000"/>
                </a:solidFill>
                <a:effectLst/>
                <a:latin typeface="Times New Roman" panose="02020603050405020304" pitchFamily="18" charset="0"/>
                <a:ea typeface="Times New Roman" panose="02020603050405020304" pitchFamily="18" charset="0"/>
              </a:rPr>
              <a:t>It is an opensource pre-processor, which is interpreted into CSS.</a:t>
            </a:r>
            <a:endParaRPr lang="en-IN" sz="1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63654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A665E-39F9-461C-8807-81CDCF423E5C}"/>
              </a:ext>
            </a:extLst>
          </p:cNvPr>
          <p:cNvSpPr>
            <a:spLocks noGrp="1"/>
          </p:cNvSpPr>
          <p:nvPr>
            <p:ph idx="1"/>
          </p:nvPr>
        </p:nvSpPr>
        <p:spPr/>
        <p:txBody>
          <a:bodyPr>
            <a:normAutofit fontScale="25000" lnSpcReduction="20000"/>
          </a:bodyPr>
          <a:lstStyle/>
          <a:p>
            <a:pPr marL="342900" marR="30480" lvl="0" indent="-342900" algn="just">
              <a:lnSpc>
                <a:spcPct val="200000"/>
              </a:lnSpc>
              <a:spcBef>
                <a:spcPts val="600"/>
              </a:spcBef>
              <a:spcAft>
                <a:spcPts val="720"/>
              </a:spcAft>
              <a:buSzPts val="1000"/>
              <a:buFont typeface="Symbol" panose="05050102010706020507" pitchFamily="18" charset="2"/>
              <a:buChar char=""/>
              <a:tabLst>
                <a:tab pos="499110" algn="l"/>
              </a:tabLst>
            </a:pPr>
            <a:r>
              <a:rPr lang="en-IN" sz="4800" dirty="0">
                <a:effectLst/>
                <a:latin typeface="Times New Roman" panose="02020603050405020304" pitchFamily="18" charset="0"/>
                <a:ea typeface="Times New Roman" panose="02020603050405020304" pitchFamily="18" charset="0"/>
                <a:cs typeface="Times New Roman" panose="02020603050405020304" pitchFamily="18" charset="0"/>
              </a:rPr>
              <a:t>Simple</a:t>
            </a:r>
          </a:p>
          <a:p>
            <a:pPr marL="342900" marR="30480" lvl="0" indent="-342900" algn="just">
              <a:lnSpc>
                <a:spcPct val="200000"/>
              </a:lnSpc>
              <a:spcBef>
                <a:spcPts val="600"/>
              </a:spcBef>
              <a:spcAft>
                <a:spcPts val="720"/>
              </a:spcAft>
              <a:buSzPts val="1000"/>
              <a:buFont typeface="Symbol" panose="05050102010706020507" pitchFamily="18" charset="2"/>
              <a:buChar char=""/>
              <a:tabLst>
                <a:tab pos="499110" algn="l"/>
              </a:tabLst>
            </a:pPr>
            <a:r>
              <a:rPr lang="en-IN" sz="4800" dirty="0">
                <a:effectLst/>
                <a:latin typeface="Times New Roman" panose="02020603050405020304" pitchFamily="18" charset="0"/>
                <a:ea typeface="Times New Roman" panose="02020603050405020304" pitchFamily="18" charset="0"/>
                <a:cs typeface="Times New Roman" panose="02020603050405020304" pitchFamily="18" charset="0"/>
              </a:rPr>
              <a:t> Easy to use</a:t>
            </a:r>
          </a:p>
          <a:p>
            <a:pPr marL="342900" marR="30480" lvl="0" indent="-342900" algn="just">
              <a:lnSpc>
                <a:spcPct val="200000"/>
              </a:lnSpc>
              <a:spcBef>
                <a:spcPts val="600"/>
              </a:spcBef>
              <a:spcAft>
                <a:spcPts val="720"/>
              </a:spcAft>
              <a:buSzPts val="1000"/>
              <a:buFont typeface="Symbol" panose="05050102010706020507" pitchFamily="18" charset="2"/>
              <a:buChar char=""/>
              <a:tabLst>
                <a:tab pos="499110" algn="l"/>
              </a:tabLst>
            </a:pPr>
            <a:r>
              <a:rPr lang="en-IN" sz="4800" dirty="0">
                <a:effectLst/>
                <a:latin typeface="Times New Roman" panose="02020603050405020304" pitchFamily="18" charset="0"/>
                <a:ea typeface="Times New Roman" panose="02020603050405020304" pitchFamily="18" charset="0"/>
                <a:cs typeface="Times New Roman" panose="02020603050405020304" pitchFamily="18" charset="0"/>
              </a:rPr>
              <a:t> Open source </a:t>
            </a:r>
          </a:p>
          <a:p>
            <a:pPr marL="342900" marR="30480" lvl="0" indent="-342900" algn="just">
              <a:lnSpc>
                <a:spcPct val="200000"/>
              </a:lnSpc>
              <a:spcBef>
                <a:spcPts val="600"/>
              </a:spcBef>
              <a:spcAft>
                <a:spcPts val="720"/>
              </a:spcAft>
              <a:buSzPts val="1000"/>
              <a:buFont typeface="Symbol" panose="05050102010706020507" pitchFamily="18" charset="2"/>
              <a:buChar char=""/>
              <a:tabLst>
                <a:tab pos="499110" algn="l"/>
              </a:tabLst>
            </a:pPr>
            <a:r>
              <a:rPr lang="en-IN" sz="4800" dirty="0">
                <a:effectLst/>
                <a:latin typeface="Times New Roman" panose="02020603050405020304" pitchFamily="18" charset="0"/>
                <a:ea typeface="Times New Roman" panose="02020603050405020304" pitchFamily="18" charset="0"/>
                <a:cs typeface="Times New Roman" panose="02020603050405020304" pitchFamily="18" charset="0"/>
              </a:rPr>
              <a:t>Need few code</a:t>
            </a:r>
          </a:p>
          <a:p>
            <a:pPr marL="342900" marR="30480" lvl="0" indent="-342900" algn="just">
              <a:lnSpc>
                <a:spcPct val="200000"/>
              </a:lnSpc>
              <a:spcBef>
                <a:spcPts val="600"/>
              </a:spcBef>
              <a:spcAft>
                <a:spcPts val="720"/>
              </a:spcAft>
              <a:buSzPts val="1000"/>
              <a:buFont typeface="Symbol" panose="05050102010706020507" pitchFamily="18" charset="2"/>
              <a:buChar char=""/>
              <a:tabLst>
                <a:tab pos="499110" algn="l"/>
              </a:tabLst>
            </a:pPr>
            <a:r>
              <a:rPr lang="en-IN" sz="4800" dirty="0">
                <a:effectLst/>
                <a:latin typeface="Times New Roman" panose="02020603050405020304" pitchFamily="18" charset="0"/>
                <a:ea typeface="Times New Roman" panose="02020603050405020304" pitchFamily="18" charset="0"/>
                <a:cs typeface="Times New Roman" panose="02020603050405020304" pitchFamily="18" charset="0"/>
              </a:rPr>
              <a:t> Compatible with any CSS</a:t>
            </a:r>
          </a:p>
          <a:p>
            <a:pPr marL="342900" marR="30480" lvl="0" indent="-342900" algn="just">
              <a:lnSpc>
                <a:spcPct val="200000"/>
              </a:lnSpc>
              <a:spcBef>
                <a:spcPts val="600"/>
              </a:spcBef>
              <a:spcAft>
                <a:spcPts val="720"/>
              </a:spcAft>
              <a:buSzPts val="1000"/>
              <a:buFont typeface="Symbol" panose="05050102010706020507" pitchFamily="18" charset="2"/>
              <a:buChar char=""/>
              <a:tabLst>
                <a:tab pos="499110" algn="l"/>
              </a:tabLst>
            </a:pPr>
            <a:r>
              <a:rPr lang="en-IN" sz="4800" dirty="0">
                <a:effectLst/>
                <a:latin typeface="Times New Roman" panose="02020603050405020304" pitchFamily="18" charset="0"/>
                <a:ea typeface="Times New Roman" panose="02020603050405020304" pitchFamily="18" charset="0"/>
                <a:cs typeface="Times New Roman" panose="02020603050405020304" pitchFamily="18" charset="0"/>
              </a:rPr>
              <a:t> Re-Usability</a:t>
            </a:r>
          </a:p>
          <a:p>
            <a:pPr marL="342900" marR="30480" lvl="0" indent="-342900" algn="just">
              <a:lnSpc>
                <a:spcPct val="200000"/>
              </a:lnSpc>
              <a:spcBef>
                <a:spcPts val="600"/>
              </a:spcBef>
              <a:spcAft>
                <a:spcPts val="720"/>
              </a:spcAft>
              <a:buSzPts val="1000"/>
              <a:buFont typeface="Symbol" panose="05050102010706020507" pitchFamily="18" charset="2"/>
              <a:buChar char=""/>
              <a:tabLst>
                <a:tab pos="499110" algn="l"/>
              </a:tabLst>
            </a:pPr>
            <a:r>
              <a:rPr lang="en-IN" sz="4800" dirty="0">
                <a:effectLst/>
                <a:latin typeface="Times New Roman" panose="02020603050405020304" pitchFamily="18" charset="0"/>
                <a:ea typeface="Times New Roman" panose="02020603050405020304" pitchFamily="18" charset="0"/>
                <a:cs typeface="Times New Roman" panose="02020603050405020304" pitchFamily="18" charset="0"/>
              </a:rPr>
              <a:t> Simple </a:t>
            </a:r>
          </a:p>
          <a:p>
            <a:endParaRPr lang="en-IN" dirty="0"/>
          </a:p>
        </p:txBody>
      </p:sp>
    </p:spTree>
    <p:extLst>
      <p:ext uri="{BB962C8B-B14F-4D97-AF65-F5344CB8AC3E}">
        <p14:creationId xmlns:p14="http://schemas.microsoft.com/office/powerpoint/2010/main" val="138243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7B2F0-98FE-4491-8F8D-B799678BEB95}"/>
              </a:ext>
            </a:extLst>
          </p:cNvPr>
          <p:cNvSpPr>
            <a:spLocks noGrp="1"/>
          </p:cNvSpPr>
          <p:nvPr>
            <p:ph type="title"/>
          </p:nvPr>
        </p:nvSpPr>
        <p:spPr/>
        <p:txBody>
          <a:bodyPr/>
          <a:lstStyle/>
          <a:p>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 Requirements for SASS</a:t>
            </a:r>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CB552B9-14E9-4B03-A9B7-AF9A9F1F4412}"/>
              </a:ext>
            </a:extLst>
          </p:cNvPr>
          <p:cNvSpPr>
            <a:spLocks noGrp="1"/>
          </p:cNvSpPr>
          <p:nvPr>
            <p:ph idx="1"/>
          </p:nvPr>
        </p:nvSpPr>
        <p:spPr/>
        <p:txBody>
          <a:bodyPr/>
          <a:lstStyle/>
          <a:p>
            <a:pPr marL="342900" marR="30480" lvl="0" indent="-342900" algn="just">
              <a:lnSpc>
                <a:spcPct val="200000"/>
              </a:lnSpc>
              <a:spcBef>
                <a:spcPts val="600"/>
              </a:spcBef>
              <a:spcAft>
                <a:spcPts val="720"/>
              </a:spcAft>
              <a:buSzPts val="1000"/>
              <a:buFont typeface="Symbol" panose="05050102010706020507" pitchFamily="18" charset="2"/>
              <a:buChar char=""/>
              <a:tabLst>
                <a:tab pos="457200" algn="l"/>
              </a:tabLst>
            </a:pPr>
            <a:r>
              <a:rPr lang="en-IN" sz="1200" b="1" dirty="0">
                <a:solidFill>
                  <a:srgbClr val="000000"/>
                </a:solidFill>
                <a:effectLst/>
                <a:latin typeface="Times New Roman" panose="02020603050405020304" pitchFamily="18" charset="0"/>
                <a:ea typeface="Times New Roman" panose="02020603050405020304" pitchFamily="18" charset="0"/>
              </a:rPr>
              <a:t>Operating System</a:t>
            </a:r>
            <a:r>
              <a:rPr lang="en-IN" sz="1200" dirty="0">
                <a:solidFill>
                  <a:srgbClr val="000000"/>
                </a:solidFill>
                <a:effectLst/>
                <a:latin typeface="Times New Roman" panose="02020603050405020304" pitchFamily="18" charset="0"/>
                <a:ea typeface="Times New Roman" panose="02020603050405020304" pitchFamily="18" charset="0"/>
              </a:rPr>
              <a:t> − Cross-platform</a:t>
            </a:r>
            <a:endParaRPr lang="en-IN" sz="1200" dirty="0">
              <a:effectLst/>
              <a:latin typeface="Times New Roman" panose="02020603050405020304" pitchFamily="18" charset="0"/>
              <a:ea typeface="Times New Roman" panose="02020603050405020304" pitchFamily="18" charset="0"/>
            </a:endParaRPr>
          </a:p>
          <a:p>
            <a:pPr marL="342900" marR="30480" lvl="0" indent="-342900" algn="just">
              <a:lnSpc>
                <a:spcPct val="200000"/>
              </a:lnSpc>
              <a:spcBef>
                <a:spcPts val="600"/>
              </a:spcBef>
              <a:spcAft>
                <a:spcPts val="720"/>
              </a:spcAft>
              <a:buSzPts val="1000"/>
              <a:buFont typeface="Symbol" panose="05050102010706020507" pitchFamily="18" charset="2"/>
              <a:buChar char=""/>
              <a:tabLst>
                <a:tab pos="457200" algn="l"/>
              </a:tabLst>
            </a:pPr>
            <a:r>
              <a:rPr lang="en-IN" sz="1200" b="1" dirty="0">
                <a:solidFill>
                  <a:srgbClr val="000000"/>
                </a:solidFill>
                <a:effectLst/>
                <a:latin typeface="Times New Roman" panose="02020603050405020304" pitchFamily="18" charset="0"/>
                <a:ea typeface="Times New Roman" panose="02020603050405020304" pitchFamily="18" charset="0"/>
              </a:rPr>
              <a:t>Browser Support</a:t>
            </a:r>
            <a:r>
              <a:rPr lang="en-IN" sz="1200" dirty="0">
                <a:solidFill>
                  <a:srgbClr val="000000"/>
                </a:solidFill>
                <a:effectLst/>
                <a:latin typeface="Times New Roman" panose="02020603050405020304" pitchFamily="18" charset="0"/>
                <a:ea typeface="Times New Roman" panose="02020603050405020304" pitchFamily="18" charset="0"/>
              </a:rPr>
              <a:t> − IE (Internet Explorer 8+), Firefox, Google Chrome, Safari, Opera</a:t>
            </a:r>
            <a:endParaRPr lang="en-IN" sz="1200" dirty="0">
              <a:effectLst/>
              <a:latin typeface="Times New Roman" panose="02020603050405020304" pitchFamily="18" charset="0"/>
              <a:ea typeface="Times New Roman" panose="02020603050405020304" pitchFamily="18" charset="0"/>
            </a:endParaRPr>
          </a:p>
          <a:p>
            <a:pPr marL="342900" marR="30480" lvl="0" indent="-342900" algn="just">
              <a:lnSpc>
                <a:spcPct val="200000"/>
              </a:lnSpc>
              <a:spcBef>
                <a:spcPts val="600"/>
              </a:spcBef>
              <a:spcAft>
                <a:spcPts val="720"/>
              </a:spcAft>
              <a:buSzPts val="1000"/>
              <a:buFont typeface="Symbol" panose="05050102010706020507" pitchFamily="18" charset="2"/>
              <a:buChar char=""/>
              <a:tabLst>
                <a:tab pos="457200" algn="l"/>
              </a:tabLst>
            </a:pPr>
            <a:r>
              <a:rPr lang="en-IN" sz="1200" b="1" dirty="0">
                <a:solidFill>
                  <a:srgbClr val="000000"/>
                </a:solidFill>
                <a:effectLst/>
                <a:latin typeface="Times New Roman" panose="02020603050405020304" pitchFamily="18" charset="0"/>
                <a:ea typeface="Times New Roman" panose="02020603050405020304" pitchFamily="18" charset="0"/>
              </a:rPr>
              <a:t>Programming Language</a:t>
            </a:r>
            <a:r>
              <a:rPr lang="en-IN" sz="1200" dirty="0">
                <a:solidFill>
                  <a:srgbClr val="000000"/>
                </a:solidFill>
                <a:effectLst/>
                <a:latin typeface="Times New Roman" panose="02020603050405020304" pitchFamily="18" charset="0"/>
                <a:ea typeface="Times New Roman" panose="02020603050405020304" pitchFamily="18" charset="0"/>
              </a:rPr>
              <a:t> − Ruby</a:t>
            </a:r>
            <a:endParaRPr lang="en-IN" sz="1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66374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B18B-34D6-4B11-9D8D-07D9CDD8862F}"/>
              </a:ext>
            </a:extLst>
          </p:cNvPr>
          <p:cNvSpPr>
            <a:spLocks noGrp="1"/>
          </p:cNvSpPr>
          <p:nvPr>
            <p:ph type="title"/>
          </p:nvPr>
        </p:nvSpPr>
        <p:spPr>
          <a:xfrm>
            <a:off x="838200" y="737987"/>
            <a:ext cx="10515600" cy="744584"/>
          </a:xfrm>
        </p:spPr>
        <p:txBody>
          <a:bodyPr>
            <a:normAutofit fontScale="90000"/>
          </a:bodyPr>
          <a:lstStyle/>
          <a:p>
            <a:r>
              <a:rPr lang="en-IN" sz="1800" b="0" dirty="0">
                <a:effectLst/>
                <a:latin typeface="Times New Roman" panose="02020603050405020304" pitchFamily="18" charset="0"/>
                <a:ea typeface="Times New Roman" panose="02020603050405020304" pitchFamily="18" charset="0"/>
              </a:rPr>
              <a:t>Installation of Ruby</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8B41F09-F4B8-49DA-8925-486B902B9F22}"/>
              </a:ext>
            </a:extLst>
          </p:cNvPr>
          <p:cNvSpPr>
            <a:spLocks noGrp="1"/>
          </p:cNvSpPr>
          <p:nvPr>
            <p:ph idx="1"/>
          </p:nvPr>
        </p:nvSpPr>
        <p:spPr>
          <a:xfrm>
            <a:off x="838200" y="1012054"/>
            <a:ext cx="10515600" cy="5584055"/>
          </a:xfrm>
        </p:spPr>
        <p:txBody>
          <a:bodyPr>
            <a:normAutofit/>
          </a:bodyPr>
          <a:lstStyle/>
          <a:p>
            <a:r>
              <a:rPr lang="en-IN" sz="1200" b="1" dirty="0">
                <a:solidFill>
                  <a:srgbClr val="000000"/>
                </a:solidFill>
                <a:effectLst/>
                <a:latin typeface="Times New Roman" panose="02020603050405020304" pitchFamily="18" charset="0"/>
                <a:ea typeface="Times New Roman" panose="02020603050405020304" pitchFamily="18" charset="0"/>
              </a:rPr>
              <a:t>Step 1</a:t>
            </a:r>
            <a:r>
              <a:rPr lang="en-IN" sz="1200" dirty="0">
                <a:solidFill>
                  <a:srgbClr val="000000"/>
                </a:solidFill>
                <a:effectLst/>
                <a:latin typeface="Times New Roman" panose="02020603050405020304" pitchFamily="18" charset="0"/>
                <a:ea typeface="Times New Roman" panose="02020603050405020304" pitchFamily="18" charset="0"/>
              </a:rPr>
              <a:t> − Open the link </a:t>
            </a:r>
            <a:r>
              <a:rPr lang="en-IN" sz="1200" u="sng" dirty="0">
                <a:solidFill>
                  <a:srgbClr val="313131"/>
                </a:solidFill>
                <a:effectLst/>
                <a:latin typeface="Times New Roman" panose="02020603050405020304" pitchFamily="18" charset="0"/>
                <a:ea typeface="Times New Roman" panose="02020603050405020304" pitchFamily="18" charset="0"/>
                <a:hlinkClick r:id="rId2"/>
              </a:rPr>
              <a:t>https://www.ruby-lang.org/en/downloads/</a:t>
            </a:r>
            <a:r>
              <a:rPr lang="en-IN" sz="1200" dirty="0">
                <a:solidFill>
                  <a:srgbClr val="000000"/>
                </a:solidFill>
                <a:effectLst/>
                <a:latin typeface="Times New Roman" panose="02020603050405020304" pitchFamily="18" charset="0"/>
                <a:ea typeface="Times New Roman" panose="02020603050405020304" pitchFamily="18" charset="0"/>
              </a:rPr>
              <a:t>, you will see a screen as shown below </a:t>
            </a:r>
          </a:p>
          <a:p>
            <a:endParaRPr lang="en-IN" sz="1200" dirty="0">
              <a:effectLst/>
              <a:latin typeface="Times New Roman" panose="02020603050405020304" pitchFamily="18" charset="0"/>
              <a:ea typeface="Times New Roman" panose="02020603050405020304" pitchFamily="18" charset="0"/>
            </a:endParaRPr>
          </a:p>
          <a:p>
            <a:endParaRPr lang="en-IN" sz="1600" dirty="0"/>
          </a:p>
        </p:txBody>
      </p:sp>
      <p:pic>
        <p:nvPicPr>
          <p:cNvPr id="5" name="Picture 4">
            <a:extLst>
              <a:ext uri="{FF2B5EF4-FFF2-40B4-BE49-F238E27FC236}">
                <a16:creationId xmlns:a16="http://schemas.microsoft.com/office/drawing/2014/main" id="{4269134E-F1EA-4875-9328-7CF2E177A1B6}"/>
              </a:ext>
            </a:extLst>
          </p:cNvPr>
          <p:cNvPicPr/>
          <p:nvPr/>
        </p:nvPicPr>
        <p:blipFill>
          <a:blip r:embed="rId3">
            <a:extLst>
              <a:ext uri="{28A0092B-C50C-407E-A947-70E740481C1C}">
                <a14:useLocalDpi xmlns:a14="http://schemas.microsoft.com/office/drawing/2010/main" val="0"/>
              </a:ext>
            </a:extLst>
          </a:blip>
          <a:stretch>
            <a:fillRect/>
          </a:stretch>
        </p:blipFill>
        <p:spPr>
          <a:xfrm>
            <a:off x="2975927" y="1953088"/>
            <a:ext cx="6240145" cy="4110362"/>
          </a:xfrm>
          <a:prstGeom prst="rect">
            <a:avLst/>
          </a:prstGeom>
        </p:spPr>
      </p:pic>
    </p:spTree>
    <p:extLst>
      <p:ext uri="{BB962C8B-B14F-4D97-AF65-F5344CB8AC3E}">
        <p14:creationId xmlns:p14="http://schemas.microsoft.com/office/powerpoint/2010/main" val="3499424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2C089-BA67-445C-AF94-9E22248D7DEE}"/>
              </a:ext>
            </a:extLst>
          </p:cNvPr>
          <p:cNvSpPr>
            <a:spLocks noGrp="1"/>
          </p:cNvSpPr>
          <p:nvPr>
            <p:ph idx="1"/>
          </p:nvPr>
        </p:nvSpPr>
        <p:spPr>
          <a:xfrm>
            <a:off x="838200" y="790113"/>
            <a:ext cx="10515600" cy="5386850"/>
          </a:xfrm>
        </p:spPr>
        <p:txBody>
          <a:bodyPr>
            <a:normAutofit/>
          </a:bodyPr>
          <a:lstStyle/>
          <a:p>
            <a:pPr marL="30480" marR="30480" algn="just">
              <a:lnSpc>
                <a:spcPct val="200000"/>
              </a:lnSpc>
              <a:spcBef>
                <a:spcPts val="600"/>
              </a:spcBef>
              <a:spcAft>
                <a:spcPts val="720"/>
              </a:spcAft>
            </a:pPr>
            <a:r>
              <a:rPr lang="en-IN" sz="1200" b="1" dirty="0">
                <a:solidFill>
                  <a:srgbClr val="000000"/>
                </a:solidFill>
                <a:effectLst/>
                <a:latin typeface="Times New Roman" panose="02020603050405020304" pitchFamily="18" charset="0"/>
                <a:ea typeface="Times New Roman" panose="02020603050405020304" pitchFamily="18" charset="0"/>
              </a:rPr>
              <a:t>Step 2</a:t>
            </a:r>
            <a:r>
              <a:rPr lang="en-IN" sz="1200" dirty="0">
                <a:solidFill>
                  <a:srgbClr val="000000"/>
                </a:solidFill>
                <a:effectLst/>
                <a:latin typeface="Times New Roman" panose="02020603050405020304" pitchFamily="18" charset="0"/>
                <a:ea typeface="Times New Roman" panose="02020603050405020304" pitchFamily="18" charset="0"/>
              </a:rPr>
              <a:t> − Next, run the setup to install </a:t>
            </a:r>
            <a:r>
              <a:rPr lang="en-IN" sz="1200" b="1" dirty="0">
                <a:solidFill>
                  <a:srgbClr val="000000"/>
                </a:solidFill>
                <a:effectLst/>
                <a:latin typeface="Times New Roman" panose="02020603050405020304" pitchFamily="18" charset="0"/>
                <a:ea typeface="Times New Roman" panose="02020603050405020304" pitchFamily="18" charset="0"/>
              </a:rPr>
              <a:t>Ruby</a:t>
            </a:r>
            <a:r>
              <a:rPr lang="en-IN" sz="1200" dirty="0">
                <a:solidFill>
                  <a:srgbClr val="000000"/>
                </a:solidFill>
                <a:effectLst/>
                <a:latin typeface="Times New Roman" panose="02020603050405020304" pitchFamily="18" charset="0"/>
                <a:ea typeface="Times New Roman" panose="02020603050405020304" pitchFamily="18" charset="0"/>
              </a:rPr>
              <a:t> on the System.</a:t>
            </a:r>
            <a:endParaRPr lang="en-IN" sz="1200" dirty="0">
              <a:effectLst/>
              <a:latin typeface="Times New Roman" panose="02020603050405020304" pitchFamily="18" charset="0"/>
              <a:ea typeface="Times New Roman" panose="02020603050405020304" pitchFamily="18" charset="0"/>
            </a:endParaRPr>
          </a:p>
          <a:p>
            <a:pPr marL="30480" marR="30480" algn="just">
              <a:lnSpc>
                <a:spcPct val="200000"/>
              </a:lnSpc>
              <a:spcBef>
                <a:spcPts val="600"/>
              </a:spcBef>
              <a:spcAft>
                <a:spcPts val="720"/>
              </a:spcAft>
            </a:pPr>
            <a:r>
              <a:rPr lang="en-IN" sz="1200" b="1" dirty="0">
                <a:solidFill>
                  <a:srgbClr val="000000"/>
                </a:solidFill>
                <a:effectLst/>
                <a:latin typeface="Times New Roman" panose="02020603050405020304" pitchFamily="18" charset="0"/>
                <a:ea typeface="Times New Roman" panose="02020603050405020304" pitchFamily="18" charset="0"/>
              </a:rPr>
              <a:t>Step 3</a:t>
            </a:r>
            <a:r>
              <a:rPr lang="en-IN" sz="1200" dirty="0">
                <a:solidFill>
                  <a:srgbClr val="000000"/>
                </a:solidFill>
                <a:effectLst/>
                <a:latin typeface="Times New Roman" panose="02020603050405020304" pitchFamily="18" charset="0"/>
                <a:ea typeface="Times New Roman" panose="02020603050405020304" pitchFamily="18" charset="0"/>
              </a:rPr>
              <a:t> − Next, add Ruby bin folder to your </a:t>
            </a:r>
            <a:r>
              <a:rPr lang="en-IN" sz="1200" i="1" dirty="0">
                <a:solidFill>
                  <a:srgbClr val="000000"/>
                </a:solidFill>
                <a:effectLst/>
                <a:latin typeface="Times New Roman" panose="02020603050405020304" pitchFamily="18" charset="0"/>
                <a:ea typeface="Times New Roman" panose="02020603050405020304" pitchFamily="18" charset="0"/>
              </a:rPr>
              <a:t>PATH User Variable</a:t>
            </a:r>
            <a:r>
              <a:rPr lang="en-IN" sz="1200" dirty="0">
                <a:solidFill>
                  <a:srgbClr val="000000"/>
                </a:solidFill>
                <a:effectLst/>
                <a:latin typeface="Times New Roman" panose="02020603050405020304" pitchFamily="18" charset="0"/>
                <a:ea typeface="Times New Roman" panose="02020603050405020304" pitchFamily="18" charset="0"/>
              </a:rPr>
              <a:t> and </a:t>
            </a:r>
            <a:r>
              <a:rPr lang="en-IN" sz="1200" i="1" dirty="0">
                <a:solidFill>
                  <a:srgbClr val="000000"/>
                </a:solidFill>
                <a:effectLst/>
                <a:latin typeface="Times New Roman" panose="02020603050405020304" pitchFamily="18" charset="0"/>
                <a:ea typeface="Times New Roman" panose="02020603050405020304" pitchFamily="18" charset="0"/>
              </a:rPr>
              <a:t>System Variable</a:t>
            </a:r>
            <a:r>
              <a:rPr lang="en-IN" sz="1200" dirty="0">
                <a:solidFill>
                  <a:srgbClr val="000000"/>
                </a:solidFill>
                <a:effectLst/>
                <a:latin typeface="Times New Roman" panose="02020603050405020304" pitchFamily="18" charset="0"/>
                <a:ea typeface="Times New Roman" panose="02020603050405020304" pitchFamily="18" charset="0"/>
              </a:rPr>
              <a:t> to work with gem command.</a:t>
            </a:r>
            <a:endParaRPr lang="en-IN" sz="1200" dirty="0">
              <a:effectLst/>
              <a:latin typeface="Times New Roman" panose="02020603050405020304" pitchFamily="18" charset="0"/>
              <a:ea typeface="Times New Roman" panose="02020603050405020304" pitchFamily="18" charset="0"/>
            </a:endParaRPr>
          </a:p>
          <a:p>
            <a:pPr marL="30480" marR="30480" algn="just">
              <a:lnSpc>
                <a:spcPct val="200000"/>
              </a:lnSpc>
              <a:spcBef>
                <a:spcPts val="600"/>
              </a:spcBef>
              <a:spcAft>
                <a:spcPts val="720"/>
              </a:spcAft>
            </a:pPr>
            <a:r>
              <a:rPr lang="en-IN" sz="1200" b="1" dirty="0">
                <a:solidFill>
                  <a:srgbClr val="000000"/>
                </a:solidFill>
                <a:effectLst/>
                <a:latin typeface="Times New Roman" panose="02020603050405020304" pitchFamily="18" charset="0"/>
                <a:ea typeface="Times New Roman" panose="02020603050405020304" pitchFamily="18" charset="0"/>
              </a:rPr>
              <a:t>Path User Variable</a:t>
            </a:r>
            <a:r>
              <a:rPr lang="en-IN" sz="1200" dirty="0">
                <a:solidFill>
                  <a:srgbClr val="000000"/>
                </a:solidFill>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marR="30480" lvl="0" indent="-342900" algn="just">
              <a:lnSpc>
                <a:spcPct val="200000"/>
              </a:lnSpc>
              <a:spcBef>
                <a:spcPts val="600"/>
              </a:spcBef>
              <a:spcAft>
                <a:spcPts val="720"/>
              </a:spcAft>
              <a:buSzPts val="1000"/>
              <a:buFont typeface="Symbol" panose="05050102010706020507" pitchFamily="18" charset="2"/>
              <a:buChar char=""/>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rPr>
              <a:t>Right Click the </a:t>
            </a:r>
            <a:r>
              <a:rPr lang="en-IN" sz="1200" b="1" dirty="0">
                <a:solidFill>
                  <a:srgbClr val="000000"/>
                </a:solidFill>
                <a:effectLst/>
                <a:latin typeface="Times New Roman" panose="02020603050405020304" pitchFamily="18" charset="0"/>
                <a:ea typeface="Times New Roman" panose="02020603050405020304" pitchFamily="18" charset="0"/>
              </a:rPr>
              <a:t>My Computer</a:t>
            </a:r>
            <a:r>
              <a:rPr lang="en-IN" sz="1200" dirty="0">
                <a:solidFill>
                  <a:srgbClr val="000000"/>
                </a:solidFill>
                <a:effectLst/>
                <a:latin typeface="Times New Roman" panose="02020603050405020304" pitchFamily="18" charset="0"/>
                <a:ea typeface="Times New Roman" panose="02020603050405020304" pitchFamily="18" charset="0"/>
              </a:rPr>
              <a:t> icon.</a:t>
            </a:r>
            <a:endParaRPr lang="en-IN" sz="1200" dirty="0">
              <a:effectLst/>
              <a:latin typeface="Times New Roman" panose="02020603050405020304" pitchFamily="18" charset="0"/>
              <a:ea typeface="Times New Roman" panose="02020603050405020304" pitchFamily="18" charset="0"/>
            </a:endParaRPr>
          </a:p>
          <a:p>
            <a:pPr marL="342900" marR="30480" lvl="0" indent="-342900" algn="just">
              <a:lnSpc>
                <a:spcPct val="200000"/>
              </a:lnSpc>
              <a:spcBef>
                <a:spcPts val="600"/>
              </a:spcBef>
              <a:spcAft>
                <a:spcPts val="720"/>
              </a:spcAft>
              <a:buSzPts val="1000"/>
              <a:buFont typeface="Symbol" panose="05050102010706020507" pitchFamily="18" charset="2"/>
              <a:buChar char=""/>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rPr>
              <a:t>Select </a:t>
            </a:r>
            <a:r>
              <a:rPr lang="en-IN" sz="1200" b="1" dirty="0">
                <a:solidFill>
                  <a:srgbClr val="000000"/>
                </a:solidFill>
                <a:effectLst/>
                <a:latin typeface="Times New Roman" panose="02020603050405020304" pitchFamily="18" charset="0"/>
                <a:ea typeface="Times New Roman" panose="02020603050405020304" pitchFamily="18" charset="0"/>
              </a:rPr>
              <a:t>Properties</a:t>
            </a:r>
            <a:r>
              <a:rPr lang="en-IN" sz="1200" dirty="0">
                <a:solidFill>
                  <a:srgbClr val="000000"/>
                </a:solidFill>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342900" marR="30480" lvl="0" indent="-342900" algn="just">
              <a:lnSpc>
                <a:spcPct val="200000"/>
              </a:lnSpc>
              <a:spcBef>
                <a:spcPts val="600"/>
              </a:spcBef>
              <a:spcAft>
                <a:spcPts val="720"/>
              </a:spcAft>
              <a:buSzPts val="1000"/>
              <a:buFont typeface="Symbol" panose="05050102010706020507" pitchFamily="18" charset="2"/>
              <a:buChar char=""/>
              <a:tabLst>
                <a:tab pos="457200" algn="l"/>
              </a:tabLst>
            </a:pPr>
            <a:r>
              <a:rPr lang="en-IN" sz="1200" dirty="0">
                <a:solidFill>
                  <a:srgbClr val="000000"/>
                </a:solidFill>
                <a:effectLst/>
                <a:latin typeface="Times New Roman" panose="02020603050405020304" pitchFamily="18" charset="0"/>
                <a:ea typeface="Times New Roman" panose="02020603050405020304" pitchFamily="18" charset="0"/>
              </a:rPr>
              <a:t>Next, click the </a:t>
            </a:r>
            <a:r>
              <a:rPr lang="en-IN" sz="1200" b="1" dirty="0">
                <a:solidFill>
                  <a:srgbClr val="000000"/>
                </a:solidFill>
                <a:effectLst/>
                <a:latin typeface="Times New Roman" panose="02020603050405020304" pitchFamily="18" charset="0"/>
                <a:ea typeface="Times New Roman" panose="02020603050405020304" pitchFamily="18" charset="0"/>
              </a:rPr>
              <a:t>Advanced</a:t>
            </a:r>
            <a:r>
              <a:rPr lang="en-IN" sz="1200" dirty="0">
                <a:solidFill>
                  <a:srgbClr val="000000"/>
                </a:solidFill>
                <a:effectLst/>
                <a:latin typeface="Times New Roman" panose="02020603050405020304" pitchFamily="18" charset="0"/>
                <a:ea typeface="Times New Roman" panose="02020603050405020304" pitchFamily="18" charset="0"/>
              </a:rPr>
              <a:t> tab and click </a:t>
            </a:r>
            <a:r>
              <a:rPr lang="en-IN" sz="1200" b="1" dirty="0">
                <a:solidFill>
                  <a:srgbClr val="000000"/>
                </a:solidFill>
                <a:effectLst/>
                <a:latin typeface="Times New Roman" panose="02020603050405020304" pitchFamily="18" charset="0"/>
                <a:ea typeface="Times New Roman" panose="02020603050405020304" pitchFamily="18" charset="0"/>
              </a:rPr>
              <a:t>Environment Variables</a:t>
            </a:r>
            <a:r>
              <a:rPr lang="en-IN" sz="1200" dirty="0">
                <a:solidFill>
                  <a:srgbClr val="000000"/>
                </a:solidFill>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endParaRPr lang="en-IN" sz="1600" dirty="0"/>
          </a:p>
        </p:txBody>
      </p:sp>
    </p:spTree>
    <p:extLst>
      <p:ext uri="{BB962C8B-B14F-4D97-AF65-F5344CB8AC3E}">
        <p14:creationId xmlns:p14="http://schemas.microsoft.com/office/powerpoint/2010/main" val="2730121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697ECB-3686-4E69-87C8-DC98B3D541D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98451" y="896643"/>
            <a:ext cx="7395098" cy="4456591"/>
          </a:xfrm>
          <a:prstGeom prst="rect">
            <a:avLst/>
          </a:prstGeom>
        </p:spPr>
      </p:pic>
    </p:spTree>
    <p:extLst>
      <p:ext uri="{BB962C8B-B14F-4D97-AF65-F5344CB8AC3E}">
        <p14:creationId xmlns:p14="http://schemas.microsoft.com/office/powerpoint/2010/main" val="3602646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BB29F1-E1D3-4BAB-9CC6-CF9ED49EB536}"/>
              </a:ext>
            </a:extLst>
          </p:cNvPr>
          <p:cNvSpPr>
            <a:spLocks noGrp="1"/>
          </p:cNvSpPr>
          <p:nvPr>
            <p:ph idx="1"/>
          </p:nvPr>
        </p:nvSpPr>
        <p:spPr>
          <a:xfrm>
            <a:off x="838200" y="776796"/>
            <a:ext cx="10515600" cy="5400167"/>
          </a:xfrm>
        </p:spPr>
        <p:txBody>
          <a:bodyPr/>
          <a:lstStyle/>
          <a:p>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a:t>
            </a:r>
            <a:r>
              <a:rPr lang="en-IN"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Environment Variables</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window, double click the </a:t>
            </a:r>
            <a:r>
              <a:rPr lang="en-IN"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PATH</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as shown in the screenshot given below </a:t>
            </a:r>
          </a:p>
          <a:p>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0D4E48D-F749-488E-80D8-620B2777F1BC}"/>
              </a:ext>
            </a:extLst>
          </p:cNvPr>
          <p:cNvPicPr/>
          <p:nvPr/>
        </p:nvPicPr>
        <p:blipFill>
          <a:blip r:embed="rId2">
            <a:extLst>
              <a:ext uri="{28A0092B-C50C-407E-A947-70E740481C1C}">
                <a14:useLocalDpi xmlns:a14="http://schemas.microsoft.com/office/drawing/2010/main" val="0"/>
              </a:ext>
            </a:extLst>
          </a:blip>
          <a:stretch>
            <a:fillRect/>
          </a:stretch>
        </p:blipFill>
        <p:spPr>
          <a:xfrm>
            <a:off x="2868930" y="1438183"/>
            <a:ext cx="6454140" cy="4643021"/>
          </a:xfrm>
          <a:prstGeom prst="rect">
            <a:avLst/>
          </a:prstGeom>
        </p:spPr>
      </p:pic>
    </p:spTree>
    <p:extLst>
      <p:ext uri="{BB962C8B-B14F-4D97-AF65-F5344CB8AC3E}">
        <p14:creationId xmlns:p14="http://schemas.microsoft.com/office/powerpoint/2010/main" val="2898246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5911E-FD0A-49E8-9CB7-FADCAE939A56}"/>
              </a:ext>
            </a:extLst>
          </p:cNvPr>
          <p:cNvSpPr>
            <a:spLocks noGrp="1"/>
          </p:cNvSpPr>
          <p:nvPr>
            <p:ph idx="1"/>
          </p:nvPr>
        </p:nvSpPr>
        <p:spPr>
          <a:xfrm>
            <a:off x="838200" y="577048"/>
            <a:ext cx="10515600" cy="5573281"/>
          </a:xfrm>
        </p:spPr>
        <p:txBody>
          <a:bodyPr/>
          <a:lstStyle/>
          <a:p>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You will get an </a:t>
            </a:r>
            <a:r>
              <a:rPr lang="en-IN"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Edit User Variable</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box as shown. Add ruby bin folder path in the </a:t>
            </a:r>
            <a:r>
              <a:rPr lang="en-IN"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Variable value</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field as </a:t>
            </a:r>
            <a:r>
              <a:rPr lang="en-IN"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C:\Ruby\bin</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If path is already set for other files, then put semicolon after that and add the Ruby folder path as shown below.</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4050782-1D1E-41E4-8458-355CD3F353F1}"/>
              </a:ext>
            </a:extLst>
          </p:cNvPr>
          <p:cNvPicPr/>
          <p:nvPr/>
        </p:nvPicPr>
        <p:blipFill>
          <a:blip r:embed="rId2">
            <a:extLst>
              <a:ext uri="{28A0092B-C50C-407E-A947-70E740481C1C}">
                <a14:useLocalDpi xmlns:a14="http://schemas.microsoft.com/office/drawing/2010/main" val="0"/>
              </a:ext>
            </a:extLst>
          </a:blip>
          <a:stretch>
            <a:fillRect/>
          </a:stretch>
        </p:blipFill>
        <p:spPr>
          <a:xfrm>
            <a:off x="3013710" y="1677880"/>
            <a:ext cx="6164580" cy="3959440"/>
          </a:xfrm>
          <a:prstGeom prst="rect">
            <a:avLst/>
          </a:prstGeom>
        </p:spPr>
      </p:pic>
    </p:spTree>
    <p:extLst>
      <p:ext uri="{BB962C8B-B14F-4D97-AF65-F5344CB8AC3E}">
        <p14:creationId xmlns:p14="http://schemas.microsoft.com/office/powerpoint/2010/main" val="3460214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7F9C75-8861-4DF7-A212-ADB0D7A60285}"/>
              </a:ext>
            </a:extLst>
          </p:cNvPr>
          <p:cNvSpPr>
            <a:spLocks noGrp="1"/>
          </p:cNvSpPr>
          <p:nvPr>
            <p:ph idx="1"/>
          </p:nvPr>
        </p:nvSpPr>
        <p:spPr>
          <a:xfrm>
            <a:off x="838200" y="861134"/>
            <a:ext cx="10515600" cy="5315829"/>
          </a:xfrm>
        </p:spPr>
        <p:txBody>
          <a:bodyPr/>
          <a:lstStyle/>
          <a:p>
            <a:pPr marL="30480" marR="30480" algn="just">
              <a:lnSpc>
                <a:spcPct val="200000"/>
              </a:lnSpc>
              <a:spcBef>
                <a:spcPts val="600"/>
              </a:spcBef>
              <a:spcAft>
                <a:spcPts val="720"/>
              </a:spcAft>
            </a:pPr>
            <a:r>
              <a:rPr lang="en-IN" sz="1200" dirty="0">
                <a:solidFill>
                  <a:srgbClr val="000000"/>
                </a:solidFill>
                <a:effectLst/>
                <a:latin typeface="Times New Roman" panose="02020603050405020304" pitchFamily="18" charset="0"/>
                <a:ea typeface="Times New Roman" panose="02020603050405020304" pitchFamily="18" charset="0"/>
              </a:rPr>
              <a:t>Click the </a:t>
            </a:r>
            <a:r>
              <a:rPr lang="en-IN" sz="1200" b="1" dirty="0">
                <a:solidFill>
                  <a:srgbClr val="000000"/>
                </a:solidFill>
                <a:effectLst/>
                <a:latin typeface="Times New Roman" panose="02020603050405020304" pitchFamily="18" charset="0"/>
                <a:ea typeface="Times New Roman" panose="02020603050405020304" pitchFamily="18" charset="0"/>
              </a:rPr>
              <a:t>OK</a:t>
            </a:r>
            <a:r>
              <a:rPr lang="en-IN" sz="1200" dirty="0">
                <a:solidFill>
                  <a:srgbClr val="000000"/>
                </a:solidFill>
                <a:effectLst/>
                <a:latin typeface="Times New Roman" panose="02020603050405020304" pitchFamily="18" charset="0"/>
                <a:ea typeface="Times New Roman" panose="02020603050405020304" pitchFamily="18" charset="0"/>
              </a:rPr>
              <a:t> button.</a:t>
            </a:r>
            <a:endParaRPr lang="en-IN" sz="1200" dirty="0">
              <a:effectLst/>
              <a:latin typeface="Times New Roman" panose="02020603050405020304" pitchFamily="18" charset="0"/>
              <a:ea typeface="Times New Roman" panose="02020603050405020304" pitchFamily="18" charset="0"/>
            </a:endParaRPr>
          </a:p>
          <a:p>
            <a:pPr marL="30480" marR="30480" algn="just">
              <a:lnSpc>
                <a:spcPct val="200000"/>
              </a:lnSpc>
              <a:spcBef>
                <a:spcPts val="600"/>
              </a:spcBef>
              <a:spcAft>
                <a:spcPts val="720"/>
              </a:spcAft>
            </a:pPr>
            <a:r>
              <a:rPr lang="en-IN" sz="1200" b="1" dirty="0">
                <a:solidFill>
                  <a:srgbClr val="000000"/>
                </a:solidFill>
                <a:effectLst/>
                <a:latin typeface="Times New Roman" panose="02020603050405020304" pitchFamily="18" charset="0"/>
                <a:ea typeface="Times New Roman" panose="02020603050405020304" pitchFamily="18" charset="0"/>
              </a:rPr>
              <a:t>System Variable</a:t>
            </a:r>
            <a:r>
              <a:rPr lang="en-IN" sz="1200" dirty="0">
                <a:solidFill>
                  <a:srgbClr val="000000"/>
                </a:solidFill>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R="30480" algn="just">
              <a:lnSpc>
                <a:spcPct val="200000"/>
              </a:lnSpc>
              <a:spcBef>
                <a:spcPts val="600"/>
              </a:spcBef>
              <a:spcAft>
                <a:spcPts val="720"/>
              </a:spcAft>
            </a:pPr>
            <a:r>
              <a:rPr lang="en-IN" sz="1200" dirty="0">
                <a:solidFill>
                  <a:srgbClr val="000000"/>
                </a:solidFill>
                <a:effectLst/>
                <a:latin typeface="Times New Roman" panose="02020603050405020304" pitchFamily="18" charset="0"/>
                <a:ea typeface="Times New Roman" panose="02020603050405020304" pitchFamily="18" charset="0"/>
              </a:rPr>
              <a:t>Click the </a:t>
            </a:r>
            <a:r>
              <a:rPr lang="en-IN" sz="1200" b="1" dirty="0">
                <a:solidFill>
                  <a:srgbClr val="000000"/>
                </a:solidFill>
                <a:effectLst/>
                <a:latin typeface="Times New Roman" panose="02020603050405020304" pitchFamily="18" charset="0"/>
                <a:ea typeface="Times New Roman" panose="02020603050405020304" pitchFamily="18" charset="0"/>
              </a:rPr>
              <a:t>New</a:t>
            </a:r>
            <a:r>
              <a:rPr lang="en-IN" sz="1200" dirty="0">
                <a:solidFill>
                  <a:srgbClr val="000000"/>
                </a:solidFill>
                <a:effectLst/>
                <a:latin typeface="Times New Roman" panose="02020603050405020304" pitchFamily="18" charset="0"/>
                <a:ea typeface="Times New Roman" panose="02020603050405020304" pitchFamily="18" charset="0"/>
              </a:rPr>
              <a:t> button.</a:t>
            </a:r>
            <a:endParaRPr lang="en-IN" sz="12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F348EE1-E196-4A40-9615-06341284A71D}"/>
              </a:ext>
            </a:extLst>
          </p:cNvPr>
          <p:cNvPicPr/>
          <p:nvPr/>
        </p:nvPicPr>
        <p:blipFill>
          <a:blip r:embed="rId2">
            <a:extLst>
              <a:ext uri="{28A0092B-C50C-407E-A947-70E740481C1C}">
                <a14:useLocalDpi xmlns:a14="http://schemas.microsoft.com/office/drawing/2010/main" val="0"/>
              </a:ext>
            </a:extLst>
          </a:blip>
          <a:stretch>
            <a:fillRect/>
          </a:stretch>
        </p:blipFill>
        <p:spPr>
          <a:xfrm>
            <a:off x="4483222" y="1233996"/>
            <a:ext cx="5897325" cy="4866558"/>
          </a:xfrm>
          <a:prstGeom prst="rect">
            <a:avLst/>
          </a:prstGeom>
        </p:spPr>
      </p:pic>
    </p:spTree>
    <p:extLst>
      <p:ext uri="{BB962C8B-B14F-4D97-AF65-F5344CB8AC3E}">
        <p14:creationId xmlns:p14="http://schemas.microsoft.com/office/powerpoint/2010/main" val="249194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DDAC-471D-4C14-9130-37666C126880}"/>
              </a:ext>
            </a:extLst>
          </p:cNvPr>
          <p:cNvSpPr>
            <a:spLocks noGrp="1"/>
          </p:cNvSpPr>
          <p:nvPr>
            <p:ph type="title"/>
          </p:nvPr>
        </p:nvSpPr>
        <p:spPr>
          <a:xfrm>
            <a:off x="838200" y="338492"/>
            <a:ext cx="10515600" cy="1325563"/>
          </a:xfrm>
        </p:spPr>
        <p:txBody>
          <a:bodyPr/>
          <a:lstStyle/>
          <a:p>
            <a:r>
              <a:rPr lang="en-US" dirty="0"/>
              <a:t>  </a:t>
            </a:r>
            <a:r>
              <a:rPr lang="en-US" sz="1800" dirty="0"/>
              <a:t>INDEX</a:t>
            </a:r>
            <a:endParaRPr lang="en-IN" sz="1800" dirty="0"/>
          </a:p>
        </p:txBody>
      </p:sp>
      <p:graphicFrame>
        <p:nvGraphicFramePr>
          <p:cNvPr id="4" name="Content Placeholder 3">
            <a:extLst>
              <a:ext uri="{FF2B5EF4-FFF2-40B4-BE49-F238E27FC236}">
                <a16:creationId xmlns:a16="http://schemas.microsoft.com/office/drawing/2014/main" id="{7C597195-0856-4A9E-906F-3694E8C188D0}"/>
              </a:ext>
            </a:extLst>
          </p:cNvPr>
          <p:cNvGraphicFramePr>
            <a:graphicFrameLocks noGrp="1"/>
          </p:cNvGraphicFramePr>
          <p:nvPr>
            <p:ph idx="1"/>
            <p:extLst>
              <p:ext uri="{D42A27DB-BD31-4B8C-83A1-F6EECF244321}">
                <p14:modId xmlns:p14="http://schemas.microsoft.com/office/powerpoint/2010/main" val="4018495532"/>
              </p:ext>
            </p:extLst>
          </p:nvPr>
        </p:nvGraphicFramePr>
        <p:xfrm>
          <a:off x="2379216" y="2450239"/>
          <a:ext cx="6542843" cy="2970441"/>
        </p:xfrm>
        <a:graphic>
          <a:graphicData uri="http://schemas.openxmlformats.org/drawingml/2006/table">
            <a:tbl>
              <a:tblPr firstRow="1" firstCol="1" bandRow="1">
                <a:tableStyleId>{5C22544A-7EE6-4342-B048-85BDC9FD1C3A}</a:tableStyleId>
              </a:tblPr>
              <a:tblGrid>
                <a:gridCol w="1310316">
                  <a:extLst>
                    <a:ext uri="{9D8B030D-6E8A-4147-A177-3AD203B41FA5}">
                      <a16:colId xmlns:a16="http://schemas.microsoft.com/office/drawing/2014/main" val="1788168242"/>
                    </a:ext>
                  </a:extLst>
                </a:gridCol>
                <a:gridCol w="3809323">
                  <a:extLst>
                    <a:ext uri="{9D8B030D-6E8A-4147-A177-3AD203B41FA5}">
                      <a16:colId xmlns:a16="http://schemas.microsoft.com/office/drawing/2014/main" val="2013038551"/>
                    </a:ext>
                  </a:extLst>
                </a:gridCol>
                <a:gridCol w="1423204">
                  <a:extLst>
                    <a:ext uri="{9D8B030D-6E8A-4147-A177-3AD203B41FA5}">
                      <a16:colId xmlns:a16="http://schemas.microsoft.com/office/drawing/2014/main" val="2614901436"/>
                    </a:ext>
                  </a:extLst>
                </a:gridCol>
              </a:tblGrid>
              <a:tr h="330049">
                <a:tc>
                  <a:txBody>
                    <a:bodyPr/>
                    <a:lstStyle/>
                    <a:p>
                      <a:pPr algn="l">
                        <a:lnSpc>
                          <a:spcPct val="200000"/>
                        </a:lnSpc>
                        <a:spcAft>
                          <a:spcPts val="800"/>
                        </a:spcAft>
                      </a:pPr>
                      <a:r>
                        <a:rPr lang="en-IN" sz="1200" u="none" strike="noStrike" dirty="0">
                          <a:effectLst/>
                          <a:latin typeface="Times New Roman" panose="02020603050405020304" pitchFamily="18" charset="0"/>
                          <a:cs typeface="Times New Roman" panose="02020603050405020304" pitchFamily="18" charset="0"/>
                        </a:rPr>
                        <a:t> </a:t>
                      </a:r>
                      <a:r>
                        <a:rPr lang="en-IN" sz="1200" u="none" strike="noStrike" dirty="0" err="1">
                          <a:effectLst/>
                          <a:latin typeface="Times New Roman" panose="02020603050405020304" pitchFamily="18" charset="0"/>
                          <a:cs typeface="Times New Roman" panose="02020603050405020304" pitchFamily="18" charset="0"/>
                        </a:rPr>
                        <a:t>sr</a:t>
                      </a:r>
                      <a:r>
                        <a:rPr lang="en-IN" sz="1200" u="none" strike="noStrike" dirty="0">
                          <a:effectLst/>
                          <a:latin typeface="Times New Roman" panose="02020603050405020304" pitchFamily="18" charset="0"/>
                          <a:cs typeface="Times New Roman" panose="02020603050405020304" pitchFamily="18" charset="0"/>
                        </a:rPr>
                        <a:t> no</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IN" sz="1200" u="none" strike="noStrike" dirty="0">
                          <a:effectLst/>
                          <a:latin typeface="Times New Roman" panose="02020603050405020304" pitchFamily="18" charset="0"/>
                          <a:cs typeface="Times New Roman" panose="02020603050405020304" pitchFamily="18" charset="0"/>
                        </a:rPr>
                        <a:t> topic</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IN" sz="1200" dirty="0">
                          <a:effectLst/>
                          <a:latin typeface="Times New Roman" panose="02020603050405020304" pitchFamily="18" charset="0"/>
                          <a:cs typeface="Times New Roman" panose="02020603050405020304" pitchFamily="18" charset="0"/>
                        </a:rPr>
                        <a:t> page no</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529059"/>
                  </a:ext>
                </a:extLst>
              </a:tr>
              <a:tr h="330049">
                <a:tc>
                  <a:txBody>
                    <a:bodyPr/>
                    <a:lstStyle/>
                    <a:p>
                      <a:pPr algn="l">
                        <a:lnSpc>
                          <a:spcPct val="200000"/>
                        </a:lnSpc>
                        <a:spcAft>
                          <a:spcPts val="800"/>
                        </a:spcAft>
                      </a:pPr>
                      <a:r>
                        <a:rPr lang="en-IN" sz="1200" dirty="0">
                          <a:effectLst/>
                          <a:latin typeface="Times New Roman" panose="02020603050405020304" pitchFamily="18" charset="0"/>
                          <a:cs typeface="Times New Roman" panose="02020603050405020304" pitchFamily="18" charset="0"/>
                        </a:rPr>
                        <a:t>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IN" sz="1200" dirty="0">
                          <a:effectLst/>
                          <a:latin typeface="Times New Roman" panose="02020603050405020304" pitchFamily="18" charset="0"/>
                          <a:cs typeface="Times New Roman" panose="02020603050405020304" pitchFamily="18" charset="0"/>
                        </a:rPr>
                        <a:t>Introduction of topics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IN" sz="1200" dirty="0">
                          <a:effectLst/>
                          <a:latin typeface="Times New Roman" panose="02020603050405020304" pitchFamily="18" charset="0"/>
                          <a:cs typeface="Times New Roman" panose="02020603050405020304" pitchFamily="18" charset="0"/>
                        </a:rPr>
                        <a:t> 5</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3980103"/>
                  </a:ext>
                </a:extLst>
              </a:tr>
              <a:tr h="330049">
                <a:tc>
                  <a:txBody>
                    <a:bodyPr/>
                    <a:lstStyle/>
                    <a:p>
                      <a:pPr algn="l">
                        <a:lnSpc>
                          <a:spcPct val="200000"/>
                        </a:lnSpc>
                        <a:spcAft>
                          <a:spcPts val="800"/>
                        </a:spcAft>
                      </a:pPr>
                      <a:r>
                        <a:rPr lang="en-IN" sz="1200" dirty="0">
                          <a:effectLst/>
                          <a:latin typeface="Times New Roman" panose="02020603050405020304" pitchFamily="18" charset="0"/>
                          <a:cs typeface="Times New Roman" panose="02020603050405020304" pitchFamily="18" charset="0"/>
                        </a:rPr>
                        <a:t>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IN" sz="1200" dirty="0">
                          <a:effectLst/>
                          <a:latin typeface="Times New Roman" panose="02020603050405020304" pitchFamily="18" charset="0"/>
                          <a:cs typeface="Times New Roman" panose="02020603050405020304" pitchFamily="18" charset="0"/>
                        </a:rPr>
                        <a:t>history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IN" sz="1200" dirty="0">
                          <a:effectLst/>
                          <a:latin typeface="Times New Roman" panose="02020603050405020304" pitchFamily="18" charset="0"/>
                          <a:cs typeface="Times New Roman" panose="02020603050405020304" pitchFamily="18" charset="0"/>
                        </a:rPr>
                        <a:t> 6</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55615"/>
                  </a:ext>
                </a:extLst>
              </a:tr>
              <a:tr h="330049">
                <a:tc>
                  <a:txBody>
                    <a:bodyPr/>
                    <a:lstStyle/>
                    <a:p>
                      <a:pPr algn="l">
                        <a:lnSpc>
                          <a:spcPct val="200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68580" marR="68580" marT="0" marB="0"/>
                </a:tc>
                <a:tc>
                  <a:txBody>
                    <a:bodyPr/>
                    <a:lstStyle/>
                    <a:p>
                      <a:pPr algn="l">
                        <a:lnSpc>
                          <a:spcPct val="200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SASS Architecture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7</a:t>
                      </a:r>
                    </a:p>
                  </a:txBody>
                  <a:tcPr marL="68580" marR="68580" marT="0" marB="0"/>
                </a:tc>
                <a:extLst>
                  <a:ext uri="{0D108BD9-81ED-4DB2-BD59-A6C34878D82A}">
                    <a16:rowId xmlns:a16="http://schemas.microsoft.com/office/drawing/2014/main" val="1645711854"/>
                  </a:ext>
                </a:extLst>
              </a:tr>
              <a:tr h="330049">
                <a:tc>
                  <a:txBody>
                    <a:bodyPr/>
                    <a:lstStyle/>
                    <a:p>
                      <a:pPr algn="l">
                        <a:lnSpc>
                          <a:spcPct val="200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IN" sz="1200" dirty="0">
                          <a:effectLst/>
                          <a:latin typeface="Times New Roman" panose="02020603050405020304" pitchFamily="18" charset="0"/>
                          <a:cs typeface="Times New Roman" panose="02020603050405020304" pitchFamily="18" charset="0"/>
                        </a:rPr>
                        <a:t>Working</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IN" sz="1200" dirty="0">
                          <a:effectLst/>
                          <a:latin typeface="Times New Roman" panose="02020603050405020304" pitchFamily="18" charset="0"/>
                          <a:cs typeface="Times New Roman" panose="02020603050405020304" pitchFamily="18" charset="0"/>
                        </a:rPr>
                        <a:t> 16</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2180272"/>
                  </a:ext>
                </a:extLst>
              </a:tr>
              <a:tr h="330049">
                <a:tc>
                  <a:txBody>
                    <a:bodyPr/>
                    <a:lstStyle/>
                    <a:p>
                      <a:pPr algn="l">
                        <a:lnSpc>
                          <a:spcPct val="200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IN" sz="1200" dirty="0">
                          <a:effectLst/>
                          <a:latin typeface="Times New Roman" panose="02020603050405020304" pitchFamily="18" charset="0"/>
                          <a:cs typeface="Times New Roman" panose="02020603050405020304" pitchFamily="18" charset="0"/>
                        </a:rPr>
                        <a:t>Advantages/dis advantages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IN" sz="1200" dirty="0">
                          <a:effectLst/>
                          <a:latin typeface="Times New Roman" panose="02020603050405020304" pitchFamily="18" charset="0"/>
                          <a:cs typeface="Times New Roman" panose="02020603050405020304" pitchFamily="18" charset="0"/>
                        </a:rPr>
                        <a:t> 17</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1440894"/>
                  </a:ext>
                </a:extLst>
              </a:tr>
              <a:tr h="330049">
                <a:tc>
                  <a:txBody>
                    <a:bodyPr/>
                    <a:lstStyle/>
                    <a:p>
                      <a:pPr algn="l">
                        <a:lnSpc>
                          <a:spcPct val="200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5</a:t>
                      </a:r>
                    </a:p>
                  </a:txBody>
                  <a:tcPr marL="68580" marR="68580" marT="0" marB="0"/>
                </a:tc>
                <a:tc>
                  <a:txBody>
                    <a:bodyPr/>
                    <a:lstStyle/>
                    <a:p>
                      <a:pPr algn="l">
                        <a:lnSpc>
                          <a:spcPct val="200000"/>
                        </a:lnSpc>
                        <a:spcAft>
                          <a:spcPts val="800"/>
                        </a:spcAft>
                      </a:pPr>
                      <a:r>
                        <a:rPr lang="en-IN" sz="1200" b="0" dirty="0">
                          <a:effectLst/>
                          <a:latin typeface="Times New Roman" panose="02020603050405020304" pitchFamily="18" charset="0"/>
                          <a:ea typeface="Times New Roman" panose="02020603050405020304" pitchFamily="18" charset="0"/>
                        </a:rPr>
                        <a:t>Installation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24</a:t>
                      </a:r>
                    </a:p>
                  </a:txBody>
                  <a:tcPr marL="68580" marR="68580" marT="0" marB="0"/>
                </a:tc>
                <a:extLst>
                  <a:ext uri="{0D108BD9-81ED-4DB2-BD59-A6C34878D82A}">
                    <a16:rowId xmlns:a16="http://schemas.microsoft.com/office/drawing/2014/main" val="3414409620"/>
                  </a:ext>
                </a:extLst>
              </a:tr>
              <a:tr h="330049">
                <a:tc>
                  <a:txBody>
                    <a:bodyPr/>
                    <a:lstStyle/>
                    <a:p>
                      <a:pPr algn="l">
                        <a:lnSpc>
                          <a:spcPct val="200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IN" sz="1200" dirty="0">
                          <a:effectLst/>
                          <a:latin typeface="Times New Roman" panose="02020603050405020304" pitchFamily="18" charset="0"/>
                          <a:cs typeface="Times New Roman" panose="02020603050405020304" pitchFamily="18" charset="0"/>
                        </a:rPr>
                        <a:t>Conclusion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IN" sz="1200" dirty="0">
                          <a:effectLst/>
                          <a:latin typeface="Times New Roman" panose="02020603050405020304" pitchFamily="18" charset="0"/>
                          <a:cs typeface="Times New Roman" panose="02020603050405020304" pitchFamily="18" charset="0"/>
                        </a:rPr>
                        <a:t> 37</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0692637"/>
                  </a:ext>
                </a:extLst>
              </a:tr>
              <a:tr h="330049">
                <a:tc>
                  <a:txBody>
                    <a:bodyPr/>
                    <a:lstStyle/>
                    <a:p>
                      <a:pPr algn="l">
                        <a:lnSpc>
                          <a:spcPct val="200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7</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IN" sz="1200" dirty="0">
                          <a:effectLst/>
                          <a:latin typeface="Times New Roman" panose="02020603050405020304" pitchFamily="18" charset="0"/>
                          <a:cs typeface="Times New Roman" panose="02020603050405020304" pitchFamily="18" charset="0"/>
                        </a:rPr>
                        <a:t>bibliography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800"/>
                        </a:spcAft>
                      </a:pPr>
                      <a:r>
                        <a:rPr lang="en-IN" sz="1200" dirty="0">
                          <a:effectLst/>
                          <a:latin typeface="Times New Roman" panose="02020603050405020304" pitchFamily="18" charset="0"/>
                          <a:cs typeface="Times New Roman" panose="02020603050405020304" pitchFamily="18" charset="0"/>
                        </a:rPr>
                        <a:t> 38</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9374831"/>
                  </a:ext>
                </a:extLst>
              </a:tr>
            </a:tbl>
          </a:graphicData>
        </a:graphic>
      </p:graphicFrame>
    </p:spTree>
    <p:extLst>
      <p:ext uri="{BB962C8B-B14F-4D97-AF65-F5344CB8AC3E}">
        <p14:creationId xmlns:p14="http://schemas.microsoft.com/office/powerpoint/2010/main" val="3631572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3874E6-1D58-4C50-9888-24828D518F7E}"/>
              </a:ext>
            </a:extLst>
          </p:cNvPr>
          <p:cNvSpPr>
            <a:spLocks noGrp="1"/>
          </p:cNvSpPr>
          <p:nvPr>
            <p:ph idx="1"/>
          </p:nvPr>
        </p:nvSpPr>
        <p:spPr>
          <a:xfrm>
            <a:off x="838200" y="79899"/>
            <a:ext cx="10515600" cy="6097064"/>
          </a:xfrm>
        </p:spPr>
        <p:txBody>
          <a:bodyPr/>
          <a:lstStyle/>
          <a:p>
            <a:pPr marL="0" indent="0">
              <a:buNone/>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Next, the </a:t>
            </a:r>
            <a:r>
              <a:rPr lang="en-IN"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New System Variable</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block is displayed as shown below.</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097" name="Picture 6">
            <a:extLst>
              <a:ext uri="{FF2B5EF4-FFF2-40B4-BE49-F238E27FC236}">
                <a16:creationId xmlns:a16="http://schemas.microsoft.com/office/drawing/2014/main" id="{FEA7B8E7-85F2-48D9-B34A-824B3F50E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312" y="2263805"/>
            <a:ext cx="4980374" cy="356882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007DF3A-0A6C-427D-97B7-88B36FF65708}"/>
              </a:ext>
            </a:extLst>
          </p:cNvPr>
          <p:cNvSpPr>
            <a:spLocks noChangeArrowheads="1"/>
          </p:cNvSpPr>
          <p:nvPr/>
        </p:nvSpPr>
        <p:spPr bwMode="auto">
          <a:xfrm>
            <a:off x="0" y="6057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67093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D0EBB7-A7CB-461C-BAF5-B12106E0BFEE}"/>
              </a:ext>
            </a:extLst>
          </p:cNvPr>
          <p:cNvSpPr>
            <a:spLocks noGrp="1"/>
          </p:cNvSpPr>
          <p:nvPr>
            <p:ph idx="1"/>
          </p:nvPr>
        </p:nvSpPr>
        <p:spPr/>
        <p:txBody>
          <a:bodyPr>
            <a:normAutofit/>
          </a:bodyPr>
          <a:lstStyle/>
          <a:p>
            <a:pPr marR="30480" algn="just">
              <a:lnSpc>
                <a:spcPct val="200000"/>
              </a:lnSpc>
              <a:spcBef>
                <a:spcPts val="600"/>
              </a:spcBef>
              <a:spcAft>
                <a:spcPts val="72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Enter </a:t>
            </a: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RubyOpt</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the </a:t>
            </a:r>
            <a:r>
              <a:rPr lang="en-IN"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Variable name</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field and </a:t>
            </a: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ruby gems</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the </a:t>
            </a:r>
            <a:r>
              <a:rPr lang="en-IN"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Variable value</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field. After writing the </a:t>
            </a:r>
            <a:r>
              <a:rPr lang="en-IN"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Variable name</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value</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click the </a:t>
            </a: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OK</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button.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ct val="200000"/>
              </a:lnSpc>
              <a:spcBef>
                <a:spcPts val="600"/>
              </a:spcBef>
              <a:spcAft>
                <a:spcPts val="720"/>
              </a:spcAft>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4</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Open the command prompt in your system and enter the following line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gem install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ct val="200000"/>
              </a:lnSpc>
              <a:spcBef>
                <a:spcPts val="600"/>
              </a:spcBef>
              <a:spcAft>
                <a:spcPts val="720"/>
              </a:spcAft>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5</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Next, you will see the following screen after installing SASS successfully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171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4CB26A-905B-4E36-B5C6-8F3501ACA18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59115" y="2494625"/>
            <a:ext cx="6560598" cy="2920754"/>
          </a:xfrm>
          <a:prstGeom prst="rect">
            <a:avLst/>
          </a:prstGeom>
        </p:spPr>
      </p:pic>
    </p:spTree>
    <p:extLst>
      <p:ext uri="{BB962C8B-B14F-4D97-AF65-F5344CB8AC3E}">
        <p14:creationId xmlns:p14="http://schemas.microsoft.com/office/powerpoint/2010/main" val="2839143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E21C-D1FC-4F4D-96F2-0F27A726EB62}"/>
              </a:ext>
            </a:extLst>
          </p:cNvPr>
          <p:cNvSpPr>
            <a:spLocks noGrp="1"/>
          </p:cNvSpPr>
          <p:nvPr>
            <p:ph type="title"/>
          </p:nvPr>
        </p:nvSpPr>
        <p:spPr>
          <a:xfrm>
            <a:off x="1295402" y="630315"/>
            <a:ext cx="9601196" cy="461638"/>
          </a:xfrm>
        </p:spPr>
        <p:txBody>
          <a:bodyPr>
            <a:noAutofit/>
          </a:bodyPr>
          <a:lstStyle/>
          <a:p>
            <a:r>
              <a:rPr lang="en-US" sz="1800" b="1" dirty="0"/>
              <a:t>Example</a:t>
            </a:r>
            <a:endParaRPr lang="en-IN" sz="1800" b="1" dirty="0"/>
          </a:p>
        </p:txBody>
      </p:sp>
      <p:sp>
        <p:nvSpPr>
          <p:cNvPr id="3" name="Content Placeholder 2">
            <a:extLst>
              <a:ext uri="{FF2B5EF4-FFF2-40B4-BE49-F238E27FC236}">
                <a16:creationId xmlns:a16="http://schemas.microsoft.com/office/drawing/2014/main" id="{B31AD48E-0C78-4FDE-BF36-5271C60E948B}"/>
              </a:ext>
            </a:extLst>
          </p:cNvPr>
          <p:cNvSpPr>
            <a:spLocks noGrp="1"/>
          </p:cNvSpPr>
          <p:nvPr>
            <p:ph idx="1"/>
          </p:nvPr>
        </p:nvSpPr>
        <p:spPr>
          <a:xfrm>
            <a:off x="1295401" y="1091954"/>
            <a:ext cx="9601196" cy="4580878"/>
          </a:xfrm>
        </p:spPr>
        <p:txBody>
          <a:bodyPr>
            <a:noAutofit/>
          </a:bodyPr>
          <a:lstStyle/>
          <a:p>
            <a:pPr>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&lt;html&gt;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&lt;head&gt;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&lt;title&gt;</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Import example of sass</a:t>
            </a:r>
            <a:r>
              <a:rPr lang="en-IN" sz="12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&lt;/title&gt;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&lt;link</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err="1">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rel</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"stylesheet"</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type</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"text/</a:t>
            </a:r>
            <a:r>
              <a:rPr lang="en-IN" sz="1200" dirty="0" err="1">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css</a:t>
            </a:r>
            <a:r>
              <a:rPr lang="en-IN" sz="1200" dirty="0">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err="1">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href</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solidFill>
                  <a:srgbClr val="008800"/>
                </a:solidFill>
                <a:effectLst/>
                <a:latin typeface="Times New Roman" panose="02020603050405020304" pitchFamily="18" charset="0"/>
                <a:ea typeface="Times New Roman" panose="02020603050405020304" pitchFamily="18" charset="0"/>
                <a:cs typeface="Times New Roman" panose="02020603050405020304" pitchFamily="18" charset="0"/>
              </a:rPr>
              <a:t>"style.css"</a:t>
            </a:r>
            <a:r>
              <a:rPr lang="en-IN" sz="12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&lt;/head&gt;</a:t>
            </a:r>
          </a:p>
          <a:p>
            <a:pPr>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&lt;body&gt;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&lt;h1&gt;</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Simple Example</a:t>
            </a:r>
            <a:r>
              <a:rPr lang="en-IN" sz="12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&lt;/h1&gt;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&lt;h3&gt;</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Welcome to the gamming world</a:t>
            </a:r>
            <a:r>
              <a:rPr lang="en-IN" sz="12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&lt;/h3&gt;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&lt;/body&gt;</a:t>
            </a:r>
          </a:p>
          <a:p>
            <a:pPr>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&lt;/html&gt;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6509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6066-D3E7-4BF4-BAA3-03583EA65B3E}"/>
              </a:ext>
            </a:extLst>
          </p:cNvPr>
          <p:cNvSpPr>
            <a:spLocks noGrp="1"/>
          </p:cNvSpPr>
          <p:nvPr>
            <p:ph type="title"/>
          </p:nvPr>
        </p:nvSpPr>
        <p:spPr>
          <a:xfrm>
            <a:off x="1295402" y="982133"/>
            <a:ext cx="9601196" cy="1050854"/>
          </a:xfrm>
        </p:spPr>
        <p:txBody>
          <a:bodyPr/>
          <a:lstStyle/>
          <a:p>
            <a:r>
              <a:rPr lang="en-IN" sz="1800" b="1" kern="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USAGE OF SASS</a:t>
            </a:r>
            <a:br>
              <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7B526EA-9066-4465-A7BA-A309C5C36152}"/>
              </a:ext>
            </a:extLst>
          </p:cNvPr>
          <p:cNvSpPr>
            <a:spLocks noGrp="1"/>
          </p:cNvSpPr>
          <p:nvPr>
            <p:ph idx="1"/>
          </p:nvPr>
        </p:nvSpPr>
        <p:spPr/>
        <p:txBody>
          <a:bodyPr>
            <a:normAutofit/>
          </a:bodyPr>
          <a:lstStyle/>
          <a:p>
            <a:pPr marL="30480" marR="30480" algn="just">
              <a:lnSpc>
                <a:spcPct val="200000"/>
              </a:lnSpc>
              <a:spcBef>
                <a:spcPts val="600"/>
              </a:spcBef>
              <a:spcAft>
                <a:spcPts val="72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SASS is more powerful and stable that provides power to the basic language by using extension of CSS. You can use SASS in three different ways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spcAft>
                <a:spcPts val="375"/>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As a command line tool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spcAft>
                <a:spcPts val="375"/>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As a Ruby module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spcAft>
                <a:spcPts val="375"/>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As a plugin for Rack enable framework</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ct val="200000"/>
              </a:lnSpc>
              <a:spcBef>
                <a:spcPts val="600"/>
              </a:spcBef>
              <a:spcAft>
                <a:spcPts val="72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you are using SASS on windows, then you need to install </a:t>
            </a: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Ruby</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first</a:t>
            </a:r>
            <a:endParaRPr lang="en-IN" sz="1600" dirty="0"/>
          </a:p>
        </p:txBody>
      </p:sp>
    </p:spTree>
    <p:extLst>
      <p:ext uri="{BB962C8B-B14F-4D97-AF65-F5344CB8AC3E}">
        <p14:creationId xmlns:p14="http://schemas.microsoft.com/office/powerpoint/2010/main" val="3880978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18D1-DE2F-4F5C-8786-F56569610B4F}"/>
              </a:ext>
            </a:extLst>
          </p:cNvPr>
          <p:cNvSpPr>
            <a:spLocks noGrp="1"/>
          </p:cNvSpPr>
          <p:nvPr>
            <p:ph type="title"/>
          </p:nvPr>
        </p:nvSpPr>
        <p:spPr>
          <a:xfrm>
            <a:off x="838200" y="338492"/>
            <a:ext cx="10515600" cy="1325563"/>
          </a:xfrm>
        </p:spPr>
        <p:txBody>
          <a:bodyPr/>
          <a:lstStyle/>
          <a:p>
            <a:r>
              <a:rPr lang="en-IN" sz="1800" b="1" dirty="0">
                <a:effectLst/>
                <a:latin typeface="Times New Roman" panose="02020603050405020304" pitchFamily="18" charset="0"/>
                <a:ea typeface="Times New Roman" panose="02020603050405020304" pitchFamily="18" charset="0"/>
              </a:rPr>
              <a:t>Command &amp; Description</a:t>
            </a:r>
            <a:endParaRPr lang="en-IN" dirty="0"/>
          </a:p>
        </p:txBody>
      </p:sp>
      <p:graphicFrame>
        <p:nvGraphicFramePr>
          <p:cNvPr id="4" name="Content Placeholder 3">
            <a:extLst>
              <a:ext uri="{FF2B5EF4-FFF2-40B4-BE49-F238E27FC236}">
                <a16:creationId xmlns:a16="http://schemas.microsoft.com/office/drawing/2014/main" id="{777F08BB-63CB-40FD-B253-CFCC5DD3AAE3}"/>
              </a:ext>
            </a:extLst>
          </p:cNvPr>
          <p:cNvGraphicFramePr>
            <a:graphicFrameLocks noGrp="1"/>
          </p:cNvGraphicFramePr>
          <p:nvPr>
            <p:ph idx="1"/>
            <p:extLst>
              <p:ext uri="{D42A27DB-BD31-4B8C-83A1-F6EECF244321}">
                <p14:modId xmlns:p14="http://schemas.microsoft.com/office/powerpoint/2010/main" val="2709521378"/>
              </p:ext>
            </p:extLst>
          </p:nvPr>
        </p:nvGraphicFramePr>
        <p:xfrm>
          <a:off x="1012054" y="1961966"/>
          <a:ext cx="8112261" cy="3537897"/>
        </p:xfrm>
        <a:graphic>
          <a:graphicData uri="http://schemas.openxmlformats.org/drawingml/2006/table">
            <a:tbl>
              <a:tblPr firstRow="1" firstCol="1" bandRow="1">
                <a:tableStyleId>{5C22544A-7EE6-4342-B048-85BDC9FD1C3A}</a:tableStyleId>
              </a:tblPr>
              <a:tblGrid>
                <a:gridCol w="8112261">
                  <a:extLst>
                    <a:ext uri="{9D8B030D-6E8A-4147-A177-3AD203B41FA5}">
                      <a16:colId xmlns:a16="http://schemas.microsoft.com/office/drawing/2014/main" val="4133384251"/>
                    </a:ext>
                  </a:extLst>
                </a:gridCol>
              </a:tblGrid>
              <a:tr h="1179299">
                <a:tc>
                  <a:txBody>
                    <a:bodyPr/>
                    <a:lstStyle/>
                    <a:p>
                      <a:pPr marL="30480" marR="30480" algn="just">
                        <a:lnSpc>
                          <a:spcPct val="200000"/>
                        </a:lnSpc>
                        <a:spcBef>
                          <a:spcPts val="600"/>
                        </a:spcBef>
                        <a:spcAft>
                          <a:spcPts val="720"/>
                        </a:spcAft>
                      </a:pPr>
                      <a:r>
                        <a:rPr lang="en-IN" sz="1200" b="0" dirty="0">
                          <a:solidFill>
                            <a:schemeClr val="tx1"/>
                          </a:solidFill>
                          <a:effectLst/>
                          <a:latin typeface="Times New Roman" panose="02020603050405020304" pitchFamily="18" charset="0"/>
                          <a:cs typeface="Times New Roman" panose="02020603050405020304" pitchFamily="18" charset="0"/>
                        </a:rPr>
                        <a:t>sass input. Sass output.css</a:t>
                      </a:r>
                    </a:p>
                    <a:p>
                      <a:pPr marL="30480" marR="30480" algn="just">
                        <a:lnSpc>
                          <a:spcPct val="200000"/>
                        </a:lnSpc>
                        <a:spcBef>
                          <a:spcPts val="600"/>
                        </a:spcBef>
                        <a:spcAft>
                          <a:spcPts val="720"/>
                        </a:spcAft>
                      </a:pPr>
                      <a:r>
                        <a:rPr lang="en-IN" sz="1200" b="0" dirty="0">
                          <a:solidFill>
                            <a:schemeClr val="tx1"/>
                          </a:solidFill>
                          <a:effectLst/>
                          <a:latin typeface="Times New Roman" panose="02020603050405020304" pitchFamily="18" charset="0"/>
                          <a:cs typeface="Times New Roman" panose="02020603050405020304" pitchFamily="18" charset="0"/>
                        </a:rPr>
                        <a:t>It is used to run the SASS code from the command line.</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bg1"/>
                    </a:solidFill>
                  </a:tcPr>
                </a:tc>
                <a:extLst>
                  <a:ext uri="{0D108BD9-81ED-4DB2-BD59-A6C34878D82A}">
                    <a16:rowId xmlns:a16="http://schemas.microsoft.com/office/drawing/2014/main" val="1453932310"/>
                  </a:ext>
                </a:extLst>
              </a:tr>
              <a:tr h="1179299">
                <a:tc>
                  <a:txBody>
                    <a:bodyPr/>
                    <a:lstStyle/>
                    <a:p>
                      <a:pPr marL="30480" marR="30480" algn="just">
                        <a:lnSpc>
                          <a:spcPct val="200000"/>
                        </a:lnSpc>
                        <a:spcBef>
                          <a:spcPts val="600"/>
                        </a:spcBef>
                        <a:spcAft>
                          <a:spcPts val="720"/>
                        </a:spcAft>
                      </a:pPr>
                      <a:r>
                        <a:rPr lang="en-IN" sz="1200" b="0" dirty="0">
                          <a:solidFill>
                            <a:schemeClr val="tx1"/>
                          </a:solidFill>
                          <a:effectLst/>
                          <a:latin typeface="Times New Roman" panose="02020603050405020304" pitchFamily="18" charset="0"/>
                          <a:cs typeface="Times New Roman" panose="02020603050405020304" pitchFamily="18" charset="0"/>
                        </a:rPr>
                        <a:t>sass --watch input. sass: output. CSS</a:t>
                      </a:r>
                    </a:p>
                    <a:p>
                      <a:pPr marL="30480" marR="30480" algn="just">
                        <a:lnSpc>
                          <a:spcPct val="200000"/>
                        </a:lnSpc>
                        <a:spcBef>
                          <a:spcPts val="600"/>
                        </a:spcBef>
                        <a:spcAft>
                          <a:spcPts val="720"/>
                        </a:spcAft>
                      </a:pPr>
                      <a:r>
                        <a:rPr lang="en-IN" sz="1200" b="0" dirty="0">
                          <a:solidFill>
                            <a:schemeClr val="tx1"/>
                          </a:solidFill>
                          <a:effectLst/>
                          <a:latin typeface="Times New Roman" panose="02020603050405020304" pitchFamily="18" charset="0"/>
                          <a:cs typeface="Times New Roman" panose="02020603050405020304" pitchFamily="18" charset="0"/>
                        </a:rPr>
                        <a:t>It informs SASS to watch the file and update the CSS whenever SASS file changes.</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bg1"/>
                    </a:solidFill>
                  </a:tcPr>
                </a:tc>
                <a:extLst>
                  <a:ext uri="{0D108BD9-81ED-4DB2-BD59-A6C34878D82A}">
                    <a16:rowId xmlns:a16="http://schemas.microsoft.com/office/drawing/2014/main" val="2792543425"/>
                  </a:ext>
                </a:extLst>
              </a:tr>
              <a:tr h="1179299">
                <a:tc>
                  <a:txBody>
                    <a:bodyPr/>
                    <a:lstStyle/>
                    <a:p>
                      <a:pPr marL="30480" marR="30480" algn="just">
                        <a:lnSpc>
                          <a:spcPct val="200000"/>
                        </a:lnSpc>
                        <a:spcBef>
                          <a:spcPts val="600"/>
                        </a:spcBef>
                        <a:spcAft>
                          <a:spcPts val="720"/>
                        </a:spcAft>
                      </a:pPr>
                      <a:r>
                        <a:rPr lang="en-IN" sz="1200" b="0" dirty="0">
                          <a:solidFill>
                            <a:schemeClr val="tx1"/>
                          </a:solidFill>
                          <a:effectLst/>
                          <a:latin typeface="Times New Roman" panose="02020603050405020304" pitchFamily="18" charset="0"/>
                          <a:cs typeface="Times New Roman" panose="02020603050405020304" pitchFamily="18" charset="0"/>
                        </a:rPr>
                        <a:t>sass --watch app/sass: public/stylesheets</a:t>
                      </a:r>
                    </a:p>
                    <a:p>
                      <a:pPr marL="30480" marR="30480" algn="just">
                        <a:lnSpc>
                          <a:spcPct val="200000"/>
                        </a:lnSpc>
                        <a:spcBef>
                          <a:spcPts val="600"/>
                        </a:spcBef>
                        <a:spcAft>
                          <a:spcPts val="720"/>
                        </a:spcAft>
                      </a:pPr>
                      <a:r>
                        <a:rPr lang="en-IN" sz="1200" b="0" dirty="0">
                          <a:solidFill>
                            <a:schemeClr val="tx1"/>
                          </a:solidFill>
                          <a:effectLst/>
                          <a:latin typeface="Times New Roman" panose="02020603050405020304" pitchFamily="18" charset="0"/>
                          <a:cs typeface="Times New Roman" panose="02020603050405020304" pitchFamily="18" charset="0"/>
                        </a:rPr>
                        <a:t>It is used to watch the entire directory, if SASS contains many files in a directory.</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chemeClr val="bg1"/>
                    </a:solidFill>
                  </a:tcPr>
                </a:tc>
                <a:extLst>
                  <a:ext uri="{0D108BD9-81ED-4DB2-BD59-A6C34878D82A}">
                    <a16:rowId xmlns:a16="http://schemas.microsoft.com/office/drawing/2014/main" val="681225556"/>
                  </a:ext>
                </a:extLst>
              </a:tr>
            </a:tbl>
          </a:graphicData>
        </a:graphic>
      </p:graphicFrame>
    </p:spTree>
    <p:extLst>
      <p:ext uri="{BB962C8B-B14F-4D97-AF65-F5344CB8AC3E}">
        <p14:creationId xmlns:p14="http://schemas.microsoft.com/office/powerpoint/2010/main" val="165190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3A65-25BE-4B9D-AE4C-1D65752B891B}"/>
              </a:ext>
            </a:extLst>
          </p:cNvPr>
          <p:cNvSpPr>
            <a:spLocks noGrp="1"/>
          </p:cNvSpPr>
          <p:nvPr>
            <p:ph type="title"/>
          </p:nvPr>
        </p:nvSpPr>
        <p:spPr>
          <a:xfrm>
            <a:off x="1295402" y="982132"/>
            <a:ext cx="9601196" cy="1041977"/>
          </a:xfrm>
        </p:spPr>
        <p:txBody>
          <a:bodyPr/>
          <a:lstStyle/>
          <a:p>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Sass Comments.</a:t>
            </a:r>
            <a:endParaRPr lang="en-IN" b="1" dirty="0"/>
          </a:p>
        </p:txBody>
      </p:sp>
      <p:sp>
        <p:nvSpPr>
          <p:cNvPr id="3" name="Content Placeholder 2">
            <a:extLst>
              <a:ext uri="{FF2B5EF4-FFF2-40B4-BE49-F238E27FC236}">
                <a16:creationId xmlns:a16="http://schemas.microsoft.com/office/drawing/2014/main" id="{1B574C55-81E8-4CFE-8999-B997B940E415}"/>
              </a:ext>
            </a:extLst>
          </p:cNvPr>
          <p:cNvSpPr>
            <a:spLocks noGrp="1"/>
          </p:cNvSpPr>
          <p:nvPr>
            <p:ph idx="1"/>
          </p:nvPr>
        </p:nvSpPr>
        <p:spPr/>
        <p:txBody>
          <a:bodyPr>
            <a:normAutofit/>
          </a:bodyPr>
          <a:lstStyle/>
          <a:p>
            <a:pPr marL="30480" marR="30480" algn="just">
              <a:lnSpc>
                <a:spcPct val="200000"/>
              </a:lnSpc>
              <a:spcBef>
                <a:spcPts val="600"/>
              </a:spcBef>
              <a:spcAft>
                <a:spcPts val="720"/>
              </a:spcAft>
            </a:pPr>
            <a:r>
              <a:rPr lang="en-IN" sz="1200" dirty="0">
                <a:solidFill>
                  <a:srgbClr val="000000"/>
                </a:solidFill>
                <a:effectLst/>
                <a:latin typeface="Times New Roman" panose="02020603050405020304" pitchFamily="18" charset="0"/>
                <a:ea typeface="Times New Roman" panose="02020603050405020304" pitchFamily="18" charset="0"/>
              </a:rPr>
              <a:t>Comments are non-executable statements, which are placed in source code. Comments make source code easier to understand. </a:t>
            </a:r>
            <a:endParaRPr lang="en-IN" sz="1200" dirty="0">
              <a:effectLst/>
              <a:latin typeface="Times New Roman" panose="02020603050405020304" pitchFamily="18" charset="0"/>
              <a:ea typeface="Times New Roman" panose="02020603050405020304" pitchFamily="18" charset="0"/>
            </a:endParaRPr>
          </a:p>
          <a:p>
            <a:pPr marL="30480" marR="30480" algn="just">
              <a:lnSpc>
                <a:spcPct val="200000"/>
              </a:lnSpc>
              <a:spcBef>
                <a:spcPts val="600"/>
              </a:spcBef>
              <a:spcAft>
                <a:spcPts val="720"/>
              </a:spcAft>
            </a:pPr>
            <a:r>
              <a:rPr lang="en-IN" sz="1200" dirty="0">
                <a:solidFill>
                  <a:srgbClr val="000000"/>
                </a:solidFill>
                <a:effectLst/>
                <a:latin typeface="Times New Roman" panose="02020603050405020304" pitchFamily="18" charset="0"/>
                <a:ea typeface="Times New Roman" panose="02020603050405020304" pitchFamily="18" charset="0"/>
              </a:rPr>
              <a:t>SASS supports two types of comments.</a:t>
            </a:r>
            <a:endParaRPr lang="en-IN" sz="1200" dirty="0">
              <a:effectLst/>
              <a:latin typeface="Times New Roman" panose="02020603050405020304" pitchFamily="18" charset="0"/>
              <a:ea typeface="Times New Roman" panose="02020603050405020304" pitchFamily="18" charset="0"/>
            </a:endParaRPr>
          </a:p>
          <a:p>
            <a:pPr marL="342900" marR="30480" lvl="0" indent="-342900" algn="just">
              <a:lnSpc>
                <a:spcPct val="200000"/>
              </a:lnSpc>
              <a:spcBef>
                <a:spcPts val="600"/>
              </a:spcBef>
              <a:spcAft>
                <a:spcPts val="720"/>
              </a:spcAft>
              <a:buSzPts val="1000"/>
              <a:buFont typeface="Symbol" panose="05050102010706020507" pitchFamily="18" charset="2"/>
              <a:buChar char=""/>
              <a:tabLst>
                <a:tab pos="457200" algn="l"/>
              </a:tabLst>
            </a:pPr>
            <a:r>
              <a:rPr lang="en-IN" sz="1200" b="1" dirty="0">
                <a:solidFill>
                  <a:srgbClr val="000000"/>
                </a:solidFill>
                <a:effectLst/>
                <a:latin typeface="Times New Roman" panose="02020603050405020304" pitchFamily="18" charset="0"/>
                <a:ea typeface="Times New Roman" panose="02020603050405020304" pitchFamily="18" charset="0"/>
              </a:rPr>
              <a:t>Multiline comments</a:t>
            </a:r>
            <a:r>
              <a:rPr lang="en-IN" sz="1200" dirty="0">
                <a:solidFill>
                  <a:srgbClr val="000000"/>
                </a:solidFill>
                <a:effectLst/>
                <a:latin typeface="Times New Roman" panose="02020603050405020304" pitchFamily="18" charset="0"/>
                <a:ea typeface="Times New Roman" panose="02020603050405020304" pitchFamily="18" charset="0"/>
              </a:rPr>
              <a:t> − These are written using /* and */. Multiline comments are preserved in CSS output.</a:t>
            </a:r>
            <a:endParaRPr lang="en-IN" sz="1200" dirty="0">
              <a:effectLst/>
              <a:latin typeface="Times New Roman" panose="02020603050405020304" pitchFamily="18" charset="0"/>
              <a:ea typeface="Times New Roman" panose="02020603050405020304" pitchFamily="18" charset="0"/>
            </a:endParaRPr>
          </a:p>
          <a:p>
            <a:pPr marL="342900" marR="30480" lvl="0" indent="-342900" algn="just">
              <a:lnSpc>
                <a:spcPct val="200000"/>
              </a:lnSpc>
              <a:spcBef>
                <a:spcPts val="600"/>
              </a:spcBef>
              <a:spcAft>
                <a:spcPts val="720"/>
              </a:spcAft>
              <a:buSzPts val="1000"/>
              <a:buFont typeface="Symbol" panose="05050102010706020507" pitchFamily="18" charset="2"/>
              <a:buChar char=""/>
              <a:tabLst>
                <a:tab pos="457200" algn="l"/>
              </a:tabLst>
            </a:pPr>
            <a:r>
              <a:rPr lang="en-IN" sz="1200" b="1" dirty="0">
                <a:solidFill>
                  <a:srgbClr val="000000"/>
                </a:solidFill>
                <a:effectLst/>
                <a:latin typeface="Times New Roman" panose="02020603050405020304" pitchFamily="18" charset="0"/>
                <a:ea typeface="Times New Roman" panose="02020603050405020304" pitchFamily="18" charset="0"/>
              </a:rPr>
              <a:t>Single line comments</a:t>
            </a:r>
            <a:r>
              <a:rPr lang="en-IN" sz="1200" dirty="0">
                <a:solidFill>
                  <a:srgbClr val="000000"/>
                </a:solidFill>
                <a:effectLst/>
                <a:latin typeface="Times New Roman" panose="02020603050405020304" pitchFamily="18" charset="0"/>
                <a:ea typeface="Times New Roman" panose="02020603050405020304" pitchFamily="18" charset="0"/>
              </a:rPr>
              <a:t> − These are written using </a:t>
            </a:r>
            <a:r>
              <a:rPr lang="en-IN" sz="1200" b="1" dirty="0">
                <a:solidFill>
                  <a:srgbClr val="000000"/>
                </a:solidFill>
                <a:effectLst/>
                <a:latin typeface="Times New Roman" panose="02020603050405020304" pitchFamily="18" charset="0"/>
                <a:ea typeface="Times New Roman" panose="02020603050405020304" pitchFamily="18" charset="0"/>
              </a:rPr>
              <a:t>//</a:t>
            </a:r>
            <a:r>
              <a:rPr lang="en-IN" sz="1200" dirty="0">
                <a:solidFill>
                  <a:srgbClr val="000000"/>
                </a:solidFill>
                <a:effectLst/>
                <a:latin typeface="Times New Roman" panose="02020603050405020304" pitchFamily="18" charset="0"/>
                <a:ea typeface="Times New Roman" panose="02020603050405020304" pitchFamily="18" charset="0"/>
              </a:rPr>
              <a:t> followed by comments. Single line comments are not preserved in CSS output.</a:t>
            </a:r>
            <a:endParaRPr lang="en-IN" sz="1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33838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6699-909A-447B-921C-D2C4EEFC684A}"/>
              </a:ext>
            </a:extLst>
          </p:cNvPr>
          <p:cNvSpPr>
            <a:spLocks noGrp="1"/>
          </p:cNvSpPr>
          <p:nvPr>
            <p:ph type="title"/>
          </p:nvPr>
        </p:nvSpPr>
        <p:spPr/>
        <p:txBody>
          <a:bodyPr/>
          <a:lstStyle/>
          <a:p>
            <a:r>
              <a:rPr lang="en-IN"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onclusion</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D3A0151-8176-4FCB-934D-25C695047646}"/>
              </a:ext>
            </a:extLst>
          </p:cNvPr>
          <p:cNvSpPr>
            <a:spLocks noGrp="1"/>
          </p:cNvSpPr>
          <p:nvPr>
            <p:ph idx="1"/>
          </p:nvPr>
        </p:nvSpPr>
        <p:spPr/>
        <p:txBody>
          <a:bodyPr/>
          <a:lstStyle/>
          <a:p>
            <a:r>
              <a:rPr lang="en-IN" sz="12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Sass</a:t>
            </a:r>
            <a:r>
              <a:rPr lang="en-IN" sz="12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accelerates you to write clean, easy, and few lines of the CSS code in a programming construct.</a:t>
            </a:r>
          </a:p>
          <a:p>
            <a:r>
              <a:rPr lang="en-IN" sz="12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If you want to handle bigger projects in an organized way, then we recommend you use Sass in your project. </a:t>
            </a:r>
          </a:p>
          <a:p>
            <a:r>
              <a:rPr lang="en-IN" sz="12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It can perform basic calculations, reuse code using </a:t>
            </a:r>
            <a:r>
              <a:rPr lang="en-IN" sz="1200" dirty="0" err="1">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mixins</a:t>
            </a:r>
            <a:r>
              <a:rPr lang="en-IN" sz="12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and create functions.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51046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B91A-26A7-4101-831D-7B904BB6F2C0}"/>
              </a:ext>
            </a:extLst>
          </p:cNvPr>
          <p:cNvSpPr>
            <a:spLocks noGrp="1"/>
          </p:cNvSpPr>
          <p:nvPr>
            <p:ph type="title"/>
          </p:nvPr>
        </p:nvSpPr>
        <p:spPr/>
        <p:txBody>
          <a:bodyPr>
            <a:normAutofit/>
          </a:bodyPr>
          <a:lstStyle/>
          <a:p>
            <a:r>
              <a:rPr lang="en-IN" sz="1400" dirty="0">
                <a:effectLst/>
                <a:latin typeface="Times New Roman" panose="02020603050405020304" pitchFamily="18" charset="0"/>
                <a:cs typeface="Times New Roman" panose="02020603050405020304" pitchFamily="18" charset="0"/>
              </a:rPr>
              <a:t>bibliography</a:t>
            </a:r>
            <a:br>
              <a:rPr lang="en-IN" sz="1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400" dirty="0"/>
          </a:p>
        </p:txBody>
      </p:sp>
      <p:sp>
        <p:nvSpPr>
          <p:cNvPr id="3" name="Content Placeholder 2">
            <a:extLst>
              <a:ext uri="{FF2B5EF4-FFF2-40B4-BE49-F238E27FC236}">
                <a16:creationId xmlns:a16="http://schemas.microsoft.com/office/drawing/2014/main" id="{0346B21E-AF2A-4AE5-81EA-233A934A5BF7}"/>
              </a:ext>
            </a:extLst>
          </p:cNvPr>
          <p:cNvSpPr>
            <a:spLocks noGrp="1"/>
          </p:cNvSpPr>
          <p:nvPr>
            <p:ph idx="1"/>
          </p:nvPr>
        </p:nvSpPr>
        <p:spPr/>
        <p:txBody>
          <a:bodyPr>
            <a:normAutofit/>
          </a:bodyPr>
          <a:lstStyle/>
          <a:p>
            <a:r>
              <a:rPr lang="en-IN" sz="1200" dirty="0">
                <a:hlinkClick r:id="rId2"/>
              </a:rPr>
              <a:t>https://www.w3schools.com/sass/</a:t>
            </a:r>
            <a:endParaRPr lang="en-IN" sz="1200" dirty="0"/>
          </a:p>
          <a:p>
            <a:r>
              <a:rPr lang="en-IN" sz="1200" dirty="0"/>
              <a:t>https://www.tutorialspoint.com/sass/index.htm</a:t>
            </a:r>
          </a:p>
        </p:txBody>
      </p:sp>
    </p:spTree>
    <p:extLst>
      <p:ext uri="{BB962C8B-B14F-4D97-AF65-F5344CB8AC3E}">
        <p14:creationId xmlns:p14="http://schemas.microsoft.com/office/powerpoint/2010/main" val="2939562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529AE-235A-45FF-86D1-4C4ED51D552E}"/>
              </a:ext>
            </a:extLst>
          </p:cNvPr>
          <p:cNvSpPr>
            <a:spLocks noGrp="1"/>
          </p:cNvSpPr>
          <p:nvPr>
            <p:ph idx="1"/>
          </p:nvPr>
        </p:nvSpPr>
        <p:spPr/>
        <p:txBody>
          <a:bodyPr/>
          <a:lstStyle/>
          <a:p>
            <a:r>
              <a:rPr lang="en-US" dirty="0"/>
              <a:t>                                             </a:t>
            </a:r>
          </a:p>
          <a:p>
            <a:endParaRPr lang="en-US" dirty="0"/>
          </a:p>
          <a:p>
            <a:r>
              <a:rPr lang="en-US" dirty="0"/>
              <a:t>                                                 THANK YOU</a:t>
            </a:r>
            <a:endParaRPr lang="en-IN" dirty="0"/>
          </a:p>
        </p:txBody>
      </p:sp>
    </p:spTree>
    <p:extLst>
      <p:ext uri="{BB962C8B-B14F-4D97-AF65-F5344CB8AC3E}">
        <p14:creationId xmlns:p14="http://schemas.microsoft.com/office/powerpoint/2010/main" val="128386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6B8B-A833-4F56-B26E-11F75E58A246}"/>
              </a:ext>
            </a:extLst>
          </p:cNvPr>
          <p:cNvSpPr>
            <a:spLocks noGrp="1"/>
          </p:cNvSpPr>
          <p:nvPr>
            <p:ph type="title"/>
          </p:nvPr>
        </p:nvSpPr>
        <p:spPr/>
        <p:txBody>
          <a:bodyPr>
            <a:norm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ACKNOWLEDGEMENTS</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708F97E-B1B5-412E-8D87-4D041FE38E57}"/>
              </a:ext>
            </a:extLst>
          </p:cNvPr>
          <p:cNvSpPr>
            <a:spLocks noGrp="1"/>
          </p:cNvSpPr>
          <p:nvPr>
            <p:ph idx="1"/>
          </p:nvPr>
        </p:nvSpPr>
        <p:spPr/>
        <p:txBody>
          <a:bodyPr>
            <a:normAutofit/>
          </a:bodyPr>
          <a:lstStyle/>
          <a:p>
            <a:pPr>
              <a:lnSpc>
                <a:spcPct val="200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 take this opportunity to express our profound sense of gratitude and respect to all those who helped us throughout the duration of this seminar. Firstly, I am extremely grateful to M.K INSTITUTE OF COMPUTER STUDIES, BHARUCH, for providing the excellent working environment to undergo my seminar. I would like to devote our success in this effort to our Seminar guide MR. PARESH PRAJAPATI, for giving me the opportunity to undertake the project and providing crucial feedbacks that influenced us and provided opportunity to undertake the seminar work in the esteemed concern. I am deeply thankful to Prof. MR. PARESH PRAJAPATI, , whose useful suggestions, gentle soothing attitude and right directions helped us a lot to learn in this seminar and also for his constant encouragement and support throughout the project. Last, but not least I would like to extend my profound thanks to all our esteemed Colleagues and friends at college level who helped us in the specific areas of this Seminar. By: surendra rawat</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57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03EB-8B2F-41CA-98F9-75EE1C0082FB}"/>
              </a:ext>
            </a:extLst>
          </p:cNvPr>
          <p:cNvSpPr>
            <a:spLocks noGrp="1"/>
          </p:cNvSpPr>
          <p:nvPr>
            <p:ph type="title"/>
          </p:nvPr>
        </p:nvSpPr>
        <p:spPr>
          <a:xfrm>
            <a:off x="838200" y="790113"/>
            <a:ext cx="10515600" cy="1597980"/>
          </a:xfrm>
        </p:spPr>
        <p:txBody>
          <a:bodyPr>
            <a:normAutofit/>
          </a:bodyPr>
          <a:lstStyle/>
          <a:p>
            <a:br>
              <a:rPr lang="en-IN" sz="1800" b="1" dirty="0">
                <a:effectLst/>
                <a:latin typeface="Times New Roman" panose="02020603050405020304" pitchFamily="18" charset="0"/>
                <a:ea typeface="Times New Roman" panose="02020603050405020304" pitchFamily="18" charset="0"/>
              </a:rPr>
            </a:br>
            <a:r>
              <a:rPr lang="en-IN" sz="1800" b="1" dirty="0">
                <a:latin typeface="Times New Roman" panose="02020603050405020304" pitchFamily="18" charset="0"/>
                <a:ea typeface="Times New Roman" panose="02020603050405020304" pitchFamily="18" charset="0"/>
              </a:rPr>
              <a:t>INTRODUCTION OF SASS</a:t>
            </a:r>
            <a:endParaRPr lang="en-IN" dirty="0"/>
          </a:p>
        </p:txBody>
      </p:sp>
      <p:sp>
        <p:nvSpPr>
          <p:cNvPr id="3" name="Content Placeholder 2">
            <a:extLst>
              <a:ext uri="{FF2B5EF4-FFF2-40B4-BE49-F238E27FC236}">
                <a16:creationId xmlns:a16="http://schemas.microsoft.com/office/drawing/2014/main" id="{A347F3F7-C086-446E-B1F6-349E1301D4E8}"/>
              </a:ext>
            </a:extLst>
          </p:cNvPr>
          <p:cNvSpPr>
            <a:spLocks noGrp="1"/>
          </p:cNvSpPr>
          <p:nvPr>
            <p:ph idx="1"/>
          </p:nvPr>
        </p:nvSpPr>
        <p:spPr>
          <a:xfrm>
            <a:off x="705035" y="2476869"/>
            <a:ext cx="10515600" cy="3400147"/>
          </a:xfrm>
        </p:spPr>
        <p:txBody>
          <a:bodyPr>
            <a:normAutofit/>
          </a:bodyPr>
          <a:lstStyle/>
          <a:p>
            <a:pPr marL="0" indent="0">
              <a:lnSpc>
                <a:spcPct val="200000"/>
              </a:lnSpc>
              <a:spcBef>
                <a:spcPts val="600"/>
              </a:spcBef>
              <a:spcAft>
                <a:spcPts val="600"/>
              </a:spcAft>
              <a:buNone/>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Sass</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(short for </a:t>
            </a:r>
            <a:r>
              <a:rPr lang="en-IN" sz="12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syntactically awesome style sheets</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a </a:t>
            </a:r>
            <a:r>
              <a:rPr lang="en-IN" sz="1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Preprocessor"/>
              </a:rPr>
              <a:t>pre-processor</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Scripting language"/>
              </a:rPr>
              <a:t>scripting language</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that is </a:t>
            </a:r>
            <a:r>
              <a:rPr lang="en-IN" sz="1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interpreted</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IN" sz="1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tooltip="Compiled language"/>
              </a:rPr>
              <a:t>compiled</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into </a:t>
            </a:r>
            <a:r>
              <a:rPr lang="en-IN" sz="1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tooltip="Cascading Style Sheets"/>
              </a:rPr>
              <a:t>Cascading Style Sheets</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(CSS). Sass Script is the scripting language itself.</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200000"/>
              </a:lnSpc>
              <a:spcBef>
                <a:spcPts val="600"/>
              </a:spcBef>
              <a:spcAft>
                <a:spcPts val="6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Sass consists of two </a:t>
            </a:r>
            <a:r>
              <a:rPr lang="en-IN"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tooltip="Interpreted language"/>
              </a:rPr>
              <a:t>syntaxes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The original syntax, called "the indented syntax," uses a syntax similar to </a:t>
            </a:r>
            <a:r>
              <a:rPr lang="en-IN"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Html</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It uses </a:t>
            </a:r>
            <a:r>
              <a:rPr lang="en-IN"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tooltip="Indent style"/>
              </a:rPr>
              <a:t>indentation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to separate </a:t>
            </a:r>
            <a:r>
              <a:rPr lang="en-IN"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tooltip="Block (programming)"/>
              </a:rPr>
              <a:t>code blocks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tooltip="Newline"/>
              </a:rPr>
              <a:t>newline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characters to separate rules. The newer syntax, "SASS" (Sassy CSS), uses block formatting like that of CSS. It uses braces to denote code blocks and semicolons to separate rules within a block. The indented syntax and SASS files are traditionally given the </a:t>
            </a:r>
            <a:r>
              <a:rPr lang="en-IN"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tooltip="Filename extension"/>
              </a:rPr>
              <a:t>extensions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200000"/>
              </a:lnSpc>
              <a:spcBef>
                <a:spcPts val="600"/>
              </a:spcBef>
              <a:spcAft>
                <a:spcPts val="6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indented syntax is a metalanguage. SASS is a </a:t>
            </a:r>
            <a:r>
              <a:rPr lang="en-IN" sz="1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tooltip="Metalanguage"/>
              </a:rPr>
              <a:t>nested metalanguage</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 valid CSS is valid SASS with the same </a:t>
            </a:r>
            <a:r>
              <a:rPr lang="en-IN" sz="1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tooltip="Semantics of programming languages"/>
              </a:rPr>
              <a:t>semantics</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200000"/>
              </a:lnSpc>
              <a:spcBef>
                <a:spcPts val="600"/>
              </a:spcBef>
              <a:spcAft>
                <a:spcPts val="6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Sass Script provides the following mechanisms: </a:t>
            </a:r>
            <a:r>
              <a:rPr lang="en-IN" sz="1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tooltip="Variable (programming)"/>
              </a:rPr>
              <a:t>variables</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tooltip="Nesting (computing)"/>
              </a:rPr>
              <a:t>nesting</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tooltip="Mixin"/>
              </a:rPr>
              <a:t>mixins</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selector </a:t>
            </a:r>
            <a:r>
              <a:rPr lang="en-IN" sz="1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8" tooltip="Inheritance (computer science)"/>
              </a:rPr>
              <a:t>inheritance</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1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23BE-11F5-4478-A797-9A21CB35AF27}"/>
              </a:ext>
            </a:extLst>
          </p:cNvPr>
          <p:cNvSpPr>
            <a:spLocks noGrp="1"/>
          </p:cNvSpPr>
          <p:nvPr>
            <p:ph type="title"/>
          </p:nvPr>
        </p:nvSpPr>
        <p:spPr/>
        <p:txBody>
          <a:bodyPr>
            <a:norm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History</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CB915BD-A4DA-4D2B-9AD9-9FBAFAEE33E7}"/>
              </a:ext>
            </a:extLst>
          </p:cNvPr>
          <p:cNvSpPr>
            <a:spLocks noGrp="1"/>
          </p:cNvSpPr>
          <p:nvPr>
            <p:ph idx="1"/>
          </p:nvPr>
        </p:nvSpPr>
        <p:spPr/>
        <p:txBody>
          <a:bodyPr/>
          <a:lstStyle/>
          <a:p>
            <a:pPr>
              <a:lnSpc>
                <a:spcPct val="200000"/>
              </a:lnSpc>
            </a:pPr>
            <a:r>
              <a:rPr lang="en-IN" sz="1200" b="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Sass was  designed by </a:t>
            </a:r>
            <a:r>
              <a:rPr lang="en-IN" sz="1200" b="1" u="sng" dirty="0">
                <a:solidFill>
                  <a:srgbClr val="0645AD"/>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Hampton Catlin"/>
              </a:rPr>
              <a:t>Hampton Catlin</a:t>
            </a:r>
            <a:r>
              <a:rPr lang="en-IN" sz="1200" b="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and developed by Natalie </a:t>
            </a:r>
            <a:r>
              <a:rPr lang="en-IN" sz="1200" b="1"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Weizenbaum</a:t>
            </a:r>
            <a:r>
              <a:rPr lang="en-IN" sz="1200" b="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200000"/>
              </a:lnSpc>
            </a:pPr>
            <a:r>
              <a:rPr lang="en-IN" sz="1200" b="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After its initial versions, Weizenbaum and Chris Eppstein have continued to extend Sass with Sass Script, a scripting language used in Sass files.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73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2280-4AE1-431E-ABCA-F5BE8E075D9A}"/>
              </a:ext>
            </a:extLst>
          </p:cNvPr>
          <p:cNvSpPr>
            <a:spLocks noGrp="1"/>
          </p:cNvSpPr>
          <p:nvPr>
            <p:ph type="title"/>
          </p:nvPr>
        </p:nvSpPr>
        <p:spPr>
          <a:xfrm>
            <a:off x="838200" y="727968"/>
            <a:ext cx="10515600" cy="1260629"/>
          </a:xfrm>
        </p:spPr>
        <p:txBody>
          <a:bodyPr>
            <a:norm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SASS Architecture</a:t>
            </a:r>
            <a:endParaRPr lang="en-IN" sz="1800" b="1" dirty="0"/>
          </a:p>
        </p:txBody>
      </p:sp>
      <p:sp>
        <p:nvSpPr>
          <p:cNvPr id="3" name="Content Placeholder 2">
            <a:extLst>
              <a:ext uri="{FF2B5EF4-FFF2-40B4-BE49-F238E27FC236}">
                <a16:creationId xmlns:a16="http://schemas.microsoft.com/office/drawing/2014/main" id="{889E1183-5AAD-4A42-8417-084F1C5885C6}"/>
              </a:ext>
            </a:extLst>
          </p:cNvPr>
          <p:cNvSpPr>
            <a:spLocks noGrp="1"/>
          </p:cNvSpPr>
          <p:nvPr>
            <p:ph idx="1"/>
          </p:nvPr>
        </p:nvSpPr>
        <p:spPr/>
        <p:txBody>
          <a:bodyPr>
            <a:normAutofit/>
          </a:bodyPr>
          <a:lstStyle/>
          <a:p>
            <a:pPr>
              <a:lnSpc>
                <a:spcPct val="107000"/>
              </a:lnSpc>
              <a:spcAft>
                <a:spcPts val="800"/>
              </a:spcAft>
            </a:pPr>
            <a:r>
              <a:rPr lang="en-IN" sz="1200" u="sng"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Base</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u="sng"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Layout</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u="sng"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Abstracts</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u="sng"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Components</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u="sng"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Pages</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u="sng"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Themes</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1200" u="sng"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Vendors</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87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BD9A-42A3-4305-B6AC-9D07756DECBE}"/>
              </a:ext>
            </a:extLst>
          </p:cNvPr>
          <p:cNvSpPr>
            <a:spLocks noGrp="1"/>
          </p:cNvSpPr>
          <p:nvPr>
            <p:ph type="title"/>
          </p:nvPr>
        </p:nvSpPr>
        <p:spPr/>
        <p:txBody>
          <a:bodyPr>
            <a:normAutofit/>
          </a:bodyPr>
          <a:lstStyle/>
          <a:p>
            <a:r>
              <a:rPr lang="en-US" sz="1800" b="1" dirty="0"/>
              <a:t>BASE</a:t>
            </a:r>
            <a:endParaRPr lang="en-IN" sz="1800" b="1" dirty="0"/>
          </a:p>
        </p:txBody>
      </p:sp>
      <p:sp>
        <p:nvSpPr>
          <p:cNvPr id="3" name="Content Placeholder 2">
            <a:extLst>
              <a:ext uri="{FF2B5EF4-FFF2-40B4-BE49-F238E27FC236}">
                <a16:creationId xmlns:a16="http://schemas.microsoft.com/office/drawing/2014/main" id="{00164F26-8A0C-4436-9475-D3D81926ABB4}"/>
              </a:ext>
            </a:extLst>
          </p:cNvPr>
          <p:cNvSpPr>
            <a:spLocks noGrp="1"/>
          </p:cNvSpPr>
          <p:nvPr>
            <p:ph idx="1"/>
          </p:nvPr>
        </p:nvSpPr>
        <p:spPr/>
        <p:txBody>
          <a:bodyPr>
            <a:normAutofit/>
          </a:bodyPr>
          <a:lstStyle/>
          <a:p>
            <a:pPr marL="0" indent="0">
              <a:lnSpc>
                <a:spcPct val="107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effectLst/>
                <a:latin typeface="Times New Roman" panose="02020603050405020304" pitchFamily="18" charset="0"/>
                <a:ea typeface="Times New Roman" panose="02020603050405020304" pitchFamily="18" charset="0"/>
                <a:cs typeface="Times New Roman" panose="02020603050405020304" pitchFamily="18" charset="0"/>
              </a:rPr>
              <a:t>The base folder is something like a foundation style for the project, as the name says. Something serves throughout the project. This includes the base, reset, typography, normalize.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effectLst/>
                <a:latin typeface="Times New Roman" panose="02020603050405020304" pitchFamily="18" charset="0"/>
                <a:ea typeface="Times New Roman" panose="02020603050405020304" pitchFamily="18" charset="0"/>
                <a:cs typeface="Times New Roman" panose="02020603050405020304" pitchFamily="18" charset="0"/>
              </a:rPr>
              <a:t>_base.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effectLst/>
                <a:latin typeface="Times New Roman" panose="02020603050405020304" pitchFamily="18" charset="0"/>
                <a:ea typeface="Times New Roman" panose="02020603050405020304" pitchFamily="18" charset="0"/>
                <a:cs typeface="Times New Roman" panose="02020603050405020304" pitchFamily="18" charset="0"/>
              </a:rPr>
              <a:t>_reset.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effectLst/>
                <a:latin typeface="Times New Roman" panose="02020603050405020304" pitchFamily="18" charset="0"/>
                <a:ea typeface="Times New Roman" panose="02020603050405020304" pitchFamily="18" charset="0"/>
                <a:cs typeface="Times New Roman" panose="02020603050405020304" pitchFamily="18" charset="0"/>
              </a:rPr>
              <a:t>_typography.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effectLst/>
                <a:latin typeface="Times New Roman" panose="02020603050405020304" pitchFamily="18" charset="0"/>
                <a:ea typeface="Times New Roman" panose="02020603050405020304" pitchFamily="18" charset="0"/>
                <a:cs typeface="Times New Roman" panose="02020603050405020304" pitchFamily="18" charset="0"/>
              </a:rPr>
              <a:t>_normalize.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3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4571-A55A-47C3-AA64-4539B0F06718}"/>
              </a:ext>
            </a:extLst>
          </p:cNvPr>
          <p:cNvSpPr>
            <a:spLocks noGrp="1"/>
          </p:cNvSpPr>
          <p:nvPr>
            <p:ph type="title"/>
          </p:nvPr>
        </p:nvSpPr>
        <p:spPr/>
        <p:txBody>
          <a:bodyPr>
            <a:normAutofit/>
          </a:bodyPr>
          <a:lstStyle/>
          <a:p>
            <a:r>
              <a:rPr lang="en-IN" sz="2000" b="1" spc="10" dirty="0">
                <a:solidFill>
                  <a:srgbClr val="1B2A45"/>
                </a:solidFill>
                <a:effectLst/>
                <a:latin typeface="Roboto" panose="02000000000000000000" pitchFamily="2" charset="0"/>
                <a:ea typeface="Times New Roman" panose="02020603050405020304" pitchFamily="18" charset="0"/>
                <a:cs typeface="Times New Roman" panose="02020603050405020304" pitchFamily="18" charset="0"/>
              </a:rPr>
              <a:t>Layout</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2D96FB5-BE6D-4C67-BEE9-AFA926F9B69E}"/>
              </a:ext>
            </a:extLst>
          </p:cNvPr>
          <p:cNvSpPr>
            <a:spLocks noGrp="1"/>
          </p:cNvSpPr>
          <p:nvPr>
            <p:ph idx="1"/>
          </p:nvPr>
        </p:nvSpPr>
        <p:spPr/>
        <p:txBody>
          <a:bodyPr>
            <a:normAutofit/>
          </a:bodyPr>
          <a:lstStyle/>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The layout folder contains the style for a website layout, simple as the name suggests. This folder includes stylesheet for the navbar, sidebar, footer, header, etc.</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_navbar.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_footer.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_sidebar.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spc="10" dirty="0">
                <a:solidFill>
                  <a:srgbClr val="1B2A45"/>
                </a:solidFill>
                <a:effectLst/>
                <a:latin typeface="Times New Roman" panose="02020603050405020304" pitchFamily="18" charset="0"/>
                <a:ea typeface="Times New Roman" panose="02020603050405020304" pitchFamily="18" charset="0"/>
                <a:cs typeface="Times New Roman" panose="02020603050405020304" pitchFamily="18" charset="0"/>
              </a:rPr>
              <a:t>_header. sass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41709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1150</TotalTime>
  <Words>2291</Words>
  <Application>Microsoft Office PowerPoint</Application>
  <PresentationFormat>Widescreen</PresentationFormat>
  <Paragraphs>225</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 Light</vt:lpstr>
      <vt:lpstr>Courier New</vt:lpstr>
      <vt:lpstr>Garamond</vt:lpstr>
      <vt:lpstr>Helvetica</vt:lpstr>
      <vt:lpstr>Roboto</vt:lpstr>
      <vt:lpstr>Symbol</vt:lpstr>
      <vt:lpstr>Times New Roman</vt:lpstr>
      <vt:lpstr>Wingdings</vt:lpstr>
      <vt:lpstr>Organic</vt:lpstr>
      <vt:lpstr>PowerPoint Presentation</vt:lpstr>
      <vt:lpstr>PowerPoint Presentation</vt:lpstr>
      <vt:lpstr>  INDEX</vt:lpstr>
      <vt:lpstr>ACKNOWLEDGEMENTS </vt:lpstr>
      <vt:lpstr> INTRODUCTION OF SASS</vt:lpstr>
      <vt:lpstr>History </vt:lpstr>
      <vt:lpstr>SASS Architecture</vt:lpstr>
      <vt:lpstr>BASE</vt:lpstr>
      <vt:lpstr>Layout </vt:lpstr>
      <vt:lpstr>Abstracts </vt:lpstr>
      <vt:lpstr>Components </vt:lpstr>
      <vt:lpstr>Pages </vt:lpstr>
      <vt:lpstr>Themes </vt:lpstr>
      <vt:lpstr>Vendors </vt:lpstr>
      <vt:lpstr>Working of sass </vt:lpstr>
      <vt:lpstr>output</vt:lpstr>
      <vt:lpstr>Advantages  </vt:lpstr>
      <vt:lpstr>Disadvantages </vt:lpstr>
      <vt:lpstr>Structure of sass</vt:lpstr>
      <vt:lpstr>Why to Use SASS?</vt:lpstr>
      <vt:lpstr>Features of SASS </vt:lpstr>
      <vt:lpstr>PowerPoint Presentation</vt:lpstr>
      <vt:lpstr>System Requirements for SASS </vt:lpstr>
      <vt:lpstr>Installation of Ruby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USAGE OF SASS </vt:lpstr>
      <vt:lpstr>Command &amp; Description</vt:lpstr>
      <vt:lpstr>Sass Comments.</vt:lpstr>
      <vt:lpstr>Conclusion </vt:lpstr>
      <vt:lpstr>bibliography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surendra rawat</dc:creator>
  <cp:lastModifiedBy>Vishal Somai</cp:lastModifiedBy>
  <cp:revision>27</cp:revision>
  <dcterms:created xsi:type="dcterms:W3CDTF">2021-06-16T03:26:48Z</dcterms:created>
  <dcterms:modified xsi:type="dcterms:W3CDTF">2021-06-18T16:44:46Z</dcterms:modified>
</cp:coreProperties>
</file>