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7" r:id="rId3"/>
    <p:sldId id="257" r:id="rId4"/>
    <p:sldId id="278" r:id="rId5"/>
    <p:sldId id="279" r:id="rId6"/>
    <p:sldId id="258" r:id="rId7"/>
    <p:sldId id="280" r:id="rId8"/>
    <p:sldId id="269" r:id="rId9"/>
    <p:sldId id="283" r:id="rId10"/>
    <p:sldId id="270" r:id="rId11"/>
    <p:sldId id="281" r:id="rId12"/>
    <p:sldId id="271" r:id="rId13"/>
    <p:sldId id="272" r:id="rId14"/>
    <p:sldId id="273" r:id="rId15"/>
    <p:sldId id="274" r:id="rId16"/>
    <p:sldId id="282" r:id="rId17"/>
    <p:sldId id="275" r:id="rId18"/>
    <p:sldId id="276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60"/>
  </p:normalViewPr>
  <p:slideViewPr>
    <p:cSldViewPr>
      <p:cViewPr varScale="1">
        <p:scale>
          <a:sx n="71" d="100"/>
          <a:sy n="71" d="100"/>
        </p:scale>
        <p:origin x="64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410971"/>
            <a:ext cx="206946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920111"/>
            <a:ext cx="5100955" cy="246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794" y="1046734"/>
            <a:ext cx="678116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666115" algn="l"/>
                <a:tab pos="2259965" algn="l"/>
                <a:tab pos="2547620" algn="l"/>
                <a:tab pos="2750820" algn="l"/>
                <a:tab pos="3338195" algn="l"/>
                <a:tab pos="4805680" algn="l"/>
                <a:tab pos="5084445" algn="l"/>
                <a:tab pos="6208395" algn="l"/>
              </a:tabLst>
            </a:pPr>
            <a:r>
              <a:rPr spc="-5" dirty="0"/>
              <a:t>AN	APPROACH	</a:t>
            </a:r>
            <a:r>
              <a:rPr dirty="0"/>
              <a:t>FOR	WORKERS	</a:t>
            </a:r>
            <a:r>
              <a:rPr spc="-5" dirty="0"/>
              <a:t>SAFETY </a:t>
            </a:r>
            <a:r>
              <a:rPr dirty="0"/>
              <a:t> </a:t>
            </a:r>
            <a:r>
              <a:rPr spc="-10" dirty="0"/>
              <a:t>MONITORING	</a:t>
            </a:r>
            <a:r>
              <a:rPr spc="-5" dirty="0"/>
              <a:t>IN	INDUSTRIAL	CHEMICAL </a:t>
            </a:r>
            <a:r>
              <a:rPr dirty="0"/>
              <a:t> S</a:t>
            </a:r>
            <a:r>
              <a:rPr spc="-60" dirty="0"/>
              <a:t>T</a:t>
            </a:r>
            <a:r>
              <a:rPr dirty="0"/>
              <a:t>OR</a:t>
            </a:r>
            <a:r>
              <a:rPr spc="-10" dirty="0"/>
              <a:t>A</a:t>
            </a:r>
            <a:r>
              <a:rPr dirty="0"/>
              <a:t>GE</a:t>
            </a:r>
            <a:r>
              <a:rPr spc="-30" dirty="0"/>
              <a:t> </a:t>
            </a:r>
            <a:r>
              <a:rPr spc="-190" dirty="0"/>
              <a:t>T</a:t>
            </a:r>
            <a:r>
              <a:rPr dirty="0"/>
              <a:t>A</a:t>
            </a:r>
            <a:r>
              <a:rPr spc="-15" dirty="0"/>
              <a:t>N</a:t>
            </a:r>
            <a:r>
              <a:rPr dirty="0"/>
              <a:t>KS</a:t>
            </a:r>
            <a:r>
              <a:rPr spc="20" dirty="0"/>
              <a:t> </a:t>
            </a:r>
            <a:r>
              <a:rPr dirty="0"/>
              <a:t>MAI</a:t>
            </a:r>
            <a:r>
              <a:rPr spc="-15" dirty="0"/>
              <a:t>N</a:t>
            </a:r>
            <a:r>
              <a:rPr dirty="0"/>
              <a:t>T</a:t>
            </a:r>
            <a:r>
              <a:rPr spc="-15" dirty="0"/>
              <a:t>E</a:t>
            </a:r>
            <a:r>
              <a:rPr dirty="0"/>
              <a:t>N</a:t>
            </a:r>
            <a:r>
              <a:rPr spc="-15" dirty="0"/>
              <a:t>A</a:t>
            </a:r>
            <a:r>
              <a:rPr dirty="0"/>
              <a:t>N</a:t>
            </a:r>
            <a:r>
              <a:rPr spc="-15" dirty="0"/>
              <a:t>C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U</a:t>
            </a:r>
            <a:r>
              <a:rPr spc="-10" dirty="0"/>
              <a:t>S</a:t>
            </a:r>
            <a:r>
              <a:rPr dirty="0"/>
              <a:t>ING	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866" y="2841905"/>
            <a:ext cx="4021454" cy="2166619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400" b="1" spc="-10">
                <a:latin typeface="Times New Roman"/>
                <a:cs typeface="Times New Roman"/>
              </a:rPr>
              <a:t>Project</a:t>
            </a:r>
            <a:r>
              <a:rPr sz="2400" b="1" spc="-5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Members</a:t>
            </a:r>
            <a:endParaRPr lang="en-US" sz="2400" b="1" smtClean="0">
              <a:latin typeface="Times New Roman"/>
              <a:cs typeface="Times New Roman"/>
            </a:endParaRPr>
          </a:p>
          <a:p>
            <a:pPr marL="12700">
              <a:spcBef>
                <a:spcPts val="1015"/>
              </a:spcBef>
            </a:pPr>
            <a:r>
              <a:rPr lang="en-US" sz="2000">
                <a:latin typeface="Times New Roman"/>
                <a:cs typeface="Times New Roman"/>
              </a:rPr>
              <a:t>C.NANDA</a:t>
            </a:r>
            <a:r>
              <a:rPr lang="en-US" sz="2000" spc="-114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KUMAR</a:t>
            </a:r>
            <a:r>
              <a:rPr lang="en-US" sz="2000" spc="-2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[513417106026]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mtClean="0">
                <a:latin typeface="Times New Roman"/>
                <a:cs typeface="Times New Roman"/>
              </a:rPr>
              <a:t>S.VIKRAM</a:t>
            </a:r>
            <a:r>
              <a:rPr sz="2000" spc="445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[513417106048]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mtClean="0">
                <a:latin typeface="Times New Roman"/>
                <a:cs typeface="Times New Roman"/>
              </a:rPr>
              <a:t>A</a:t>
            </a:r>
            <a:r>
              <a:rPr lang="en-US" sz="2000" smtClean="0">
                <a:latin typeface="Times New Roman"/>
                <a:cs typeface="Times New Roman"/>
              </a:rPr>
              <a:t>.</a:t>
            </a:r>
            <a:r>
              <a:rPr sz="2000" spc="-35" smtClean="0">
                <a:latin typeface="Times New Roman"/>
                <a:cs typeface="Times New Roman"/>
              </a:rPr>
              <a:t>AVINASH</a:t>
            </a:r>
            <a:r>
              <a:rPr sz="2000" spc="475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[513417106003]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Times New Roman"/>
                <a:cs typeface="Times New Roman"/>
              </a:rPr>
              <a:t>R.ELAN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SURIYA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>
                <a:latin typeface="Times New Roman"/>
                <a:cs typeface="Times New Roman"/>
              </a:rPr>
              <a:t>513417106013</a:t>
            </a:r>
            <a:r>
              <a:rPr sz="2000" smtClean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013829" y="2841905"/>
            <a:ext cx="3349371" cy="211518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1129030" algn="l"/>
              </a:tabLst>
            </a:pPr>
            <a:r>
              <a:rPr sz="2400" b="1" dirty="0">
                <a:latin typeface="Times New Roman"/>
                <a:cs typeface="Times New Roman"/>
              </a:rPr>
              <a:t>Guided	</a:t>
            </a:r>
            <a:r>
              <a:rPr sz="2400" b="1" spc="-5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-20" dirty="0">
                <a:latin typeface="Times New Roman"/>
                <a:cs typeface="Times New Roman"/>
              </a:rPr>
              <a:t>Dr.M.MALLESWARAN,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31500"/>
              </a:lnSpc>
              <a:spcBef>
                <a:spcPts val="15"/>
              </a:spcBef>
            </a:pPr>
            <a:r>
              <a:rPr sz="2000">
                <a:latin typeface="Times New Roman"/>
                <a:cs typeface="Times New Roman"/>
              </a:rPr>
              <a:t>Head</a:t>
            </a:r>
            <a:r>
              <a:rPr sz="2000" spc="4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</a:t>
            </a:r>
            <a:r>
              <a:rPr sz="2000" smtClean="0">
                <a:latin typeface="Times New Roman"/>
                <a:cs typeface="Times New Roman"/>
              </a:rPr>
              <a:t>f</a:t>
            </a:r>
            <a:r>
              <a:rPr sz="2000" spc="25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Department, </a:t>
            </a:r>
            <a:r>
              <a:rPr sz="2000" dirty="0">
                <a:latin typeface="Times New Roman"/>
                <a:cs typeface="Times New Roman"/>
              </a:rPr>
              <a:t> Electronics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Communication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Engineering(UG)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27" y="1333500"/>
            <a:ext cx="7877892" cy="4191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663957"/>
            <a:ext cx="6096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FLOW  CHART: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907794" y="5802883"/>
            <a:ext cx="8219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lang="en-US" spc="-10" smtClean="0">
                <a:latin typeface="Calibri"/>
                <a:cs typeface="Calibri"/>
              </a:rPr>
              <a:t>system design</a:t>
            </a:r>
            <a:r>
              <a:rPr sz="1800" spc="434" smtClean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304800"/>
            <a:ext cx="1104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mtClean="0"/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begins by initializing the  microcontroller.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microcontroller process the sensor output into desirable parameters such as gas,temperature and pulse.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 wireless connection established between nodemcu and cloud server ,it then stores the data in the cloud as feed data  and can be analyzed from remote place.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sensor 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also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checked with the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values ,when it breaches,system alerts with a buzzer signal.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this prototype is placed in worker  body and provides portability.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8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6441" y="527430"/>
            <a:ext cx="4880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HARDWARE</a:t>
            </a:r>
            <a:r>
              <a:rPr spc="15" dirty="0"/>
              <a:t> </a:t>
            </a:r>
            <a:r>
              <a:rPr spc="-30" dirty="0"/>
              <a:t>IMPLEMENTATION: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84273" y="5427370"/>
            <a:ext cx="80479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4170" marR="5080" indent="-287210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Figure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represents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lang="en-US" sz="2000" smtClean="0">
                <a:latin typeface="Times New Roman"/>
                <a:cs typeface="Times New Roman"/>
              </a:rPr>
              <a:t>Vero board </a:t>
            </a:r>
            <a:r>
              <a:rPr sz="2000" smtClean="0">
                <a:latin typeface="Times New Roman"/>
                <a:cs typeface="Times New Roman"/>
              </a:rPr>
              <a:t>connection</a:t>
            </a:r>
            <a:r>
              <a:rPr sz="2000" spc="-35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multiple </a:t>
            </a:r>
            <a:r>
              <a:rPr sz="2000" dirty="0">
                <a:latin typeface="Times New Roman"/>
                <a:cs typeface="Times New Roman"/>
              </a:rPr>
              <a:t>sensors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NodeMCU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buzzer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alarm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3" t="19362" r="7756" b="8489"/>
          <a:stretch/>
        </p:blipFill>
        <p:spPr>
          <a:xfrm rot="16200000">
            <a:off x="4495801" y="-256020"/>
            <a:ext cx="380999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041" y="403047"/>
            <a:ext cx="4777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SOFTWARE</a:t>
            </a:r>
            <a:r>
              <a:rPr dirty="0"/>
              <a:t> </a:t>
            </a:r>
            <a:r>
              <a:rPr spc="-30" dirty="0"/>
              <a:t>IMPLEMENTATION: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873923"/>
            <a:ext cx="8610600" cy="46261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9632" y="5753201"/>
            <a:ext cx="90043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Figure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sensor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successfully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uploading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Adafruit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r="1439" b="6349"/>
          <a:stretch/>
        </p:blipFill>
        <p:spPr>
          <a:xfrm>
            <a:off x="861186" y="838200"/>
            <a:ext cx="10439400" cy="4038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0" y="241349"/>
            <a:ext cx="518001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RESULT AND DISCUSSION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618869" y="5511495"/>
            <a:ext cx="85731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0120" marR="5080" indent="-221805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Figure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various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sensor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displayed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adafruit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website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visualized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remote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place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57181" y="2312901"/>
            <a:ext cx="1527747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2000" smtClean="0">
                <a:latin typeface="Times New Roman"/>
                <a:cs typeface="Times New Roman"/>
              </a:rPr>
              <a:t>Gas Sensor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0" y="2312901"/>
            <a:ext cx="7592823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>
                <a:latin typeface="Times New Roman"/>
                <a:cs typeface="Times New Roman"/>
              </a:rPr>
              <a:t>-</a:t>
            </a:r>
            <a:r>
              <a:rPr sz="2000" spc="-35">
                <a:latin typeface="Times New Roman"/>
                <a:cs typeface="Times New Roman"/>
              </a:rPr>
              <a:t> </a:t>
            </a:r>
            <a:r>
              <a:rPr lang="en-US" sz="2000" smtClean="0">
                <a:latin typeface="Times New Roman"/>
                <a:cs typeface="Times New Roman"/>
              </a:rPr>
              <a:t>Air quality level</a:t>
            </a:r>
            <a:r>
              <a:rPr sz="2000" spc="-30" smtClean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in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 spc="5" smtClean="0">
                <a:latin typeface="Times New Roman"/>
                <a:cs typeface="Times New Roman"/>
              </a:rPr>
              <a:t>p</a:t>
            </a:r>
            <a:r>
              <a:rPr lang="en-US" sz="2000" spc="5" smtClean="0">
                <a:latin typeface="Times New Roman"/>
                <a:cs typeface="Times New Roman"/>
              </a:rPr>
              <a:t>arts per million</a:t>
            </a:r>
            <a:endParaRPr sz="2000">
              <a:latin typeface="Times New Roman"/>
              <a:cs typeface="Times New Roman"/>
            </a:endParaRPr>
          </a:p>
          <a:p>
            <a:pPr marL="166370">
              <a:lnSpc>
                <a:spcPct val="100000"/>
              </a:lnSpc>
            </a:pPr>
            <a:r>
              <a:rPr sz="2000" spc="-25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 </a:t>
            </a:r>
            <a:r>
              <a:rPr sz="2000" spc="-5">
                <a:latin typeface="Times New Roman"/>
                <a:cs typeface="Times New Roman"/>
              </a:rPr>
              <a:t>to </a:t>
            </a:r>
            <a:r>
              <a:rPr sz="2000" smtClean="0">
                <a:latin typeface="Times New Roman"/>
                <a:cs typeface="Times New Roman"/>
              </a:rPr>
              <a:t>50</a:t>
            </a:r>
            <a:r>
              <a:rPr lang="en-US" sz="2000" smtClean="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ppm</a:t>
            </a:r>
            <a:r>
              <a:rPr lang="en-US" sz="2000" smtClean="0">
                <a:latin typeface="Times New Roman"/>
                <a:cs typeface="Times New Roman"/>
              </a:rPr>
              <a:t>(Good),</a:t>
            </a:r>
          </a:p>
          <a:p>
            <a:pPr marL="166370">
              <a:lnSpc>
                <a:spcPct val="100000"/>
              </a:lnSpc>
            </a:pPr>
            <a:r>
              <a:rPr lang="en-US" sz="2000" smtClean="0">
                <a:latin typeface="Times New Roman"/>
                <a:cs typeface="Times New Roman"/>
              </a:rPr>
              <a:t>51-100 ppm(Moderate)</a:t>
            </a:r>
          </a:p>
          <a:p>
            <a:pPr marL="166370">
              <a:lnSpc>
                <a:spcPct val="100000"/>
              </a:lnSpc>
            </a:pPr>
            <a:r>
              <a:rPr lang="en-US" sz="2000" smtClean="0">
                <a:latin typeface="Times New Roman"/>
                <a:cs typeface="Times New Roman"/>
              </a:rPr>
              <a:t>100-150 ppm(Unhealthy to insensitive groups)</a:t>
            </a:r>
          </a:p>
          <a:p>
            <a:pPr marL="166370">
              <a:lnSpc>
                <a:spcPct val="100000"/>
              </a:lnSpc>
            </a:pPr>
            <a:endParaRPr lang="en-US" sz="2000" smtClean="0">
              <a:latin typeface="Times New Roman"/>
              <a:cs typeface="Times New Roman"/>
            </a:endParaRPr>
          </a:p>
          <a:p>
            <a:pPr marL="166370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252" y="3822144"/>
            <a:ext cx="7776147" cy="1867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2000" smtClean="0">
                <a:latin typeface="Times New Roman"/>
                <a:cs typeface="Times New Roman"/>
              </a:rPr>
              <a:t>Temperature sensor </a:t>
            </a:r>
            <a:r>
              <a:rPr sz="2000" smtClean="0">
                <a:latin typeface="Times New Roman"/>
                <a:cs typeface="Times New Roman"/>
              </a:rPr>
              <a:t>-</a:t>
            </a:r>
            <a:r>
              <a:rPr lang="en-US" sz="2000" smtClean="0">
                <a:latin typeface="Times New Roman"/>
                <a:cs typeface="Times New Roman"/>
              </a:rPr>
              <a:t> </a:t>
            </a:r>
            <a:r>
              <a:rPr sz="2000" spc="-25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body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temperature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degree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celcius</a:t>
            </a:r>
            <a:endParaRPr sz="2000">
              <a:latin typeface="Times New Roman"/>
              <a:cs typeface="Times New Roman"/>
            </a:endParaRPr>
          </a:p>
          <a:p>
            <a:pPr marL="1853564">
              <a:lnSpc>
                <a:spcPct val="100000"/>
              </a:lnSpc>
            </a:pPr>
            <a:r>
              <a:rPr lang="en-US" sz="2000" smtClean="0">
                <a:latin typeface="Times New Roman"/>
                <a:cs typeface="Times New Roman"/>
              </a:rPr>
              <a:t>            </a:t>
            </a:r>
            <a:r>
              <a:rPr sz="2000" smtClean="0">
                <a:latin typeface="Times New Roman"/>
                <a:cs typeface="Times New Roman"/>
              </a:rPr>
              <a:t>Room</a:t>
            </a:r>
            <a:r>
              <a:rPr sz="2000" spc="-25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temperature-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37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to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4</a:t>
            </a:r>
            <a:r>
              <a:rPr lang="en-US" sz="2000" smtClean="0">
                <a:latin typeface="Times New Roman"/>
                <a:cs typeface="Times New Roman"/>
              </a:rPr>
              <a:t>5</a:t>
            </a:r>
            <a:r>
              <a:rPr sz="2000" spc="-5" smtClean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degree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lang="en-US" sz="2000" spc="-20" smtClean="0">
                <a:latin typeface="Times New Roman"/>
                <a:cs typeface="Times New Roman"/>
              </a:rPr>
              <a:t> </a:t>
            </a:r>
            <a:r>
              <a:rPr sz="2000" spc="-5" smtClean="0">
                <a:latin typeface="Times New Roman"/>
                <a:cs typeface="Times New Roman"/>
              </a:rPr>
              <a:t>celcius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7995" indent="-455930">
              <a:lnSpc>
                <a:spcPct val="100000"/>
              </a:lnSpc>
              <a:buFont typeface="Wingdings"/>
              <a:buChar char=""/>
              <a:tabLst>
                <a:tab pos="467995" algn="l"/>
                <a:tab pos="468630" algn="l"/>
              </a:tabLst>
            </a:pPr>
            <a:r>
              <a:rPr lang="en-US" sz="2000" smtClean="0">
                <a:latin typeface="Times New Roman"/>
                <a:cs typeface="Times New Roman"/>
              </a:rPr>
              <a:t>Pulse sensor </a:t>
            </a:r>
            <a:r>
              <a:rPr sz="2000" spc="-5" smtClean="0">
                <a:latin typeface="Times New Roman"/>
                <a:cs typeface="Times New Roman"/>
              </a:rPr>
              <a:t> </a:t>
            </a:r>
            <a:r>
              <a:rPr lang="en-US" sz="2000" spc="-5" smtClean="0">
                <a:latin typeface="Times New Roman"/>
                <a:cs typeface="Times New Roman"/>
              </a:rPr>
              <a:t>  </a:t>
            </a:r>
            <a:r>
              <a:rPr sz="2000" smtClean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photoplethymosgraphy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human </a:t>
            </a:r>
            <a:r>
              <a:rPr sz="2000" dirty="0">
                <a:latin typeface="Times New Roman"/>
                <a:cs typeface="Times New Roman"/>
              </a:rPr>
              <a:t>body</a:t>
            </a:r>
            <a:endParaRPr sz="2000">
              <a:latin typeface="Times New Roman"/>
              <a:cs typeface="Times New Roman"/>
            </a:endParaRPr>
          </a:p>
          <a:p>
            <a:pPr marL="2171700">
              <a:lnSpc>
                <a:spcPts val="2375"/>
              </a:lnSpc>
            </a:pPr>
            <a:r>
              <a:rPr sz="2000" spc="-5" dirty="0">
                <a:latin typeface="Times New Roman"/>
                <a:cs typeface="Times New Roman"/>
              </a:rPr>
              <a:t>X-axis-time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period</a:t>
            </a:r>
            <a:endParaRPr sz="2000">
              <a:latin typeface="Times New Roman"/>
              <a:cs typeface="Times New Roman"/>
            </a:endParaRPr>
          </a:p>
          <a:p>
            <a:pPr marL="2162810">
              <a:lnSpc>
                <a:spcPts val="2375"/>
              </a:lnSpc>
            </a:pP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axis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pulse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sensor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9253" y="563749"/>
            <a:ext cx="792200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RESULT EXPLANATION: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2359" y="1298591"/>
            <a:ext cx="76041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normal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condition.The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sensor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toxic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1" y="1143000"/>
            <a:ext cx="96011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device is designed keeping in mind , the measurement of necessary parameters,which needs to be monitored for unhindered safety of the workers  in and  around the chemical storage tanks 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Apart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from industrial safety ,this device finds major application in industries as well manholes.,gutters,deep well, sewage,etc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IOT project can be  further enhanced with the help of machine learning. This sensor data can be used  for training  a model and it can tested.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safety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may be achieved  with machine learning.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8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699" y="457200"/>
            <a:ext cx="2069464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</a:t>
            </a:r>
            <a:r>
              <a:rPr spc="-15" dirty="0"/>
              <a:t>E</a:t>
            </a:r>
            <a:r>
              <a:rPr spc="-5" dirty="0"/>
              <a:t>FE</a:t>
            </a:r>
            <a:r>
              <a:rPr spc="-20" dirty="0"/>
              <a:t>R</a:t>
            </a:r>
            <a:r>
              <a:rPr spc="-5" dirty="0"/>
              <a:t>E</a:t>
            </a:r>
            <a:r>
              <a:rPr spc="-15" dirty="0"/>
              <a:t>N</a:t>
            </a:r>
            <a:r>
              <a:rPr spc="-5" dirty="0"/>
              <a:t>C</a:t>
            </a:r>
            <a:r>
              <a:rPr spc="-1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399" y="1219200"/>
            <a:ext cx="10972801" cy="43351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+mj-lt"/>
              <a:buAutoNum type="arabicParenR"/>
            </a:pPr>
            <a:r>
              <a:rPr sz="2000" spc="-10" dirty="0">
                <a:latin typeface="Times New Roman"/>
                <a:cs typeface="Times New Roman"/>
              </a:rPr>
              <a:t>R.Rajalakshmi,J.Vidhya.”ToxicEnvironment </a:t>
            </a:r>
            <a:r>
              <a:rPr sz="2000" dirty="0">
                <a:latin typeface="Times New Roman"/>
                <a:cs typeface="Times New Roman"/>
              </a:rPr>
              <a:t>Monitoring </a:t>
            </a:r>
            <a:r>
              <a:rPr sz="2000" spc="-5" dirty="0">
                <a:latin typeface="Times New Roman"/>
                <a:cs typeface="Times New Roman"/>
              </a:rPr>
              <a:t>Using Sensors </a:t>
            </a:r>
            <a:r>
              <a:rPr sz="2000" dirty="0">
                <a:latin typeface="Times New Roman"/>
                <a:cs typeface="Times New Roman"/>
              </a:rPr>
              <a:t>Based onArduino”.</a:t>
            </a:r>
            <a:r>
              <a:rPr sz="2000">
                <a:latin typeface="Times New Roman"/>
                <a:cs typeface="Times New Roman"/>
              </a:rPr>
              <a:t>proceeding </a:t>
            </a:r>
            <a:r>
              <a:rPr sz="2000" spc="5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International</a:t>
            </a:r>
            <a:r>
              <a:rPr lang="en-US" sz="2000" smtClean="0">
                <a:latin typeface="Times New Roman"/>
                <a:cs typeface="Times New Roman"/>
              </a:rPr>
              <a:t> </a:t>
            </a:r>
            <a:r>
              <a:rPr sz="2000" spc="-5" smtClean="0">
                <a:latin typeface="Times New Roman"/>
                <a:cs typeface="Times New Roman"/>
              </a:rPr>
              <a:t>Conference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Systems Computation </a:t>
            </a:r>
            <a:r>
              <a:rPr sz="2000" dirty="0">
                <a:latin typeface="Times New Roman"/>
                <a:cs typeface="Times New Roman"/>
              </a:rPr>
              <a:t>Automation and </a:t>
            </a:r>
            <a:r>
              <a:rPr sz="2000" spc="-5" dirty="0">
                <a:latin typeface="Times New Roman"/>
                <a:cs typeface="Times New Roman"/>
              </a:rPr>
              <a:t>Networking.(2019).IEEE 978-1-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7281-1524-5</a:t>
            </a:r>
            <a:r>
              <a:rPr sz="200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buFont typeface="+mj-lt"/>
              <a:buAutoNum type="arabicParenR"/>
            </a:pPr>
            <a:r>
              <a:rPr sz="2000" spc="-5" smtClean="0">
                <a:latin typeface="Times New Roman"/>
                <a:cs typeface="Times New Roman"/>
              </a:rPr>
              <a:t>PushpakumarR,RajivS</a:t>
            </a:r>
            <a:r>
              <a:rPr sz="2000" spc="-5" dirty="0">
                <a:latin typeface="Times New Roman"/>
                <a:cs typeface="Times New Roman"/>
              </a:rPr>
              <a:t>.”IOT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based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smart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drainage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worker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safety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system”.2019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International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>
                <a:latin typeface="Times New Roman"/>
                <a:cs typeface="Times New Roman"/>
              </a:rPr>
              <a:t>journal</a:t>
            </a:r>
            <a:r>
              <a:rPr sz="2000" spc="180">
                <a:latin typeface="Times New Roman"/>
                <a:cs typeface="Times New Roman"/>
              </a:rPr>
              <a:t> </a:t>
            </a:r>
            <a:r>
              <a:rPr sz="2000" spc="-15" smtClean="0">
                <a:latin typeface="Times New Roman"/>
                <a:cs typeface="Times New Roman"/>
              </a:rPr>
              <a:t>of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smtClean="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Innovative</a:t>
            </a:r>
            <a:r>
              <a:rPr sz="2000" spc="-50" smtClean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Technology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Exploring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Engineering.ISSN-2278-3075,volume-8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Issue-8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>
                <a:latin typeface="Times New Roman"/>
                <a:cs typeface="Times New Roman"/>
              </a:rPr>
              <a:t>June</a:t>
            </a:r>
            <a:r>
              <a:rPr sz="2000" smtClean="0">
                <a:latin typeface="Times New Roman"/>
                <a:cs typeface="Times New Roman"/>
              </a:rPr>
              <a:t>).</a:t>
            </a:r>
            <a:endParaRPr lang="en-US" sz="2000" smtClean="0">
              <a:latin typeface="Times New Roman"/>
              <a:cs typeface="Times New Roman"/>
            </a:endParaRPr>
          </a:p>
          <a:p>
            <a:pPr marL="12700" lvl="1" algn="just">
              <a:lnSpc>
                <a:spcPct val="150000"/>
              </a:lnSpc>
            </a:pPr>
            <a:r>
              <a:rPr lang="en-US" sz="2000" smtClean="0">
                <a:latin typeface="Times New Roman"/>
                <a:cs typeface="Times New Roman"/>
              </a:rPr>
              <a:t>3) </a:t>
            </a:r>
            <a:r>
              <a:rPr lang="en-US" sz="2000" spc="-10">
                <a:latin typeface="Times New Roman"/>
                <a:cs typeface="Times New Roman"/>
              </a:rPr>
              <a:t>Sudhanshukumar,saketkumar,P.M.Tiwari,RajkumarViral.”Smartsafety</a:t>
            </a:r>
            <a:r>
              <a:rPr lang="en-US" sz="2000" spc="-5">
                <a:latin typeface="Times New Roman"/>
                <a:cs typeface="Times New Roman"/>
              </a:rPr>
              <a:t> monitoring</a:t>
            </a:r>
            <a:r>
              <a:rPr lang="en-US" sz="2000">
                <a:latin typeface="Times New Roman"/>
                <a:cs typeface="Times New Roman"/>
              </a:rPr>
              <a:t> system</a:t>
            </a:r>
            <a:r>
              <a:rPr lang="en-US" sz="2000" spc="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for</a:t>
            </a:r>
            <a:r>
              <a:rPr lang="en-US" sz="2000" spc="5">
                <a:latin typeface="Times New Roman"/>
                <a:cs typeface="Times New Roman"/>
              </a:rPr>
              <a:t> </a:t>
            </a:r>
            <a:r>
              <a:rPr lang="en-US" sz="2000" spc="-5">
                <a:latin typeface="Times New Roman"/>
                <a:cs typeface="Times New Roman"/>
              </a:rPr>
              <a:t>sewage            workers with two way communication”.2019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spc="-5">
                <a:latin typeface="Times New Roman"/>
                <a:cs typeface="Times New Roman"/>
              </a:rPr>
              <a:t>6thInternational </a:t>
            </a:r>
            <a:r>
              <a:rPr lang="en-US" sz="2000">
                <a:latin typeface="Times New Roman"/>
                <a:cs typeface="Times New Roman"/>
              </a:rPr>
              <a:t>Conference on</a:t>
            </a:r>
            <a:r>
              <a:rPr lang="en-US" sz="2000" spc="5">
                <a:latin typeface="Times New Roman"/>
                <a:cs typeface="Times New Roman"/>
              </a:rPr>
              <a:t> </a:t>
            </a:r>
            <a:r>
              <a:rPr lang="en-US" sz="2000" spc="-5">
                <a:latin typeface="Times New Roman"/>
                <a:cs typeface="Times New Roman"/>
              </a:rPr>
              <a:t>Signal Processing </a:t>
            </a:r>
            <a:r>
              <a:rPr lang="en-US" sz="2000">
                <a:latin typeface="Times New Roman"/>
                <a:cs typeface="Times New Roman"/>
              </a:rPr>
              <a:t>and </a:t>
            </a:r>
            <a:r>
              <a:rPr lang="en-US" sz="2000" spc="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Integrated</a:t>
            </a:r>
            <a:r>
              <a:rPr lang="en-US" sz="2000" spc="-20">
                <a:latin typeface="Times New Roman"/>
                <a:cs typeface="Times New Roman"/>
              </a:rPr>
              <a:t> </a:t>
            </a:r>
            <a:r>
              <a:rPr lang="en-US" sz="2000" spc="-5">
                <a:latin typeface="Times New Roman"/>
                <a:cs typeface="Times New Roman"/>
              </a:rPr>
              <a:t>Networks(SPIN)</a:t>
            </a:r>
            <a:r>
              <a:rPr lang="en-US" sz="2000" spc="3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.</a:t>
            </a:r>
          </a:p>
          <a:p>
            <a:pPr marL="12700" algn="just">
              <a:lnSpc>
                <a:spcPct val="150000"/>
              </a:lnSpc>
              <a:spcBef>
                <a:spcPts val="1300"/>
              </a:spcBef>
            </a:pPr>
            <a:r>
              <a:rPr lang="en-US" sz="2000" smtClean="0">
                <a:latin typeface="Times New Roman"/>
                <a:cs typeface="Times New Roman"/>
              </a:rPr>
              <a:t>4)    </a:t>
            </a:r>
            <a:r>
              <a:rPr sz="2000" smtClean="0">
                <a:latin typeface="Times New Roman"/>
                <a:cs typeface="Times New Roman"/>
              </a:rPr>
              <a:t>Nitin</a:t>
            </a:r>
            <a:r>
              <a:rPr sz="2000" spc="-100" smtClean="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Asthana,RidhimaBahl(2019).”IOT</a:t>
            </a:r>
            <a:r>
              <a:rPr sz="2000" spc="-60" smtClean="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device</a:t>
            </a:r>
            <a:r>
              <a:rPr sz="2000" spc="-5" smtClean="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for</a:t>
            </a:r>
            <a:r>
              <a:rPr sz="2000" spc="-5" smtClean="0">
                <a:latin typeface="Times New Roman"/>
                <a:cs typeface="Times New Roman"/>
              </a:rPr>
              <a:t> sewage</a:t>
            </a:r>
            <a:r>
              <a:rPr sz="2000" spc="20" smtClean="0">
                <a:latin typeface="Times New Roman"/>
                <a:cs typeface="Times New Roman"/>
              </a:rPr>
              <a:t> </a:t>
            </a:r>
            <a:r>
              <a:rPr sz="2000" spc="-5" smtClean="0">
                <a:latin typeface="Times New Roman"/>
                <a:cs typeface="Times New Roman"/>
              </a:rPr>
              <a:t>gas</a:t>
            </a:r>
            <a:r>
              <a:rPr sz="2000" smtClean="0">
                <a:latin typeface="Times New Roman"/>
                <a:cs typeface="Times New Roman"/>
              </a:rPr>
              <a:t> </a:t>
            </a:r>
            <a:r>
              <a:rPr sz="2000" spc="-5" smtClean="0">
                <a:latin typeface="Times New Roman"/>
                <a:cs typeface="Times New Roman"/>
              </a:rPr>
              <a:t>monitoring</a:t>
            </a:r>
            <a:r>
              <a:rPr sz="2000" spc="5" smtClean="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and alert</a:t>
            </a:r>
            <a:r>
              <a:rPr sz="2000" spc="5" smtClean="0">
                <a:latin typeface="Times New Roman"/>
                <a:cs typeface="Times New Roman"/>
              </a:rPr>
              <a:t> </a:t>
            </a:r>
            <a:r>
              <a:rPr sz="2000" spc="-5" smtClean="0">
                <a:latin typeface="Times New Roman"/>
                <a:cs typeface="Times New Roman"/>
              </a:rPr>
              <a:t>system”.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9375" y="2445841"/>
            <a:ext cx="46755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THANK</a:t>
            </a:r>
            <a:r>
              <a:rPr sz="6000" spc="-320" dirty="0"/>
              <a:t> </a:t>
            </a:r>
            <a:r>
              <a:rPr sz="6000" dirty="0"/>
              <a:t>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762000"/>
            <a:ext cx="4066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05000"/>
            <a:ext cx="4243085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IMPLEMENTATION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IMPLEMENTATION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6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9975" y="250647"/>
            <a:ext cx="1785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</a:t>
            </a:r>
            <a:r>
              <a:rPr spc="-15" dirty="0"/>
              <a:t>E</a:t>
            </a:r>
            <a:r>
              <a:rPr dirty="0"/>
              <a:t>C</a:t>
            </a:r>
            <a:r>
              <a:rPr spc="-15" dirty="0"/>
              <a:t>T</a:t>
            </a:r>
            <a:r>
              <a:rPr dirty="0"/>
              <a:t>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0739" y="1903222"/>
            <a:ext cx="9674861" cy="37221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715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299720" algn="l"/>
                <a:tab pos="1362710" algn="l"/>
                <a:tab pos="1847214" algn="l"/>
                <a:tab pos="2888615" algn="l"/>
                <a:tab pos="3330575" algn="l"/>
                <a:tab pos="4281805" algn="l"/>
                <a:tab pos="5033010" algn="l"/>
                <a:tab pos="6220460" algn="l"/>
                <a:tab pos="6804025" algn="l"/>
                <a:tab pos="7804150" algn="l"/>
                <a:tab pos="8275320" algn="l"/>
                <a:tab pos="8858885" algn="l"/>
              </a:tabLst>
            </a:pP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v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	</a:t>
            </a:r>
            <a:r>
              <a:rPr sz="2000" spc="-5" dirty="0">
                <a:latin typeface="Times New Roman"/>
                <a:cs typeface="Times New Roman"/>
              </a:rPr>
              <a:t>ca</a:t>
            </a:r>
            <a:r>
              <a:rPr sz="2000" dirty="0">
                <a:latin typeface="Times New Roman"/>
                <a:cs typeface="Times New Roman"/>
              </a:rPr>
              <a:t>n	anal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ze	the	wor</a:t>
            </a:r>
            <a:r>
              <a:rPr sz="2000" spc="5" dirty="0">
                <a:latin typeface="Times New Roman"/>
                <a:cs typeface="Times New Roman"/>
              </a:rPr>
              <a:t>k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s	hea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	c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ndi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ons	with	d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er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nt	gas	</a:t>
            </a:r>
            <a:r>
              <a:rPr sz="2000" spc="5" dirty="0">
                <a:latin typeface="Times New Roman"/>
                <a:cs typeface="Times New Roman"/>
              </a:rPr>
              <a:t>pp</a:t>
            </a:r>
            <a:r>
              <a:rPr sz="2000" dirty="0">
                <a:latin typeface="Times New Roman"/>
                <a:cs typeface="Times New Roman"/>
              </a:rPr>
              <a:t>m	va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ues  </a:t>
            </a:r>
            <a:r>
              <a:rPr sz="2000" spc="-5" dirty="0">
                <a:latin typeface="Times New Roman"/>
                <a:cs typeface="Times New Roman"/>
              </a:rPr>
              <a:t>indicating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whether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safe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workers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clean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not.</a:t>
            </a:r>
            <a:endParaRPr sz="200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endParaRPr sz="2050">
              <a:latin typeface="Times New Roman"/>
              <a:cs typeface="Times New Roman"/>
            </a:endParaRPr>
          </a:p>
          <a:p>
            <a:pPr marL="354965" marR="5715" indent="-3429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  <a:tabLst>
                <a:tab pos="299720" algn="l"/>
                <a:tab pos="5891530" algn="l"/>
              </a:tabLst>
            </a:pPr>
            <a:r>
              <a:rPr sz="2000" spc="-35" dirty="0">
                <a:latin typeface="Times New Roman"/>
                <a:cs typeface="Times New Roman"/>
              </a:rPr>
              <a:t>Various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types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sensors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were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utilized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monitor	parameters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workers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sensor,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temperature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sensor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,pulse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sensor,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endParaRPr sz="2050">
              <a:latin typeface="Times New Roman"/>
              <a:cs typeface="Times New Roman"/>
            </a:endParaRPr>
          </a:p>
          <a:p>
            <a:pPr marL="354965" indent="-342900"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When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>
                <a:latin typeface="Times New Roman"/>
                <a:cs typeface="Times New Roman"/>
              </a:rPr>
              <a:t>the</a:t>
            </a:r>
            <a:r>
              <a:rPr sz="2000" spc="55">
                <a:latin typeface="Times New Roman"/>
                <a:cs typeface="Times New Roman"/>
              </a:rPr>
              <a:t> </a:t>
            </a:r>
            <a:r>
              <a:rPr sz="2000" spc="-5" smtClean="0">
                <a:latin typeface="Times New Roman"/>
                <a:cs typeface="Times New Roman"/>
              </a:rPr>
              <a:t>sens</a:t>
            </a:r>
            <a:r>
              <a:rPr lang="en-US" sz="2000" spc="-5" smtClean="0">
                <a:latin typeface="Times New Roman"/>
                <a:cs typeface="Times New Roman"/>
              </a:rPr>
              <a:t>ed </a:t>
            </a:r>
            <a:r>
              <a:rPr sz="2000" spc="-5" smtClean="0">
                <a:latin typeface="Times New Roman"/>
                <a:cs typeface="Times New Roman"/>
              </a:rPr>
              <a:t>value</a:t>
            </a:r>
            <a:r>
              <a:rPr sz="2000" spc="50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higher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threshold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,system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alerts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workers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>
                <a:latin typeface="Times New Roman"/>
                <a:cs typeface="Times New Roman"/>
              </a:rPr>
              <a:t>with</a:t>
            </a:r>
            <a:r>
              <a:rPr sz="2000" spc="35">
                <a:latin typeface="Times New Roman"/>
                <a:cs typeface="Times New Roman"/>
              </a:rPr>
              <a:t> </a:t>
            </a:r>
            <a:r>
              <a:rPr lang="en-US" sz="2000" smtClean="0">
                <a:latin typeface="Times New Roman"/>
                <a:cs typeface="Times New Roman"/>
              </a:rPr>
              <a:t> an </a:t>
            </a:r>
            <a:r>
              <a:rPr sz="2000" smtClean="0">
                <a:latin typeface="Times New Roman"/>
                <a:cs typeface="Times New Roman"/>
              </a:rPr>
              <a:t>alarm</a:t>
            </a:r>
            <a:r>
              <a:rPr sz="2000" spc="-65" smtClean="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signal</a:t>
            </a:r>
            <a:r>
              <a:rPr lang="en-US" sz="2000" smtClean="0">
                <a:latin typeface="Times New Roman"/>
                <a:cs typeface="Times New Roman"/>
              </a:rPr>
              <a:t>.</a:t>
            </a:r>
          </a:p>
          <a:p>
            <a:pPr marL="354965" indent="-342900">
              <a:buFont typeface="Wingdings" panose="05000000000000000000" pitchFamily="2" charset="2"/>
              <a:buChar char="Ø"/>
              <a:tabLst>
                <a:tab pos="299720" algn="l"/>
              </a:tabLst>
            </a:pPr>
            <a:endParaRPr lang="en-US" sz="2000" smtClean="0">
              <a:latin typeface="Times New Roman"/>
              <a:cs typeface="Times New Roman"/>
            </a:endParaRPr>
          </a:p>
          <a:p>
            <a:pPr marL="354965" indent="-342900"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lang="en-US" sz="2000" smtClean="0">
                <a:latin typeface="Times New Roman"/>
                <a:cs typeface="Times New Roman"/>
              </a:rPr>
              <a:t>In this proposed system,sensor values have been recorded ,and analyzed on Adafruit.io cloud platformfrom remote location.</a:t>
            </a:r>
          </a:p>
          <a:p>
            <a:pPr marL="641985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smtClean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363" y="1066800"/>
            <a:ext cx="9522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 project  helps  to  provide  continuous  monitoring  of  workers  safety  during maintenance of chemical holding  tanks.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762000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1059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Storage tanks  of  a variety  of  shapes  and  sizes  and  can be found in all sorts of  industries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They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may hold diesel fuel for  a company vehicles, purified water for food processing, plastic pellet for injection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molding,petroleum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power plants or  chemicals  used to clean or to treat products and equipment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Although storage tanks are common and their  design  fairly  simple , they can quickly  become complicated when it’s time to perform maintenance on them. 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Perfuming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work inside or on storage tanks can expose  workers to flammable, explosive , and  toxic chemicals. 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7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10515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smtClean="0"/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interiors of tanks are usually considered to be confined places, with all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complexities that creates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safety in and around tanks is a serious  business, especially   given  the  number of  fatalities that have resulted. 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major accidents was occurred due to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Workers carelessness,Hot works(Welding,cutting,grinding), Unknown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chemical reactions between the chemical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,storage tanks,Unplanned maintenance,Work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smtClean="0"/>
              <a:t> It </a:t>
            </a:r>
            <a:r>
              <a:rPr lang="en-US" sz="2000"/>
              <a:t>is tough to capture the </a:t>
            </a:r>
            <a:r>
              <a:rPr lang="en-US" sz="2000" smtClean="0"/>
              <a:t>fluctuation in toxic gas </a:t>
            </a:r>
            <a:r>
              <a:rPr lang="en-US" sz="2000"/>
              <a:t>concentration if </a:t>
            </a:r>
            <a:r>
              <a:rPr lang="en-US" sz="2000" smtClean="0"/>
              <a:t>manually checked.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a wireless contiuous monitoring is required  for the workers  who works in and around this toxic environment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2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5695" y="1159763"/>
            <a:ext cx="1676400" cy="1143000"/>
          </a:xfrm>
          <a:custGeom>
            <a:avLst/>
            <a:gdLst/>
            <a:ahLst/>
            <a:cxnLst/>
            <a:rect l="l" t="t" r="r" b="b"/>
            <a:pathLst>
              <a:path w="1676400" h="1143000">
                <a:moveTo>
                  <a:pt x="0" y="571500"/>
                </a:moveTo>
                <a:lnTo>
                  <a:pt x="1933" y="532375"/>
                </a:lnTo>
                <a:lnTo>
                  <a:pt x="7651" y="493958"/>
                </a:lnTo>
                <a:lnTo>
                  <a:pt x="17029" y="456333"/>
                </a:lnTo>
                <a:lnTo>
                  <a:pt x="29942" y="419585"/>
                </a:lnTo>
                <a:lnTo>
                  <a:pt x="46264" y="383799"/>
                </a:lnTo>
                <a:lnTo>
                  <a:pt x="65871" y="349061"/>
                </a:lnTo>
                <a:lnTo>
                  <a:pt x="88638" y="315456"/>
                </a:lnTo>
                <a:lnTo>
                  <a:pt x="114441" y="283068"/>
                </a:lnTo>
                <a:lnTo>
                  <a:pt x="143154" y="251984"/>
                </a:lnTo>
                <a:lnTo>
                  <a:pt x="174652" y="222288"/>
                </a:lnTo>
                <a:lnTo>
                  <a:pt x="208811" y="194065"/>
                </a:lnTo>
                <a:lnTo>
                  <a:pt x="245506" y="167401"/>
                </a:lnTo>
                <a:lnTo>
                  <a:pt x="284612" y="142381"/>
                </a:lnTo>
                <a:lnTo>
                  <a:pt x="326005" y="119090"/>
                </a:lnTo>
                <a:lnTo>
                  <a:pt x="369558" y="97612"/>
                </a:lnTo>
                <a:lnTo>
                  <a:pt x="415148" y="78034"/>
                </a:lnTo>
                <a:lnTo>
                  <a:pt x="462650" y="60440"/>
                </a:lnTo>
                <a:lnTo>
                  <a:pt x="511938" y="44916"/>
                </a:lnTo>
                <a:lnTo>
                  <a:pt x="562889" y="31546"/>
                </a:lnTo>
                <a:lnTo>
                  <a:pt x="615376" y="20417"/>
                </a:lnTo>
                <a:lnTo>
                  <a:pt x="669276" y="11612"/>
                </a:lnTo>
                <a:lnTo>
                  <a:pt x="724463" y="5217"/>
                </a:lnTo>
                <a:lnTo>
                  <a:pt x="780812" y="1318"/>
                </a:lnTo>
                <a:lnTo>
                  <a:pt x="838200" y="0"/>
                </a:lnTo>
                <a:lnTo>
                  <a:pt x="895587" y="1318"/>
                </a:lnTo>
                <a:lnTo>
                  <a:pt x="951936" y="5217"/>
                </a:lnTo>
                <a:lnTo>
                  <a:pt x="1007123" y="11612"/>
                </a:lnTo>
                <a:lnTo>
                  <a:pt x="1061023" y="20417"/>
                </a:lnTo>
                <a:lnTo>
                  <a:pt x="1113510" y="31546"/>
                </a:lnTo>
                <a:lnTo>
                  <a:pt x="1164461" y="44916"/>
                </a:lnTo>
                <a:lnTo>
                  <a:pt x="1213749" y="60440"/>
                </a:lnTo>
                <a:lnTo>
                  <a:pt x="1261251" y="78034"/>
                </a:lnTo>
                <a:lnTo>
                  <a:pt x="1306841" y="97612"/>
                </a:lnTo>
                <a:lnTo>
                  <a:pt x="1350394" y="119090"/>
                </a:lnTo>
                <a:lnTo>
                  <a:pt x="1391787" y="142381"/>
                </a:lnTo>
                <a:lnTo>
                  <a:pt x="1430893" y="167401"/>
                </a:lnTo>
                <a:lnTo>
                  <a:pt x="1467588" y="194065"/>
                </a:lnTo>
                <a:lnTo>
                  <a:pt x="1501747" y="222288"/>
                </a:lnTo>
                <a:lnTo>
                  <a:pt x="1533245" y="251984"/>
                </a:lnTo>
                <a:lnTo>
                  <a:pt x="1561958" y="283068"/>
                </a:lnTo>
                <a:lnTo>
                  <a:pt x="1587761" y="315456"/>
                </a:lnTo>
                <a:lnTo>
                  <a:pt x="1610528" y="349061"/>
                </a:lnTo>
                <a:lnTo>
                  <a:pt x="1630135" y="383799"/>
                </a:lnTo>
                <a:lnTo>
                  <a:pt x="1646457" y="419585"/>
                </a:lnTo>
                <a:lnTo>
                  <a:pt x="1659370" y="456333"/>
                </a:lnTo>
                <a:lnTo>
                  <a:pt x="1668748" y="493958"/>
                </a:lnTo>
                <a:lnTo>
                  <a:pt x="1674466" y="532375"/>
                </a:lnTo>
                <a:lnTo>
                  <a:pt x="1676400" y="571500"/>
                </a:lnTo>
                <a:lnTo>
                  <a:pt x="1674466" y="610624"/>
                </a:lnTo>
                <a:lnTo>
                  <a:pt x="1668748" y="649041"/>
                </a:lnTo>
                <a:lnTo>
                  <a:pt x="1659370" y="686666"/>
                </a:lnTo>
                <a:lnTo>
                  <a:pt x="1646457" y="723414"/>
                </a:lnTo>
                <a:lnTo>
                  <a:pt x="1630135" y="759200"/>
                </a:lnTo>
                <a:lnTo>
                  <a:pt x="1610528" y="793938"/>
                </a:lnTo>
                <a:lnTo>
                  <a:pt x="1587761" y="827543"/>
                </a:lnTo>
                <a:lnTo>
                  <a:pt x="1561958" y="859931"/>
                </a:lnTo>
                <a:lnTo>
                  <a:pt x="1533245" y="891015"/>
                </a:lnTo>
                <a:lnTo>
                  <a:pt x="1501747" y="920711"/>
                </a:lnTo>
                <a:lnTo>
                  <a:pt x="1467588" y="948934"/>
                </a:lnTo>
                <a:lnTo>
                  <a:pt x="1430893" y="975598"/>
                </a:lnTo>
                <a:lnTo>
                  <a:pt x="1391787" y="1000618"/>
                </a:lnTo>
                <a:lnTo>
                  <a:pt x="1350394" y="1023909"/>
                </a:lnTo>
                <a:lnTo>
                  <a:pt x="1306841" y="1045387"/>
                </a:lnTo>
                <a:lnTo>
                  <a:pt x="1261251" y="1064965"/>
                </a:lnTo>
                <a:lnTo>
                  <a:pt x="1213749" y="1082559"/>
                </a:lnTo>
                <a:lnTo>
                  <a:pt x="1164461" y="1098083"/>
                </a:lnTo>
                <a:lnTo>
                  <a:pt x="1113510" y="1111453"/>
                </a:lnTo>
                <a:lnTo>
                  <a:pt x="1061023" y="1122582"/>
                </a:lnTo>
                <a:lnTo>
                  <a:pt x="1007123" y="1131387"/>
                </a:lnTo>
                <a:lnTo>
                  <a:pt x="951936" y="1137782"/>
                </a:lnTo>
                <a:lnTo>
                  <a:pt x="895587" y="1141681"/>
                </a:lnTo>
                <a:lnTo>
                  <a:pt x="838200" y="1143000"/>
                </a:lnTo>
                <a:lnTo>
                  <a:pt x="780812" y="1141681"/>
                </a:lnTo>
                <a:lnTo>
                  <a:pt x="724463" y="1137782"/>
                </a:lnTo>
                <a:lnTo>
                  <a:pt x="669276" y="1131387"/>
                </a:lnTo>
                <a:lnTo>
                  <a:pt x="615376" y="1122582"/>
                </a:lnTo>
                <a:lnTo>
                  <a:pt x="562889" y="1111453"/>
                </a:lnTo>
                <a:lnTo>
                  <a:pt x="511938" y="1098083"/>
                </a:lnTo>
                <a:lnTo>
                  <a:pt x="462650" y="1082559"/>
                </a:lnTo>
                <a:lnTo>
                  <a:pt x="415148" y="1064965"/>
                </a:lnTo>
                <a:lnTo>
                  <a:pt x="369558" y="1045387"/>
                </a:lnTo>
                <a:lnTo>
                  <a:pt x="326005" y="1023909"/>
                </a:lnTo>
                <a:lnTo>
                  <a:pt x="284612" y="1000618"/>
                </a:lnTo>
                <a:lnTo>
                  <a:pt x="245506" y="975598"/>
                </a:lnTo>
                <a:lnTo>
                  <a:pt x="208811" y="948934"/>
                </a:lnTo>
                <a:lnTo>
                  <a:pt x="174652" y="920711"/>
                </a:lnTo>
                <a:lnTo>
                  <a:pt x="143154" y="891015"/>
                </a:lnTo>
                <a:lnTo>
                  <a:pt x="114441" y="859931"/>
                </a:lnTo>
                <a:lnTo>
                  <a:pt x="88638" y="827543"/>
                </a:lnTo>
                <a:lnTo>
                  <a:pt x="65871" y="793938"/>
                </a:lnTo>
                <a:lnTo>
                  <a:pt x="46264" y="759200"/>
                </a:lnTo>
                <a:lnTo>
                  <a:pt x="29942" y="723414"/>
                </a:lnTo>
                <a:lnTo>
                  <a:pt x="17029" y="686666"/>
                </a:lnTo>
                <a:lnTo>
                  <a:pt x="7651" y="649041"/>
                </a:lnTo>
                <a:lnTo>
                  <a:pt x="1933" y="610624"/>
                </a:lnTo>
                <a:lnTo>
                  <a:pt x="0" y="5715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2407" y="2051304"/>
            <a:ext cx="849630" cy="824230"/>
          </a:xfrm>
          <a:custGeom>
            <a:avLst/>
            <a:gdLst/>
            <a:ahLst/>
            <a:cxnLst/>
            <a:rect l="l" t="t" r="r" b="b"/>
            <a:pathLst>
              <a:path w="849629" h="824230">
                <a:moveTo>
                  <a:pt x="790056" y="775472"/>
                </a:moveTo>
                <a:lnTo>
                  <a:pt x="767969" y="798195"/>
                </a:lnTo>
                <a:lnTo>
                  <a:pt x="849248" y="823976"/>
                </a:lnTo>
                <a:lnTo>
                  <a:pt x="835352" y="784351"/>
                </a:lnTo>
                <a:lnTo>
                  <a:pt x="799210" y="784351"/>
                </a:lnTo>
                <a:lnTo>
                  <a:pt x="790056" y="775472"/>
                </a:lnTo>
                <a:close/>
              </a:path>
              <a:path w="849629" h="824230">
                <a:moveTo>
                  <a:pt x="798885" y="766391"/>
                </a:moveTo>
                <a:lnTo>
                  <a:pt x="790056" y="775472"/>
                </a:lnTo>
                <a:lnTo>
                  <a:pt x="799210" y="784351"/>
                </a:lnTo>
                <a:lnTo>
                  <a:pt x="807973" y="775208"/>
                </a:lnTo>
                <a:lnTo>
                  <a:pt x="798885" y="766391"/>
                </a:lnTo>
                <a:close/>
              </a:path>
              <a:path w="849629" h="824230">
                <a:moveTo>
                  <a:pt x="821055" y="743585"/>
                </a:moveTo>
                <a:lnTo>
                  <a:pt x="798885" y="766391"/>
                </a:lnTo>
                <a:lnTo>
                  <a:pt x="807973" y="775208"/>
                </a:lnTo>
                <a:lnTo>
                  <a:pt x="799210" y="784351"/>
                </a:lnTo>
                <a:lnTo>
                  <a:pt x="835352" y="784351"/>
                </a:lnTo>
                <a:lnTo>
                  <a:pt x="821055" y="743585"/>
                </a:lnTo>
                <a:close/>
              </a:path>
              <a:path w="849629" h="824230">
                <a:moveTo>
                  <a:pt x="8890" y="0"/>
                </a:moveTo>
                <a:lnTo>
                  <a:pt x="0" y="9144"/>
                </a:lnTo>
                <a:lnTo>
                  <a:pt x="790056" y="775472"/>
                </a:lnTo>
                <a:lnTo>
                  <a:pt x="798885" y="766391"/>
                </a:ln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2383" y="3598798"/>
            <a:ext cx="779145" cy="76200"/>
          </a:xfrm>
          <a:custGeom>
            <a:avLst/>
            <a:gdLst/>
            <a:ahLst/>
            <a:cxnLst/>
            <a:rect l="l" t="t" r="r" b="b"/>
            <a:pathLst>
              <a:path w="779145" h="76200">
                <a:moveTo>
                  <a:pt x="703071" y="0"/>
                </a:moveTo>
                <a:lnTo>
                  <a:pt x="702913" y="31684"/>
                </a:lnTo>
                <a:lnTo>
                  <a:pt x="715644" y="31750"/>
                </a:lnTo>
                <a:lnTo>
                  <a:pt x="715518" y="44450"/>
                </a:lnTo>
                <a:lnTo>
                  <a:pt x="702849" y="44450"/>
                </a:lnTo>
                <a:lnTo>
                  <a:pt x="702691" y="76200"/>
                </a:lnTo>
                <a:lnTo>
                  <a:pt x="766939" y="44450"/>
                </a:lnTo>
                <a:lnTo>
                  <a:pt x="715518" y="44450"/>
                </a:lnTo>
                <a:lnTo>
                  <a:pt x="767071" y="44384"/>
                </a:lnTo>
                <a:lnTo>
                  <a:pt x="779018" y="38481"/>
                </a:lnTo>
                <a:lnTo>
                  <a:pt x="703071" y="0"/>
                </a:lnTo>
                <a:close/>
              </a:path>
              <a:path w="779145" h="76200">
                <a:moveTo>
                  <a:pt x="702913" y="31684"/>
                </a:moveTo>
                <a:lnTo>
                  <a:pt x="702850" y="44384"/>
                </a:lnTo>
                <a:lnTo>
                  <a:pt x="715518" y="44450"/>
                </a:lnTo>
                <a:lnTo>
                  <a:pt x="715644" y="31750"/>
                </a:lnTo>
                <a:lnTo>
                  <a:pt x="702913" y="31684"/>
                </a:lnTo>
                <a:close/>
              </a:path>
              <a:path w="779145" h="76200">
                <a:moveTo>
                  <a:pt x="0" y="28067"/>
                </a:moveTo>
                <a:lnTo>
                  <a:pt x="0" y="40767"/>
                </a:lnTo>
                <a:lnTo>
                  <a:pt x="702850" y="44384"/>
                </a:lnTo>
                <a:lnTo>
                  <a:pt x="702913" y="31684"/>
                </a:lnTo>
                <a:lnTo>
                  <a:pt x="0" y="28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7939" y="4408932"/>
            <a:ext cx="783590" cy="772160"/>
          </a:xfrm>
          <a:custGeom>
            <a:avLst/>
            <a:gdLst/>
            <a:ahLst/>
            <a:cxnLst/>
            <a:rect l="l" t="t" r="r" b="b"/>
            <a:pathLst>
              <a:path w="783589" h="772160">
                <a:moveTo>
                  <a:pt x="724725" y="48947"/>
                </a:moveTo>
                <a:lnTo>
                  <a:pt x="0" y="762635"/>
                </a:lnTo>
                <a:lnTo>
                  <a:pt x="8890" y="771652"/>
                </a:lnTo>
                <a:lnTo>
                  <a:pt x="733604" y="57974"/>
                </a:lnTo>
                <a:lnTo>
                  <a:pt x="724725" y="48947"/>
                </a:lnTo>
                <a:close/>
              </a:path>
              <a:path w="783589" h="772160">
                <a:moveTo>
                  <a:pt x="769792" y="40005"/>
                </a:moveTo>
                <a:lnTo>
                  <a:pt x="733806" y="40005"/>
                </a:lnTo>
                <a:lnTo>
                  <a:pt x="742696" y="49022"/>
                </a:lnTo>
                <a:lnTo>
                  <a:pt x="733604" y="57974"/>
                </a:lnTo>
                <a:lnTo>
                  <a:pt x="755903" y="80645"/>
                </a:lnTo>
                <a:lnTo>
                  <a:pt x="769792" y="40005"/>
                </a:lnTo>
                <a:close/>
              </a:path>
              <a:path w="783589" h="772160">
                <a:moveTo>
                  <a:pt x="733806" y="40005"/>
                </a:moveTo>
                <a:lnTo>
                  <a:pt x="724725" y="48947"/>
                </a:lnTo>
                <a:lnTo>
                  <a:pt x="733604" y="57974"/>
                </a:lnTo>
                <a:lnTo>
                  <a:pt x="742696" y="49022"/>
                </a:lnTo>
                <a:lnTo>
                  <a:pt x="733806" y="40005"/>
                </a:lnTo>
                <a:close/>
              </a:path>
              <a:path w="783589" h="772160">
                <a:moveTo>
                  <a:pt x="783463" y="0"/>
                </a:moveTo>
                <a:lnTo>
                  <a:pt x="702437" y="26289"/>
                </a:lnTo>
                <a:lnTo>
                  <a:pt x="724725" y="48947"/>
                </a:lnTo>
                <a:lnTo>
                  <a:pt x="733806" y="40005"/>
                </a:lnTo>
                <a:lnTo>
                  <a:pt x="769792" y="40005"/>
                </a:lnTo>
                <a:lnTo>
                  <a:pt x="783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00218" y="3566286"/>
            <a:ext cx="827405" cy="45719"/>
          </a:xfrm>
          <a:custGeom>
            <a:avLst/>
            <a:gdLst/>
            <a:ahLst/>
            <a:cxnLst/>
            <a:rect l="l" t="t" r="r" b="b"/>
            <a:pathLst>
              <a:path w="855979" h="77470">
                <a:moveTo>
                  <a:pt x="779579" y="31775"/>
                </a:moveTo>
                <a:lnTo>
                  <a:pt x="0" y="64643"/>
                </a:lnTo>
                <a:lnTo>
                  <a:pt x="508" y="77343"/>
                </a:lnTo>
                <a:lnTo>
                  <a:pt x="780109" y="44474"/>
                </a:lnTo>
                <a:lnTo>
                  <a:pt x="779579" y="31775"/>
                </a:lnTo>
                <a:close/>
              </a:path>
              <a:path w="855979" h="77470">
                <a:moveTo>
                  <a:pt x="847783" y="31241"/>
                </a:moveTo>
                <a:lnTo>
                  <a:pt x="792226" y="31241"/>
                </a:lnTo>
                <a:lnTo>
                  <a:pt x="792734" y="43942"/>
                </a:lnTo>
                <a:lnTo>
                  <a:pt x="780109" y="44474"/>
                </a:lnTo>
                <a:lnTo>
                  <a:pt x="781431" y="76200"/>
                </a:lnTo>
                <a:lnTo>
                  <a:pt x="855980" y="34925"/>
                </a:lnTo>
                <a:lnTo>
                  <a:pt x="847783" y="31241"/>
                </a:lnTo>
                <a:close/>
              </a:path>
              <a:path w="855979" h="77470">
                <a:moveTo>
                  <a:pt x="792226" y="31241"/>
                </a:moveTo>
                <a:lnTo>
                  <a:pt x="779579" y="31775"/>
                </a:lnTo>
                <a:lnTo>
                  <a:pt x="780109" y="44474"/>
                </a:lnTo>
                <a:lnTo>
                  <a:pt x="792734" y="43942"/>
                </a:lnTo>
                <a:lnTo>
                  <a:pt x="792226" y="31241"/>
                </a:lnTo>
                <a:close/>
              </a:path>
              <a:path w="855979" h="77470">
                <a:moveTo>
                  <a:pt x="778256" y="0"/>
                </a:moveTo>
                <a:lnTo>
                  <a:pt x="779579" y="31775"/>
                </a:lnTo>
                <a:lnTo>
                  <a:pt x="792226" y="31241"/>
                </a:lnTo>
                <a:lnTo>
                  <a:pt x="847783" y="31241"/>
                </a:lnTo>
                <a:lnTo>
                  <a:pt x="778256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49463" y="2135123"/>
            <a:ext cx="332105" cy="544830"/>
          </a:xfrm>
          <a:custGeom>
            <a:avLst/>
            <a:gdLst/>
            <a:ahLst/>
            <a:cxnLst/>
            <a:rect l="l" t="t" r="r" b="b"/>
            <a:pathLst>
              <a:path w="332104" h="544830">
                <a:moveTo>
                  <a:pt x="287063" y="61933"/>
                </a:moveTo>
                <a:lnTo>
                  <a:pt x="0" y="537972"/>
                </a:lnTo>
                <a:lnTo>
                  <a:pt x="10921" y="544449"/>
                </a:lnTo>
                <a:lnTo>
                  <a:pt x="297991" y="68524"/>
                </a:lnTo>
                <a:lnTo>
                  <a:pt x="287063" y="61933"/>
                </a:lnTo>
                <a:close/>
              </a:path>
              <a:path w="332104" h="544830">
                <a:moveTo>
                  <a:pt x="327933" y="51053"/>
                </a:moveTo>
                <a:lnTo>
                  <a:pt x="293623" y="51053"/>
                </a:lnTo>
                <a:lnTo>
                  <a:pt x="304545" y="57658"/>
                </a:lnTo>
                <a:lnTo>
                  <a:pt x="297991" y="68524"/>
                </a:lnTo>
                <a:lnTo>
                  <a:pt x="325246" y="84962"/>
                </a:lnTo>
                <a:lnTo>
                  <a:pt x="327933" y="51053"/>
                </a:lnTo>
                <a:close/>
              </a:path>
              <a:path w="332104" h="544830">
                <a:moveTo>
                  <a:pt x="293623" y="51053"/>
                </a:moveTo>
                <a:lnTo>
                  <a:pt x="287063" y="61933"/>
                </a:lnTo>
                <a:lnTo>
                  <a:pt x="297991" y="68524"/>
                </a:lnTo>
                <a:lnTo>
                  <a:pt x="304545" y="57658"/>
                </a:lnTo>
                <a:lnTo>
                  <a:pt x="293623" y="51053"/>
                </a:lnTo>
                <a:close/>
              </a:path>
              <a:path w="332104" h="544830">
                <a:moveTo>
                  <a:pt x="331977" y="0"/>
                </a:moveTo>
                <a:lnTo>
                  <a:pt x="259968" y="45592"/>
                </a:lnTo>
                <a:lnTo>
                  <a:pt x="287063" y="61933"/>
                </a:lnTo>
                <a:lnTo>
                  <a:pt x="293623" y="51053"/>
                </a:lnTo>
                <a:lnTo>
                  <a:pt x="327933" y="51053"/>
                </a:lnTo>
                <a:lnTo>
                  <a:pt x="331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1143" y="2132202"/>
            <a:ext cx="394335" cy="743585"/>
          </a:xfrm>
          <a:custGeom>
            <a:avLst/>
            <a:gdLst/>
            <a:ahLst/>
            <a:cxnLst/>
            <a:rect l="l" t="t" r="r" b="b"/>
            <a:pathLst>
              <a:path w="394334" h="743585">
                <a:moveTo>
                  <a:pt x="353287" y="678686"/>
                </a:moveTo>
                <a:lnTo>
                  <a:pt x="325247" y="693420"/>
                </a:lnTo>
                <a:lnTo>
                  <a:pt x="394334" y="743204"/>
                </a:lnTo>
                <a:lnTo>
                  <a:pt x="393301" y="689863"/>
                </a:lnTo>
                <a:lnTo>
                  <a:pt x="359155" y="689863"/>
                </a:lnTo>
                <a:lnTo>
                  <a:pt x="353287" y="678686"/>
                </a:lnTo>
                <a:close/>
              </a:path>
              <a:path w="394334" h="743585">
                <a:moveTo>
                  <a:pt x="364548" y="672769"/>
                </a:moveTo>
                <a:lnTo>
                  <a:pt x="353287" y="678686"/>
                </a:lnTo>
                <a:lnTo>
                  <a:pt x="359155" y="689863"/>
                </a:lnTo>
                <a:lnTo>
                  <a:pt x="370458" y="684022"/>
                </a:lnTo>
                <a:lnTo>
                  <a:pt x="364548" y="672769"/>
                </a:lnTo>
                <a:close/>
              </a:path>
              <a:path w="394334" h="743585">
                <a:moveTo>
                  <a:pt x="392683" y="657987"/>
                </a:moveTo>
                <a:lnTo>
                  <a:pt x="364548" y="672769"/>
                </a:lnTo>
                <a:lnTo>
                  <a:pt x="370458" y="684022"/>
                </a:lnTo>
                <a:lnTo>
                  <a:pt x="359155" y="689863"/>
                </a:lnTo>
                <a:lnTo>
                  <a:pt x="393301" y="689863"/>
                </a:lnTo>
                <a:lnTo>
                  <a:pt x="392683" y="657987"/>
                </a:lnTo>
                <a:close/>
              </a:path>
              <a:path w="394334" h="743585">
                <a:moveTo>
                  <a:pt x="11175" y="0"/>
                </a:moveTo>
                <a:lnTo>
                  <a:pt x="0" y="5842"/>
                </a:lnTo>
                <a:lnTo>
                  <a:pt x="353287" y="678686"/>
                </a:lnTo>
                <a:lnTo>
                  <a:pt x="364548" y="672769"/>
                </a:lnTo>
                <a:lnTo>
                  <a:pt x="11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3252" y="1636776"/>
            <a:ext cx="2133600" cy="8382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27965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1795"/>
              </a:spcBef>
            </a:pPr>
            <a:r>
              <a:rPr sz="2000" dirty="0">
                <a:latin typeface="Calibri"/>
                <a:cs typeface="Calibri"/>
              </a:rPr>
              <a:t>Gas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sensor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8783" y="3214116"/>
            <a:ext cx="2133600" cy="8382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54940" rIns="0" bIns="0" rtlCol="0">
            <a:spAutoFit/>
          </a:bodyPr>
          <a:lstStyle/>
          <a:p>
            <a:pPr marL="672465" marR="471805" indent="-342900">
              <a:lnSpc>
                <a:spcPct val="100000"/>
              </a:lnSpc>
              <a:spcBef>
                <a:spcPts val="1220"/>
              </a:spcBef>
            </a:pPr>
            <a:r>
              <a:rPr sz="2000" spc="-18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 </a:t>
            </a:r>
            <a:r>
              <a:rPr sz="2000" spc="-5" dirty="0">
                <a:latin typeface="Calibri"/>
                <a:cs typeface="Calibri"/>
              </a:rPr>
              <a:t>sensor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8783" y="4718303"/>
            <a:ext cx="2133600" cy="9144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33655" algn="ctr">
              <a:lnSpc>
                <a:spcPct val="100000"/>
              </a:lnSpc>
              <a:spcBef>
                <a:spcPts val="1600"/>
              </a:spcBef>
            </a:pPr>
            <a:r>
              <a:rPr sz="1800" spc="-5" dirty="0">
                <a:latin typeface="Calibri"/>
                <a:cs typeface="Calibri"/>
              </a:rPr>
              <a:t>Pulse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sensor</a:t>
            </a:r>
            <a:endParaRPr sz="1800">
              <a:latin typeface="Calibri"/>
              <a:cs typeface="Calibri"/>
            </a:endParaRPr>
          </a:p>
          <a:p>
            <a:pPr marR="514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amped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2671" y="2837688"/>
            <a:ext cx="1447800" cy="16002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5875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multiplexer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7943" y="2463419"/>
            <a:ext cx="1981200" cy="20574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26289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NodeMCU-12E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05850" y="1235709"/>
            <a:ext cx="87312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Ad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fr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it  cloud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82911" y="2851404"/>
            <a:ext cx="1524000" cy="12954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L="408940" marR="37846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Mobi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  </a:t>
            </a:r>
            <a:r>
              <a:rPr sz="2000" spc="-5" dirty="0">
                <a:latin typeface="Calibri"/>
                <a:cs typeface="Calibri"/>
              </a:rPr>
              <a:t>device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0508" y="4944900"/>
            <a:ext cx="1778635" cy="79438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240"/>
              </a:spcBef>
            </a:pPr>
            <a:r>
              <a:rPr sz="2000" spc="-10" dirty="0">
                <a:latin typeface="Calibri"/>
                <a:cs typeface="Calibri"/>
              </a:rPr>
              <a:t>Buzzer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20689" y="4520819"/>
            <a:ext cx="76200" cy="448309"/>
          </a:xfrm>
          <a:custGeom>
            <a:avLst/>
            <a:gdLst/>
            <a:ahLst/>
            <a:cxnLst/>
            <a:rect l="l" t="t" r="r" b="b"/>
            <a:pathLst>
              <a:path w="76200" h="448310">
                <a:moveTo>
                  <a:pt x="31750" y="371982"/>
                </a:moveTo>
                <a:lnTo>
                  <a:pt x="0" y="371982"/>
                </a:lnTo>
                <a:lnTo>
                  <a:pt x="38100" y="448182"/>
                </a:lnTo>
                <a:lnTo>
                  <a:pt x="69850" y="384682"/>
                </a:lnTo>
                <a:lnTo>
                  <a:pt x="31750" y="384682"/>
                </a:lnTo>
                <a:lnTo>
                  <a:pt x="31750" y="371982"/>
                </a:lnTo>
                <a:close/>
              </a:path>
              <a:path w="76200" h="448310">
                <a:moveTo>
                  <a:pt x="44450" y="0"/>
                </a:moveTo>
                <a:lnTo>
                  <a:pt x="31750" y="0"/>
                </a:lnTo>
                <a:lnTo>
                  <a:pt x="31750" y="384682"/>
                </a:lnTo>
                <a:lnTo>
                  <a:pt x="44450" y="384682"/>
                </a:lnTo>
                <a:lnTo>
                  <a:pt x="44450" y="0"/>
                </a:lnTo>
                <a:close/>
              </a:path>
              <a:path w="76200" h="448310">
                <a:moveTo>
                  <a:pt x="76200" y="371982"/>
                </a:moveTo>
                <a:lnTo>
                  <a:pt x="44450" y="371982"/>
                </a:lnTo>
                <a:lnTo>
                  <a:pt x="44450" y="384682"/>
                </a:lnTo>
                <a:lnTo>
                  <a:pt x="69850" y="384682"/>
                </a:lnTo>
                <a:lnTo>
                  <a:pt x="76200" y="371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309178" y="389888"/>
            <a:ext cx="683323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WORKERS  SAFETY  MONITORING  SYSTEM</a:t>
            </a: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1" y="685800"/>
            <a:ext cx="9524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Various sensors like gas sensor (MQ135),pulse sensor, LM35 temperature are used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output(analog signal) from this sensors are fed into multiplexer .The multiplexer multiplexes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multiple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into  single analog output  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then fed into the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the NodeMCU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performs various process  on the incoming multiplexed value  and stores the sensors values wirelessly in the adafruit io cloud platform which then can plotted /visualized from a remote place by an observer(safety officer or supervisor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buzzer is provided as output to act as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alarm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3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5964" y="1129193"/>
            <a:ext cx="5457113" cy="42708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32205"/>
            <a:ext cx="326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78660" algn="l"/>
              </a:tabLst>
            </a:pPr>
            <a:r>
              <a:rPr lang="en-US" spc="-5" smtClean="0"/>
              <a:t>CIRCUIT DIAGRAM</a:t>
            </a:r>
            <a:r>
              <a:rPr spc="-5" smtClean="0"/>
              <a:t>: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64994" y="5750153"/>
            <a:ext cx="80575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Figure</a:t>
            </a:r>
            <a:r>
              <a:rPr sz="2000" spc="-10" dirty="0">
                <a:latin typeface="Calibri"/>
                <a:cs typeface="Calibri"/>
              </a:rPr>
              <a:t> represents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circuit</a:t>
            </a:r>
            <a:r>
              <a:rPr sz="2000" spc="-10" dirty="0">
                <a:latin typeface="Calibri"/>
                <a:cs typeface="Calibri"/>
              </a:rPr>
              <a:t> diagram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worker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safety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monitoring</a:t>
            </a:r>
            <a:r>
              <a:rPr sz="2000" dirty="0">
                <a:latin typeface="Calibri"/>
                <a:cs typeface="Calibri"/>
              </a:rPr>
              <a:t> module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914400"/>
            <a:ext cx="101346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NodeMCU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sensors are powered with 3.7v battery source .All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ground pins are commonly grounded together for error free output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D0,D1,D2,D3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(GPIO) pins of nodemcu  is connected  to multiplexer’s  A,B,C,D  select pins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buzzer to D4 pin of NodeMCU. X(common input/output) pin1 of multiplexer is connected to analog pin A0 of the multiplexer. 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signal pin from lm35 is connected to pin 9 of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multiplexer.The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signal  pin from pulse sensor amped is connected to pin 8 of multiplexer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analog signal from MQ135 gas sensor is connected to pin 7 of multiplexer.pin 15 of multiplexer is grounded  through 10K ohm resistor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945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Times New Roman</vt:lpstr>
      <vt:lpstr>Wingdings</vt:lpstr>
      <vt:lpstr>Office Theme</vt:lpstr>
      <vt:lpstr>AN APPROACH FOR WORKERS SAFETY  MONITORING IN INDUSTRIAL CHEMICAL  STORAGE TANKS MAINTENANCE USING IOT</vt:lpstr>
      <vt:lpstr>PowerPoint Presentation</vt:lpstr>
      <vt:lpstr>OBJECTIVE</vt:lpstr>
      <vt:lpstr>PowerPoint Presentation</vt:lpstr>
      <vt:lpstr>PowerPoint Presentation</vt:lpstr>
      <vt:lpstr>WORKERS  SAFETY  MONITORING  SYSTEM</vt:lpstr>
      <vt:lpstr>PowerPoint Presentation</vt:lpstr>
      <vt:lpstr>CIRCUIT DIAGRAM:</vt:lpstr>
      <vt:lpstr>PowerPoint Presentation</vt:lpstr>
      <vt:lpstr>FLOW  CHART:</vt:lpstr>
      <vt:lpstr>PowerPoint Presentation</vt:lpstr>
      <vt:lpstr>HARDWARE IMPLEMENTATION:</vt:lpstr>
      <vt:lpstr>SOFTWARE IMPLEMENTATION:</vt:lpstr>
      <vt:lpstr>RESULT AND DISCUSSION</vt:lpstr>
      <vt:lpstr>RESULT EXPLANATION: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india</cp:lastModifiedBy>
  <cp:revision>30</cp:revision>
  <dcterms:created xsi:type="dcterms:W3CDTF">2021-04-26T15:20:58Z</dcterms:created>
  <dcterms:modified xsi:type="dcterms:W3CDTF">2021-07-26T16:16:46Z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2021-04-26T00:00:00Z</vt:filetime>
  </property>
</Properties>
</file>