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82" r:id="rId3"/>
    <p:sldId id="257" r:id="rId4"/>
    <p:sldId id="260" r:id="rId5"/>
    <p:sldId id="258" r:id="rId6"/>
    <p:sldId id="259" r:id="rId7"/>
    <p:sldId id="261" r:id="rId8"/>
    <p:sldId id="274" r:id="rId9"/>
    <p:sldId id="275" r:id="rId10"/>
    <p:sldId id="262" r:id="rId11"/>
    <p:sldId id="263" r:id="rId12"/>
    <p:sldId id="276" r:id="rId13"/>
    <p:sldId id="269" r:id="rId14"/>
    <p:sldId id="266" r:id="rId15"/>
    <p:sldId id="267" r:id="rId16"/>
    <p:sldId id="268" r:id="rId17"/>
    <p:sldId id="277" r:id="rId18"/>
    <p:sldId id="278" r:id="rId19"/>
    <p:sldId id="279" r:id="rId20"/>
    <p:sldId id="280" r:id="rId21"/>
    <p:sldId id="281" r:id="rId22"/>
    <p:sldId id="270"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6/5/2022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6/5/2022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6/5/2022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6/5/2022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6/5/2022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A854-C89B-FCF2-C2E1-2B988D077502}"/>
              </a:ext>
            </a:extLst>
          </p:cNvPr>
          <p:cNvSpPr>
            <a:spLocks noGrp="1"/>
          </p:cNvSpPr>
          <p:nvPr>
            <p:ph type="ctrTitle"/>
          </p:nvPr>
        </p:nvSpPr>
        <p:spPr>
          <a:xfrm>
            <a:off x="603504" y="770467"/>
            <a:ext cx="10782300" cy="1201768"/>
          </a:xfrm>
        </p:spPr>
        <p:txBody>
          <a:bodyPr>
            <a:normAutofit fontScale="90000"/>
          </a:bodyPr>
          <a:lstStyle/>
          <a:p>
            <a:pPr>
              <a:lnSpc>
                <a:spcPct val="150000"/>
              </a:lnSpc>
            </a:pPr>
            <a:r>
              <a:rPr lang="en-US" sz="4000" b="1" dirty="0">
                <a:latin typeface="Times New Roman" panose="02020603050405020304" pitchFamily="18" charset="0"/>
                <a:cs typeface="Times New Roman" panose="02020603050405020304" pitchFamily="18" charset="0"/>
              </a:rPr>
              <a:t>ASSET  PRICE  FORECASTING  USING           MACHINE  LEARNING</a:t>
            </a:r>
          </a:p>
        </p:txBody>
      </p:sp>
      <p:sp>
        <p:nvSpPr>
          <p:cNvPr id="3" name="Subtitle 2">
            <a:extLst>
              <a:ext uri="{FF2B5EF4-FFF2-40B4-BE49-F238E27FC236}">
                <a16:creationId xmlns:a16="http://schemas.microsoft.com/office/drawing/2014/main" id="{D3BA547B-2D5C-B389-7177-B775806CB2A0}"/>
              </a:ext>
            </a:extLst>
          </p:cNvPr>
          <p:cNvSpPr>
            <a:spLocks noGrp="1"/>
          </p:cNvSpPr>
          <p:nvPr>
            <p:ph type="subTitle" idx="1"/>
          </p:nvPr>
        </p:nvSpPr>
        <p:spPr>
          <a:xfrm>
            <a:off x="603504" y="3695888"/>
            <a:ext cx="9228201" cy="1645920"/>
          </a:xfrm>
        </p:spPr>
        <p:txBody>
          <a:bodyPr>
            <a:normAutofit fontScale="62500" lnSpcReduction="20000"/>
          </a:bodyPr>
          <a:lstStyle/>
          <a:p>
            <a:r>
              <a:rPr lang="en-US" sz="2800" dirty="0">
                <a:latin typeface="Times New Roman" panose="02020603050405020304" pitchFamily="18" charset="0"/>
                <a:cs typeface="Times New Roman" panose="02020603050405020304" pitchFamily="18" charset="0"/>
              </a:rPr>
              <a:t>Under the guidance by</a:t>
            </a:r>
          </a:p>
          <a:p>
            <a:r>
              <a:rPr lang="en-US" sz="2800" dirty="0">
                <a:latin typeface="Times New Roman" panose="02020603050405020304" pitchFamily="18" charset="0"/>
                <a:cs typeface="Times New Roman" panose="02020603050405020304" pitchFamily="18" charset="0"/>
              </a:rPr>
              <a:t>Mr. S Durga Prasad</a:t>
            </a:r>
          </a:p>
          <a:p>
            <a:r>
              <a:rPr lang="en-US" sz="2800" dirty="0">
                <a:latin typeface="Times New Roman" panose="02020603050405020304" pitchFamily="18" charset="0"/>
                <a:cs typeface="Times New Roman" panose="02020603050405020304" pitchFamily="18" charset="0"/>
              </a:rPr>
              <a:t>Associate professor</a:t>
            </a:r>
          </a:p>
          <a:p>
            <a:r>
              <a:rPr lang="en-US" sz="2800" dirty="0">
                <a:latin typeface="Times New Roman" panose="02020603050405020304" pitchFamily="18" charset="0"/>
                <a:cs typeface="Times New Roman" panose="02020603050405020304" pitchFamily="18" charset="0"/>
              </a:rPr>
              <a:t>Department of CSE</a:t>
            </a:r>
          </a:p>
          <a:p>
            <a:r>
              <a:rPr lang="en-US" sz="2800" dirty="0">
                <a:latin typeface="Times New Roman" panose="02020603050405020304" pitchFamily="18" charset="0"/>
                <a:cs typeface="Times New Roman" panose="02020603050405020304" pitchFamily="18" charset="0"/>
              </a:rPr>
              <a:t>BITS Vizag</a:t>
            </a:r>
          </a:p>
          <a:p>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1462A16-9F33-16C0-4229-C14392B42D1C}"/>
              </a:ext>
            </a:extLst>
          </p:cNvPr>
          <p:cNvSpPr txBox="1"/>
          <p:nvPr/>
        </p:nvSpPr>
        <p:spPr>
          <a:xfrm>
            <a:off x="6920752" y="3624170"/>
            <a:ext cx="3263153" cy="147732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Presented by</a:t>
            </a:r>
          </a:p>
          <a:p>
            <a:r>
              <a:rPr lang="en-US" dirty="0" err="1">
                <a:solidFill>
                  <a:schemeClr val="bg1"/>
                </a:solidFill>
                <a:latin typeface="Times New Roman" panose="02020603050405020304" pitchFamily="18" charset="0"/>
                <a:cs typeface="Times New Roman" panose="02020603050405020304" pitchFamily="18" charset="0"/>
              </a:rPr>
              <a:t>G.Vikram</a:t>
            </a:r>
            <a:r>
              <a:rPr lang="en-US" dirty="0">
                <a:solidFill>
                  <a:schemeClr val="bg1"/>
                </a:solidFill>
                <a:latin typeface="Times New Roman" panose="02020603050405020304" pitchFamily="18" charset="0"/>
                <a:cs typeface="Times New Roman" panose="02020603050405020304" pitchFamily="18" charset="0"/>
              </a:rPr>
              <a:t> (18NR1A0534)</a:t>
            </a:r>
          </a:p>
          <a:p>
            <a:r>
              <a:rPr lang="en-US" dirty="0" err="1">
                <a:solidFill>
                  <a:schemeClr val="bg1"/>
                </a:solidFill>
                <a:latin typeface="Times New Roman" panose="02020603050405020304" pitchFamily="18" charset="0"/>
                <a:cs typeface="Times New Roman" panose="02020603050405020304" pitchFamily="18" charset="0"/>
              </a:rPr>
              <a:t>P.Vamsi</a:t>
            </a:r>
            <a:r>
              <a:rPr lang="en-US" dirty="0">
                <a:solidFill>
                  <a:schemeClr val="bg1"/>
                </a:solidFill>
                <a:latin typeface="Times New Roman" panose="02020603050405020304" pitchFamily="18" charset="0"/>
                <a:cs typeface="Times New Roman" panose="02020603050405020304" pitchFamily="18" charset="0"/>
              </a:rPr>
              <a:t> Sai (18NR1A0557)</a:t>
            </a:r>
          </a:p>
          <a:p>
            <a:r>
              <a:rPr lang="en-US" dirty="0" err="1">
                <a:solidFill>
                  <a:schemeClr val="bg1"/>
                </a:solidFill>
                <a:latin typeface="Times New Roman" panose="02020603050405020304" pitchFamily="18" charset="0"/>
                <a:cs typeface="Times New Roman" panose="02020603050405020304" pitchFamily="18" charset="0"/>
              </a:rPr>
              <a:t>G.Jyothsna</a:t>
            </a:r>
            <a:r>
              <a:rPr lang="en-US" dirty="0">
                <a:solidFill>
                  <a:schemeClr val="bg1"/>
                </a:solidFill>
                <a:latin typeface="Times New Roman" panose="02020603050405020304" pitchFamily="18" charset="0"/>
                <a:cs typeface="Times New Roman" panose="02020603050405020304" pitchFamily="18" charset="0"/>
              </a:rPr>
              <a:t> (18NR1A0534)</a:t>
            </a:r>
          </a:p>
          <a:p>
            <a:r>
              <a:rPr lang="en-US" dirty="0" err="1">
                <a:solidFill>
                  <a:schemeClr val="bg1"/>
                </a:solidFill>
                <a:latin typeface="Times New Roman" panose="02020603050405020304" pitchFamily="18" charset="0"/>
                <a:cs typeface="Times New Roman" panose="02020603050405020304" pitchFamily="18" charset="0"/>
              </a:rPr>
              <a:t>D.Yochana</a:t>
            </a:r>
            <a:r>
              <a:rPr lang="en-US" dirty="0">
                <a:solidFill>
                  <a:schemeClr val="bg1"/>
                </a:solidFill>
                <a:latin typeface="Times New Roman" panose="02020603050405020304" pitchFamily="18" charset="0"/>
                <a:cs typeface="Times New Roman" panose="02020603050405020304" pitchFamily="18" charset="0"/>
              </a:rPr>
              <a:t> Rani (18NR1A0522)</a:t>
            </a:r>
          </a:p>
        </p:txBody>
      </p:sp>
    </p:spTree>
    <p:extLst>
      <p:ext uri="{BB962C8B-B14F-4D97-AF65-F5344CB8AC3E}">
        <p14:creationId xmlns:p14="http://schemas.microsoft.com/office/powerpoint/2010/main" val="253416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4D96-6661-5A29-6962-7901B61A0F08}"/>
              </a:ext>
            </a:extLst>
          </p:cNvPr>
          <p:cNvSpPr>
            <a:spLocks noGrp="1"/>
          </p:cNvSpPr>
          <p:nvPr>
            <p:ph type="title"/>
          </p:nvPr>
        </p:nvSpPr>
        <p:spPr>
          <a:xfrm>
            <a:off x="709611" y="254925"/>
            <a:ext cx="10772775" cy="1138518"/>
          </a:xfrm>
        </p:spPr>
        <p:txBody>
          <a:bodyPr/>
          <a:lstStyle/>
          <a:p>
            <a:r>
              <a:rPr lang="en-IN" sz="3600" b="1" dirty="0">
                <a:solidFill>
                  <a:schemeClr val="accent1">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3600"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ANALYSIS</a:t>
            </a:r>
            <a:r>
              <a:rPr lang="en-IN" sz="3600" b="1" dirty="0">
                <a:solidFill>
                  <a:schemeClr val="accent1">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3600"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DESIGN</a:t>
            </a:r>
            <a:br>
              <a:rPr lang="en-IN" sz="5400" b="1" dirty="0">
                <a:solidFill>
                  <a:srgbClr val="30ACEC"/>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b="1" dirty="0">
              <a:solidFill>
                <a:schemeClr val="accent1">
                  <a:lumMod val="60000"/>
                  <a:lumOff val="40000"/>
                </a:schemeClr>
              </a:solidFill>
            </a:endParaRPr>
          </a:p>
        </p:txBody>
      </p:sp>
      <p:sp>
        <p:nvSpPr>
          <p:cNvPr id="5" name="Content Placeholder 4">
            <a:extLst>
              <a:ext uri="{FF2B5EF4-FFF2-40B4-BE49-F238E27FC236}">
                <a16:creationId xmlns:a16="http://schemas.microsoft.com/office/drawing/2014/main" id="{F2B0E523-C4C9-D243-AC3E-74D808233781}"/>
              </a:ext>
            </a:extLst>
          </p:cNvPr>
          <p:cNvSpPr>
            <a:spLocks noGrp="1"/>
          </p:cNvSpPr>
          <p:nvPr>
            <p:ph sz="half" idx="2"/>
          </p:nvPr>
        </p:nvSpPr>
        <p:spPr>
          <a:xfrm>
            <a:off x="404717" y="2276796"/>
            <a:ext cx="5966107" cy="3607731"/>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The main actors of this use case diagram are:- User and Admin, who perform the different types of use cases are search location, select area type , select total Sq. Ft, start prediction, view predicted price, add/delete locations, add area type, change plot values, modify the price, and maintain dataset</a:t>
            </a:r>
            <a:r>
              <a:rPr lang="en-US" dirty="0"/>
              <a:t>.</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5149CA-8B69-936D-F94B-5ABF376E9999}"/>
              </a:ext>
            </a:extLst>
          </p:cNvPr>
          <p:cNvSpPr txBox="1"/>
          <p:nvPr/>
        </p:nvSpPr>
        <p:spPr>
          <a:xfrm>
            <a:off x="380999" y="1393443"/>
            <a:ext cx="3796553" cy="584775"/>
          </a:xfrm>
          <a:prstGeom prst="rect">
            <a:avLst/>
          </a:prstGeom>
          <a:noFill/>
        </p:spPr>
        <p:txBody>
          <a:bodyPr wrap="square" rtlCol="0">
            <a:spAutoFit/>
          </a:bodyPr>
          <a:lstStyle/>
          <a:p>
            <a:r>
              <a:rPr lang="en-US" sz="3200" b="1" dirty="0" err="1">
                <a:solidFill>
                  <a:srgbClr val="0070C0"/>
                </a:solidFill>
                <a:latin typeface="Times New Roman" panose="02020603050405020304" pitchFamily="18" charset="0"/>
                <a:cs typeface="Times New Roman" panose="02020603050405020304" pitchFamily="18" charset="0"/>
              </a:rPr>
              <a:t>UseCase</a:t>
            </a:r>
            <a:r>
              <a:rPr lang="en-US" sz="3200" b="1" dirty="0">
                <a:solidFill>
                  <a:srgbClr val="0070C0"/>
                </a:solidFill>
                <a:latin typeface="Times New Roman" panose="02020603050405020304" pitchFamily="18" charset="0"/>
                <a:cs typeface="Times New Roman" panose="02020603050405020304" pitchFamily="18" charset="0"/>
              </a:rPr>
              <a:t> Diagram</a:t>
            </a:r>
          </a:p>
        </p:txBody>
      </p:sp>
      <p:pic>
        <p:nvPicPr>
          <p:cNvPr id="4" name="Picture 3" descr="Diagram, schematic&#10;&#10;Description automatically generated">
            <a:extLst>
              <a:ext uri="{FF2B5EF4-FFF2-40B4-BE49-F238E27FC236}">
                <a16:creationId xmlns:a16="http://schemas.microsoft.com/office/drawing/2014/main" id="{3354FBA8-6787-0130-2688-E605305C8C4E}"/>
              </a:ext>
            </a:extLst>
          </p:cNvPr>
          <p:cNvPicPr>
            <a:picLocks noChangeAspect="1"/>
          </p:cNvPicPr>
          <p:nvPr/>
        </p:nvPicPr>
        <p:blipFill>
          <a:blip r:embed="rId2"/>
          <a:stretch>
            <a:fillRect/>
          </a:stretch>
        </p:blipFill>
        <p:spPr>
          <a:xfrm>
            <a:off x="6771224" y="1596532"/>
            <a:ext cx="5258485" cy="4382112"/>
          </a:xfrm>
          <a:prstGeom prst="rect">
            <a:avLst/>
          </a:prstGeom>
        </p:spPr>
      </p:pic>
    </p:spTree>
    <p:extLst>
      <p:ext uri="{BB962C8B-B14F-4D97-AF65-F5344CB8AC3E}">
        <p14:creationId xmlns:p14="http://schemas.microsoft.com/office/powerpoint/2010/main" val="84961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7E1D9-A2F7-039F-E35F-AAD5426F5D89}"/>
              </a:ext>
            </a:extLst>
          </p:cNvPr>
          <p:cNvSpPr>
            <a:spLocks noGrp="1"/>
          </p:cNvSpPr>
          <p:nvPr>
            <p:ph type="title"/>
          </p:nvPr>
        </p:nvSpPr>
        <p:spPr>
          <a:xfrm>
            <a:off x="233083" y="291490"/>
            <a:ext cx="3682322" cy="1658198"/>
          </a:xfrm>
        </p:spPr>
        <p:txBody>
          <a:bodyPr>
            <a:normAutofit/>
          </a:bodyPr>
          <a:lstStyle/>
          <a:p>
            <a:r>
              <a:rPr lang="en-US" sz="3600" b="1" dirty="0">
                <a:solidFill>
                  <a:srgbClr val="30ACEC"/>
                </a:solidFill>
                <a:latin typeface="Times New Roman" panose="02020603050405020304" pitchFamily="18" charset="0"/>
                <a:cs typeface="Times New Roman" panose="02020603050405020304" pitchFamily="18" charset="0"/>
              </a:rPr>
              <a:t>                               </a:t>
            </a:r>
            <a:r>
              <a:rPr lang="en-US" sz="3600" b="1" dirty="0">
                <a:solidFill>
                  <a:srgbClr val="0070C0"/>
                </a:solidFill>
                <a:latin typeface="Times New Roman" panose="02020603050405020304" pitchFamily="18" charset="0"/>
                <a:cs typeface="Times New Roman" panose="02020603050405020304" pitchFamily="18" charset="0"/>
              </a:rPr>
              <a:t>Class Diagram</a:t>
            </a:r>
            <a:endParaRPr lang="en-US" sz="3600" b="1" dirty="0">
              <a:solidFill>
                <a:srgbClr val="0070C0"/>
              </a:solidFill>
            </a:endParaRPr>
          </a:p>
        </p:txBody>
      </p:sp>
      <p:sp>
        <p:nvSpPr>
          <p:cNvPr id="6" name="Content Placeholder 5">
            <a:extLst>
              <a:ext uri="{FF2B5EF4-FFF2-40B4-BE49-F238E27FC236}">
                <a16:creationId xmlns:a16="http://schemas.microsoft.com/office/drawing/2014/main" id="{6B93902D-7DCC-058F-ABDC-E07C32B9FADE}"/>
              </a:ext>
            </a:extLst>
          </p:cNvPr>
          <p:cNvSpPr>
            <a:spLocks noGrp="1"/>
          </p:cNvSpPr>
          <p:nvPr>
            <p:ph sz="half" idx="2"/>
          </p:nvPr>
        </p:nvSpPr>
        <p:spPr>
          <a:xfrm>
            <a:off x="448236" y="2157731"/>
            <a:ext cx="5387788" cy="3767328"/>
          </a:xfrm>
        </p:spPr>
        <p:txBody>
          <a:bodyPr>
            <a:normAutofit/>
          </a:bodyPr>
          <a:lstStyle/>
          <a:p>
            <a:pPr algn="just"/>
            <a:r>
              <a:rPr lang="en-US" dirty="0">
                <a:latin typeface="Times New Roman" panose="02020603050405020304" pitchFamily="18" charset="0"/>
                <a:cs typeface="Times New Roman" panose="02020603050405020304" pitchFamily="18" charset="0"/>
              </a:rPr>
              <a:t>User will be knowing the predicted value from the web application.</a:t>
            </a:r>
          </a:p>
          <a:p>
            <a:pPr algn="just"/>
            <a:r>
              <a:rPr lang="en-US" dirty="0">
                <a:latin typeface="Times New Roman" panose="02020603050405020304" pitchFamily="18" charset="0"/>
                <a:cs typeface="Times New Roman" panose="02020603050405020304" pitchFamily="18" charset="0"/>
              </a:rPr>
              <a:t>Web application contains the data of land and house.</a:t>
            </a:r>
          </a:p>
          <a:p>
            <a:pPr algn="just"/>
            <a:r>
              <a:rPr lang="en-US" dirty="0">
                <a:latin typeface="Times New Roman" panose="02020603050405020304" pitchFamily="18" charset="0"/>
                <a:cs typeface="Times New Roman" panose="02020603050405020304" pitchFamily="18" charset="0"/>
              </a:rPr>
              <a:t>House location, type, dimensions are dimensions are provided.</a:t>
            </a:r>
          </a:p>
          <a:p>
            <a:pPr algn="just"/>
            <a:r>
              <a:rPr lang="en-US" dirty="0">
                <a:latin typeface="Times New Roman" panose="02020603050405020304" pitchFamily="18" charset="0"/>
                <a:cs typeface="Times New Roman" panose="02020603050405020304" pitchFamily="18" charset="0"/>
              </a:rPr>
              <a:t>Admin will maintain the dataset and modify the data</a:t>
            </a:r>
          </a:p>
        </p:txBody>
      </p:sp>
      <p:pic>
        <p:nvPicPr>
          <p:cNvPr id="8" name="Content Placeholder 7" descr="Diagram&#10;&#10;Description automatically generated">
            <a:extLst>
              <a:ext uri="{FF2B5EF4-FFF2-40B4-BE49-F238E27FC236}">
                <a16:creationId xmlns:a16="http://schemas.microsoft.com/office/drawing/2014/main" id="{AF0C58CB-CB10-FB72-16D3-B48D2300C75C}"/>
              </a:ext>
            </a:extLst>
          </p:cNvPr>
          <p:cNvPicPr>
            <a:picLocks noGrp="1" noChangeAspect="1"/>
          </p:cNvPicPr>
          <p:nvPr>
            <p:ph sz="half" idx="1"/>
          </p:nvPr>
        </p:nvPicPr>
        <p:blipFill>
          <a:blip r:embed="rId2"/>
          <a:stretch>
            <a:fillRect/>
          </a:stretch>
        </p:blipFill>
        <p:spPr>
          <a:xfrm>
            <a:off x="6454589" y="1837765"/>
            <a:ext cx="5387788" cy="3767328"/>
          </a:xfrm>
        </p:spPr>
      </p:pic>
    </p:spTree>
    <p:extLst>
      <p:ext uri="{BB962C8B-B14F-4D97-AF65-F5344CB8AC3E}">
        <p14:creationId xmlns:p14="http://schemas.microsoft.com/office/powerpoint/2010/main" val="257365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A127-4154-834B-87C5-A152A2A780FB}"/>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Architecture</a:t>
            </a:r>
            <a:r>
              <a:rPr lang="en-US" sz="4400" dirty="0">
                <a:solidFill>
                  <a:srgbClr val="0070C0"/>
                </a:solidFill>
                <a:latin typeface="Times New Roman" panose="02020603050405020304" pitchFamily="18" charset="0"/>
                <a:cs typeface="Times New Roman" panose="02020603050405020304" pitchFamily="18" charset="0"/>
              </a:rPr>
              <a:t> </a:t>
            </a:r>
            <a:r>
              <a:rPr lang="en-US" sz="3600" dirty="0">
                <a:solidFill>
                  <a:srgbClr val="0070C0"/>
                </a:solidFill>
                <a:latin typeface="Times New Roman" panose="02020603050405020304" pitchFamily="18" charset="0"/>
                <a:cs typeface="Times New Roman" panose="02020603050405020304" pitchFamily="18" charset="0"/>
              </a:rPr>
              <a:t>Diagram</a:t>
            </a:r>
            <a:endParaRPr lang="en-US" sz="4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9485A4-9C32-C805-BDEF-4D7C0CFB6A7F}"/>
              </a:ext>
            </a:extLst>
          </p:cNvPr>
          <p:cNvSpPr>
            <a:spLocks noGrp="1"/>
          </p:cNvSpPr>
          <p:nvPr>
            <p:ph sz="half" idx="1"/>
          </p:nvPr>
        </p:nvSpPr>
        <p:spPr>
          <a:xfrm>
            <a:off x="309388" y="1855693"/>
            <a:ext cx="6163130" cy="4096871"/>
          </a:xfrm>
        </p:spPr>
        <p:txBody>
          <a:bodyPr>
            <a:normAutofit fontScale="92500"/>
          </a:bodyPr>
          <a:lstStyle/>
          <a:p>
            <a:r>
              <a:rPr lang="en-US" dirty="0">
                <a:latin typeface="Times New Roman" panose="02020603050405020304" pitchFamily="18" charset="0"/>
                <a:cs typeface="Times New Roman" panose="02020603050405020304" pitchFamily="18" charset="0"/>
              </a:rPr>
              <a:t>An architectural diagram is a visual representation that maps out the physical implementation of components of a software system. It shows the general structure of the software system and the associations, limitations, and boundaries between each element. An architecture diagram is a visual representation of all the elements that make up part, or all, of a system. Above all, it helps the engineers, designers, stakeholders and anyone else involved in the project understand a system or app’s layout. There are many kinds of architecture diagrams, like a software architecture diagram, system architecture diagram, application architecture diagram, security architecture diagram, etc. </a:t>
            </a:r>
          </a:p>
        </p:txBody>
      </p:sp>
      <p:pic>
        <p:nvPicPr>
          <p:cNvPr id="10" name="Content Placeholder 9">
            <a:extLst>
              <a:ext uri="{FF2B5EF4-FFF2-40B4-BE49-F238E27FC236}">
                <a16:creationId xmlns:a16="http://schemas.microsoft.com/office/drawing/2014/main" id="{4CB1126A-6689-03D5-FD34-A00E0AE273B9}"/>
              </a:ext>
            </a:extLst>
          </p:cNvPr>
          <p:cNvPicPr>
            <a:picLocks noGrp="1" noChangeAspect="1"/>
          </p:cNvPicPr>
          <p:nvPr>
            <p:ph sz="half" idx="2"/>
          </p:nvPr>
        </p:nvPicPr>
        <p:blipFill>
          <a:blip r:embed="rId2"/>
          <a:stretch>
            <a:fillRect/>
          </a:stretch>
        </p:blipFill>
        <p:spPr>
          <a:xfrm>
            <a:off x="6606990" y="968836"/>
            <a:ext cx="5275622" cy="5200376"/>
          </a:xfrm>
        </p:spPr>
      </p:pic>
    </p:spTree>
    <p:extLst>
      <p:ext uri="{BB962C8B-B14F-4D97-AF65-F5344CB8AC3E}">
        <p14:creationId xmlns:p14="http://schemas.microsoft.com/office/powerpoint/2010/main" val="126712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B683ED-44E8-3598-ABDA-00913ACFC7C4}"/>
              </a:ext>
            </a:extLst>
          </p:cNvPr>
          <p:cNvSpPr>
            <a:spLocks noGrp="1"/>
          </p:cNvSpPr>
          <p:nvPr>
            <p:ph type="title"/>
          </p:nvPr>
        </p:nvSpPr>
        <p:spPr>
          <a:xfrm>
            <a:off x="558612" y="0"/>
            <a:ext cx="10772775" cy="1658198"/>
          </a:xfrm>
        </p:spPr>
        <p:txBody>
          <a:bodyPr>
            <a:normAutofit/>
          </a:bodyPr>
          <a:lstStyle/>
          <a:p>
            <a:pPr algn="ctr"/>
            <a:r>
              <a:rPr lang="en-US" sz="3600" b="1" dirty="0">
                <a:solidFill>
                  <a:srgbClr val="00B0F0"/>
                </a:solidFill>
                <a:latin typeface="Times New Roman" panose="02020603050405020304" pitchFamily="18" charset="0"/>
                <a:cs typeface="Times New Roman" panose="02020603050405020304" pitchFamily="18" charset="0"/>
              </a:rPr>
              <a:t>Project Flow</a:t>
            </a:r>
          </a:p>
        </p:txBody>
      </p:sp>
      <p:pic>
        <p:nvPicPr>
          <p:cNvPr id="8" name="Content Placeholder 7">
            <a:extLst>
              <a:ext uri="{FF2B5EF4-FFF2-40B4-BE49-F238E27FC236}">
                <a16:creationId xmlns:a16="http://schemas.microsoft.com/office/drawing/2014/main" id="{924ADB21-B78B-231F-10AE-ACCAC8211DF3}"/>
              </a:ext>
            </a:extLst>
          </p:cNvPr>
          <p:cNvPicPr>
            <a:picLocks noGrp="1" noChangeAspect="1"/>
          </p:cNvPicPr>
          <p:nvPr>
            <p:ph idx="1"/>
          </p:nvPr>
        </p:nvPicPr>
        <p:blipFill rotWithShape="1">
          <a:blip r:embed="rId2"/>
          <a:srcRect l="31178" t="23549" r="35730" b="15876"/>
          <a:stretch/>
        </p:blipFill>
        <p:spPr>
          <a:xfrm>
            <a:off x="3296696" y="1174376"/>
            <a:ext cx="5598608" cy="5567083"/>
          </a:xfrm>
        </p:spPr>
      </p:pic>
    </p:spTree>
    <p:extLst>
      <p:ext uri="{BB962C8B-B14F-4D97-AF65-F5344CB8AC3E}">
        <p14:creationId xmlns:p14="http://schemas.microsoft.com/office/powerpoint/2010/main" val="146298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7AC3-D828-FA98-C6E2-B927C464FFE6}"/>
              </a:ext>
            </a:extLst>
          </p:cNvPr>
          <p:cNvSpPr>
            <a:spLocks noGrp="1"/>
          </p:cNvSpPr>
          <p:nvPr>
            <p:ph type="title"/>
          </p:nvPr>
        </p:nvSpPr>
        <p:spPr/>
        <p:txBody>
          <a:bodyPr/>
          <a:lstStyle/>
          <a:p>
            <a:r>
              <a:rPr lang="en-US" sz="36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                            </a:t>
            </a:r>
            <a:r>
              <a:rPr lang="en-US" sz="3600" b="0" i="0" dirty="0">
                <a:solidFill>
                  <a:srgbClr val="00B0F0"/>
                </a:solidFill>
                <a:effectLst/>
                <a:latin typeface="Times New Roman" panose="02020603050405020304" pitchFamily="18" charset="0"/>
                <a:cs typeface="Times New Roman" panose="02020603050405020304" pitchFamily="18" charset="0"/>
              </a:rPr>
              <a:t>Random Forest Algorithm</a:t>
            </a:r>
            <a:br>
              <a:rPr lang="en-US" b="0" i="0" dirty="0">
                <a:solidFill>
                  <a:srgbClr val="00B0F0"/>
                </a:solidFill>
                <a:effectLst/>
                <a:latin typeface="erdana"/>
              </a:rPr>
            </a:br>
            <a:endParaRPr lang="en-US" dirty="0">
              <a:solidFill>
                <a:srgbClr val="00B0F0"/>
              </a:solidFill>
            </a:endParaRPr>
          </a:p>
        </p:txBody>
      </p:sp>
      <p:sp>
        <p:nvSpPr>
          <p:cNvPr id="4" name="Content Placeholder 3">
            <a:extLst>
              <a:ext uri="{FF2B5EF4-FFF2-40B4-BE49-F238E27FC236}">
                <a16:creationId xmlns:a16="http://schemas.microsoft.com/office/drawing/2014/main" id="{4EAE3E84-456E-55AF-BABD-6F25E3C4ADDE}"/>
              </a:ext>
            </a:extLst>
          </p:cNvPr>
          <p:cNvSpPr>
            <a:spLocks noGrp="1"/>
          </p:cNvSpPr>
          <p:nvPr>
            <p:ph sz="half" idx="2"/>
          </p:nvPr>
        </p:nvSpPr>
        <p:spPr>
          <a:xfrm>
            <a:off x="0" y="1827420"/>
            <a:ext cx="6395823" cy="4392705"/>
          </a:xfrm>
        </p:spPr>
        <p:txBody>
          <a:bodyPr>
            <a:normAutofit/>
          </a:bodyPr>
          <a:lstStyle/>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a:t>
            </a:r>
          </a:p>
          <a:p>
            <a:pPr algn="just">
              <a:buFont typeface="Arial" panose="020B0604020202020204" pitchFamily="34" charset="0"/>
              <a:buChar char="•"/>
            </a:pPr>
            <a:r>
              <a:rPr lang="en-US" sz="1600" b="1" i="1" dirty="0">
                <a:solidFill>
                  <a:srgbClr val="333333"/>
                </a:solidFill>
                <a:latin typeface="inter-bold"/>
                <a:cs typeface="Times New Roman" panose="02020603050405020304" pitchFamily="18" charset="0"/>
              </a:rPr>
              <a:t> </a:t>
            </a:r>
            <a:r>
              <a:rPr lang="en-US" sz="2000"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pPr algn="just">
              <a:buFont typeface="Arial" panose="020B0604020202020204" pitchFamily="34" charset="0"/>
              <a:buChar char="•"/>
            </a:pPr>
            <a:r>
              <a:rPr lang="en-US" sz="2000" i="0" dirty="0">
                <a:solidFill>
                  <a:srgbClr val="333333"/>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p>
          <a:p>
            <a:pPr algn="just"/>
            <a:endParaRPr lang="en-US" sz="1600" b="0" i="0" dirty="0">
              <a:solidFill>
                <a:srgbClr val="333333"/>
              </a:solidFill>
              <a:effectLst/>
              <a:latin typeface="inter-regular"/>
            </a:endParaRPr>
          </a:p>
          <a:p>
            <a:pPr algn="just">
              <a:buFont typeface="Arial" panose="020B0604020202020204" pitchFamily="34" charset="0"/>
              <a:buChar char="•"/>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1026" name="Picture 2" descr="Random Forest Algorithm">
            <a:extLst>
              <a:ext uri="{FF2B5EF4-FFF2-40B4-BE49-F238E27FC236}">
                <a16:creationId xmlns:a16="http://schemas.microsoft.com/office/drawing/2014/main" id="{929E37AD-5E2C-F09C-59CA-665FF2FBBA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28128" y="1649507"/>
            <a:ext cx="5463872" cy="424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47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AE34-47EB-FFC1-EE66-B0D8C820C8C0}"/>
              </a:ext>
            </a:extLst>
          </p:cNvPr>
          <p:cNvSpPr>
            <a:spLocks noGrp="1"/>
          </p:cNvSpPr>
          <p:nvPr>
            <p:ph type="title"/>
          </p:nvPr>
        </p:nvSpPr>
        <p:spPr/>
        <p:txBody>
          <a:bodyPr/>
          <a:lstStyle/>
          <a:p>
            <a:r>
              <a:rPr lang="en-US" sz="3600" i="0" dirty="0">
                <a:solidFill>
                  <a:schemeClr val="accent1">
                    <a:lumMod val="60000"/>
                    <a:lumOff val="40000"/>
                  </a:schemeClr>
                </a:solidFill>
                <a:effectLst/>
                <a:latin typeface="Times New Roman" panose="02020603050405020304" pitchFamily="18" charset="0"/>
                <a:cs typeface="Times New Roman" panose="02020603050405020304" pitchFamily="18" charset="0"/>
              </a:rPr>
              <a:t>                         </a:t>
            </a:r>
            <a:r>
              <a:rPr lang="en-US" sz="3600" i="0" dirty="0">
                <a:solidFill>
                  <a:srgbClr val="00B0F0"/>
                </a:solidFill>
                <a:effectLst/>
                <a:latin typeface="Times New Roman" panose="02020603050405020304" pitchFamily="18" charset="0"/>
                <a:cs typeface="Times New Roman" panose="02020603050405020304" pitchFamily="18" charset="0"/>
              </a:rPr>
              <a:t>Linear Regression Algorithm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9D604BE-F64F-3EBD-24A6-A2CF50E55DEB}"/>
              </a:ext>
            </a:extLst>
          </p:cNvPr>
          <p:cNvSpPr>
            <a:spLocks noGrp="1"/>
          </p:cNvSpPr>
          <p:nvPr>
            <p:ph sz="half" idx="1"/>
          </p:nvPr>
        </p:nvSpPr>
        <p:spPr>
          <a:xfrm>
            <a:off x="810300" y="9713014"/>
            <a:ext cx="2961830" cy="1302526"/>
          </a:xfrm>
        </p:spPr>
        <p:txBody>
          <a:bodyPr/>
          <a:lstStyle/>
          <a:p>
            <a:endParaRPr lang="en-US" dirty="0"/>
          </a:p>
        </p:txBody>
      </p:sp>
      <p:sp>
        <p:nvSpPr>
          <p:cNvPr id="4" name="Content Placeholder 3">
            <a:extLst>
              <a:ext uri="{FF2B5EF4-FFF2-40B4-BE49-F238E27FC236}">
                <a16:creationId xmlns:a16="http://schemas.microsoft.com/office/drawing/2014/main" id="{0EAEC4B7-2BE2-AF75-D90D-55269534EE98}"/>
              </a:ext>
            </a:extLst>
          </p:cNvPr>
          <p:cNvSpPr>
            <a:spLocks noGrp="1"/>
          </p:cNvSpPr>
          <p:nvPr>
            <p:ph sz="half" idx="2"/>
          </p:nvPr>
        </p:nvSpPr>
        <p:spPr>
          <a:xfrm>
            <a:off x="327850" y="2042074"/>
            <a:ext cx="7193539" cy="3767328"/>
          </a:xfrm>
        </p:spPr>
        <p:txBody>
          <a:bodyPr>
            <a:normAutofit/>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Linear regression algorithm </a:t>
            </a:r>
            <a:r>
              <a:rPr lang="en-US" dirty="0">
                <a:solidFill>
                  <a:srgbClr val="333333"/>
                </a:solidFill>
                <a:latin typeface="Times New Roman" panose="02020603050405020304" pitchFamily="18" charset="0"/>
                <a:cs typeface="Times New Roman" panose="02020603050405020304" pitchFamily="18" charset="0"/>
              </a:rPr>
              <a:t>shows a linear relationship between a dependent (y) and one or more independent (y) variables, hence called as linear regression</a:t>
            </a:r>
            <a:r>
              <a:rPr lang="en-US" b="0" i="0" dirty="0">
                <a:solidFill>
                  <a:srgbClr val="333333"/>
                </a:solidFill>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Since linear regression shows the linear relationship, which means it finds how the value of the dependent variable is changing according to the value of the independent variable.</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A2446A8-285B-B92E-A6BC-F0ECF86FC16E}"/>
              </a:ext>
            </a:extLst>
          </p:cNvPr>
          <p:cNvSpPr>
            <a:spLocks noChangeArrowheads="1"/>
          </p:cNvSpPr>
          <p:nvPr/>
        </p:nvSpPr>
        <p:spPr bwMode="auto">
          <a:xfrm>
            <a:off x="421341" y="2018749"/>
            <a:ext cx="57463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4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50" name="Picture 2" descr="Linear Regression in Machine Learning">
            <a:extLst>
              <a:ext uri="{FF2B5EF4-FFF2-40B4-BE49-F238E27FC236}">
                <a16:creationId xmlns:a16="http://schemas.microsoft.com/office/drawing/2014/main" id="{AC0F1DDA-21C8-733F-72F8-3D3A69B65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601" y="1590709"/>
            <a:ext cx="4103035" cy="410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68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F41D-BE24-568C-0243-87FCFE4A6078}"/>
              </a:ext>
            </a:extLst>
          </p:cNvPr>
          <p:cNvSpPr>
            <a:spLocks noGrp="1"/>
          </p:cNvSpPr>
          <p:nvPr>
            <p:ph type="title"/>
          </p:nvPr>
        </p:nvSpPr>
        <p:spPr/>
        <p:txBody>
          <a:bodyPr/>
          <a:lstStyle/>
          <a:p>
            <a:r>
              <a:rPr lang="en-US"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                          </a:t>
            </a:r>
            <a:r>
              <a:rPr lang="en-US" sz="3600" b="1" i="0" dirty="0">
                <a:solidFill>
                  <a:srgbClr val="00B0F0"/>
                </a:solidFill>
                <a:effectLst/>
                <a:latin typeface="Times New Roman" panose="02020603050405020304" pitchFamily="18" charset="0"/>
                <a:cs typeface="Times New Roman" panose="02020603050405020304" pitchFamily="18" charset="0"/>
              </a:rPr>
              <a:t>Decision Tree  Algorithm</a:t>
            </a:r>
            <a:br>
              <a:rPr lang="en-US" b="0" i="0" dirty="0">
                <a:solidFill>
                  <a:schemeClr val="accent1">
                    <a:lumMod val="60000"/>
                    <a:lumOff val="40000"/>
                  </a:schemeClr>
                </a:solidFill>
                <a:effectLst/>
                <a:latin typeface="erdana"/>
              </a:rPr>
            </a:br>
            <a:endParaRPr lang="en-US" dirty="0">
              <a:solidFill>
                <a:schemeClr val="accent1">
                  <a:lumMod val="60000"/>
                  <a:lumOff val="40000"/>
                </a:schemeClr>
              </a:solidFill>
            </a:endParaRPr>
          </a:p>
        </p:txBody>
      </p:sp>
      <p:sp>
        <p:nvSpPr>
          <p:cNvPr id="4" name="Content Placeholder 3">
            <a:extLst>
              <a:ext uri="{FF2B5EF4-FFF2-40B4-BE49-F238E27FC236}">
                <a16:creationId xmlns:a16="http://schemas.microsoft.com/office/drawing/2014/main" id="{A05B181C-E892-6326-12C1-9A09378B1840}"/>
              </a:ext>
            </a:extLst>
          </p:cNvPr>
          <p:cNvSpPr>
            <a:spLocks noGrp="1"/>
          </p:cNvSpPr>
          <p:nvPr>
            <p:ph sz="half" idx="2"/>
          </p:nvPr>
        </p:nvSpPr>
        <p:spPr>
          <a:xfrm>
            <a:off x="128304" y="1461247"/>
            <a:ext cx="6263531" cy="5273103"/>
          </a:xfrm>
        </p:spPr>
        <p:txBody>
          <a:bodyPr>
            <a:normAutofit/>
          </a:bodyPr>
          <a:lstStyle/>
          <a:p>
            <a:pPr algn="just">
              <a:lnSpc>
                <a:spcPct val="100000"/>
              </a:lnSpc>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decisions or the test are performed on the basis of features of the given dataset.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3074" name="Picture 2" descr="Decision Tree Classification Algorithm">
            <a:extLst>
              <a:ext uri="{FF2B5EF4-FFF2-40B4-BE49-F238E27FC236}">
                <a16:creationId xmlns:a16="http://schemas.microsoft.com/office/drawing/2014/main" id="{9A86C887-D594-6C76-C458-E1A44E44BA8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95631" y="1461247"/>
            <a:ext cx="5463287" cy="439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13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368B-D13E-C496-F3CB-3452CE28C101}"/>
              </a:ext>
            </a:extLst>
          </p:cNvPr>
          <p:cNvSpPr>
            <a:spLocks noGrp="1"/>
          </p:cNvSpPr>
          <p:nvPr>
            <p:ph type="title"/>
          </p:nvPr>
        </p:nvSpPr>
        <p:spPr>
          <a:xfrm>
            <a:off x="594471" y="36132"/>
            <a:ext cx="10772775" cy="1658198"/>
          </a:xfrm>
        </p:spPr>
        <p:txBody>
          <a:bodyPr/>
          <a:lstStyle/>
          <a:p>
            <a:r>
              <a:rPr lang="en-US" dirty="0">
                <a:solidFill>
                  <a:srgbClr val="00B0F0"/>
                </a:solidFill>
              </a:rPr>
              <a:t>Screenshots</a:t>
            </a:r>
          </a:p>
        </p:txBody>
      </p:sp>
      <p:pic>
        <p:nvPicPr>
          <p:cNvPr id="6" name="Content Placeholder 5" descr="Chart, bar chart&#10;&#10;Description automatically generated">
            <a:extLst>
              <a:ext uri="{FF2B5EF4-FFF2-40B4-BE49-F238E27FC236}">
                <a16:creationId xmlns:a16="http://schemas.microsoft.com/office/drawing/2014/main" id="{E2E1BA4D-C367-2D1C-A756-8B81461F9397}"/>
              </a:ext>
            </a:extLst>
          </p:cNvPr>
          <p:cNvPicPr>
            <a:picLocks noGrp="1" noChangeAspect="1"/>
          </p:cNvPicPr>
          <p:nvPr>
            <p:ph sz="half" idx="1"/>
          </p:nvPr>
        </p:nvPicPr>
        <p:blipFill>
          <a:blip r:embed="rId2"/>
          <a:stretch>
            <a:fillRect/>
          </a:stretch>
        </p:blipFill>
        <p:spPr>
          <a:xfrm>
            <a:off x="1744854" y="1380566"/>
            <a:ext cx="8472008" cy="4993340"/>
          </a:xfrm>
        </p:spPr>
      </p:pic>
    </p:spTree>
    <p:extLst>
      <p:ext uri="{BB962C8B-B14F-4D97-AF65-F5344CB8AC3E}">
        <p14:creationId xmlns:p14="http://schemas.microsoft.com/office/powerpoint/2010/main" val="19143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B338959D-70CD-8D6B-2CB5-0182DF9A84AC}"/>
              </a:ext>
            </a:extLst>
          </p:cNvPr>
          <p:cNvPicPr>
            <a:picLocks noGrp="1" noChangeAspect="1"/>
          </p:cNvPicPr>
          <p:nvPr>
            <p:ph sz="half" idx="1"/>
          </p:nvPr>
        </p:nvPicPr>
        <p:blipFill>
          <a:blip r:embed="rId2"/>
          <a:stretch>
            <a:fillRect/>
          </a:stretch>
        </p:blipFill>
        <p:spPr>
          <a:xfrm>
            <a:off x="2074628" y="923366"/>
            <a:ext cx="8042744" cy="5172634"/>
          </a:xfrm>
        </p:spPr>
      </p:pic>
    </p:spTree>
    <p:extLst>
      <p:ext uri="{BB962C8B-B14F-4D97-AF65-F5344CB8AC3E}">
        <p14:creationId xmlns:p14="http://schemas.microsoft.com/office/powerpoint/2010/main" val="3237059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C087A3BE-2897-CDE7-45F4-F1988CF61A43}"/>
              </a:ext>
            </a:extLst>
          </p:cNvPr>
          <p:cNvPicPr>
            <a:picLocks noGrp="1" noChangeAspect="1"/>
          </p:cNvPicPr>
          <p:nvPr>
            <p:ph sz="half" idx="1"/>
          </p:nvPr>
        </p:nvPicPr>
        <p:blipFill>
          <a:blip r:embed="rId2"/>
          <a:stretch>
            <a:fillRect/>
          </a:stretch>
        </p:blipFill>
        <p:spPr>
          <a:xfrm>
            <a:off x="1915631" y="1102659"/>
            <a:ext cx="7891757" cy="5244353"/>
          </a:xfrm>
        </p:spPr>
      </p:pic>
    </p:spTree>
    <p:extLst>
      <p:ext uri="{BB962C8B-B14F-4D97-AF65-F5344CB8AC3E}">
        <p14:creationId xmlns:p14="http://schemas.microsoft.com/office/powerpoint/2010/main" val="54641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EE2-5A92-B7CB-F70D-52B9AE54D5D7}"/>
              </a:ext>
            </a:extLst>
          </p:cNvPr>
          <p:cNvSpPr>
            <a:spLocks noGrp="1"/>
          </p:cNvSpPr>
          <p:nvPr>
            <p:ph type="title"/>
          </p:nvPr>
        </p:nvSpPr>
        <p:spPr/>
        <p:txBody>
          <a:bodyPr/>
          <a:lstStyle/>
          <a:p>
            <a:r>
              <a:rPr lang="en-US" dirty="0">
                <a:solidFill>
                  <a:srgbClr val="00B0F0"/>
                </a:solidFill>
              </a:rPr>
              <a:t>Table of Contents</a:t>
            </a:r>
          </a:p>
        </p:txBody>
      </p:sp>
      <p:sp>
        <p:nvSpPr>
          <p:cNvPr id="3" name="Content Placeholder 2">
            <a:extLst>
              <a:ext uri="{FF2B5EF4-FFF2-40B4-BE49-F238E27FC236}">
                <a16:creationId xmlns:a16="http://schemas.microsoft.com/office/drawing/2014/main" id="{93F080B3-181C-1081-953E-72768DA275A6}"/>
              </a:ext>
            </a:extLst>
          </p:cNvPr>
          <p:cNvSpPr>
            <a:spLocks noGrp="1"/>
          </p:cNvSpPr>
          <p:nvPr>
            <p:ph idx="1"/>
          </p:nvPr>
        </p:nvSpPr>
        <p:spPr/>
        <p:txBody>
          <a:bodyPr>
            <a:normAutofit/>
          </a:bodyPr>
          <a:lstStyle/>
          <a:p>
            <a:pPr>
              <a:buFont typeface="Wingdings" panose="05000000000000000000" pitchFamily="2" charset="2"/>
              <a:buChar char="Ø"/>
            </a:pPr>
            <a:r>
              <a:rPr lang="en-US" dirty="0">
                <a:solidFill>
                  <a:srgbClr val="002060"/>
                </a:solidFill>
              </a:rPr>
              <a:t> Abstract</a:t>
            </a:r>
          </a:p>
          <a:p>
            <a:pPr>
              <a:buFont typeface="Wingdings" panose="05000000000000000000" pitchFamily="2" charset="2"/>
              <a:buChar char="Ø"/>
            </a:pPr>
            <a:r>
              <a:rPr lang="en-US" dirty="0">
                <a:solidFill>
                  <a:srgbClr val="002060"/>
                </a:solidFill>
              </a:rPr>
              <a:t>Introduction</a:t>
            </a:r>
          </a:p>
          <a:p>
            <a:pPr>
              <a:buFont typeface="Wingdings" panose="05000000000000000000" pitchFamily="2" charset="2"/>
              <a:buChar char="Ø"/>
            </a:pPr>
            <a:r>
              <a:rPr lang="en-US" dirty="0">
                <a:solidFill>
                  <a:srgbClr val="002060"/>
                </a:solidFill>
              </a:rPr>
              <a:t>SRS </a:t>
            </a:r>
          </a:p>
          <a:p>
            <a:pPr>
              <a:buFont typeface="Wingdings" panose="05000000000000000000" pitchFamily="2" charset="2"/>
              <a:buChar char="Ø"/>
            </a:pPr>
            <a:r>
              <a:rPr lang="en-US" dirty="0">
                <a:solidFill>
                  <a:srgbClr val="002060"/>
                </a:solidFill>
              </a:rPr>
              <a:t>Analysis &amp; design</a:t>
            </a:r>
          </a:p>
          <a:p>
            <a:pPr>
              <a:buFont typeface="Wingdings" panose="05000000000000000000" pitchFamily="2" charset="2"/>
              <a:buChar char="Ø"/>
            </a:pPr>
            <a:r>
              <a:rPr lang="en-US" dirty="0">
                <a:solidFill>
                  <a:srgbClr val="002060"/>
                </a:solidFill>
              </a:rPr>
              <a:t>Implementation</a:t>
            </a:r>
          </a:p>
          <a:p>
            <a:pPr>
              <a:buFont typeface="Wingdings" panose="05000000000000000000" pitchFamily="2" charset="2"/>
              <a:buChar char="Ø"/>
            </a:pPr>
            <a:r>
              <a:rPr lang="en-US" dirty="0">
                <a:solidFill>
                  <a:srgbClr val="002060"/>
                </a:solidFill>
              </a:rPr>
              <a:t>Conclusion</a:t>
            </a:r>
          </a:p>
          <a:p>
            <a:pPr>
              <a:buFont typeface="Wingdings" panose="05000000000000000000" pitchFamily="2" charset="2"/>
              <a:buChar char="Ø"/>
            </a:pPr>
            <a:r>
              <a:rPr lang="en-US" dirty="0">
                <a:solidFill>
                  <a:srgbClr val="002060"/>
                </a:solidFill>
              </a:rPr>
              <a:t>Future</a:t>
            </a:r>
            <a:r>
              <a:rPr lang="en-US"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rPr>
              <a:t>Enhancement</a:t>
            </a:r>
          </a:p>
          <a:p>
            <a:pPr marL="0" indent="0">
              <a:buNone/>
            </a:pPr>
            <a:r>
              <a:rPr lang="en-US" dirty="0">
                <a:solidFill>
                  <a:srgbClr val="002060"/>
                </a:solidFill>
              </a:rPr>
              <a:t> </a:t>
            </a:r>
          </a:p>
        </p:txBody>
      </p:sp>
    </p:spTree>
    <p:extLst>
      <p:ext uri="{BB962C8B-B14F-4D97-AF65-F5344CB8AC3E}">
        <p14:creationId xmlns:p14="http://schemas.microsoft.com/office/powerpoint/2010/main" val="157826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3F24-AA12-A200-F28D-2002A1EB5067}"/>
              </a:ext>
            </a:extLst>
          </p:cNvPr>
          <p:cNvSpPr>
            <a:spLocks noGrp="1"/>
          </p:cNvSpPr>
          <p:nvPr>
            <p:ph type="title"/>
          </p:nvPr>
        </p:nvSpPr>
        <p:spPr>
          <a:xfrm>
            <a:off x="576542" y="212662"/>
            <a:ext cx="10772775" cy="1658198"/>
          </a:xfrm>
        </p:spPr>
        <p:txBody>
          <a:bodyPr>
            <a:normAutofit/>
          </a:bodyPr>
          <a:lstStyle/>
          <a:p>
            <a:r>
              <a:rPr lang="en-US" sz="4400" dirty="0">
                <a:latin typeface="Times New Roman" panose="02020603050405020304" pitchFamily="18" charset="0"/>
                <a:cs typeface="Times New Roman" panose="02020603050405020304" pitchFamily="18" charset="0"/>
              </a:rPr>
              <a:t>Testing Cases</a:t>
            </a:r>
          </a:p>
        </p:txBody>
      </p:sp>
      <p:pic>
        <p:nvPicPr>
          <p:cNvPr id="6" name="Content Placeholder 5">
            <a:extLst>
              <a:ext uri="{FF2B5EF4-FFF2-40B4-BE49-F238E27FC236}">
                <a16:creationId xmlns:a16="http://schemas.microsoft.com/office/drawing/2014/main" id="{10DFF966-6DA4-3E46-3200-0B050C429356}"/>
              </a:ext>
            </a:extLst>
          </p:cNvPr>
          <p:cNvPicPr>
            <a:picLocks noGrp="1" noChangeAspect="1"/>
          </p:cNvPicPr>
          <p:nvPr>
            <p:ph sz="half" idx="1"/>
          </p:nvPr>
        </p:nvPicPr>
        <p:blipFill>
          <a:blip r:embed="rId2"/>
          <a:stretch>
            <a:fillRect/>
          </a:stretch>
        </p:blipFill>
        <p:spPr>
          <a:xfrm>
            <a:off x="696661" y="1443318"/>
            <a:ext cx="10532536" cy="2657884"/>
          </a:xfrm>
        </p:spPr>
      </p:pic>
      <p:pic>
        <p:nvPicPr>
          <p:cNvPr id="8" name="Content Placeholder 7">
            <a:extLst>
              <a:ext uri="{FF2B5EF4-FFF2-40B4-BE49-F238E27FC236}">
                <a16:creationId xmlns:a16="http://schemas.microsoft.com/office/drawing/2014/main" id="{51153529-79C8-3655-3F5F-AF47BF8C179E}"/>
              </a:ext>
            </a:extLst>
          </p:cNvPr>
          <p:cNvPicPr>
            <a:picLocks noGrp="1" noChangeAspect="1"/>
          </p:cNvPicPr>
          <p:nvPr>
            <p:ph sz="half" idx="2"/>
          </p:nvPr>
        </p:nvPicPr>
        <p:blipFill>
          <a:blip r:embed="rId3"/>
          <a:stretch>
            <a:fillRect/>
          </a:stretch>
        </p:blipFill>
        <p:spPr>
          <a:xfrm>
            <a:off x="696661" y="4175713"/>
            <a:ext cx="10532536" cy="2469625"/>
          </a:xfrm>
        </p:spPr>
      </p:pic>
    </p:spTree>
    <p:extLst>
      <p:ext uri="{BB962C8B-B14F-4D97-AF65-F5344CB8AC3E}">
        <p14:creationId xmlns:p14="http://schemas.microsoft.com/office/powerpoint/2010/main" val="397664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CF97FD-12AF-1484-DF15-B36B013B265B}"/>
              </a:ext>
            </a:extLst>
          </p:cNvPr>
          <p:cNvPicPr>
            <a:picLocks noGrp="1" noChangeAspect="1"/>
          </p:cNvPicPr>
          <p:nvPr>
            <p:ph sz="half" idx="1"/>
          </p:nvPr>
        </p:nvPicPr>
        <p:blipFill>
          <a:blip r:embed="rId2"/>
          <a:stretch>
            <a:fillRect/>
          </a:stretch>
        </p:blipFill>
        <p:spPr>
          <a:xfrm>
            <a:off x="887505" y="651037"/>
            <a:ext cx="9888071" cy="2688760"/>
          </a:xfrm>
        </p:spPr>
      </p:pic>
      <p:pic>
        <p:nvPicPr>
          <p:cNvPr id="12" name="Content Placeholder 11">
            <a:extLst>
              <a:ext uri="{FF2B5EF4-FFF2-40B4-BE49-F238E27FC236}">
                <a16:creationId xmlns:a16="http://schemas.microsoft.com/office/drawing/2014/main" id="{5EFD5B96-873B-23D1-B7F3-CE6E80EF1E9A}"/>
              </a:ext>
            </a:extLst>
          </p:cNvPr>
          <p:cNvPicPr>
            <a:picLocks noGrp="1" noChangeAspect="1"/>
          </p:cNvPicPr>
          <p:nvPr>
            <p:ph sz="half" idx="2"/>
          </p:nvPr>
        </p:nvPicPr>
        <p:blipFill>
          <a:blip r:embed="rId3"/>
          <a:stretch>
            <a:fillRect/>
          </a:stretch>
        </p:blipFill>
        <p:spPr>
          <a:xfrm>
            <a:off x="887505" y="4375185"/>
            <a:ext cx="9646024" cy="2482815"/>
          </a:xfrm>
        </p:spPr>
      </p:pic>
      <p:sp>
        <p:nvSpPr>
          <p:cNvPr id="13" name="TextBox 12">
            <a:extLst>
              <a:ext uri="{FF2B5EF4-FFF2-40B4-BE49-F238E27FC236}">
                <a16:creationId xmlns:a16="http://schemas.microsoft.com/office/drawing/2014/main" id="{FECC2B94-029D-4257-6415-ABFBE259084E}"/>
              </a:ext>
            </a:extLst>
          </p:cNvPr>
          <p:cNvSpPr txBox="1"/>
          <p:nvPr/>
        </p:nvSpPr>
        <p:spPr>
          <a:xfrm>
            <a:off x="887505" y="3713164"/>
            <a:ext cx="192741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Test case-4</a:t>
            </a:r>
          </a:p>
        </p:txBody>
      </p:sp>
    </p:spTree>
    <p:extLst>
      <p:ext uri="{BB962C8B-B14F-4D97-AF65-F5344CB8AC3E}">
        <p14:creationId xmlns:p14="http://schemas.microsoft.com/office/powerpoint/2010/main" val="181798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547C-399C-583D-2031-7F7C9D31D384}"/>
              </a:ext>
            </a:extLst>
          </p:cNvPr>
          <p:cNvSpPr>
            <a:spLocks noGrp="1"/>
          </p:cNvSpPr>
          <p:nvPr>
            <p:ph type="title"/>
          </p:nvPr>
        </p:nvSpPr>
        <p:spPr>
          <a:xfrm>
            <a:off x="645460" y="0"/>
            <a:ext cx="10836928" cy="1685092"/>
          </a:xfrm>
        </p:spPr>
        <p:txBody>
          <a:bodyPr>
            <a:normAutofit/>
          </a:bodyPr>
          <a:lstStyle/>
          <a:p>
            <a:pPr algn="ctr"/>
            <a:r>
              <a:rPr lang="en-US" sz="4800" dirty="0">
                <a:solidFill>
                  <a:srgbClr val="00B0F0"/>
                </a:solidFill>
                <a:latin typeface="Times New Roman" panose="02020603050405020304" pitchFamily="18" charset="0"/>
                <a:cs typeface="Times New Roman" panose="02020603050405020304" pitchFamily="18" charset="0"/>
              </a:rPr>
              <a:t>Data Set</a:t>
            </a:r>
          </a:p>
        </p:txBody>
      </p:sp>
      <p:pic>
        <p:nvPicPr>
          <p:cNvPr id="5" name="Content Placeholder 4">
            <a:extLst>
              <a:ext uri="{FF2B5EF4-FFF2-40B4-BE49-F238E27FC236}">
                <a16:creationId xmlns:a16="http://schemas.microsoft.com/office/drawing/2014/main" id="{1F702870-0CFB-06D9-65D6-D754FE50B354}"/>
              </a:ext>
            </a:extLst>
          </p:cNvPr>
          <p:cNvPicPr>
            <a:picLocks noGrp="1" noChangeAspect="1"/>
          </p:cNvPicPr>
          <p:nvPr>
            <p:ph idx="1"/>
          </p:nvPr>
        </p:nvPicPr>
        <p:blipFill rotWithShape="1">
          <a:blip r:embed="rId2"/>
          <a:srcRect t="25852" r="25399" b="9896"/>
          <a:stretch/>
        </p:blipFill>
        <p:spPr>
          <a:xfrm>
            <a:off x="1028662" y="1685092"/>
            <a:ext cx="9925100" cy="4572276"/>
          </a:xfrm>
        </p:spPr>
      </p:pic>
    </p:spTree>
    <p:extLst>
      <p:ext uri="{BB962C8B-B14F-4D97-AF65-F5344CB8AC3E}">
        <p14:creationId xmlns:p14="http://schemas.microsoft.com/office/powerpoint/2010/main" val="331024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39B0-B208-F93F-A475-064D2587B04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400" b="1" dirty="0">
                <a:solidFill>
                  <a:srgbClr val="00B0F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9A9E33-1B30-EF71-D8F0-B8C2FED1E259}"/>
              </a:ext>
            </a:extLst>
          </p:cNvPr>
          <p:cNvSpPr>
            <a:spLocks noGrp="1"/>
          </p:cNvSpPr>
          <p:nvPr>
            <p:ph idx="1"/>
          </p:nvPr>
        </p:nvSpPr>
        <p:spPr/>
        <p:txBody>
          <a:bodyPr>
            <a:normAutofit fontScale="92500"/>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“Asset Price Prediction Using Machine Learning” has been developed to predict house and land prices based on various features on the dataset. In this project, the website allows the user to know the price of the asset.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use the Linear Regression Algorithm to predict the asset price according to the customer requirement with an average of 75% accuracy. The main objective is to achieve a system that will reduce the human effort to calculate the price of a house or land in future years</a:t>
            </a:r>
          </a:p>
        </p:txBody>
      </p:sp>
    </p:spTree>
    <p:extLst>
      <p:ext uri="{BB962C8B-B14F-4D97-AF65-F5344CB8AC3E}">
        <p14:creationId xmlns:p14="http://schemas.microsoft.com/office/powerpoint/2010/main" val="2776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1C42-0EB8-53F6-21BB-7B12E589729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400" b="1" dirty="0">
                <a:solidFill>
                  <a:srgbClr val="00B0F0"/>
                </a:solidFill>
                <a:latin typeface="Times New Roman" panose="02020603050405020304" pitchFamily="18" charset="0"/>
                <a:cs typeface="Times New Roman" panose="02020603050405020304" pitchFamily="18" charset="0"/>
              </a:rPr>
              <a:t>Future</a:t>
            </a:r>
            <a:r>
              <a:rPr lang="en-US" sz="4000" b="1" dirty="0">
                <a:solidFill>
                  <a:srgbClr val="00B0F0"/>
                </a:solidFill>
                <a:latin typeface="Times New Roman" panose="02020603050405020304" pitchFamily="18" charset="0"/>
                <a:cs typeface="Times New Roman" panose="02020603050405020304" pitchFamily="18" charset="0"/>
              </a:rPr>
              <a:t> Enhancement</a:t>
            </a:r>
          </a:p>
        </p:txBody>
      </p:sp>
      <p:sp>
        <p:nvSpPr>
          <p:cNvPr id="3" name="Content Placeholder 2">
            <a:extLst>
              <a:ext uri="{FF2B5EF4-FFF2-40B4-BE49-F238E27FC236}">
                <a16:creationId xmlns:a16="http://schemas.microsoft.com/office/drawing/2014/main" id="{F57986FD-94C6-593E-00B5-A1CA9B1E6C4A}"/>
              </a:ext>
            </a:extLst>
          </p:cNvPr>
          <p:cNvSpPr>
            <a:spLocks noGrp="1"/>
          </p:cNvSpPr>
          <p:nvPr>
            <p:ph idx="1"/>
          </p:nvPr>
        </p:nvSpPr>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There are some improvements and additions which can be done. The first is the ability to increase and update the dataset on a regular basis and to add a budget recommendation model to the system, enabling users to know the price of the asset within their budget. So it becomes different from other prediction system. It helps people to know the price of the asset in the future</a:t>
            </a:r>
          </a:p>
        </p:txBody>
      </p:sp>
    </p:spTree>
    <p:extLst>
      <p:ext uri="{BB962C8B-B14F-4D97-AF65-F5344CB8AC3E}">
        <p14:creationId xmlns:p14="http://schemas.microsoft.com/office/powerpoint/2010/main" val="109444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684F-6165-B24D-81C9-C424BDBBFDA0}"/>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dirty="0">
                <a:solidFill>
                  <a:srgbClr val="00B0F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7885657-7A47-9F6E-71B1-BECC001F3C29}"/>
              </a:ext>
            </a:extLst>
          </p:cNvPr>
          <p:cNvSpPr>
            <a:spLocks noGrp="1"/>
          </p:cNvSpPr>
          <p:nvPr>
            <p:ph idx="1"/>
          </p:nvPr>
        </p:nvSpPr>
        <p:spPr/>
        <p:txBody>
          <a:bodyPr>
            <a:normAutofit fontScale="85000" lnSpcReduction="10000"/>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Every middle class person has a dream to construct a new house within their specified budget. They have to know particular information about a land or any house.</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So there is  a need for a system to predict land prices in the future and to know the projected price of an asset. This system helps in forecasting the price of property base on the previous data of the preferred location.</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goal of this project is to create a system to predict the price of a land or a any house. The system takes the various input from the user  to predict the price of the land.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prediction is done base on location, number of Square </a:t>
            </a:r>
            <a:r>
              <a:rPr lang="en-US" sz="2000" dirty="0" err="1">
                <a:latin typeface="Times New Roman" panose="02020603050405020304" pitchFamily="18" charset="0"/>
                <a:cs typeface="Times New Roman" panose="02020603050405020304" pitchFamily="18" charset="0"/>
              </a:rPr>
              <a:t>feets</a:t>
            </a:r>
            <a:r>
              <a:rPr lang="en-US" sz="2000" dirty="0">
                <a:latin typeface="Times New Roman" panose="02020603050405020304" pitchFamily="18" charset="0"/>
                <a:cs typeface="Times New Roman" panose="02020603050405020304" pitchFamily="18" charset="0"/>
              </a:rPr>
              <a:t> and Yards. This project  can be very helpful for the real estate market.</a:t>
            </a:r>
          </a:p>
        </p:txBody>
      </p:sp>
    </p:spTree>
    <p:extLst>
      <p:ext uri="{BB962C8B-B14F-4D97-AF65-F5344CB8AC3E}">
        <p14:creationId xmlns:p14="http://schemas.microsoft.com/office/powerpoint/2010/main" val="312631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FED3-70FD-8D6E-EA38-908922D8471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1BC7E4-F2FC-4F3C-1260-834D3D0D7F5F}"/>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Nowadays Land price is drastically increasing as compared to earlier times. </a:t>
            </a:r>
            <a:r>
              <a:rPr lang="en-GB" sz="2000" dirty="0">
                <a:latin typeface="Times New Roman" panose="02020603050405020304" pitchFamily="18" charset="0"/>
                <a:ea typeface="Calibri" panose="020F0502020204030204" pitchFamily="34" charset="0"/>
                <a:cs typeface="Times New Roman" panose="02020603050405020304" pitchFamily="18" charset="0"/>
              </a:rPr>
              <a:t>Most of the people have rough estimates regarding the land price etc.</a:t>
            </a:r>
            <a:r>
              <a:rPr lang="en-US" sz="2000" dirty="0">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GB" sz="2000" dirty="0">
                <a:latin typeface="Times New Roman" panose="02020603050405020304" pitchFamily="18" charset="0"/>
                <a:ea typeface="Calibri" panose="020F0502020204030204" pitchFamily="34" charset="0"/>
                <a:cs typeface="Times New Roman" panose="02020603050405020304" pitchFamily="18" charset="0"/>
              </a:rPr>
              <a:t>There is no any predetermined method in calculating the cost of asset. We have to know about the future land pricing and in buying the land if the cost is not well predicted it may incur loss to the profit.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Manual predication of a land or price becomes more difficult, that’s why we proposed a system which is used to forecast the price of a land or a house.</a:t>
            </a:r>
            <a:endParaRPr lang="en-GB"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9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FBFD-A3F7-7A14-B6A4-2B82154E782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0A8A2F3-DEE6-7804-8AD1-7111D66917FB}"/>
              </a:ext>
            </a:extLst>
          </p:cNvPr>
          <p:cNvSpPr>
            <a:spLocks noGrp="1"/>
          </p:cNvSpPr>
          <p:nvPr>
            <p:ph idx="1"/>
          </p:nvPr>
        </p:nvSpPr>
        <p:spPr>
          <a:xfrm>
            <a:off x="544044" y="2157731"/>
            <a:ext cx="11103911" cy="3766185"/>
          </a:xfrm>
        </p:spPr>
        <p:txBody>
          <a:bodyPr>
            <a:normAutofit fontScale="85000" lnSpcReduction="2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Nowadays, Manual prediction of the price of a house or land is very hard. There are a lot of parameters that affect its price. Customers need to hire an agent to know the price of land or a house which again increases the cost of the process.</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sz="3200" b="1" dirty="0">
                <a:solidFill>
                  <a:srgbClr val="0070C0"/>
                </a:solidFill>
                <a:latin typeface="Times New Roman" panose="02020603050405020304" pitchFamily="18" charset="0"/>
                <a:cs typeface="Times New Roman" panose="02020603050405020304" pitchFamily="18" charset="0"/>
              </a:rPr>
              <a:t>Drawbacks: </a:t>
            </a:r>
          </a:p>
          <a:p>
            <a:pPr marL="0" indent="0">
              <a:lnSpc>
                <a:spcPct val="150000"/>
              </a:lnSpc>
              <a:buNone/>
            </a:pPr>
            <a:r>
              <a:rPr lang="en-US" dirty="0">
                <a:latin typeface="Times New Roman" panose="02020603050405020304" pitchFamily="18" charset="0"/>
                <a:cs typeface="Times New Roman" panose="02020603050405020304" pitchFamily="18" charset="0"/>
              </a:rPr>
              <a:t>• It doesn’t predict the future prices of a house or land at a specific location mentioned by the    </a:t>
            </a:r>
          </a:p>
          <a:p>
            <a:pPr marL="0" indent="0">
              <a:lnSpc>
                <a:spcPct val="150000"/>
              </a:lnSpc>
              <a:buNone/>
            </a:pPr>
            <a:r>
              <a:rPr lang="en-US" dirty="0">
                <a:latin typeface="Times New Roman" panose="02020603050405020304" pitchFamily="18" charset="0"/>
                <a:cs typeface="Times New Roman" panose="02020603050405020304" pitchFamily="18" charset="0"/>
              </a:rPr>
              <a:t>   customer.</a:t>
            </a:r>
          </a:p>
          <a:p>
            <a:pPr marL="0" indent="0">
              <a:lnSpc>
                <a:spcPct val="150000"/>
              </a:lnSpc>
              <a:buNone/>
            </a:pPr>
            <a:r>
              <a:rPr lang="en-US" dirty="0">
                <a:latin typeface="Times New Roman" panose="02020603050405020304" pitchFamily="18" charset="0"/>
                <a:cs typeface="Times New Roman" panose="02020603050405020304" pitchFamily="18" charset="0"/>
              </a:rPr>
              <a:t> • Manual price prediction of an asset can lead to loss to the customers</a:t>
            </a:r>
            <a:r>
              <a:rPr lang="en-US" dirty="0"/>
              <a:t>.</a:t>
            </a:r>
          </a:p>
        </p:txBody>
      </p:sp>
    </p:spTree>
    <p:extLst>
      <p:ext uri="{BB962C8B-B14F-4D97-AF65-F5344CB8AC3E}">
        <p14:creationId xmlns:p14="http://schemas.microsoft.com/office/powerpoint/2010/main" val="344389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CEA-4723-E80E-BFF6-EEC947CD254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1E194C1-C94B-CFCD-CC86-F413186C428D}"/>
              </a:ext>
            </a:extLst>
          </p:cNvPr>
          <p:cNvSpPr>
            <a:spLocks noGrp="1"/>
          </p:cNvSpPr>
          <p:nvPr>
            <p:ph idx="1"/>
          </p:nvPr>
        </p:nvSpPr>
        <p:spPr>
          <a:xfrm>
            <a:off x="537883" y="2011680"/>
            <a:ext cx="11080758" cy="3766185"/>
          </a:xfrm>
        </p:spPr>
        <p:txBody>
          <a:bodyPr>
            <a:normAutofit fontScale="92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In our system, we provide an interface for customers to complete their needs with ease. The customers can easily know the price of land or a house at the preferred location with our system. Prediction is done based on the past three year’s data of land or a housing dataset. we use the Linear Regression algorithm to forecast the price of land or a house. </a:t>
            </a:r>
          </a:p>
          <a:p>
            <a:pPr algn="just">
              <a:lnSpc>
                <a:spcPct val="150000"/>
              </a:lnSpc>
            </a:pPr>
            <a:r>
              <a:rPr lang="en-US" sz="3500" b="1" dirty="0">
                <a:solidFill>
                  <a:srgbClr val="0070C0"/>
                </a:solidFill>
                <a:latin typeface="Times New Roman" panose="02020603050405020304" pitchFamily="18" charset="0"/>
                <a:cs typeface="Times New Roman" panose="02020603050405020304" pitchFamily="18" charset="0"/>
              </a:rPr>
              <a:t>Advantages: </a:t>
            </a:r>
          </a:p>
          <a:p>
            <a:pPr algn="just">
              <a:lnSpc>
                <a:spcPct val="150000"/>
              </a:lnSpc>
            </a:pPr>
            <a:r>
              <a:rPr lang="en-US" dirty="0">
                <a:latin typeface="Times New Roman" panose="02020603050405020304" pitchFamily="18" charset="0"/>
                <a:cs typeface="Times New Roman" panose="02020603050405020304" pitchFamily="18" charset="0"/>
              </a:rPr>
              <a:t>• To eliminate the need of real estate agents to gain information regarding asset prices in the future</a:t>
            </a:r>
          </a:p>
        </p:txBody>
      </p:sp>
    </p:spTree>
    <p:extLst>
      <p:ext uri="{BB962C8B-B14F-4D97-AF65-F5344CB8AC3E}">
        <p14:creationId xmlns:p14="http://schemas.microsoft.com/office/powerpoint/2010/main" val="285254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333D-5FD9-CE5F-2E8D-2E56ECDDD1E0}"/>
              </a:ext>
            </a:extLst>
          </p:cNvPr>
          <p:cNvSpPr>
            <a:spLocks noGrp="1"/>
          </p:cNvSpPr>
          <p:nvPr>
            <p:ph type="title"/>
          </p:nvPr>
        </p:nvSpPr>
        <p:spPr/>
        <p:txBody>
          <a:bodyPr>
            <a:normAutofit/>
          </a:bodyPr>
          <a:lstStyle/>
          <a:p>
            <a:r>
              <a:rPr lang="en-GB" sz="3600" b="1" dirty="0">
                <a:solidFill>
                  <a:srgbClr val="00B0F0"/>
                </a:solidFill>
                <a:latin typeface="Times New Roman" panose="02020603050405020304" pitchFamily="18" charset="0"/>
                <a:cs typeface="Times New Roman" panose="02020603050405020304" pitchFamily="18" charset="0"/>
              </a:rPr>
              <a:t>SOFTWARE</a:t>
            </a:r>
            <a:r>
              <a:rPr lang="en-GB" sz="36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GB" sz="3600" b="1" dirty="0">
                <a:solidFill>
                  <a:srgbClr val="00B0F0"/>
                </a:solidFill>
                <a:latin typeface="Times New Roman" panose="02020603050405020304" pitchFamily="18" charset="0"/>
                <a:cs typeface="Times New Roman" panose="02020603050405020304" pitchFamily="18" charset="0"/>
              </a:rPr>
              <a:t>REQUIREMENT</a:t>
            </a:r>
            <a:r>
              <a:rPr lang="en-GB" sz="36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GB" sz="3600" b="1" dirty="0">
                <a:solidFill>
                  <a:srgbClr val="00B0F0"/>
                </a:solidFill>
                <a:latin typeface="Times New Roman" panose="02020603050405020304" pitchFamily="18" charset="0"/>
                <a:cs typeface="Times New Roman" panose="02020603050405020304" pitchFamily="18" charset="0"/>
              </a:rPr>
              <a:t>SPECIFICATIONS</a:t>
            </a:r>
            <a:r>
              <a:rPr lang="en-GB" sz="3600" b="1"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US" sz="36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189C44-96A1-A605-5F8E-40BF980781E4}"/>
              </a:ext>
            </a:extLst>
          </p:cNvPr>
          <p:cNvSpPr>
            <a:spLocks noGrp="1"/>
          </p:cNvSpPr>
          <p:nvPr>
            <p:ph idx="1"/>
          </p:nvPr>
        </p:nvSpPr>
        <p:spPr>
          <a:xfrm>
            <a:off x="598774" y="1877209"/>
            <a:ext cx="10753725" cy="3766185"/>
          </a:xfrm>
        </p:spPr>
        <p:txBody>
          <a:bodyPr/>
          <a:lstStyle/>
          <a:p>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Purpose of this document</a:t>
            </a:r>
            <a:endParaRPr lang="en-I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The Purpose of this SRS is to specify the requirements to create a web application for prediction of a land or house price. This software requirements provides a detailed overview of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software product, its parameters and goals. Nowadays Land price</a:t>
            </a:r>
            <a:r>
              <a:rPr lang="en-US"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drastically increasing  as compared to earlier times. In this proposed project we designed a model to predict the price of a land or a house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0000"/>
              </a:lnSpc>
            </a:pPr>
            <a:r>
              <a:rPr lang="en-US" b="1" dirty="0">
                <a:solidFill>
                  <a:srgbClr val="0070C0"/>
                </a:solidFill>
                <a:latin typeface="Times New Roman" panose="02020603050405020304" pitchFamily="18" charset="0"/>
                <a:cs typeface="Times New Roman" panose="02020603050405020304" pitchFamily="18" charset="0"/>
              </a:rPr>
              <a:t>Scope</a:t>
            </a:r>
          </a:p>
          <a:p>
            <a:pPr algn="just">
              <a:lnSpc>
                <a:spcPct val="100000"/>
              </a:lnSpc>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main aim of this project is to forecast the price of a land or a house by machine learning techniques and to get the accurate price of a land or a house which reduce problems to the customers/buyers while buying a land or a house within their budget.</a:t>
            </a: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65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E489-1114-885F-455A-6A8CBCAC1E2E}"/>
              </a:ext>
            </a:extLst>
          </p:cNvPr>
          <p:cNvSpPr>
            <a:spLocks noGrp="1"/>
          </p:cNvSpPr>
          <p:nvPr>
            <p:ph type="title"/>
          </p:nvPr>
        </p:nvSpPr>
        <p:spPr>
          <a:xfrm>
            <a:off x="280706" y="302310"/>
            <a:ext cx="10772775" cy="1658198"/>
          </a:xfrm>
        </p:spPr>
        <p:txBody>
          <a:bodyPr>
            <a:normAutofit/>
          </a:bodyPr>
          <a:lstStyle/>
          <a:p>
            <a:r>
              <a:rPr lang="en-US" sz="3600" b="1" dirty="0">
                <a:solidFill>
                  <a:srgbClr val="00B0F0"/>
                </a:solidFill>
                <a:latin typeface="Times New Roman" panose="02020603050405020304" pitchFamily="18" charset="0"/>
                <a:cs typeface="Times New Roman" panose="02020603050405020304" pitchFamily="18" charset="0"/>
              </a:rPr>
              <a:t>FUNCTIONAL</a:t>
            </a:r>
            <a:r>
              <a:rPr lang="en-US" sz="36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REQUIREMENTS</a:t>
            </a:r>
            <a:endParaRPr lang="en-US" sz="3600" dirty="0">
              <a:solidFill>
                <a:srgbClr val="00B0F0"/>
              </a:solidFill>
            </a:endParaRPr>
          </a:p>
        </p:txBody>
      </p:sp>
      <p:sp>
        <p:nvSpPr>
          <p:cNvPr id="3" name="Content Placeholder 2">
            <a:extLst>
              <a:ext uri="{FF2B5EF4-FFF2-40B4-BE49-F238E27FC236}">
                <a16:creationId xmlns:a16="http://schemas.microsoft.com/office/drawing/2014/main" id="{2F89B3DD-B4A5-C26A-4DC3-2DD90391D493}"/>
              </a:ext>
            </a:extLst>
          </p:cNvPr>
          <p:cNvSpPr>
            <a:spLocks noGrp="1"/>
          </p:cNvSpPr>
          <p:nvPr>
            <p:ph idx="1"/>
          </p:nvPr>
        </p:nvSpPr>
        <p:spPr>
          <a:xfrm>
            <a:off x="299756" y="2092754"/>
            <a:ext cx="10753725" cy="3766185"/>
          </a:xfrm>
        </p:spPr>
        <p:txBody>
          <a:bodyPr>
            <a:normAutofit fontScale="92500" lnSpcReduction="10000"/>
          </a:bodyPr>
          <a:lstStyle/>
          <a:p>
            <a:pPr>
              <a:buFont typeface="Wingdings" panose="05000000000000000000" pitchFamily="2" charset="2"/>
              <a:buChar char="Ø"/>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Admin:</a:t>
            </a:r>
          </a:p>
          <a:p>
            <a:pPr>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Gautami" panose="020B0502040204020203" pitchFamily="34" charset="0"/>
              </a:rPr>
              <a:t>   Add/delete location:  Admin can add locations.</a:t>
            </a:r>
          </a:p>
          <a:p>
            <a:pPr>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Gautami" panose="020B0502040204020203" pitchFamily="34" charset="0"/>
              </a:rPr>
              <a:t>   Add Density: Admin can add density of a land or a house by per unit area.</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Gautami" panose="020B0502040204020203" pitchFamily="34" charset="0"/>
              </a:rPr>
              <a:t>   View Location: Admin can view the added locations.</a:t>
            </a:r>
            <a:endParaRPr lang="en-IN" sz="2400" dirty="0">
              <a:effectLst/>
              <a:latin typeface="Calibri" panose="020F0502020204030204" pitchFamily="34" charset="0"/>
              <a:ea typeface="Calibri" panose="020F0502020204030204" pitchFamily="34" charset="0"/>
              <a:cs typeface="Gautami" panose="020B0502040204020203" pitchFamily="34" charset="0"/>
            </a:endParaRPr>
          </a:p>
          <a:p>
            <a:pPr>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Gautami" panose="020B0502040204020203" pitchFamily="34" charset="0"/>
              </a:rPr>
              <a:t>   Admin can only maintains the Datasets of the house or a land.</a:t>
            </a:r>
          </a:p>
          <a:p>
            <a:pPr>
              <a:buFont typeface="Wingdings" panose="05000000000000000000" pitchFamily="2" charset="2"/>
              <a:buChar char="Ø"/>
            </a:pPr>
            <a:r>
              <a:rPr lang="en-US" b="1" dirty="0">
                <a:solidFill>
                  <a:srgbClr val="0070C0"/>
                </a:solidFill>
                <a:latin typeface="Times New Roman" panose="02020603050405020304" pitchFamily="18" charset="0"/>
                <a:ea typeface="Calibri" panose="020F0502020204030204" pitchFamily="34" charset="0"/>
                <a:cs typeface="Gautami" panose="020B0502040204020203" pitchFamily="34" charset="0"/>
              </a:rPr>
              <a:t>User:</a:t>
            </a:r>
          </a:p>
          <a:p>
            <a:pPr>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Search/Select Location: User can select a specific location.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Select Density: User can specify the density of the land.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View Predicted Price: User can view the predicted price of land or a house.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u="sng" dirty="0">
              <a:effectLst/>
              <a:latin typeface="Times New Roman" panose="02020603050405020304" pitchFamily="18"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8054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469C-3C90-3E77-3F9E-0085FDA4B043}"/>
              </a:ext>
            </a:extLst>
          </p:cNvPr>
          <p:cNvSpPr>
            <a:spLocks noGrp="1"/>
          </p:cNvSpPr>
          <p:nvPr>
            <p:ph type="title"/>
          </p:nvPr>
        </p:nvSpPr>
        <p:spPr>
          <a:xfrm>
            <a:off x="600635" y="62753"/>
            <a:ext cx="11336050" cy="1861896"/>
          </a:xfrm>
        </p:spPr>
        <p:txBody>
          <a:bodyPr>
            <a:normAutofit/>
          </a:bodyPr>
          <a:lstStyle/>
          <a:p>
            <a:r>
              <a:rPr lang="en-US" sz="3600" b="1" dirty="0">
                <a:solidFill>
                  <a:srgbClr val="00B0F0"/>
                </a:solidFill>
                <a:latin typeface="Times New Roman" panose="02020603050405020304" pitchFamily="18" charset="0"/>
                <a:cs typeface="Times New Roman" panose="02020603050405020304" pitchFamily="18" charset="0"/>
              </a:rPr>
              <a:t>NON-FUNCTIONAL REQUIREMENTS</a:t>
            </a:r>
            <a:endParaRPr lang="en-US" sz="3600" dirty="0">
              <a:solidFill>
                <a:srgbClr val="00B0F0"/>
              </a:solidFill>
            </a:endParaRPr>
          </a:p>
        </p:txBody>
      </p:sp>
      <p:sp>
        <p:nvSpPr>
          <p:cNvPr id="3" name="Content Placeholder 2">
            <a:extLst>
              <a:ext uri="{FF2B5EF4-FFF2-40B4-BE49-F238E27FC236}">
                <a16:creationId xmlns:a16="http://schemas.microsoft.com/office/drawing/2014/main" id="{A9A5D2CB-B102-942F-5EE5-21058900A8B0}"/>
              </a:ext>
            </a:extLst>
          </p:cNvPr>
          <p:cNvSpPr>
            <a:spLocks noGrp="1"/>
          </p:cNvSpPr>
          <p:nvPr>
            <p:ph idx="1"/>
          </p:nvPr>
        </p:nvSpPr>
        <p:spPr>
          <a:xfrm>
            <a:off x="452537" y="1446904"/>
            <a:ext cx="10753725" cy="5348343"/>
          </a:xfrm>
        </p:spPr>
        <p:txBody>
          <a:bodyPr>
            <a:normAutofit fontScale="92500" lnSpcReduction="10000"/>
          </a:bodyPr>
          <a:lstStyle/>
          <a:p>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Purpose </a:t>
            </a:r>
            <a:r>
              <a:rPr lang="en-US" sz="2400" b="1"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Performance</a:t>
            </a:r>
            <a:r>
              <a:rPr lang="en-US" sz="2400"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 </a:t>
            </a:r>
            <a:r>
              <a:rPr lang="en-US" sz="2400" b="1"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Requirements</a:t>
            </a:r>
          </a:p>
          <a:p>
            <a:pPr marL="0" indent="0" algn="just">
              <a:spcAft>
                <a:spcPts val="1000"/>
              </a:spcAft>
              <a:buNone/>
            </a:pPr>
            <a:r>
              <a:rPr lang="en-US" dirty="0">
                <a:effectLst/>
                <a:latin typeface="Times New Roman" panose="02020603050405020304" pitchFamily="18" charset="0"/>
                <a:ea typeface="Calibri" panose="020F0502020204030204" pitchFamily="34" charset="0"/>
                <a:cs typeface="Gautami" panose="020B0502040204020203" pitchFamily="34" charset="0"/>
              </a:rPr>
              <a:t>In order to maintain optimal performance application, run on any system with at least following specifications: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0" indent="0" algn="just">
              <a:spcAft>
                <a:spcPts val="1000"/>
              </a:spcAft>
              <a:buNone/>
            </a:pPr>
            <a:r>
              <a:rPr lang="en-US" dirty="0">
                <a:effectLst/>
                <a:latin typeface="Times New Roman" panose="02020603050405020304" pitchFamily="18" charset="0"/>
                <a:ea typeface="Calibri" panose="020F0502020204030204" pitchFamily="34" charset="0"/>
                <a:cs typeface="Gautami" panose="020B0502040204020203" pitchFamily="34" charset="0"/>
              </a:rPr>
              <a:t> -1.0 GHz Dual core processor</a:t>
            </a:r>
          </a:p>
          <a:p>
            <a:pPr marL="0" indent="0" algn="just">
              <a:spcAft>
                <a:spcPts val="1000"/>
              </a:spcAft>
              <a:buNone/>
            </a:pPr>
            <a:r>
              <a:rPr lang="en-US" dirty="0">
                <a:effectLst/>
                <a:latin typeface="Times New Roman" panose="02020603050405020304" pitchFamily="18" charset="0"/>
                <a:ea typeface="Calibri" panose="020F0502020204030204" pitchFamily="34" charset="0"/>
                <a:cs typeface="Gautami" panose="020B0502040204020203" pitchFamily="34" charset="0"/>
              </a:rPr>
              <a:t> - At least 500 megabytes of storage.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0" indent="0" algn="just">
              <a:spcAft>
                <a:spcPts val="1000"/>
              </a:spcAft>
              <a:buNone/>
            </a:pPr>
            <a:r>
              <a:rPr lang="en-US" dirty="0">
                <a:effectLst/>
                <a:latin typeface="Times New Roman" panose="02020603050405020304" pitchFamily="18" charset="0"/>
                <a:ea typeface="Calibri" panose="020F0502020204030204" pitchFamily="34" charset="0"/>
                <a:cs typeface="Gautami" panose="020B0502040204020203" pitchFamily="34" charset="0"/>
              </a:rPr>
              <a:t>- At least 4096 megabytes of RAM.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spcAft>
                <a:spcPts val="1000"/>
              </a:spcAft>
              <a:buFontTx/>
              <a:buChar char="-"/>
            </a:pPr>
            <a:r>
              <a:rPr lang="en-US" dirty="0">
                <a:effectLst/>
                <a:latin typeface="Times New Roman" panose="02020603050405020304" pitchFamily="18" charset="0"/>
                <a:ea typeface="Calibri" panose="020F0502020204030204" pitchFamily="34" charset="0"/>
                <a:cs typeface="Gautami" panose="020B0502040204020203" pitchFamily="34" charset="0"/>
              </a:rPr>
              <a:t>Windows OS: - 7 or above</a:t>
            </a:r>
          </a:p>
          <a:p>
            <a:pPr marL="0" indent="0" algn="just">
              <a:spcAft>
                <a:spcPts val="1000"/>
              </a:spcAft>
              <a:buNone/>
            </a:pPr>
            <a:r>
              <a:rPr lang="en-US" b="1" dirty="0">
                <a:solidFill>
                  <a:srgbClr val="0070C0"/>
                </a:solidFill>
                <a:effectLst/>
                <a:latin typeface="Times New Roman" panose="02020603050405020304" pitchFamily="18" charset="0"/>
                <a:ea typeface="Calibri" panose="020F0502020204030204" pitchFamily="34" charset="0"/>
                <a:cs typeface="Gautami" panose="020B0502040204020203" pitchFamily="34" charset="0"/>
              </a:rPr>
              <a:t>Security:</a:t>
            </a:r>
          </a:p>
          <a:p>
            <a:pPr algn="just">
              <a:spcAft>
                <a:spcPts val="1000"/>
              </a:spcAft>
              <a:buFontTx/>
              <a:buChar char="-"/>
            </a:pPr>
            <a:r>
              <a:rPr lang="en-US" dirty="0">
                <a:effectLst/>
                <a:latin typeface="Times New Roman" panose="02020603050405020304" pitchFamily="18" charset="0"/>
                <a:ea typeface="Calibri" panose="020F0502020204030204" pitchFamily="34" charset="0"/>
                <a:cs typeface="Gautami" panose="020B0502040204020203" pitchFamily="34" charset="0"/>
              </a:rPr>
              <a:t>The system’s security shall be ensured by admin, the administrator shall be able to login and modify/add the information of the various locations. General users shall not have access to modify content within the system however, under certain circumstances, users may give feedbacks to the system. </a:t>
            </a:r>
            <a:endParaRPr lang="en-IN" sz="2600" dirty="0">
              <a:effectLst/>
              <a:latin typeface="Calibri" panose="020F0502020204030204" pitchFamily="34" charset="0"/>
              <a:ea typeface="Calibri" panose="020F0502020204030204" pitchFamily="34" charset="0"/>
              <a:cs typeface="Gautami" panose="020B0502040204020203" pitchFamily="34" charset="0"/>
            </a:endParaRPr>
          </a:p>
          <a:p>
            <a:pPr algn="just">
              <a:spcAft>
                <a:spcPts val="1000"/>
              </a:spcAft>
              <a:buFontTx/>
              <a:buChar char="-"/>
            </a:pPr>
            <a:endParaRPr lang="en-US" dirty="0">
              <a:effectLst/>
              <a:latin typeface="Times New Roman" panose="02020603050405020304" pitchFamily="18" charset="0"/>
              <a:ea typeface="Calibri" panose="020F0502020204030204" pitchFamily="34" charset="0"/>
              <a:cs typeface="Gautami" panose="020B0502040204020203" pitchFamily="34" charset="0"/>
            </a:endParaRPr>
          </a:p>
          <a:p>
            <a:endParaRPr lang="en-IN" sz="2400" dirty="0">
              <a:solidFill>
                <a:schemeClr val="accent1">
                  <a:lumMod val="60000"/>
                  <a:lumOff val="40000"/>
                </a:schemeClr>
              </a:solidFill>
              <a:effectLst/>
              <a:latin typeface="Calibri" panose="020F0502020204030204" pitchFamily="34" charset="0"/>
              <a:ea typeface="Calibri" panose="020F0502020204030204" pitchFamily="34" charset="0"/>
              <a:cs typeface="Gautami" panose="020B0502040204020203" pitchFamily="34" charset="0"/>
            </a:endParaRPr>
          </a:p>
          <a:p>
            <a:endParaRPr lang="en-US" dirty="0"/>
          </a:p>
        </p:txBody>
      </p:sp>
    </p:spTree>
    <p:extLst>
      <p:ext uri="{BB962C8B-B14F-4D97-AF65-F5344CB8AC3E}">
        <p14:creationId xmlns:p14="http://schemas.microsoft.com/office/powerpoint/2010/main" val="59910910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415</TotalTime>
  <Words>1491</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Courier New</vt:lpstr>
      <vt:lpstr>erdana</vt:lpstr>
      <vt:lpstr>inter-bold</vt:lpstr>
      <vt:lpstr>inter-regular</vt:lpstr>
      <vt:lpstr>Times New Roman</vt:lpstr>
      <vt:lpstr>Wingdings</vt:lpstr>
      <vt:lpstr>Metropolitan</vt:lpstr>
      <vt:lpstr>ASSET  PRICE  FORECASTING  USING           MACHINE  LEARNING</vt:lpstr>
      <vt:lpstr>Table of Contents</vt:lpstr>
      <vt:lpstr>                          ABSTRACT</vt:lpstr>
      <vt:lpstr>                         INTRODUCTION</vt:lpstr>
      <vt:lpstr>                             EXISTING SYSTEM</vt:lpstr>
      <vt:lpstr>                        PROPOSED SYSTEM</vt:lpstr>
      <vt:lpstr>SOFTWARE REQUIREMENT SPECIFICATIONS </vt:lpstr>
      <vt:lpstr>FUNCTIONAL REQUIREMENTS</vt:lpstr>
      <vt:lpstr>NON-FUNCTIONAL REQUIREMENTS</vt:lpstr>
      <vt:lpstr>                           ANALYSIS DESIGN </vt:lpstr>
      <vt:lpstr>                               Class Diagram</vt:lpstr>
      <vt:lpstr>Architecture Diagram</vt:lpstr>
      <vt:lpstr>Project Flow</vt:lpstr>
      <vt:lpstr>                            Random Forest Algorithm </vt:lpstr>
      <vt:lpstr>                         Linear Regression Algorithm </vt:lpstr>
      <vt:lpstr>                          Decision Tree  Algorithm </vt:lpstr>
      <vt:lpstr>Screenshots</vt:lpstr>
      <vt:lpstr>PowerPoint Presentation</vt:lpstr>
      <vt:lpstr>PowerPoint Presentation</vt:lpstr>
      <vt:lpstr>Testing Cases</vt:lpstr>
      <vt:lpstr>PowerPoint Presentation</vt:lpstr>
      <vt:lpstr>Data Set</vt:lpstr>
      <vt:lpstr>                               Conclusion</vt:lpstr>
      <vt:lpstr>                     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PRICE  FORECASTING  USING           MACHINE  LEARNING</dc:title>
  <dc:creator>jyothsnajyogorji@gmail.com</dc:creator>
  <cp:lastModifiedBy>Vamsi Sai</cp:lastModifiedBy>
  <cp:revision>13</cp:revision>
  <dcterms:created xsi:type="dcterms:W3CDTF">2022-05-27T05:53:11Z</dcterms:created>
  <dcterms:modified xsi:type="dcterms:W3CDTF">2022-06-05T16:59:37Z</dcterms:modified>
</cp:coreProperties>
</file>