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Lst>
  <p:sldSz cx="14630400" cy="82296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11" autoAdjust="0"/>
    <p:restoredTop sz="99500" autoAdjust="0"/>
  </p:normalViewPr>
  <p:slideViewPr>
    <p:cSldViewPr snapToGrid="0" snapToObjects="1">
      <p:cViewPr varScale="1">
        <p:scale>
          <a:sx n="46" d="100"/>
          <a:sy n="4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2"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3"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9/29/2023</a:t>
            </a:fld>
            <a:endParaRPr lang="zh-CN" altLang="en-US" sz="1200">
              <a:latin typeface="Calibri" pitchFamily="0" charset="0"/>
              <a:ea typeface="等线" pitchFamily="0" charset="0"/>
              <a:cs typeface="Calibri" pitchFamily="0" charset="0"/>
            </a:endParaRPr>
          </a:p>
        </p:txBody>
      </p:sp>
      <p:sp>
        <p:nvSpPr>
          <p:cNvPr id="4"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5"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28097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17"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1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820448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25"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2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4588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33"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098369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80083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73374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78"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7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70966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0"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9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79771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8"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9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979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097280" y="2556510"/>
            <a:ext cx="12435840" cy="1764030"/>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194560" y="4663440"/>
            <a:ext cx="10241280" cy="210312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250624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336809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432951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339014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864965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607722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9603567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300408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2502322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812296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1761241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8924919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7014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等线"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矩形"/>
          <p:cNvSpPr>
            <a:spLocks/>
          </p:cNvSpPr>
          <p:nvPr/>
        </p:nvSpPr>
        <p:spPr>
          <a:xfrm rot="0">
            <a:off x="0" y="0"/>
            <a:ext cx="14630401" cy="8229600"/>
          </a:xfrm>
          <a:prstGeom prst="rect"/>
          <a:solidFill>
            <a:srgbClr val="ECECF3"/>
          </a:solidFill>
          <a:ln w="12700" cmpd="sng" cap="flat">
            <a:noFill/>
            <a:prstDash val="solid"/>
            <a:miter/>
          </a:ln>
        </p:spPr>
      </p:sp>
      <p:sp>
        <p:nvSpPr>
          <p:cNvPr id="9"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10" name="矩形"/>
          <p:cNvSpPr>
            <a:spLocks/>
          </p:cNvSpPr>
          <p:nvPr/>
        </p:nvSpPr>
        <p:spPr>
          <a:xfrm rot="0">
            <a:off x="6319599" y="1668185"/>
            <a:ext cx="7477601" cy="2499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6561"/>
              </a:lnSpc>
              <a:spcBef>
                <a:spcPts val="0"/>
              </a:spcBef>
              <a:spcAft>
                <a:spcPts val="0"/>
              </a:spcAft>
              <a:buNone/>
            </a:pPr>
            <a:r>
              <a:rPr lang="en-US" altLang="zh-CN" sz="5249" b="0" i="0" u="none" strike="noStrike" kern="1200" cap="none" spc="0" baseline="0">
                <a:solidFill>
                  <a:srgbClr val="1B1B27"/>
                </a:solidFill>
                <a:latin typeface="Raleway" pitchFamily="34" charset="0"/>
                <a:ea typeface="Raleway" pitchFamily="34" charset="0"/>
                <a:cs typeface="Raleway" pitchFamily="34" charset="0"/>
              </a:rPr>
              <a:t>Building a Smarter AI-Powered Spam Classifier</a:t>
            </a:r>
            <a:endParaRPr lang="zh-CN" altLang="en-US" sz="5249" b="0" i="0" u="none" strike="noStrike" kern="1200" cap="none" spc="0" baseline="0">
              <a:solidFill>
                <a:schemeClr val="tx1"/>
              </a:solidFill>
              <a:latin typeface="Calibri" pitchFamily="0" charset="0"/>
              <a:ea typeface="等线" pitchFamily="0" charset="0"/>
              <a:cs typeface="Calibri" pitchFamily="0" charset="0"/>
            </a:endParaRPr>
          </a:p>
        </p:txBody>
      </p:sp>
      <p:sp>
        <p:nvSpPr>
          <p:cNvPr id="11" name="矩形"/>
          <p:cNvSpPr>
            <a:spLocks/>
          </p:cNvSpPr>
          <p:nvPr/>
        </p:nvSpPr>
        <p:spPr>
          <a:xfrm rot="0">
            <a:off x="6319599" y="4501039"/>
            <a:ext cx="7477601" cy="14216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Welcome to our presentation on building a smarter AI-powered spam classifier. Join us as we dive into the fascinating world of artificial intelligence and machine learning to combat the ever-growing problem of spam emails.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15" name="图片" descr="preencoded.png"/>
          <p:cNvPicPr>
            <a:picLocks noChangeAspect="1"/>
          </p:cNvPicPr>
          <p:nvPr/>
        </p:nvPicPr>
        <p:blipFill>
          <a:blip r:embed="rId1" cstate="print"/>
          <a:stretch>
            <a:fillRect/>
          </a:stretch>
        </p:blipFill>
        <p:spPr>
          <a:xfrm rot="0">
            <a:off x="0" y="0"/>
            <a:ext cx="5486400" cy="8229600"/>
          </a:xfrm>
          <a:prstGeom prst="rect"/>
          <a:noFill/>
          <a:ln w="12700" cmpd="sng" cap="flat">
            <a:noFill/>
            <a:prstDash val="solid"/>
            <a:miter/>
          </a:ln>
        </p:spPr>
      </p:pic>
    </p:spTree>
    <p:extLst>
      <p:ext uri="{BB962C8B-B14F-4D97-AF65-F5344CB8AC3E}">
        <p14:creationId xmlns:p14="http://schemas.microsoft.com/office/powerpoint/2010/main" val="1642827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矩形"/>
          <p:cNvSpPr>
            <a:spLocks/>
          </p:cNvSpPr>
          <p:nvPr/>
        </p:nvSpPr>
        <p:spPr>
          <a:xfrm rot="0">
            <a:off x="0" y="0"/>
            <a:ext cx="14630401" cy="8229600"/>
          </a:xfrm>
          <a:prstGeom prst="rect"/>
          <a:solidFill>
            <a:srgbClr val="ECECF3"/>
          </a:solidFill>
          <a:ln w="12700" cmpd="sng" cap="flat">
            <a:noFill/>
            <a:prstDash val="solid"/>
            <a:miter/>
          </a:ln>
        </p:spPr>
      </p:sp>
      <p:sp>
        <p:nvSpPr>
          <p:cNvPr id="20"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21" name="矩形"/>
          <p:cNvSpPr>
            <a:spLocks/>
          </p:cNvSpPr>
          <p:nvPr/>
        </p:nvSpPr>
        <p:spPr>
          <a:xfrm rot="0">
            <a:off x="833198" y="2890122"/>
            <a:ext cx="4443889"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Introduction</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22" name="矩形"/>
          <p:cNvSpPr>
            <a:spLocks/>
          </p:cNvSpPr>
          <p:nvPr/>
        </p:nvSpPr>
        <p:spPr>
          <a:xfrm rot="0">
            <a:off x="833198" y="3917752"/>
            <a:ext cx="7477600" cy="14216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In this section, we lay the groundwork by explaining the importance of spam detection and the challenges it presents. We explore the impact of spam on productivity and cybersecurity while introducing the concept of using AI to solve this problem.</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23" name="图片" descr="preencoded.png"/>
          <p:cNvPicPr>
            <a:picLocks noChangeAspect="1"/>
          </p:cNvPicPr>
          <p:nvPr/>
        </p:nvPicPr>
        <p:blipFill>
          <a:blip r:embed="rId1" cstate="print"/>
          <a:stretch>
            <a:fillRect/>
          </a:stretch>
        </p:blipFill>
        <p:spPr>
          <a:xfrm rot="0">
            <a:off x="9144000" y="0"/>
            <a:ext cx="5486400" cy="8229600"/>
          </a:xfrm>
          <a:prstGeom prst="rect"/>
          <a:noFill/>
          <a:ln w="12700" cmpd="sng" cap="flat">
            <a:noFill/>
            <a:prstDash val="solid"/>
            <a:miter/>
          </a:ln>
        </p:spPr>
      </p:pic>
    </p:spTree>
    <p:extLst>
      <p:ext uri="{BB962C8B-B14F-4D97-AF65-F5344CB8AC3E}">
        <p14:creationId xmlns:p14="http://schemas.microsoft.com/office/powerpoint/2010/main" val="11357036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0" y="0"/>
            <a:ext cx="14630401" cy="8229600"/>
          </a:xfrm>
          <a:prstGeom prst="rect"/>
          <a:solidFill>
            <a:srgbClr val="ECECF3"/>
          </a:solidFill>
          <a:ln w="12700" cmpd="sng" cap="flat">
            <a:noFill/>
            <a:prstDash val="solid"/>
            <a:miter/>
          </a:ln>
        </p:spPr>
      </p:sp>
      <p:sp>
        <p:nvSpPr>
          <p:cNvPr id="28"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29" name="矩形"/>
          <p:cNvSpPr>
            <a:spLocks/>
          </p:cNvSpPr>
          <p:nvPr/>
        </p:nvSpPr>
        <p:spPr>
          <a:xfrm rot="0">
            <a:off x="6319599" y="3067883"/>
            <a:ext cx="5013960"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Data Preprocessing</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30" name="矩形"/>
          <p:cNvSpPr>
            <a:spLocks/>
          </p:cNvSpPr>
          <p:nvPr/>
        </p:nvSpPr>
        <p:spPr>
          <a:xfrm rot="0">
            <a:off x="6319599" y="4095512"/>
            <a:ext cx="7477601" cy="10662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the key steps involved in preparing the data for our AI-powered spam classifier. From cleaning and sanitizing the dataset to feature extraction, we'll explore techniques that improve the accuracy of our model.</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31" name="图片" descr="preencoded.png"/>
          <p:cNvPicPr>
            <a:picLocks noChangeAspect="1"/>
          </p:cNvPicPr>
          <p:nvPr/>
        </p:nvPicPr>
        <p:blipFill>
          <a:blip r:embed="rId1" cstate="print"/>
          <a:stretch>
            <a:fillRect/>
          </a:stretch>
        </p:blipFill>
        <p:spPr>
          <a:xfrm rot="0">
            <a:off x="0" y="0"/>
            <a:ext cx="5486400" cy="8229600"/>
          </a:xfrm>
          <a:prstGeom prst="rect"/>
          <a:noFill/>
          <a:ln w="12700" cmpd="sng" cap="flat">
            <a:noFill/>
            <a:prstDash val="solid"/>
            <a:miter/>
          </a:ln>
        </p:spPr>
      </p:pic>
    </p:spTree>
    <p:extLst>
      <p:ext uri="{BB962C8B-B14F-4D97-AF65-F5344CB8AC3E}">
        <p14:creationId xmlns:p14="http://schemas.microsoft.com/office/powerpoint/2010/main" val="21076363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0" y="0"/>
            <a:ext cx="14630401" cy="8229600"/>
          </a:xfrm>
          <a:prstGeom prst="rect"/>
          <a:solidFill>
            <a:srgbClr val="ECECF3"/>
          </a:solidFill>
          <a:ln w="12700" cmpd="sng" cap="flat">
            <a:noFill/>
            <a:prstDash val="solid"/>
            <a:miter/>
          </a:ln>
        </p:spPr>
      </p:sp>
      <p:sp>
        <p:nvSpPr>
          <p:cNvPr id="36"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37" name="矩形"/>
          <p:cNvSpPr>
            <a:spLocks/>
          </p:cNvSpPr>
          <p:nvPr/>
        </p:nvSpPr>
        <p:spPr>
          <a:xfrm rot="0">
            <a:off x="2037993" y="1780818"/>
            <a:ext cx="6385559" cy="694373"/>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Building the Basic Model</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38" name="圆角矩形"/>
          <p:cNvSpPr>
            <a:spLocks/>
          </p:cNvSpPr>
          <p:nvPr/>
        </p:nvSpPr>
        <p:spPr>
          <a:xfrm rot="0">
            <a:off x="2037993" y="2919532"/>
            <a:ext cx="3370064" cy="3529132"/>
          </a:xfrm>
          <a:prstGeom prst="roundRect">
            <a:avLst>
              <a:gd name="adj" fmla="val 2967"/>
            </a:avLst>
          </a:prstGeom>
          <a:solidFill>
            <a:srgbClr val="E1E1EA"/>
          </a:solidFill>
          <a:ln w="13811" cmpd="sng" cap="flat">
            <a:solidFill>
              <a:srgbClr val="C3C3D5"/>
            </a:solidFill>
            <a:prstDash val="solid"/>
            <a:round/>
          </a:ln>
        </p:spPr>
      </p:sp>
      <p:sp>
        <p:nvSpPr>
          <p:cNvPr id="39" name="矩形"/>
          <p:cNvSpPr>
            <a:spLocks/>
          </p:cNvSpPr>
          <p:nvPr/>
        </p:nvSpPr>
        <p:spPr>
          <a:xfrm rot="0">
            <a:off x="2273975" y="3155512"/>
            <a:ext cx="2221943"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Tokenization</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40" name="矩形"/>
          <p:cNvSpPr>
            <a:spLocks/>
          </p:cNvSpPr>
          <p:nvPr/>
        </p:nvSpPr>
        <p:spPr>
          <a:xfrm rot="0">
            <a:off x="2273975" y="3724870"/>
            <a:ext cx="2898100" cy="177700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Learn how to break down text into individual tokens, such as words or characters, to facilitate analysis and feature extraction.</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41" name="圆角矩形"/>
          <p:cNvSpPr>
            <a:spLocks/>
          </p:cNvSpPr>
          <p:nvPr/>
        </p:nvSpPr>
        <p:spPr>
          <a:xfrm rot="0">
            <a:off x="5630228" y="2919532"/>
            <a:ext cx="3370064" cy="3529132"/>
          </a:xfrm>
          <a:prstGeom prst="roundRect">
            <a:avLst>
              <a:gd name="adj" fmla="val 2967"/>
            </a:avLst>
          </a:prstGeom>
          <a:solidFill>
            <a:srgbClr val="E1E1EA"/>
          </a:solidFill>
          <a:ln w="13811" cmpd="sng" cap="flat">
            <a:solidFill>
              <a:srgbClr val="C3C3D5"/>
            </a:solidFill>
            <a:prstDash val="solid"/>
            <a:round/>
          </a:ln>
        </p:spPr>
      </p:sp>
      <p:sp>
        <p:nvSpPr>
          <p:cNvPr id="42" name="矩形"/>
          <p:cNvSpPr>
            <a:spLocks/>
          </p:cNvSpPr>
          <p:nvPr/>
        </p:nvSpPr>
        <p:spPr>
          <a:xfrm rot="0">
            <a:off x="5866209" y="3155512"/>
            <a:ext cx="2221944"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Embeddings</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43" name="矩形"/>
          <p:cNvSpPr>
            <a:spLocks/>
          </p:cNvSpPr>
          <p:nvPr/>
        </p:nvSpPr>
        <p:spPr>
          <a:xfrm rot="0">
            <a:off x="5866209" y="3724870"/>
            <a:ext cx="2898100" cy="21324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the power of word embeddings, such as word2vec or GloVe, in representing words numerically and capturing semantic relationships.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44" name="圆角矩形"/>
          <p:cNvSpPr>
            <a:spLocks/>
          </p:cNvSpPr>
          <p:nvPr/>
        </p:nvSpPr>
        <p:spPr>
          <a:xfrm rot="0">
            <a:off x="9222462" y="2919532"/>
            <a:ext cx="3370064" cy="3529132"/>
          </a:xfrm>
          <a:prstGeom prst="roundRect">
            <a:avLst>
              <a:gd name="adj" fmla="val 2967"/>
            </a:avLst>
          </a:prstGeom>
          <a:solidFill>
            <a:srgbClr val="E1E1EA"/>
          </a:solidFill>
          <a:ln w="13811" cmpd="sng" cap="flat">
            <a:solidFill>
              <a:srgbClr val="C3C3D5"/>
            </a:solidFill>
            <a:prstDash val="solid"/>
            <a:round/>
          </a:ln>
        </p:spPr>
      </p:sp>
      <p:sp>
        <p:nvSpPr>
          <p:cNvPr id="45" name="矩形"/>
          <p:cNvSpPr>
            <a:spLocks/>
          </p:cNvSpPr>
          <p:nvPr/>
        </p:nvSpPr>
        <p:spPr>
          <a:xfrm rot="0">
            <a:off x="9458444" y="3155512"/>
            <a:ext cx="2415539"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Model Architecture</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46" name="矩形"/>
          <p:cNvSpPr>
            <a:spLocks/>
          </p:cNvSpPr>
          <p:nvPr/>
        </p:nvSpPr>
        <p:spPr>
          <a:xfrm rot="0">
            <a:off x="9458444" y="3724870"/>
            <a:ext cx="2898100" cy="24878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Explore different neural network architectures, like recurrent neural networks (RNNs) or convolutional neural networks (CNNs), to build the foundation of our spam classifier.</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60889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矩形"/>
          <p:cNvSpPr>
            <a:spLocks/>
          </p:cNvSpPr>
          <p:nvPr/>
        </p:nvSpPr>
        <p:spPr>
          <a:xfrm rot="0">
            <a:off x="0" y="0"/>
            <a:ext cx="14630401" cy="8229600"/>
          </a:xfrm>
          <a:prstGeom prst="rect"/>
          <a:solidFill>
            <a:srgbClr val="ECECF3"/>
          </a:solidFill>
          <a:ln w="12700" cmpd="sng" cap="flat">
            <a:noFill/>
            <a:prstDash val="solid"/>
            <a:miter/>
          </a:ln>
        </p:spPr>
      </p:sp>
      <p:sp>
        <p:nvSpPr>
          <p:cNvPr id="51"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52" name="矩形"/>
          <p:cNvSpPr>
            <a:spLocks/>
          </p:cNvSpPr>
          <p:nvPr/>
        </p:nvSpPr>
        <p:spPr>
          <a:xfrm rot="0">
            <a:off x="2037993" y="999053"/>
            <a:ext cx="7787640" cy="694373"/>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Training and Tuning the Model</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53" name="矩形"/>
          <p:cNvSpPr>
            <a:spLocks/>
          </p:cNvSpPr>
          <p:nvPr/>
        </p:nvSpPr>
        <p:spPr>
          <a:xfrm rot="0">
            <a:off x="7293054" y="2137767"/>
            <a:ext cx="44409" cy="5092779"/>
          </a:xfrm>
          <a:prstGeom prst="rect"/>
          <a:solidFill>
            <a:srgbClr val="C3C3D5"/>
          </a:solidFill>
          <a:ln w="12700" cmpd="sng" cap="flat">
            <a:noFill/>
            <a:prstDash val="solid"/>
            <a:miter/>
          </a:ln>
        </p:spPr>
      </p:sp>
      <p:sp>
        <p:nvSpPr>
          <p:cNvPr id="54" name="矩形"/>
          <p:cNvSpPr>
            <a:spLocks/>
          </p:cNvSpPr>
          <p:nvPr/>
        </p:nvSpPr>
        <p:spPr>
          <a:xfrm rot="0">
            <a:off x="7565172" y="2539067"/>
            <a:ext cx="777597" cy="44409"/>
          </a:xfrm>
          <a:prstGeom prst="rect"/>
          <a:solidFill>
            <a:srgbClr val="C3C3D5"/>
          </a:solidFill>
          <a:ln w="12700" cmpd="sng" cap="flat">
            <a:noFill/>
            <a:prstDash val="solid"/>
            <a:miter/>
          </a:ln>
        </p:spPr>
      </p:sp>
      <p:sp>
        <p:nvSpPr>
          <p:cNvPr id="55" name="圆角矩形"/>
          <p:cNvSpPr>
            <a:spLocks/>
          </p:cNvSpPr>
          <p:nvPr/>
        </p:nvSpPr>
        <p:spPr>
          <a:xfrm rot="0">
            <a:off x="7065227" y="2311360"/>
            <a:ext cx="499943" cy="499943"/>
          </a:xfrm>
          <a:prstGeom prst="roundRect">
            <a:avLst>
              <a:gd name="adj" fmla="val 20000"/>
            </a:avLst>
          </a:prstGeom>
          <a:solidFill>
            <a:srgbClr val="E1E1EA"/>
          </a:solidFill>
          <a:ln w="13811" cmpd="sng" cap="flat">
            <a:solidFill>
              <a:srgbClr val="C3C3D5"/>
            </a:solidFill>
            <a:prstDash val="solid"/>
            <a:round/>
          </a:ln>
        </p:spPr>
      </p:sp>
      <p:sp>
        <p:nvSpPr>
          <p:cNvPr id="56" name="矩形"/>
          <p:cNvSpPr>
            <a:spLocks/>
          </p:cNvSpPr>
          <p:nvPr/>
        </p:nvSpPr>
        <p:spPr>
          <a:xfrm rot="0">
            <a:off x="7242750" y="2353032"/>
            <a:ext cx="144780" cy="416480"/>
          </a:xfrm>
          <a:prstGeom prst="rect"/>
          <a:noFill/>
          <a:ln w="12700" cmpd="sng" cap="flat">
            <a:noFill/>
            <a:prstDash val="solid"/>
            <a:miter/>
          </a:ln>
        </p:spPr>
        <p:txBody>
          <a:bodyPr vert="horz" wrap="none" lIns="91440" tIns="45720" rIns="91440" bIns="45720" anchor="t" anchorCtr="0">
            <a:prstTxWarp prst="textNoShape"/>
          </a:bodyPr>
          <a:lstStyle/>
          <a:p>
            <a:pPr marL="0" indent="0" algn="ctr">
              <a:lnSpc>
                <a:spcPts val="3281"/>
              </a:lnSpc>
              <a:spcBef>
                <a:spcPts val="0"/>
              </a:spcBef>
              <a:spcAft>
                <a:spcPts val="0"/>
              </a:spcAft>
              <a:buNone/>
            </a:pPr>
            <a:r>
              <a:rPr lang="en-US" altLang="zh-CN" sz="2624" b="0" i="0" u="none" strike="noStrike" kern="1200" cap="none" spc="0" baseline="0">
                <a:solidFill>
                  <a:srgbClr val="3C3939"/>
                </a:solidFill>
                <a:latin typeface="Raleway" pitchFamily="34" charset="0"/>
                <a:ea typeface="Raleway" pitchFamily="34" charset="0"/>
                <a:cs typeface="Raleway" pitchFamily="34" charset="0"/>
              </a:rPr>
              <a:t>1</a:t>
            </a:r>
            <a:endParaRPr lang="zh-CN" altLang="en-US" sz="2624" b="0" i="0" u="none" strike="noStrike" kern="1200" cap="none" spc="0" baseline="0">
              <a:solidFill>
                <a:schemeClr val="tx1"/>
              </a:solidFill>
              <a:latin typeface="Calibri" pitchFamily="0" charset="0"/>
              <a:ea typeface="等线" pitchFamily="0" charset="0"/>
              <a:cs typeface="Calibri" pitchFamily="0" charset="0"/>
            </a:endParaRPr>
          </a:p>
        </p:txBody>
      </p:sp>
      <p:sp>
        <p:nvSpPr>
          <p:cNvPr id="57" name="矩形"/>
          <p:cNvSpPr>
            <a:spLocks/>
          </p:cNvSpPr>
          <p:nvPr/>
        </p:nvSpPr>
        <p:spPr>
          <a:xfrm rot="0">
            <a:off x="8537258" y="2359938"/>
            <a:ext cx="2567940" cy="347186"/>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Splitting the Dataset</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58" name="矩形"/>
          <p:cNvSpPr>
            <a:spLocks/>
          </p:cNvSpPr>
          <p:nvPr/>
        </p:nvSpPr>
        <p:spPr>
          <a:xfrm rot="0">
            <a:off x="8537258" y="2929295"/>
            <a:ext cx="4055150" cy="14216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Learn how to divide the dataset into training, validation, and testing sets to ensure an accurate evaluation of our model's performance.</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59" name="矩形"/>
          <p:cNvSpPr>
            <a:spLocks/>
          </p:cNvSpPr>
          <p:nvPr/>
        </p:nvSpPr>
        <p:spPr>
          <a:xfrm rot="0">
            <a:off x="6287631" y="3649920"/>
            <a:ext cx="777597" cy="44409"/>
          </a:xfrm>
          <a:prstGeom prst="rect"/>
          <a:solidFill>
            <a:srgbClr val="C3C3D5"/>
          </a:solidFill>
          <a:ln w="12700" cmpd="sng" cap="flat">
            <a:noFill/>
            <a:prstDash val="solid"/>
            <a:miter/>
          </a:ln>
        </p:spPr>
      </p:sp>
      <p:sp>
        <p:nvSpPr>
          <p:cNvPr id="60" name="圆角矩形"/>
          <p:cNvSpPr>
            <a:spLocks/>
          </p:cNvSpPr>
          <p:nvPr/>
        </p:nvSpPr>
        <p:spPr>
          <a:xfrm rot="0">
            <a:off x="7065227" y="3422213"/>
            <a:ext cx="499943" cy="499943"/>
          </a:xfrm>
          <a:prstGeom prst="roundRect">
            <a:avLst>
              <a:gd name="adj" fmla="val 20000"/>
            </a:avLst>
          </a:prstGeom>
          <a:solidFill>
            <a:srgbClr val="E1E1EA"/>
          </a:solidFill>
          <a:ln w="13811" cmpd="sng" cap="flat">
            <a:solidFill>
              <a:srgbClr val="C3C3D5"/>
            </a:solidFill>
            <a:prstDash val="solid"/>
            <a:round/>
          </a:ln>
        </p:spPr>
      </p:sp>
      <p:sp>
        <p:nvSpPr>
          <p:cNvPr id="61" name="矩形"/>
          <p:cNvSpPr>
            <a:spLocks/>
          </p:cNvSpPr>
          <p:nvPr/>
        </p:nvSpPr>
        <p:spPr>
          <a:xfrm rot="0">
            <a:off x="7227510" y="3463884"/>
            <a:ext cx="175259" cy="416481"/>
          </a:xfrm>
          <a:prstGeom prst="rect"/>
          <a:noFill/>
          <a:ln w="12700" cmpd="sng" cap="flat">
            <a:noFill/>
            <a:prstDash val="solid"/>
            <a:miter/>
          </a:ln>
        </p:spPr>
        <p:txBody>
          <a:bodyPr vert="horz" wrap="none" lIns="91440" tIns="45720" rIns="91440" bIns="45720" anchor="t" anchorCtr="0">
            <a:prstTxWarp prst="textNoShape"/>
          </a:bodyPr>
          <a:lstStyle/>
          <a:p>
            <a:pPr marL="0" indent="0" algn="ctr">
              <a:lnSpc>
                <a:spcPts val="3281"/>
              </a:lnSpc>
              <a:spcBef>
                <a:spcPts val="0"/>
              </a:spcBef>
              <a:spcAft>
                <a:spcPts val="0"/>
              </a:spcAft>
              <a:buNone/>
            </a:pPr>
            <a:r>
              <a:rPr lang="en-US" altLang="zh-CN" sz="2624" b="0" i="0" u="none" strike="noStrike" kern="1200" cap="none" spc="0" baseline="0">
                <a:solidFill>
                  <a:srgbClr val="3C3939"/>
                </a:solidFill>
                <a:latin typeface="Raleway" pitchFamily="34" charset="0"/>
                <a:ea typeface="Raleway" pitchFamily="34" charset="0"/>
                <a:cs typeface="Raleway" pitchFamily="34" charset="0"/>
              </a:rPr>
              <a:t>2</a:t>
            </a:r>
            <a:endParaRPr lang="zh-CN" altLang="en-US" sz="2624" b="0" i="0" u="none" strike="noStrike" kern="1200" cap="none" spc="0" baseline="0">
              <a:solidFill>
                <a:schemeClr val="tx1"/>
              </a:solidFill>
              <a:latin typeface="Calibri" pitchFamily="0" charset="0"/>
              <a:ea typeface="等线" pitchFamily="0" charset="0"/>
              <a:cs typeface="Calibri" pitchFamily="0" charset="0"/>
            </a:endParaRPr>
          </a:p>
        </p:txBody>
      </p:sp>
      <p:sp>
        <p:nvSpPr>
          <p:cNvPr id="62" name="矩形"/>
          <p:cNvSpPr>
            <a:spLocks/>
          </p:cNvSpPr>
          <p:nvPr/>
        </p:nvSpPr>
        <p:spPr>
          <a:xfrm rot="0">
            <a:off x="3068002" y="3470791"/>
            <a:ext cx="3025139" cy="347186"/>
          </a:xfrm>
          <a:prstGeom prst="rect"/>
          <a:noFill/>
          <a:ln w="12700" cmpd="sng" cap="flat">
            <a:noFill/>
            <a:prstDash val="solid"/>
            <a:miter/>
          </a:ln>
        </p:spPr>
        <p:txBody>
          <a:bodyPr vert="horz" wrap="none" lIns="91440" tIns="45720" rIns="91440" bIns="45720" anchor="t" anchorCtr="0">
            <a:prstTxWarp prst="textNoShape"/>
          </a:bodyPr>
          <a:lstStyle/>
          <a:p>
            <a:pPr marL="0" indent="0" algn="r">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Hyperparameter Tuning</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63" name="矩形"/>
          <p:cNvSpPr>
            <a:spLocks/>
          </p:cNvSpPr>
          <p:nvPr/>
        </p:nvSpPr>
        <p:spPr>
          <a:xfrm rot="0">
            <a:off x="2037993" y="4040148"/>
            <a:ext cx="4055150" cy="1421605"/>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Explore techniques such as grid search or random search to find the optimal combination of hyperparameters for our model.</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
        <p:nvSpPr>
          <p:cNvPr id="64" name="矩形"/>
          <p:cNvSpPr>
            <a:spLocks/>
          </p:cNvSpPr>
          <p:nvPr/>
        </p:nvSpPr>
        <p:spPr>
          <a:xfrm rot="0">
            <a:off x="7565172" y="5196542"/>
            <a:ext cx="777597" cy="44409"/>
          </a:xfrm>
          <a:prstGeom prst="rect"/>
          <a:solidFill>
            <a:srgbClr val="C3C3D5"/>
          </a:solidFill>
          <a:ln w="12700" cmpd="sng" cap="flat">
            <a:noFill/>
            <a:prstDash val="solid"/>
            <a:miter/>
          </a:ln>
        </p:spPr>
      </p:sp>
      <p:sp>
        <p:nvSpPr>
          <p:cNvPr id="65" name="圆角矩形"/>
          <p:cNvSpPr>
            <a:spLocks/>
          </p:cNvSpPr>
          <p:nvPr/>
        </p:nvSpPr>
        <p:spPr>
          <a:xfrm rot="0">
            <a:off x="7065227" y="4968835"/>
            <a:ext cx="499943" cy="499943"/>
          </a:xfrm>
          <a:prstGeom prst="roundRect">
            <a:avLst>
              <a:gd name="adj" fmla="val 20000"/>
            </a:avLst>
          </a:prstGeom>
          <a:solidFill>
            <a:srgbClr val="E1E1EA"/>
          </a:solidFill>
          <a:ln w="13811" cmpd="sng" cap="flat">
            <a:solidFill>
              <a:srgbClr val="C3C3D5"/>
            </a:solidFill>
            <a:prstDash val="solid"/>
            <a:round/>
          </a:ln>
        </p:spPr>
      </p:sp>
      <p:sp>
        <p:nvSpPr>
          <p:cNvPr id="66" name="矩形"/>
          <p:cNvSpPr>
            <a:spLocks/>
          </p:cNvSpPr>
          <p:nvPr/>
        </p:nvSpPr>
        <p:spPr>
          <a:xfrm rot="0">
            <a:off x="7223700" y="5010507"/>
            <a:ext cx="182880" cy="416481"/>
          </a:xfrm>
          <a:prstGeom prst="rect"/>
          <a:noFill/>
          <a:ln w="12700" cmpd="sng" cap="flat">
            <a:noFill/>
            <a:prstDash val="solid"/>
            <a:miter/>
          </a:ln>
        </p:spPr>
        <p:txBody>
          <a:bodyPr vert="horz" wrap="none" lIns="91440" tIns="45720" rIns="91440" bIns="45720" anchor="t" anchorCtr="0">
            <a:prstTxWarp prst="textNoShape"/>
          </a:bodyPr>
          <a:lstStyle/>
          <a:p>
            <a:pPr marL="0" indent="0" algn="ctr">
              <a:lnSpc>
                <a:spcPts val="3281"/>
              </a:lnSpc>
              <a:spcBef>
                <a:spcPts val="0"/>
              </a:spcBef>
              <a:spcAft>
                <a:spcPts val="0"/>
              </a:spcAft>
              <a:buNone/>
            </a:pPr>
            <a:r>
              <a:rPr lang="en-US" altLang="zh-CN" sz="2624" b="0" i="0" u="none" strike="noStrike" kern="1200" cap="none" spc="0" baseline="0">
                <a:solidFill>
                  <a:srgbClr val="3C3939"/>
                </a:solidFill>
                <a:latin typeface="Raleway" pitchFamily="34" charset="0"/>
                <a:ea typeface="Raleway" pitchFamily="34" charset="0"/>
                <a:cs typeface="Raleway" pitchFamily="34" charset="0"/>
              </a:rPr>
              <a:t>3</a:t>
            </a:r>
            <a:endParaRPr lang="zh-CN" altLang="en-US" sz="2624" b="0" i="0" u="none" strike="noStrike" kern="1200" cap="none" spc="0" baseline="0">
              <a:solidFill>
                <a:schemeClr val="tx1"/>
              </a:solidFill>
              <a:latin typeface="Calibri" pitchFamily="0" charset="0"/>
              <a:ea typeface="等线" pitchFamily="0" charset="0"/>
              <a:cs typeface="Calibri" pitchFamily="0" charset="0"/>
            </a:endParaRPr>
          </a:p>
        </p:txBody>
      </p:sp>
      <p:sp>
        <p:nvSpPr>
          <p:cNvPr id="67" name="矩形"/>
          <p:cNvSpPr>
            <a:spLocks/>
          </p:cNvSpPr>
          <p:nvPr/>
        </p:nvSpPr>
        <p:spPr>
          <a:xfrm rot="0">
            <a:off x="8537258" y="5017413"/>
            <a:ext cx="2221944" cy="347185"/>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3C3939"/>
                </a:solidFill>
                <a:latin typeface="Raleway" pitchFamily="34" charset="0"/>
                <a:ea typeface="Raleway" pitchFamily="34" charset="0"/>
                <a:cs typeface="Raleway" pitchFamily="34" charset="0"/>
              </a:rPr>
              <a:t>Regularization</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68" name="矩形"/>
          <p:cNvSpPr>
            <a:spLocks/>
          </p:cNvSpPr>
          <p:nvPr/>
        </p:nvSpPr>
        <p:spPr>
          <a:xfrm rot="0">
            <a:off x="8537258" y="5586770"/>
            <a:ext cx="4055150" cy="14216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regularization techniques like L1 and L2 regularization to prevent overfitting and improve the generalization capabilities of our model.</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70676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矩形"/>
          <p:cNvSpPr>
            <a:spLocks/>
          </p:cNvSpPr>
          <p:nvPr/>
        </p:nvSpPr>
        <p:spPr>
          <a:xfrm rot="0">
            <a:off x="0" y="0"/>
            <a:ext cx="14630401" cy="8229600"/>
          </a:xfrm>
          <a:prstGeom prst="rect"/>
          <a:solidFill>
            <a:srgbClr val="ECECF3"/>
          </a:solidFill>
          <a:ln w="12700" cmpd="sng" cap="flat">
            <a:noFill/>
            <a:prstDash val="solid"/>
            <a:miter/>
          </a:ln>
        </p:spPr>
      </p:sp>
      <p:sp>
        <p:nvSpPr>
          <p:cNvPr id="73"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74" name="矩形"/>
          <p:cNvSpPr>
            <a:spLocks/>
          </p:cNvSpPr>
          <p:nvPr/>
        </p:nvSpPr>
        <p:spPr>
          <a:xfrm rot="0">
            <a:off x="833198" y="2890122"/>
            <a:ext cx="7147559"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Evaluating the Performance</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75" name="矩形"/>
          <p:cNvSpPr>
            <a:spLocks/>
          </p:cNvSpPr>
          <p:nvPr/>
        </p:nvSpPr>
        <p:spPr>
          <a:xfrm rot="0">
            <a:off x="833198" y="3917752"/>
            <a:ext cx="7477600" cy="14216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In this section, we dive into various evaluation metrics like accuracy, precision, recall, and F1 score to measure the effectiveness of our spam classifier. We also discuss the importance of creating a confusion matrix for detailed analysis.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76" name="图片" descr="preencoded.png"/>
          <p:cNvPicPr>
            <a:picLocks noChangeAspect="1"/>
          </p:cNvPicPr>
          <p:nvPr/>
        </p:nvPicPr>
        <p:blipFill>
          <a:blip r:embed="rId1" cstate="print"/>
          <a:stretch>
            <a:fillRect/>
          </a:stretch>
        </p:blipFill>
        <p:spPr>
          <a:xfrm rot="0">
            <a:off x="9144000" y="0"/>
            <a:ext cx="5486400" cy="8229600"/>
          </a:xfrm>
          <a:prstGeom prst="rect"/>
          <a:noFill/>
          <a:ln w="12700" cmpd="sng" cap="flat">
            <a:noFill/>
            <a:prstDash val="solid"/>
            <a:miter/>
          </a:ln>
        </p:spPr>
      </p:pic>
    </p:spTree>
    <p:extLst>
      <p:ext uri="{BB962C8B-B14F-4D97-AF65-F5344CB8AC3E}">
        <p14:creationId xmlns:p14="http://schemas.microsoft.com/office/powerpoint/2010/main" val="3850133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矩形"/>
          <p:cNvSpPr>
            <a:spLocks/>
          </p:cNvSpPr>
          <p:nvPr/>
        </p:nvSpPr>
        <p:spPr>
          <a:xfrm rot="0">
            <a:off x="0" y="0"/>
            <a:ext cx="14630401" cy="8229600"/>
          </a:xfrm>
          <a:prstGeom prst="rect"/>
          <a:solidFill>
            <a:srgbClr val="ECECF3"/>
          </a:solidFill>
          <a:ln w="12700" cmpd="sng" cap="flat">
            <a:noFill/>
            <a:prstDash val="solid"/>
            <a:miter/>
          </a:ln>
        </p:spPr>
      </p:sp>
      <p:sp>
        <p:nvSpPr>
          <p:cNvPr id="81"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82" name="矩形"/>
          <p:cNvSpPr>
            <a:spLocks/>
          </p:cNvSpPr>
          <p:nvPr/>
        </p:nvSpPr>
        <p:spPr>
          <a:xfrm rot="0">
            <a:off x="2037993" y="662344"/>
            <a:ext cx="10554414" cy="13887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Improving the Model with Advanced Techniques</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pic>
        <p:nvPicPr>
          <p:cNvPr id="83" name="图片" descr="preencoded.png"/>
          <p:cNvPicPr>
            <a:picLocks noChangeAspect="1"/>
          </p:cNvPicPr>
          <p:nvPr/>
        </p:nvPicPr>
        <p:blipFill>
          <a:blip r:embed="rId1" cstate="print"/>
          <a:stretch>
            <a:fillRect/>
          </a:stretch>
        </p:blipFill>
        <p:spPr>
          <a:xfrm rot="0">
            <a:off x="2037993" y="2495430"/>
            <a:ext cx="5110519" cy="3158490"/>
          </a:xfrm>
          <a:prstGeom prst="rect"/>
          <a:noFill/>
          <a:ln w="12700" cmpd="sng" cap="flat">
            <a:noFill/>
            <a:prstDash val="solid"/>
            <a:miter/>
          </a:ln>
        </p:spPr>
      </p:pic>
      <p:sp>
        <p:nvSpPr>
          <p:cNvPr id="84" name="矩形"/>
          <p:cNvSpPr>
            <a:spLocks/>
          </p:cNvSpPr>
          <p:nvPr/>
        </p:nvSpPr>
        <p:spPr>
          <a:xfrm rot="0">
            <a:off x="2037993" y="5931575"/>
            <a:ext cx="2221944" cy="347185"/>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1B1B27"/>
                </a:solidFill>
                <a:latin typeface="Raleway" pitchFamily="34" charset="0"/>
                <a:ea typeface="Raleway" pitchFamily="34" charset="0"/>
                <a:cs typeface="Raleway" pitchFamily="34" charset="0"/>
              </a:rPr>
              <a:t>Transfer Learning</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85" name="矩形"/>
          <p:cNvSpPr>
            <a:spLocks/>
          </p:cNvSpPr>
          <p:nvPr/>
        </p:nvSpPr>
        <p:spPr>
          <a:xfrm rot="0">
            <a:off x="2037993" y="6500931"/>
            <a:ext cx="5110519" cy="10662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Learn how to leverage pre-trained models, such as BERT or GPT, to enhance the performance of our spam classifier.</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86" name="图片" descr="preencoded.png"/>
          <p:cNvPicPr>
            <a:picLocks noChangeAspect="1"/>
          </p:cNvPicPr>
          <p:nvPr/>
        </p:nvPicPr>
        <p:blipFill>
          <a:blip r:embed="rId2" cstate="print"/>
          <a:stretch>
            <a:fillRect/>
          </a:stretch>
        </p:blipFill>
        <p:spPr>
          <a:xfrm rot="0">
            <a:off x="7481768" y="2495430"/>
            <a:ext cx="5110638" cy="3158608"/>
          </a:xfrm>
          <a:prstGeom prst="rect"/>
          <a:noFill/>
          <a:ln w="12700" cmpd="sng" cap="flat">
            <a:noFill/>
            <a:prstDash val="solid"/>
            <a:miter/>
          </a:ln>
        </p:spPr>
      </p:pic>
      <p:sp>
        <p:nvSpPr>
          <p:cNvPr id="87" name="矩形"/>
          <p:cNvSpPr>
            <a:spLocks/>
          </p:cNvSpPr>
          <p:nvPr/>
        </p:nvSpPr>
        <p:spPr>
          <a:xfrm rot="0">
            <a:off x="7481768" y="5931694"/>
            <a:ext cx="2461259" cy="347185"/>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2734"/>
              </a:lnSpc>
              <a:spcBef>
                <a:spcPts val="0"/>
              </a:spcBef>
              <a:spcAft>
                <a:spcPts val="0"/>
              </a:spcAft>
              <a:buNone/>
            </a:pPr>
            <a:r>
              <a:rPr lang="en-US" altLang="zh-CN" sz="2187" b="0" i="0" u="none" strike="noStrike" kern="1200" cap="none" spc="0" baseline="0">
                <a:solidFill>
                  <a:srgbClr val="1B1B27"/>
                </a:solidFill>
                <a:latin typeface="Raleway" pitchFamily="34" charset="0"/>
                <a:ea typeface="Raleway" pitchFamily="34" charset="0"/>
                <a:cs typeface="Raleway" pitchFamily="34" charset="0"/>
              </a:rPr>
              <a:t>Ensemble Learning</a:t>
            </a:r>
            <a:endParaRPr lang="zh-CN" altLang="en-US" sz="2187" b="0" i="0" u="none" strike="noStrike" kern="1200" cap="none" spc="0" baseline="0">
              <a:solidFill>
                <a:schemeClr val="tx1"/>
              </a:solidFill>
              <a:latin typeface="Calibri" pitchFamily="0" charset="0"/>
              <a:ea typeface="等线" pitchFamily="0" charset="0"/>
              <a:cs typeface="Calibri" pitchFamily="0" charset="0"/>
            </a:endParaRPr>
          </a:p>
        </p:txBody>
      </p:sp>
      <p:sp>
        <p:nvSpPr>
          <p:cNvPr id="88" name="矩形"/>
          <p:cNvSpPr>
            <a:spLocks/>
          </p:cNvSpPr>
          <p:nvPr/>
        </p:nvSpPr>
        <p:spPr>
          <a:xfrm rot="0">
            <a:off x="7481768" y="6501051"/>
            <a:ext cx="5110638" cy="10662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Discover how combining multiple models, through techniques like bagging or boosting, can lead to better spam detection results.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4534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矩形"/>
          <p:cNvSpPr>
            <a:spLocks/>
          </p:cNvSpPr>
          <p:nvPr/>
        </p:nvSpPr>
        <p:spPr>
          <a:xfrm rot="0">
            <a:off x="0" y="0"/>
            <a:ext cx="14630401" cy="8229600"/>
          </a:xfrm>
          <a:prstGeom prst="rect"/>
          <a:solidFill>
            <a:srgbClr val="ECECF3"/>
          </a:solidFill>
          <a:ln w="12700" cmpd="sng" cap="flat">
            <a:noFill/>
            <a:prstDash val="solid"/>
            <a:miter/>
          </a:ln>
        </p:spPr>
      </p:sp>
      <p:sp>
        <p:nvSpPr>
          <p:cNvPr id="93" name="矩形"/>
          <p:cNvSpPr>
            <a:spLocks/>
          </p:cNvSpPr>
          <p:nvPr/>
        </p:nvSpPr>
        <p:spPr>
          <a:xfrm rot="0">
            <a:off x="0" y="0"/>
            <a:ext cx="14630401" cy="8229600"/>
          </a:xfrm>
          <a:prstGeom prst="rect"/>
          <a:solidFill>
            <a:srgbClr val="FFFFFF">
              <a:alpha val="75000"/>
            </a:srgbClr>
          </a:solidFill>
          <a:ln w="13811" cmpd="sng" cap="flat">
            <a:solidFill>
              <a:srgbClr val="FFFFFF">
                <a:alpha val="64000"/>
              </a:srgbClr>
            </a:solidFill>
            <a:prstDash val="solid"/>
            <a:round/>
          </a:ln>
        </p:spPr>
      </p:sp>
      <p:sp>
        <p:nvSpPr>
          <p:cNvPr id="94" name="矩形"/>
          <p:cNvSpPr>
            <a:spLocks/>
          </p:cNvSpPr>
          <p:nvPr/>
        </p:nvSpPr>
        <p:spPr>
          <a:xfrm rot="0">
            <a:off x="2037993" y="4456628"/>
            <a:ext cx="8511540" cy="694372"/>
          </a:xfrm>
          <a:prstGeom prst="rect"/>
          <a:noFill/>
          <a:ln w="12700" cmpd="sng" cap="flat">
            <a:noFill/>
            <a:prstDash val="solid"/>
            <a:miter/>
          </a:ln>
        </p:spPr>
        <p:txBody>
          <a:bodyPr vert="horz" wrap="none" lIns="91440" tIns="45720" rIns="91440" bIns="45720" anchor="t" anchorCtr="0">
            <a:prstTxWarp prst="textNoShape"/>
          </a:bodyPr>
          <a:lstStyle/>
          <a:p>
            <a:pPr marL="0" indent="0" algn="l">
              <a:lnSpc>
                <a:spcPts val="5468"/>
              </a:lnSpc>
              <a:spcBef>
                <a:spcPts val="0"/>
              </a:spcBef>
              <a:spcAft>
                <a:spcPts val="0"/>
              </a:spcAft>
              <a:buNone/>
            </a:pPr>
            <a:r>
              <a:rPr lang="en-US" altLang="zh-CN" sz="4374" b="0" i="0" u="none" strike="noStrike" kern="1200" cap="none" spc="0" baseline="0">
                <a:solidFill>
                  <a:srgbClr val="1B1B27"/>
                </a:solidFill>
                <a:latin typeface="Raleway" pitchFamily="34" charset="0"/>
                <a:ea typeface="Raleway" pitchFamily="34" charset="0"/>
                <a:cs typeface="Raleway" pitchFamily="34" charset="0"/>
              </a:rPr>
              <a:t>Conclusion and Future Directions</a:t>
            </a:r>
            <a:endParaRPr lang="zh-CN" altLang="en-US" sz="4374" b="0" i="0" u="none" strike="noStrike" kern="1200" cap="none" spc="0" baseline="0">
              <a:solidFill>
                <a:schemeClr val="tx1"/>
              </a:solidFill>
              <a:latin typeface="Calibri" pitchFamily="0" charset="0"/>
              <a:ea typeface="等线" pitchFamily="0" charset="0"/>
              <a:cs typeface="Calibri" pitchFamily="0" charset="0"/>
            </a:endParaRPr>
          </a:p>
        </p:txBody>
      </p:sp>
      <p:sp>
        <p:nvSpPr>
          <p:cNvPr id="95" name="矩形"/>
          <p:cNvSpPr>
            <a:spLocks/>
          </p:cNvSpPr>
          <p:nvPr/>
        </p:nvSpPr>
        <p:spPr>
          <a:xfrm rot="0">
            <a:off x="2037993" y="5484256"/>
            <a:ext cx="10554414" cy="10662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ts val="2799"/>
              </a:lnSpc>
              <a:spcBef>
                <a:spcPts val="0"/>
              </a:spcBef>
              <a:spcAft>
                <a:spcPts val="0"/>
              </a:spcAft>
              <a:buNone/>
            </a:pPr>
            <a:r>
              <a:rPr lang="en-US" altLang="zh-CN" sz="1750" b="0" i="0" u="none" strike="noStrike" kern="1200" cap="none" spc="0" baseline="0">
                <a:solidFill>
                  <a:srgbClr val="3C3939"/>
                </a:solidFill>
                <a:latin typeface="Roboto" pitchFamily="34" charset="0"/>
                <a:ea typeface="Roboto" pitchFamily="34" charset="0"/>
                <a:cs typeface="Roboto" pitchFamily="34" charset="0"/>
              </a:rPr>
              <a:t>In this final section, we summarize our learnings and achievements in building a smarter AI-powered spam classifier. We discuss the potential of integrating our model into email clients and explore future directions, including techniques like deep learning or graph-based approaches.</a:t>
            </a:r>
            <a:endParaRPr lang="zh-CN" altLang="en-US" sz="1750" b="0" i="0" u="none" strike="noStrike" kern="1200" cap="none" spc="0" baseline="0">
              <a:solidFill>
                <a:schemeClr val="tx1"/>
              </a:solidFill>
              <a:latin typeface="Calibri" pitchFamily="0" charset="0"/>
              <a:ea typeface="等线" pitchFamily="0" charset="0"/>
              <a:cs typeface="Calibri" pitchFamily="0" charset="0"/>
            </a:endParaRPr>
          </a:p>
        </p:txBody>
      </p:sp>
      <p:pic>
        <p:nvPicPr>
          <p:cNvPr id="96" name="图片" descr="preencoded.png"/>
          <p:cNvPicPr>
            <a:picLocks noChangeAspect="1"/>
          </p:cNvPicPr>
          <p:nvPr/>
        </p:nvPicPr>
        <p:blipFill>
          <a:blip r:embed="rId1" cstate="print"/>
          <a:stretch>
            <a:fillRect/>
          </a:stretch>
        </p:blipFill>
        <p:spPr>
          <a:xfrm rot="0">
            <a:off x="0" y="0"/>
            <a:ext cx="14630401" cy="2777490"/>
          </a:xfrm>
          <a:prstGeom prst="rect"/>
          <a:noFill/>
          <a:ln w="12700" cmpd="sng" cap="flat">
            <a:noFill/>
            <a:prstDash val="solid"/>
            <a:miter/>
          </a:ln>
        </p:spPr>
      </p:pic>
    </p:spTree>
    <p:extLst>
      <p:ext uri="{BB962C8B-B14F-4D97-AF65-F5344CB8AC3E}">
        <p14:creationId xmlns:p14="http://schemas.microsoft.com/office/powerpoint/2010/main" val="8374939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Company>PptxGenJS</Company>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subject>PptxGenJS Presentation</dc:subject>
  <dc:creator>PptxGenJS</dc:creator>
  <cp:lastModifiedBy>root</cp:lastModifiedBy>
  <cp:revision>1</cp:revision>
  <dcterms:created xsi:type="dcterms:W3CDTF">2023-09-29T05:40:50Z</dcterms:created>
  <dcterms:modified xsi:type="dcterms:W3CDTF">2023-09-29T03:13:48Z</dcterms:modified>
</cp:coreProperties>
</file>