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73" r:id="rId1"/>
  </p:sldMasterIdLst>
  <p:notesMasterIdLst>
    <p:notesMasterId r:id="rId32"/>
  </p:notesMasterIdLst>
  <p:sldIdLst>
    <p:sldId id="284" r:id="rId2"/>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 id="270" r:id="rId16"/>
    <p:sldId id="271" r:id="rId17"/>
    <p:sldId id="275" r:id="rId18"/>
    <p:sldId id="276" r:id="rId19"/>
    <p:sldId id="277" r:id="rId20"/>
    <p:sldId id="278" r:id="rId21"/>
    <p:sldId id="279" r:id="rId22"/>
    <p:sldId id="280" r:id="rId23"/>
    <p:sldId id="281" r:id="rId24"/>
    <p:sldId id="282" r:id="rId25"/>
    <p:sldId id="283" r:id="rId26"/>
    <p:sldId id="285" r:id="rId27"/>
    <p:sldId id="286" r:id="rId28"/>
    <p:sldId id="288" r:id="rId29"/>
    <p:sldId id="287" r:id="rId30"/>
    <p:sldId id="289" r:id="rId31"/>
  </p:sldIdLst>
  <p:sldSz cx="9144000" cy="6858000" type="screen4x3"/>
  <p:notesSz cx="6858000" cy="9144000"/>
  <p:embeddedFontLst>
    <p:embeddedFont>
      <p:font typeface="Book Antiqua" panose="02040602050305030304" pitchFamily="18"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Century Gothic" panose="020B0502020202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jTaIabEdvEtDpDDXVurZQhCJ84g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vithri man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C9DE99-B0A1-4166-9C53-8BC6DE8B7DE9}">
  <a:tblStyle styleId="{3BC9DE99-B0A1-4166-9C53-8BC6DE8B7DE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8B45153-D7E6-4405-B0E2-FD79BE265DD3}" styleName="Table_1">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0EF"/>
          </a:solidFill>
        </a:fill>
      </a:tcStyle>
    </a:wholeTbl>
    <a:band1H>
      <a:tcTxStyle/>
      <a:tcStyle>
        <a:tcBdr/>
        <a:fill>
          <a:solidFill>
            <a:srgbClr val="DBDFDD"/>
          </a:solidFill>
        </a:fill>
      </a:tcStyle>
    </a:band1H>
    <a:band2H>
      <a:tcTxStyle/>
      <a:tcStyle>
        <a:tcBdr/>
      </a:tcStyle>
    </a:band2H>
    <a:band1V>
      <a:tcTxStyle/>
      <a:tcStyle>
        <a:tcBdr/>
        <a:fill>
          <a:solidFill>
            <a:srgbClr val="DBDFDD"/>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1" autoAdjust="0"/>
    <p:restoredTop sz="94660"/>
  </p:normalViewPr>
  <p:slideViewPr>
    <p:cSldViewPr snapToGrid="0">
      <p:cViewPr varScale="1">
        <p:scale>
          <a:sx n="62" d="100"/>
          <a:sy n="62" d="100"/>
        </p:scale>
        <p:origin x="1428"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7-15T05:43:08.667" idx="1">
    <p:pos x="5961" y="540"/>
    <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ctNlfJ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242391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f48274454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f48274454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f482744544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3c4cc76de4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3c4cc76de4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13c4cc76de4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710" y="415425"/>
            <a:ext cx="1189037"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172" y="289142"/>
            <a:ext cx="3681478" cy="1326715"/>
          </a:xfrm>
          <a:prstGeom prst="rect">
            <a:avLst/>
          </a:prstGeom>
        </p:spPr>
      </p:pic>
      <p:sp>
        <p:nvSpPr>
          <p:cNvPr id="5" name="TextBox 4"/>
          <p:cNvSpPr txBox="1"/>
          <p:nvPr/>
        </p:nvSpPr>
        <p:spPr>
          <a:xfrm>
            <a:off x="1039661" y="2279737"/>
            <a:ext cx="7151568" cy="3847207"/>
          </a:xfrm>
          <a:prstGeom prst="rect">
            <a:avLst/>
          </a:prstGeom>
          <a:noFill/>
        </p:spPr>
        <p:txBody>
          <a:bodyPr wrap="square" rtlCol="0">
            <a:spAutoFit/>
          </a:bodyPr>
          <a:lstStyle/>
          <a:p>
            <a:pPr algn="ctr"/>
            <a:r>
              <a:rPr lang="en-US" sz="1800" b="1" dirty="0"/>
              <a:t># Business Objective:</a:t>
            </a:r>
          </a:p>
          <a:p>
            <a:endParaRPr lang="en-US" sz="1800" b="1" dirty="0"/>
          </a:p>
          <a:p>
            <a:pPr lvl="0"/>
            <a:r>
              <a:rPr lang="en-US" sz="1800" b="1" dirty="0">
                <a:solidFill>
                  <a:schemeClr val="dk1"/>
                </a:solidFill>
              </a:rPr>
              <a:t>To predict a model for churn probability in a telecom Company  taking into account various customer features.</a:t>
            </a:r>
          </a:p>
          <a:p>
            <a:endParaRPr lang="en-US" sz="1800" b="1" dirty="0"/>
          </a:p>
          <a:p>
            <a:pPr lvl="0"/>
            <a:endParaRPr lang="en-US" b="1" dirty="0"/>
          </a:p>
          <a:p>
            <a:pPr lvl="0"/>
            <a:endParaRPr lang="en-US" b="1" dirty="0"/>
          </a:p>
          <a:p>
            <a:pPr lvl="0"/>
            <a:r>
              <a:rPr lang="en-US" b="1" dirty="0"/>
              <a:t>Ms. </a:t>
            </a:r>
            <a:r>
              <a:rPr lang="en-US" b="1" dirty="0" err="1"/>
              <a:t>Patrali</a:t>
            </a:r>
            <a:r>
              <a:rPr lang="en-US" b="1" dirty="0"/>
              <a:t> Ray                                                                          </a:t>
            </a:r>
          </a:p>
          <a:p>
            <a:pPr lvl="0"/>
            <a:r>
              <a:rPr lang="en-US" b="1" dirty="0"/>
              <a:t>Mister. Rahul </a:t>
            </a:r>
            <a:r>
              <a:rPr lang="en-US" b="1" dirty="0" err="1"/>
              <a:t>Govindaraju</a:t>
            </a:r>
            <a:endParaRPr lang="en-US" b="1" dirty="0"/>
          </a:p>
          <a:p>
            <a:pPr lvl="0"/>
            <a:r>
              <a:rPr lang="en-US" b="1" dirty="0"/>
              <a:t>Jain James</a:t>
            </a:r>
          </a:p>
          <a:p>
            <a:r>
              <a:rPr lang="en-US" b="1" dirty="0"/>
              <a:t>Vikrant </a:t>
            </a:r>
            <a:r>
              <a:rPr lang="en-US" b="1"/>
              <a:t>Singh Guleria</a:t>
            </a:r>
            <a:endParaRPr lang="en-US" b="1" dirty="0"/>
          </a:p>
          <a:p>
            <a:r>
              <a:rPr lang="en-US" b="1" dirty="0"/>
              <a:t>Miss. </a:t>
            </a:r>
            <a:r>
              <a:rPr lang="en-US" b="1" dirty="0" err="1"/>
              <a:t>Sannidhi</a:t>
            </a:r>
            <a:r>
              <a:rPr lang="en-US" b="1" dirty="0"/>
              <a:t> CS</a:t>
            </a:r>
          </a:p>
          <a:p>
            <a:r>
              <a:rPr lang="en-US" b="1" dirty="0"/>
              <a:t>Sunil </a:t>
            </a:r>
            <a:r>
              <a:rPr lang="en-US" b="1" dirty="0" err="1"/>
              <a:t>Dharmaraj</a:t>
            </a:r>
            <a:r>
              <a:rPr lang="en-US" b="1" dirty="0"/>
              <a:t> More</a:t>
            </a:r>
          </a:p>
          <a:p>
            <a:pPr lvl="0"/>
            <a:endParaRPr lang="en-US" dirty="0"/>
          </a:p>
          <a:p>
            <a:endParaRPr lang="en-US" dirty="0"/>
          </a:p>
          <a:p>
            <a:endParaRPr lang="en-US" dirty="0"/>
          </a:p>
        </p:txBody>
      </p:sp>
    </p:spTree>
    <p:extLst>
      <p:ext uri="{BB962C8B-B14F-4D97-AF65-F5344CB8AC3E}">
        <p14:creationId xmlns:p14="http://schemas.microsoft.com/office/powerpoint/2010/main" val="1886378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0"/>
          <p:cNvSpPr txBox="1">
            <a:spLocks noGrp="1"/>
          </p:cNvSpPr>
          <p:nvPr>
            <p:ph type="title"/>
          </p:nvPr>
        </p:nvSpPr>
        <p:spPr>
          <a:xfrm>
            <a:off x="350972" y="0"/>
            <a:ext cx="8260672"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2776"/>
              </a:buClr>
              <a:buSzPts val="2800"/>
              <a:buFont typeface="Arial"/>
              <a:buNone/>
            </a:pPr>
            <a:r>
              <a:rPr lang="en-US" sz="2800" b="1" cap="none">
                <a:solidFill>
                  <a:srgbClr val="002776"/>
                </a:solidFill>
                <a:latin typeface="Arial"/>
                <a:ea typeface="Arial"/>
                <a:cs typeface="Arial"/>
                <a:sym typeface="Arial"/>
              </a:rPr>
              <a:t>Boxplot visualization after treating outliers</a:t>
            </a:r>
            <a:endParaRPr/>
          </a:p>
        </p:txBody>
      </p:sp>
      <p:pic>
        <p:nvPicPr>
          <p:cNvPr id="204" name="Google Shape;204;p10"/>
          <p:cNvPicPr preferRelativeResize="0"/>
          <p:nvPr/>
        </p:nvPicPr>
        <p:blipFill rotWithShape="1">
          <a:blip r:embed="rId3">
            <a:alphaModFix/>
          </a:blip>
          <a:srcRect/>
          <a:stretch/>
        </p:blipFill>
        <p:spPr>
          <a:xfrm>
            <a:off x="127155" y="1670568"/>
            <a:ext cx="5371771" cy="4329399"/>
          </a:xfrm>
          <a:prstGeom prst="rect">
            <a:avLst/>
          </a:prstGeom>
          <a:noFill/>
          <a:ln>
            <a:noFill/>
          </a:ln>
        </p:spPr>
      </p:pic>
      <p:graphicFrame>
        <p:nvGraphicFramePr>
          <p:cNvPr id="205" name="Google Shape;205;p10"/>
          <p:cNvGraphicFramePr/>
          <p:nvPr/>
        </p:nvGraphicFramePr>
        <p:xfrm>
          <a:off x="5683946" y="1670568"/>
          <a:ext cx="3162300" cy="3623310"/>
        </p:xfrm>
        <a:graphic>
          <a:graphicData uri="http://schemas.openxmlformats.org/drawingml/2006/table">
            <a:tbl>
              <a:tblPr>
                <a:noFill/>
                <a:tableStyleId>{88B45153-D7E6-4405-B0E2-FD79BE265DD3}</a:tableStyleId>
              </a:tblPr>
              <a:tblGrid>
                <a:gridCol w="1358900">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tblGrid>
              <a:tr h="358775">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Feature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is Exist Outlier</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Total Outliers</a:t>
                      </a:r>
                      <a:endParaRPr sz="12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0"/>
                  </a:ext>
                </a:extLst>
              </a:tr>
              <a:tr h="190500">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account_length</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FALSE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0</a:t>
                      </a:r>
                      <a:endParaRPr sz="12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1"/>
                  </a:ext>
                </a:extLst>
              </a:tr>
              <a:tr h="381000">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voice_mail_messages</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FALSE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0</a:t>
                      </a:r>
                      <a:endParaRPr sz="12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2"/>
                  </a:ext>
                </a:extLst>
              </a:tr>
              <a:tr h="190500">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day_mins</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FALSE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0</a:t>
                      </a:r>
                      <a:endParaRPr sz="12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3"/>
                  </a:ext>
                </a:extLst>
              </a:tr>
              <a:tr h="190500">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evening_mins</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FALSE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0</a:t>
                      </a:r>
                      <a:endParaRPr sz="12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4"/>
                  </a:ext>
                </a:extLst>
              </a:tr>
              <a:tr h="190500">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night_mins</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FALSE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0</a:t>
                      </a:r>
                      <a:endParaRPr sz="12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5"/>
                  </a:ext>
                </a:extLst>
              </a:tr>
              <a:tr h="190500">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international_mins</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FALSE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0</a:t>
                      </a:r>
                      <a:endParaRPr sz="12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6"/>
                  </a:ext>
                </a:extLst>
              </a:tr>
              <a:tr h="190500">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day_calls</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FALSE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0</a:t>
                      </a:r>
                      <a:endParaRPr sz="12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7"/>
                  </a:ext>
                </a:extLst>
              </a:tr>
              <a:tr h="190500">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day_charge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FALSE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0</a:t>
                      </a:r>
                      <a:endParaRPr sz="12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8"/>
                  </a:ext>
                </a:extLst>
              </a:tr>
              <a:tr h="190500">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evening_calls</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FALSE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0</a:t>
                      </a:r>
                      <a:endParaRPr sz="12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9"/>
                  </a:ext>
                </a:extLst>
              </a:tr>
              <a:tr h="190500">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evening_charge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FALSE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0</a:t>
                      </a:r>
                      <a:endParaRPr sz="12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10"/>
                  </a:ext>
                </a:extLst>
              </a:tr>
              <a:tr h="190500">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night_calls</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FALSE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0</a:t>
                      </a:r>
                      <a:endParaRPr sz="12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11"/>
                  </a:ext>
                </a:extLst>
              </a:tr>
              <a:tr h="190500">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night_charge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FALSE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0</a:t>
                      </a:r>
                      <a:endParaRPr sz="12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12"/>
                  </a:ext>
                </a:extLst>
              </a:tr>
              <a:tr h="190500">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international_charge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FALSE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0</a:t>
                      </a:r>
                      <a:endParaRPr sz="12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13"/>
                  </a:ext>
                </a:extLst>
              </a:tr>
              <a:tr h="190500">
                <a:tc>
                  <a:txBody>
                    <a:bodyPr/>
                    <a:lstStyle/>
                    <a:p>
                      <a:pPr marL="0" marR="0" lvl="0" indent="0" algn="l" rtl="0">
                        <a:spcBef>
                          <a:spcPts val="0"/>
                        </a:spcBef>
                        <a:spcAft>
                          <a:spcPts val="0"/>
                        </a:spcAft>
                        <a:buNone/>
                      </a:pPr>
                      <a:r>
                        <a:rPr lang="en-US" sz="1200" b="1" u="none" strike="noStrike" cap="none">
                          <a:latin typeface="Arial"/>
                          <a:ea typeface="Arial"/>
                          <a:cs typeface="Arial"/>
                          <a:sym typeface="Arial"/>
                        </a:rPr>
                        <a:t>total_charge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FALSE</a:t>
                      </a:r>
                      <a:endParaRPr sz="12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200" b="1" u="none" strike="noStrike" cap="none">
                          <a:latin typeface="Arial"/>
                          <a:ea typeface="Arial"/>
                          <a:cs typeface="Arial"/>
                          <a:sym typeface="Arial"/>
                        </a:rPr>
                        <a:t>0</a:t>
                      </a:r>
                      <a:endParaRPr sz="12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1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2"/>
          <p:cNvSpPr txBox="1">
            <a:spLocks noGrp="1"/>
          </p:cNvSpPr>
          <p:nvPr>
            <p:ph type="title"/>
          </p:nvPr>
        </p:nvSpPr>
        <p:spPr>
          <a:xfrm>
            <a:off x="426128" y="320690"/>
            <a:ext cx="8260672"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2776"/>
              </a:buClr>
              <a:buSzPts val="2800"/>
              <a:buFont typeface="Arial"/>
              <a:buNone/>
            </a:pPr>
            <a:r>
              <a:rPr lang="en-US" sz="2800" b="1" cap="none">
                <a:solidFill>
                  <a:srgbClr val="002776"/>
                </a:solidFill>
                <a:latin typeface="Arial"/>
                <a:ea typeface="Arial"/>
                <a:cs typeface="Arial"/>
                <a:sym typeface="Arial"/>
              </a:rPr>
              <a:t>Checking Correlation</a:t>
            </a:r>
            <a:endParaRPr/>
          </a:p>
        </p:txBody>
      </p:sp>
      <p:pic>
        <p:nvPicPr>
          <p:cNvPr id="211" name="Google Shape;211;p12"/>
          <p:cNvPicPr preferRelativeResize="0">
            <a:picLocks noGrp="1"/>
          </p:cNvPicPr>
          <p:nvPr>
            <p:ph idx="1"/>
          </p:nvPr>
        </p:nvPicPr>
        <p:blipFill rotWithShape="1">
          <a:blip r:embed="rId3">
            <a:alphaModFix/>
          </a:blip>
          <a:stretch/>
        </p:blipFill>
        <p:spPr>
          <a:xfrm>
            <a:off x="286201" y="1727548"/>
            <a:ext cx="5264727" cy="4373563"/>
          </a:xfrm>
          <a:prstGeom prst="rect">
            <a:avLst/>
          </a:prstGeom>
          <a:noFill/>
          <a:ln>
            <a:noFill/>
          </a:ln>
        </p:spPr>
      </p:pic>
      <p:graphicFrame>
        <p:nvGraphicFramePr>
          <p:cNvPr id="212" name="Google Shape;212;p12"/>
          <p:cNvGraphicFramePr/>
          <p:nvPr/>
        </p:nvGraphicFramePr>
        <p:xfrm>
          <a:off x="5713233" y="1664431"/>
          <a:ext cx="3153825" cy="4374760"/>
        </p:xfrm>
        <a:graphic>
          <a:graphicData uri="http://schemas.openxmlformats.org/drawingml/2006/table">
            <a:tbl>
              <a:tblPr>
                <a:noFill/>
                <a:tableStyleId>{3BC9DE99-B0A1-4166-9C53-8BC6DE8B7DE9}</a:tableStyleId>
              </a:tblPr>
              <a:tblGrid>
                <a:gridCol w="2545850">
                  <a:extLst>
                    <a:ext uri="{9D8B030D-6E8A-4147-A177-3AD203B41FA5}">
                      <a16:colId xmlns:a16="http://schemas.microsoft.com/office/drawing/2014/main" val="20000"/>
                    </a:ext>
                  </a:extLst>
                </a:gridCol>
                <a:gridCol w="607975">
                  <a:extLst>
                    <a:ext uri="{9D8B030D-6E8A-4147-A177-3AD203B41FA5}">
                      <a16:colId xmlns:a16="http://schemas.microsoft.com/office/drawing/2014/main" val="20001"/>
                    </a:ext>
                  </a:extLst>
                </a:gridCol>
              </a:tblGrid>
              <a:tr h="191900">
                <a:tc gridSpan="2">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Most Positive Correlations: </a:t>
                      </a:r>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international_plan</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0.2599</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total_charge</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0.2315</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day_charge</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0.2048</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day_mins</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0.2048</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customer_service_calls</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0.1524</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evening_mins</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0.0921</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evening_charge</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0.0921</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international_charge</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0.0666</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international_mins</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0.0666</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night_charge</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0.0362</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night_mins</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0.0362</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day_calls</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0.0198</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account_length</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0.0163</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evening_calls</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0.0081</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night_calls</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0.0061</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dtype: float64</a:t>
                      </a:r>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 </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6"/>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 </a:t>
                      </a:r>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 </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7"/>
                  </a:ext>
                </a:extLst>
              </a:tr>
              <a:tr h="191900">
                <a:tc gridSpan="2">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Most Negative Correlations: </a:t>
                      </a:r>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18"/>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international_calls</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-0.06</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9"/>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voice_mail_messages</a:t>
                      </a:r>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-0.09</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20"/>
                  </a:ext>
                </a:extLst>
              </a:tr>
              <a:tr h="199500">
                <a:tc>
                  <a:txBody>
                    <a:bodyPr/>
                    <a:lstStyle/>
                    <a:p>
                      <a:pPr marL="0" marR="0" lvl="0" indent="0" algn="l" rtl="0">
                        <a:spcBef>
                          <a:spcPts val="0"/>
                        </a:spcBef>
                        <a:spcAft>
                          <a:spcPts val="0"/>
                        </a:spcAft>
                        <a:buNone/>
                      </a:pPr>
                      <a:r>
                        <a:rPr lang="en-US" sz="1200" b="1" i="0" u="none" strike="noStrike" cap="none">
                          <a:solidFill>
                            <a:srgbClr val="000000"/>
                          </a:solidFill>
                          <a:latin typeface="Arial"/>
                          <a:ea typeface="Arial"/>
                          <a:cs typeface="Arial"/>
                          <a:sym typeface="Arial"/>
                        </a:rPr>
                        <a:t>voice_mail_plan</a:t>
                      </a:r>
                      <a:endParaRPr sz="1200" b="1" i="0" u="none" strike="noStrike" cap="none">
                        <a:solidFill>
                          <a:srgbClr val="000000"/>
                        </a:solidFill>
                        <a:latin typeface="Arial"/>
                        <a:ea typeface="Arial"/>
                        <a:cs typeface="Arial"/>
                        <a:sym typeface="Arial"/>
                      </a:endParaRPr>
                    </a:p>
                  </a:txBody>
                  <a:tcPr marL="9500" marR="9500" marT="95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b="1" i="0" u="none" strike="noStrike" cap="none">
                          <a:solidFill>
                            <a:srgbClr val="000000"/>
                          </a:solidFill>
                          <a:latin typeface="Arial"/>
                          <a:ea typeface="Arial"/>
                          <a:cs typeface="Arial"/>
                          <a:sym typeface="Arial"/>
                        </a:rPr>
                        <a:t>-0.102</a:t>
                      </a:r>
                      <a:endParaRPr/>
                    </a:p>
                  </a:txBody>
                  <a:tcPr marL="9500" marR="9500" marT="9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2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endParaRPr/>
          </a:p>
        </p:txBody>
      </p:sp>
      <p:pic>
        <p:nvPicPr>
          <p:cNvPr id="218" name="Google Shape;218;p13"/>
          <p:cNvPicPr preferRelativeResize="0"/>
          <p:nvPr/>
        </p:nvPicPr>
        <p:blipFill rotWithShape="1">
          <a:blip r:embed="rId3">
            <a:alphaModFix/>
          </a:blip>
          <a:srcRect/>
          <a:stretch/>
        </p:blipFill>
        <p:spPr>
          <a:xfrm>
            <a:off x="0" y="16419"/>
            <a:ext cx="8893479" cy="4480426"/>
          </a:xfrm>
          <a:prstGeom prst="rect">
            <a:avLst/>
          </a:prstGeom>
          <a:noFill/>
          <a:ln>
            <a:noFill/>
          </a:ln>
        </p:spPr>
      </p:pic>
      <p:sp>
        <p:nvSpPr>
          <p:cNvPr id="219" name="Google Shape;219;p13"/>
          <p:cNvSpPr/>
          <p:nvPr/>
        </p:nvSpPr>
        <p:spPr>
          <a:xfrm>
            <a:off x="569934" y="4521898"/>
            <a:ext cx="8323545" cy="184661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sng" strike="noStrike" cap="none" dirty="0">
                <a:solidFill>
                  <a:srgbClr val="000000"/>
                </a:solidFill>
                <a:sym typeface="Arial"/>
              </a:rPr>
              <a:t>Data Insights:</a:t>
            </a:r>
            <a:endParaRPr sz="1600" u="sng"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Voice Mail plan and Voice mail messages </a:t>
            </a:r>
            <a:r>
              <a:rPr lang="en-US" b="1" dirty="0"/>
              <a:t>are </a:t>
            </a:r>
            <a:r>
              <a:rPr lang="en-US" sz="1400" b="1" i="0" u="none" strike="noStrike" cap="none" dirty="0">
                <a:solidFill>
                  <a:srgbClr val="000000"/>
                </a:solidFill>
                <a:sym typeface="Arial"/>
              </a:rPr>
              <a:t>highly correlated.</a:t>
            </a:r>
            <a:endParaRPr sz="1400" b="1" i="0" u="none" strike="noStrike" cap="none" dirty="0">
              <a:solidFill>
                <a:srgbClr val="000000"/>
              </a:solidFil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b="1" dirty="0"/>
              <a:t>B</a:t>
            </a:r>
            <a:r>
              <a:rPr lang="en-US" sz="1400" b="1" i="0" u="none" strike="noStrike" cap="none" dirty="0">
                <a:solidFill>
                  <a:srgbClr val="000000"/>
                </a:solidFill>
                <a:sym typeface="Arial"/>
              </a:rPr>
              <a:t>etween day mins and day charge, evening mins and evening charge, night mins and night charge high correlation exists.</a:t>
            </a:r>
            <a:endParaRPr sz="1400" b="1" i="0" u="none" strike="noStrike" cap="none" dirty="0">
              <a:solidFill>
                <a:srgbClr val="000000"/>
              </a:solidFil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b="1" dirty="0"/>
              <a:t>Day charge</a:t>
            </a:r>
            <a:r>
              <a:rPr lang="en-US" sz="1400" b="1" i="0" u="none" strike="noStrike" cap="none" dirty="0">
                <a:solidFill>
                  <a:srgbClr val="000000"/>
                </a:solidFill>
                <a:sym typeface="Arial"/>
              </a:rPr>
              <a:t>, evening charge and total charge have high correlation</a:t>
            </a:r>
            <a:r>
              <a:rPr lang="en-US" b="1" dirty="0"/>
              <a:t> in between them.</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b="1" dirty="0"/>
              <a:t>Hence considering above factors we are </a:t>
            </a:r>
            <a:r>
              <a:rPr lang="en-US" sz="1400" b="1" i="0" u="none" strike="noStrike" cap="none" dirty="0">
                <a:solidFill>
                  <a:srgbClr val="000000"/>
                </a:solidFill>
                <a:sym typeface="Arial"/>
              </a:rPr>
              <a:t>dropping highly correlated columns </a:t>
            </a:r>
            <a:r>
              <a:rPr lang="en-US" b="1" dirty="0"/>
              <a:t>viz.</a:t>
            </a:r>
            <a:r>
              <a:rPr lang="en-US" sz="1400" b="1" i="0" u="none" strike="noStrike" cap="none" dirty="0">
                <a:solidFill>
                  <a:srgbClr val="000000"/>
                </a:solidFill>
                <a:sym typeface="Arial"/>
              </a:rPr>
              <a:t> '</a:t>
            </a:r>
            <a:r>
              <a:rPr lang="en-US" sz="1400" b="1" i="0" u="none" strike="noStrike" cap="none" dirty="0" err="1">
                <a:solidFill>
                  <a:srgbClr val="000000"/>
                </a:solidFill>
                <a:sym typeface="Arial"/>
              </a:rPr>
              <a:t>voice_mail_messages</a:t>
            </a:r>
            <a:r>
              <a:rPr lang="en-US" sz="1400" b="1" i="0" u="none" strike="noStrike" cap="none" dirty="0">
                <a:solidFill>
                  <a:srgbClr val="000000"/>
                </a:solidFill>
                <a:sym typeface="Arial"/>
              </a:rPr>
              <a:t>', '</a:t>
            </a:r>
            <a:r>
              <a:rPr lang="en-US" sz="1400" b="1" i="0" u="none" strike="noStrike" cap="none" dirty="0" err="1">
                <a:solidFill>
                  <a:srgbClr val="000000"/>
                </a:solidFill>
                <a:sym typeface="Arial"/>
              </a:rPr>
              <a:t>day_charge</a:t>
            </a:r>
            <a:r>
              <a:rPr lang="en-US" sz="1400" b="1" i="0" u="none" strike="noStrike" cap="none" dirty="0">
                <a:solidFill>
                  <a:srgbClr val="000000"/>
                </a:solidFill>
                <a:sym typeface="Arial"/>
              </a:rPr>
              <a:t>', '</a:t>
            </a:r>
            <a:r>
              <a:rPr lang="en-US" sz="1400" b="1" i="0" u="none" strike="noStrike" cap="none" dirty="0" err="1">
                <a:solidFill>
                  <a:srgbClr val="000000"/>
                </a:solidFill>
                <a:sym typeface="Arial"/>
              </a:rPr>
              <a:t>evening_charge</a:t>
            </a:r>
            <a:r>
              <a:rPr lang="en-US" sz="1400" b="1" i="0" u="none" strike="noStrike" cap="none" dirty="0">
                <a:solidFill>
                  <a:srgbClr val="000000"/>
                </a:solidFill>
                <a:sym typeface="Arial"/>
              </a:rPr>
              <a:t>', '</a:t>
            </a:r>
            <a:r>
              <a:rPr lang="en-US" sz="1400" b="1" i="0" u="none" strike="noStrike" cap="none" dirty="0" err="1">
                <a:solidFill>
                  <a:srgbClr val="000000"/>
                </a:solidFill>
                <a:sym typeface="Arial"/>
              </a:rPr>
              <a:t>night_charge</a:t>
            </a:r>
            <a:r>
              <a:rPr lang="en-US" sz="1400" b="1" i="0" u="none" strike="noStrike" cap="none" dirty="0">
                <a:solidFill>
                  <a:srgbClr val="000000"/>
                </a:solidFill>
                <a:sym typeface="Arial"/>
              </a:rPr>
              <a:t>‘ and '</a:t>
            </a:r>
            <a:r>
              <a:rPr lang="en-US" sz="1400" b="1" i="0" u="none" strike="noStrike" cap="none" dirty="0" err="1">
                <a:solidFill>
                  <a:srgbClr val="000000"/>
                </a:solidFill>
                <a:sym typeface="Arial"/>
              </a:rPr>
              <a:t>international_charge</a:t>
            </a:r>
            <a:r>
              <a:rPr lang="en-US" sz="1400" b="1" i="0" u="none" strike="noStrike" cap="none" dirty="0">
                <a:solidFill>
                  <a:srgbClr val="000000"/>
                </a:solidFill>
                <a:sym typeface="Arial"/>
              </a:rPr>
              <a:t>‘.</a:t>
            </a: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4"/>
          <p:cNvSpPr txBox="1">
            <a:spLocks noGrp="1"/>
          </p:cNvSpPr>
          <p:nvPr>
            <p:ph type="title"/>
          </p:nvPr>
        </p:nvSpPr>
        <p:spPr>
          <a:xfrm>
            <a:off x="-259793" y="589266"/>
            <a:ext cx="8260672"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2776"/>
              </a:buClr>
              <a:buSzPts val="3600"/>
              <a:buFont typeface="Arial"/>
              <a:buNone/>
            </a:pPr>
            <a:r>
              <a:rPr lang="en-US" sz="3600" b="1" cap="none" dirty="0">
                <a:solidFill>
                  <a:srgbClr val="002776"/>
                </a:solidFill>
                <a:latin typeface="Arial"/>
                <a:ea typeface="Arial"/>
                <a:cs typeface="Arial"/>
                <a:sym typeface="Arial"/>
              </a:rPr>
              <a:t>Top Feature Selection</a:t>
            </a:r>
            <a:endParaRPr dirty="0"/>
          </a:p>
        </p:txBody>
      </p:sp>
      <p:graphicFrame>
        <p:nvGraphicFramePr>
          <p:cNvPr id="225" name="Google Shape;225;p14"/>
          <p:cNvGraphicFramePr/>
          <p:nvPr/>
        </p:nvGraphicFramePr>
        <p:xfrm>
          <a:off x="362820" y="1640910"/>
          <a:ext cx="3808350" cy="3551890"/>
        </p:xfrm>
        <a:graphic>
          <a:graphicData uri="http://schemas.openxmlformats.org/drawingml/2006/table">
            <a:tbl>
              <a:tblPr>
                <a:noFill/>
                <a:tableStyleId>{3BC9DE99-B0A1-4166-9C53-8BC6DE8B7DE9}</a:tableStyleId>
              </a:tblPr>
              <a:tblGrid>
                <a:gridCol w="503475">
                  <a:extLst>
                    <a:ext uri="{9D8B030D-6E8A-4147-A177-3AD203B41FA5}">
                      <a16:colId xmlns:a16="http://schemas.microsoft.com/office/drawing/2014/main" val="20000"/>
                    </a:ext>
                  </a:extLst>
                </a:gridCol>
                <a:gridCol w="1667925">
                  <a:extLst>
                    <a:ext uri="{9D8B030D-6E8A-4147-A177-3AD203B41FA5}">
                      <a16:colId xmlns:a16="http://schemas.microsoft.com/office/drawing/2014/main" val="20001"/>
                    </a:ext>
                  </a:extLst>
                </a:gridCol>
                <a:gridCol w="1636950">
                  <a:extLst>
                    <a:ext uri="{9D8B030D-6E8A-4147-A177-3AD203B41FA5}">
                      <a16:colId xmlns:a16="http://schemas.microsoft.com/office/drawing/2014/main" val="20002"/>
                    </a:ext>
                  </a:extLst>
                </a:gridCol>
              </a:tblGrid>
              <a:tr h="441025">
                <a:tc>
                  <a:txBody>
                    <a:bodyPr/>
                    <a:lstStyle/>
                    <a:p>
                      <a:pPr marL="0" marR="0" lvl="0" indent="0" algn="l" rtl="0">
                        <a:spcBef>
                          <a:spcPts val="0"/>
                        </a:spcBef>
                        <a:spcAft>
                          <a:spcPts val="0"/>
                        </a:spcAft>
                        <a:buNone/>
                      </a:pPr>
                      <a:r>
                        <a:rPr lang="en-US" sz="1400" b="1" i="0" u="none" strike="noStrike" cap="none" dirty="0">
                          <a:solidFill>
                            <a:srgbClr val="000000"/>
                          </a:solidFill>
                          <a:latin typeface="Arial"/>
                          <a:ea typeface="Arial"/>
                          <a:cs typeface="Arial"/>
                          <a:sym typeface="Arial"/>
                        </a:rPr>
                        <a:t> </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features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mutual_info_classif_scores</a:t>
                      </a:r>
                      <a:endParaRPr sz="1400" b="1" i="0" u="none" strike="noStrike" cap="non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12</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total_charge</a:t>
                      </a:r>
                      <a:endParaRPr sz="1400" b="1" i="0" u="none" strike="noStrike" cap="non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i="0" u="none" strike="noStrike" cap="none" dirty="0">
                          <a:solidFill>
                            <a:srgbClr val="000000"/>
                          </a:solidFill>
                          <a:latin typeface="Arial"/>
                          <a:ea typeface="Arial"/>
                          <a:cs typeface="Arial"/>
                          <a:sym typeface="Arial"/>
                        </a:rPr>
                        <a:t>0.105161</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2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2</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day_mins</a:t>
                      </a:r>
                      <a:endParaRPr sz="1400" b="1" i="0" u="none" strike="noStrike" cap="non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i="0" u="none" strike="noStrike" cap="none" dirty="0">
                          <a:solidFill>
                            <a:srgbClr val="000000"/>
                          </a:solidFill>
                          <a:latin typeface="Arial"/>
                          <a:ea typeface="Arial"/>
                          <a:cs typeface="Arial"/>
                          <a:sym typeface="Arial"/>
                        </a:rPr>
                        <a:t>0.055593</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51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6</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customer_service_calls</a:t>
                      </a:r>
                      <a:endParaRPr sz="1400" b="1" i="0" u="none" strike="noStrike" cap="non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i="0" u="none" strike="noStrike" cap="none" dirty="0">
                          <a:solidFill>
                            <a:srgbClr val="000000"/>
                          </a:solidFill>
                          <a:latin typeface="Arial"/>
                          <a:ea typeface="Arial"/>
                          <a:cs typeface="Arial"/>
                          <a:sym typeface="Arial"/>
                        </a:rPr>
                        <a:t>0.046106</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2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7</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international_plan</a:t>
                      </a:r>
                      <a:endParaRPr sz="1400" b="1" i="0" u="none" strike="noStrike" cap="non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i="0" u="none" strike="noStrike" cap="none" dirty="0">
                          <a:solidFill>
                            <a:srgbClr val="000000"/>
                          </a:solidFill>
                          <a:latin typeface="Arial"/>
                          <a:ea typeface="Arial"/>
                          <a:cs typeface="Arial"/>
                          <a:sym typeface="Arial"/>
                        </a:rPr>
                        <a:t>0.029763</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2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8</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day_calls</a:t>
                      </a:r>
                      <a:endParaRPr sz="1400" b="1" i="0" u="none" strike="noStrike" cap="non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i="0" u="none" strike="noStrike" cap="none" dirty="0">
                          <a:solidFill>
                            <a:srgbClr val="000000"/>
                          </a:solidFill>
                          <a:latin typeface="Arial"/>
                          <a:ea typeface="Arial"/>
                          <a:cs typeface="Arial"/>
                          <a:sym typeface="Arial"/>
                        </a:rPr>
                        <a:t>0.010675</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2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1</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voice_mail_plan</a:t>
                      </a:r>
                      <a:endParaRPr sz="1400" b="1" i="0" u="none" strike="noStrike" cap="non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i="0" u="none" strike="noStrike" cap="none" dirty="0">
                          <a:solidFill>
                            <a:srgbClr val="000000"/>
                          </a:solidFill>
                          <a:latin typeface="Arial"/>
                          <a:ea typeface="Arial"/>
                          <a:cs typeface="Arial"/>
                          <a:sym typeface="Arial"/>
                        </a:rPr>
                        <a:t>0.009489</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2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11</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international_calls</a:t>
                      </a:r>
                      <a:endParaRPr sz="1400" b="1" i="0" u="none" strike="noStrike" cap="non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i="0" u="none" strike="noStrike" cap="none" dirty="0">
                          <a:solidFill>
                            <a:srgbClr val="000000"/>
                          </a:solidFill>
                          <a:latin typeface="Arial"/>
                          <a:ea typeface="Arial"/>
                          <a:cs typeface="Arial"/>
                          <a:sym typeface="Arial"/>
                        </a:rPr>
                        <a:t>0.005856</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2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3</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evening_mins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i="0" u="none" strike="noStrike" cap="none" dirty="0">
                          <a:solidFill>
                            <a:srgbClr val="000000"/>
                          </a:solidFill>
                          <a:latin typeface="Arial"/>
                          <a:ea typeface="Arial"/>
                          <a:cs typeface="Arial"/>
                          <a:sym typeface="Arial"/>
                        </a:rPr>
                        <a:t>0.002319</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2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5</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international_mins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i="0" u="none" strike="noStrike" cap="none" dirty="0">
                          <a:solidFill>
                            <a:srgbClr val="000000"/>
                          </a:solidFill>
                          <a:latin typeface="Arial"/>
                          <a:ea typeface="Arial"/>
                          <a:cs typeface="Arial"/>
                          <a:sym typeface="Arial"/>
                        </a:rPr>
                        <a:t>0.002087</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2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0</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account_length</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i="0" u="none" strike="noStrike" cap="none" dirty="0">
                          <a:solidFill>
                            <a:srgbClr val="000000"/>
                          </a:solidFill>
                          <a:latin typeface="Arial"/>
                          <a:ea typeface="Arial"/>
                          <a:cs typeface="Arial"/>
                          <a:sym typeface="Arial"/>
                        </a:rPr>
                        <a:t>0.001926</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2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4</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night_mins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i="0" u="none" strike="noStrike" cap="none" dirty="0">
                          <a:solidFill>
                            <a:srgbClr val="000000"/>
                          </a:solidFill>
                          <a:latin typeface="Arial"/>
                          <a:ea typeface="Arial"/>
                          <a:cs typeface="Arial"/>
                          <a:sym typeface="Arial"/>
                        </a:rPr>
                        <a:t>0.000138</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2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9</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evening_calls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i="0" u="none" strike="noStrike" cap="none" dirty="0">
                          <a:solidFill>
                            <a:srgbClr val="000000"/>
                          </a:solidFill>
                          <a:latin typeface="Arial"/>
                          <a:ea typeface="Arial"/>
                          <a:cs typeface="Arial"/>
                          <a:sym typeface="Arial"/>
                        </a:rPr>
                        <a:t>0</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22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10</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night_calls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i="0" u="none" strike="noStrike" cap="none" dirty="0">
                          <a:solidFill>
                            <a:srgbClr val="000000"/>
                          </a:solidFill>
                          <a:latin typeface="Arial"/>
                          <a:ea typeface="Arial"/>
                          <a:cs typeface="Arial"/>
                          <a:sym typeface="Arial"/>
                        </a:rPr>
                        <a:t>0</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226" name="Google Shape;226;p14"/>
          <p:cNvSpPr txBox="1"/>
          <p:nvPr/>
        </p:nvSpPr>
        <p:spPr>
          <a:xfrm>
            <a:off x="250520" y="1333133"/>
            <a:ext cx="33233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Mutual Information Statistics Method</a:t>
            </a:r>
            <a:endParaRPr/>
          </a:p>
        </p:txBody>
      </p:sp>
      <p:graphicFrame>
        <p:nvGraphicFramePr>
          <p:cNvPr id="227" name="Google Shape;227;p14"/>
          <p:cNvGraphicFramePr/>
          <p:nvPr/>
        </p:nvGraphicFramePr>
        <p:xfrm>
          <a:off x="5047990" y="1640904"/>
          <a:ext cx="3870525" cy="3607500"/>
        </p:xfrm>
        <a:graphic>
          <a:graphicData uri="http://schemas.openxmlformats.org/drawingml/2006/table">
            <a:tbl>
              <a:tblPr>
                <a:noFill/>
                <a:tableStyleId>{3BC9DE99-B0A1-4166-9C53-8BC6DE8B7DE9}</a:tableStyleId>
              </a:tblPr>
              <a:tblGrid>
                <a:gridCol w="287725">
                  <a:extLst>
                    <a:ext uri="{9D8B030D-6E8A-4147-A177-3AD203B41FA5}">
                      <a16:colId xmlns:a16="http://schemas.microsoft.com/office/drawing/2014/main" val="20000"/>
                    </a:ext>
                  </a:extLst>
                </a:gridCol>
                <a:gridCol w="2068075">
                  <a:extLst>
                    <a:ext uri="{9D8B030D-6E8A-4147-A177-3AD203B41FA5}">
                      <a16:colId xmlns:a16="http://schemas.microsoft.com/office/drawing/2014/main" val="20001"/>
                    </a:ext>
                  </a:extLst>
                </a:gridCol>
                <a:gridCol w="1514725">
                  <a:extLst>
                    <a:ext uri="{9D8B030D-6E8A-4147-A177-3AD203B41FA5}">
                      <a16:colId xmlns:a16="http://schemas.microsoft.com/office/drawing/2014/main" val="20002"/>
                    </a:ext>
                  </a:extLst>
                </a:gridCol>
              </a:tblGrid>
              <a:tr h="481000">
                <a:tc>
                  <a:txBody>
                    <a:bodyPr/>
                    <a:lstStyle/>
                    <a:p>
                      <a:pPr marL="0" marR="0" lvl="0" indent="0" algn="l" rtl="0">
                        <a:spcBef>
                          <a:spcPts val="0"/>
                        </a:spcBef>
                        <a:spcAft>
                          <a:spcPts val="0"/>
                        </a:spcAft>
                        <a:buNone/>
                      </a:pPr>
                      <a:r>
                        <a:rPr lang="en-US" sz="1400" b="1" i="0" u="none" strike="noStrike" cap="none" dirty="0">
                          <a:solidFill>
                            <a:srgbClr val="000000"/>
                          </a:solidFill>
                          <a:latin typeface="Arial"/>
                          <a:ea typeface="Arial"/>
                          <a:cs typeface="Arial"/>
                          <a:sym typeface="Arial"/>
                        </a:rPr>
                        <a:t> </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features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annova_f_scores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4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7</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international_plan</a:t>
                      </a:r>
                      <a:endParaRPr sz="1400" b="1" i="0" u="none" strike="noStrike" cap="non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400" b="1" i="0" u="none" strike="noStrike" cap="none" dirty="0">
                          <a:solidFill>
                            <a:srgbClr val="000000"/>
                          </a:solidFill>
                          <a:latin typeface="Arial"/>
                          <a:ea typeface="Arial"/>
                          <a:cs typeface="Arial"/>
                          <a:sym typeface="Arial"/>
                        </a:rPr>
                        <a:t>241.206004</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4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12</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total_charge</a:t>
                      </a:r>
                      <a:endParaRPr sz="1400" b="1" i="0" u="none" strike="noStrike" cap="non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400" b="1" i="0" u="none" strike="noStrike" cap="none" dirty="0">
                          <a:solidFill>
                            <a:srgbClr val="000000"/>
                          </a:solidFill>
                          <a:latin typeface="Arial"/>
                          <a:ea typeface="Arial"/>
                          <a:cs typeface="Arial"/>
                          <a:sym typeface="Arial"/>
                        </a:rPr>
                        <a:t>188.546913</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4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2</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day_mins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400" b="1" i="0" u="none" strike="noStrike" cap="none" dirty="0">
                          <a:solidFill>
                            <a:srgbClr val="000000"/>
                          </a:solidFill>
                          <a:latin typeface="Arial"/>
                          <a:ea typeface="Arial"/>
                          <a:cs typeface="Arial"/>
                          <a:sym typeface="Arial"/>
                        </a:rPr>
                        <a:t>145.810306</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4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6</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customer_service_calls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400" b="1" i="0" u="none" strike="noStrike" cap="none" dirty="0">
                          <a:solidFill>
                            <a:srgbClr val="000000"/>
                          </a:solidFill>
                          <a:latin typeface="Arial"/>
                          <a:ea typeface="Arial"/>
                          <a:cs typeface="Arial"/>
                          <a:sym typeface="Arial"/>
                        </a:rPr>
                        <a:t>79.20912</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4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1</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voice_mail_plan</a:t>
                      </a:r>
                      <a:endParaRPr sz="1400" b="1" i="0" u="none" strike="noStrike" cap="non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400" b="1" i="0" u="none" strike="noStrike" cap="none" dirty="0">
                          <a:solidFill>
                            <a:srgbClr val="000000"/>
                          </a:solidFill>
                          <a:latin typeface="Arial"/>
                          <a:ea typeface="Arial"/>
                          <a:cs typeface="Arial"/>
                          <a:sym typeface="Arial"/>
                        </a:rPr>
                        <a:t>35.122944</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4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3</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evening_mins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400" b="1" i="0" u="none" strike="noStrike" cap="none" dirty="0">
                          <a:solidFill>
                            <a:srgbClr val="000000"/>
                          </a:solidFill>
                          <a:latin typeface="Arial"/>
                          <a:ea typeface="Arial"/>
                          <a:cs typeface="Arial"/>
                          <a:sym typeface="Arial"/>
                        </a:rPr>
                        <a:t>28.501952</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4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5</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international_mins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400" b="1" i="0" u="none" strike="noStrike" cap="none" dirty="0">
                          <a:solidFill>
                            <a:srgbClr val="000000"/>
                          </a:solidFill>
                          <a:latin typeface="Arial"/>
                          <a:ea typeface="Arial"/>
                          <a:cs typeface="Arial"/>
                          <a:sym typeface="Arial"/>
                        </a:rPr>
                        <a:t>14.820214</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4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11</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international_calls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400" b="1" i="0" u="none" strike="noStrike" cap="none" dirty="0">
                          <a:solidFill>
                            <a:srgbClr val="000000"/>
                          </a:solidFill>
                          <a:latin typeface="Arial"/>
                          <a:ea typeface="Arial"/>
                          <a:cs typeface="Arial"/>
                          <a:sym typeface="Arial"/>
                        </a:rPr>
                        <a:t>11.848277</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4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4</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night_mins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400" b="1" i="0" u="none" strike="noStrike" cap="none" dirty="0">
                          <a:solidFill>
                            <a:srgbClr val="000000"/>
                          </a:solidFill>
                          <a:latin typeface="Arial"/>
                          <a:ea typeface="Arial"/>
                          <a:cs typeface="Arial"/>
                          <a:sym typeface="Arial"/>
                        </a:rPr>
                        <a:t>4.364962</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4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8</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day_calls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400" b="1" i="0" u="none" strike="noStrike" cap="none" dirty="0">
                          <a:solidFill>
                            <a:srgbClr val="000000"/>
                          </a:solidFill>
                          <a:latin typeface="Arial"/>
                          <a:ea typeface="Arial"/>
                          <a:cs typeface="Arial"/>
                          <a:sym typeface="Arial"/>
                        </a:rPr>
                        <a:t>1.308519</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4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0</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account_length</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400" b="1" i="0" u="none" strike="noStrike" cap="none" dirty="0">
                          <a:solidFill>
                            <a:srgbClr val="000000"/>
                          </a:solidFill>
                          <a:latin typeface="Arial"/>
                          <a:ea typeface="Arial"/>
                          <a:cs typeface="Arial"/>
                          <a:sym typeface="Arial"/>
                        </a:rPr>
                        <a:t>0.882581</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4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9</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evening_calls</a:t>
                      </a:r>
                      <a:endParaRPr sz="1400" b="1" i="0" u="none" strike="noStrike" cap="non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400" b="1" i="0" u="none" strike="noStrike" cap="none" dirty="0">
                          <a:solidFill>
                            <a:srgbClr val="000000"/>
                          </a:solidFill>
                          <a:latin typeface="Arial"/>
                          <a:ea typeface="Arial"/>
                          <a:cs typeface="Arial"/>
                          <a:sym typeface="Arial"/>
                        </a:rPr>
                        <a:t>0.219673</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240500">
                <a:tc>
                  <a:txBody>
                    <a:bodyPr/>
                    <a:lstStyle/>
                    <a:p>
                      <a:pPr marL="0" marR="0" lvl="0" indent="0" algn="ctr" rtl="0">
                        <a:spcBef>
                          <a:spcPts val="0"/>
                        </a:spcBef>
                        <a:spcAft>
                          <a:spcPts val="0"/>
                        </a:spcAft>
                        <a:buNone/>
                      </a:pPr>
                      <a:r>
                        <a:rPr lang="en-US" sz="1400" b="1" i="0" u="none" strike="noStrike" cap="none">
                          <a:solidFill>
                            <a:srgbClr val="000000"/>
                          </a:solidFill>
                          <a:latin typeface="Arial"/>
                          <a:ea typeface="Arial"/>
                          <a:cs typeface="Arial"/>
                          <a:sym typeface="Arial"/>
                        </a:rPr>
                        <a:t>10</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i="0" u="none" strike="noStrike" cap="none">
                          <a:solidFill>
                            <a:srgbClr val="000000"/>
                          </a:solidFill>
                          <a:latin typeface="Arial"/>
                          <a:ea typeface="Arial"/>
                          <a:cs typeface="Arial"/>
                          <a:sym typeface="Arial"/>
                        </a:rPr>
                        <a:t>night_calls</a:t>
                      </a:r>
                      <a:endParaRPr sz="1400" b="1" i="0" u="none" strike="noStrike" cap="none">
                        <a:solidFill>
                          <a:srgbClr val="000000"/>
                        </a:solidFill>
                        <a:latin typeface="Arial"/>
                        <a:ea typeface="Arial"/>
                        <a:cs typeface="Arial"/>
                        <a:sym typeface="Arial"/>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400" b="1" i="0" u="none" strike="noStrike" cap="none" dirty="0">
                          <a:solidFill>
                            <a:srgbClr val="000000"/>
                          </a:solidFill>
                          <a:latin typeface="Arial"/>
                          <a:ea typeface="Arial"/>
                          <a:cs typeface="Arial"/>
                          <a:sym typeface="Arial"/>
                        </a:rPr>
                        <a:t>0.124543</a:t>
                      </a:r>
                      <a:endParaRPr dirty="0"/>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228" name="Google Shape;228;p14"/>
          <p:cNvSpPr txBox="1"/>
          <p:nvPr/>
        </p:nvSpPr>
        <p:spPr>
          <a:xfrm>
            <a:off x="6427940" y="1320916"/>
            <a:ext cx="238879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Annova-f Statistic Method</a:t>
            </a:r>
            <a:endParaRPr/>
          </a:p>
        </p:txBody>
      </p:sp>
      <p:sp>
        <p:nvSpPr>
          <p:cNvPr id="229" name="Google Shape;229;p14"/>
          <p:cNvSpPr/>
          <p:nvPr/>
        </p:nvSpPr>
        <p:spPr>
          <a:xfrm>
            <a:off x="2298526" y="5197433"/>
            <a:ext cx="4572000" cy="14157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dirty="0">
                <a:solidFill>
                  <a:srgbClr val="000000"/>
                </a:solidFill>
                <a:sym typeface="Arial"/>
              </a:rPr>
              <a:t>Top </a:t>
            </a:r>
            <a:r>
              <a:rPr lang="en-US" sz="1600" b="1" dirty="0"/>
              <a:t>5 </a:t>
            </a:r>
            <a:r>
              <a:rPr lang="en-US" sz="1600" b="1" i="0" u="none" strike="noStrike" cap="none" dirty="0" err="1">
                <a:solidFill>
                  <a:srgbClr val="000000"/>
                </a:solidFill>
                <a:sym typeface="Arial"/>
              </a:rPr>
              <a:t>relevent</a:t>
            </a:r>
            <a:r>
              <a:rPr lang="en-US" sz="1600" b="1" i="0" u="none" strike="noStrike" cap="none" dirty="0">
                <a:solidFill>
                  <a:srgbClr val="000000"/>
                </a:solidFill>
                <a:sym typeface="Arial"/>
              </a:rPr>
              <a:t> features:</a:t>
            </a:r>
            <a:endParaRPr sz="1600"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err="1">
                <a:solidFill>
                  <a:srgbClr val="000000"/>
                </a:solidFill>
                <a:latin typeface="Arial"/>
                <a:ea typeface="Arial"/>
                <a:cs typeface="Arial"/>
                <a:sym typeface="Arial"/>
              </a:rPr>
              <a:t>international_plan</a:t>
            </a:r>
            <a:endParaRPr sz="1400" b="1"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err="1">
                <a:solidFill>
                  <a:srgbClr val="000000"/>
                </a:solidFill>
                <a:latin typeface="Arial"/>
                <a:ea typeface="Arial"/>
                <a:cs typeface="Arial"/>
                <a:sym typeface="Arial"/>
              </a:rPr>
              <a:t>total_charge</a:t>
            </a:r>
            <a:endParaRPr sz="1400" b="1"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err="1">
                <a:solidFill>
                  <a:srgbClr val="000000"/>
                </a:solidFill>
                <a:latin typeface="Arial"/>
                <a:ea typeface="Arial"/>
                <a:cs typeface="Arial"/>
                <a:sym typeface="Arial"/>
              </a:rPr>
              <a:t>day_mins</a:t>
            </a:r>
            <a:endParaRPr sz="1400" b="1"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err="1">
                <a:solidFill>
                  <a:srgbClr val="000000"/>
                </a:solidFill>
                <a:latin typeface="Arial"/>
                <a:ea typeface="Arial"/>
                <a:cs typeface="Arial"/>
                <a:sym typeface="Arial"/>
              </a:rPr>
              <a:t>customer_service_calls</a:t>
            </a:r>
            <a:endParaRPr sz="1400" b="1"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err="1">
                <a:solidFill>
                  <a:srgbClr val="000000"/>
                </a:solidFill>
                <a:latin typeface="Arial"/>
                <a:ea typeface="Arial"/>
                <a:cs typeface="Arial"/>
                <a:sym typeface="Arial"/>
              </a:rPr>
              <a:t>voice_mail_plan</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f482744544_0_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1000"/>
              </a:spcBef>
              <a:spcAft>
                <a:spcPts val="0"/>
              </a:spcAft>
              <a:buClr>
                <a:schemeClr val="dk1"/>
              </a:buClr>
              <a:buSzPct val="30555"/>
              <a:buFont typeface="Arial"/>
              <a:buNone/>
            </a:pPr>
            <a:r>
              <a:rPr lang="en-US" sz="3600" b="1" dirty="0">
                <a:solidFill>
                  <a:srgbClr val="002776"/>
                </a:solidFill>
                <a:latin typeface="Arial"/>
                <a:ea typeface="Arial"/>
                <a:cs typeface="Arial"/>
                <a:sym typeface="Arial"/>
              </a:rPr>
              <a:t>Multicollinearity check</a:t>
            </a:r>
            <a:endParaRPr sz="1950" b="1" dirty="0">
              <a:solidFill>
                <a:schemeClr val="dk1"/>
              </a:solidFill>
              <a:highlight>
                <a:srgbClr val="FFFFFF"/>
              </a:highlight>
              <a:latin typeface="Arial"/>
              <a:ea typeface="Arial"/>
              <a:cs typeface="Arial"/>
              <a:sym typeface="Arial"/>
            </a:endParaRPr>
          </a:p>
          <a:p>
            <a:pPr marL="0" lvl="0" indent="0" algn="ctr" rtl="0">
              <a:spcBef>
                <a:spcPts val="0"/>
              </a:spcBef>
              <a:spcAft>
                <a:spcPts val="0"/>
              </a:spcAft>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3851526533"/>
              </p:ext>
            </p:extLst>
          </p:nvPr>
        </p:nvGraphicFramePr>
        <p:xfrm>
          <a:off x="571847" y="1866845"/>
          <a:ext cx="3687001" cy="3120390"/>
        </p:xfrm>
        <a:graphic>
          <a:graphicData uri="http://schemas.openxmlformats.org/drawingml/2006/table">
            <a:tbl>
              <a:tblPr/>
              <a:tblGrid>
                <a:gridCol w="304083">
                  <a:extLst>
                    <a:ext uri="{9D8B030D-6E8A-4147-A177-3AD203B41FA5}">
                      <a16:colId xmlns:a16="http://schemas.microsoft.com/office/drawing/2014/main" val="20000"/>
                    </a:ext>
                  </a:extLst>
                </a:gridCol>
                <a:gridCol w="2185593">
                  <a:extLst>
                    <a:ext uri="{9D8B030D-6E8A-4147-A177-3AD203B41FA5}">
                      <a16:colId xmlns:a16="http://schemas.microsoft.com/office/drawing/2014/main" val="20001"/>
                    </a:ext>
                  </a:extLst>
                </a:gridCol>
                <a:gridCol w="1197325">
                  <a:extLst>
                    <a:ext uri="{9D8B030D-6E8A-4147-A177-3AD203B41FA5}">
                      <a16:colId xmlns:a16="http://schemas.microsoft.com/office/drawing/2014/main" val="20002"/>
                    </a:ext>
                  </a:extLst>
                </a:gridCol>
              </a:tblGrid>
              <a:tr h="210225">
                <a:tc>
                  <a:txBody>
                    <a:bodyPr/>
                    <a:lstStyle/>
                    <a:p>
                      <a:pPr algn="l" fontAlgn="b"/>
                      <a:r>
                        <a:rPr lang="en-US" sz="1400" b="1"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Arial" panose="020B0604020202020204" pitchFamily="34" charset="0"/>
                          <a:cs typeface="Arial" panose="020B0604020202020204" pitchFamily="34" charset="0"/>
                        </a:rPr>
                        <a:t>variables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panose="020B0604020202020204" pitchFamily="34" charset="0"/>
                          <a:cs typeface="Arial" panose="020B0604020202020204" pitchFamily="34" charset="0"/>
                        </a:rPr>
                        <a:t>VIF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0225">
                <a:tc>
                  <a:txBody>
                    <a:bodyPr/>
                    <a:lstStyle/>
                    <a:p>
                      <a:pPr algn="r" fontAlgn="b"/>
                      <a:r>
                        <a:rPr lang="en-US" sz="1400" b="1" i="0" u="none" strike="noStrike" dirty="0">
                          <a:solidFill>
                            <a:srgbClr val="000000"/>
                          </a:solidFill>
                          <a:effectLst/>
                          <a:latin typeface="Arial" panose="020B0604020202020204" pitchFamily="34" charset="0"/>
                          <a:cs typeface="Arial" panose="020B060402020202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err="1">
                          <a:solidFill>
                            <a:srgbClr val="000000"/>
                          </a:solidFill>
                          <a:effectLst/>
                          <a:latin typeface="Arial" panose="020B0604020202020204" pitchFamily="34" charset="0"/>
                          <a:cs typeface="Arial" panose="020B0604020202020204" pitchFamily="34" charset="0"/>
                        </a:rPr>
                        <a:t>total_charge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panose="020B0604020202020204" pitchFamily="34" charset="0"/>
                          <a:cs typeface="Arial" panose="020B0604020202020204" pitchFamily="34" charset="0"/>
                        </a:rPr>
                        <a:t>39571.45394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0225">
                <a:tc>
                  <a:txBody>
                    <a:bodyPr/>
                    <a:lstStyle/>
                    <a:p>
                      <a:pPr algn="r" fontAlgn="b"/>
                      <a:r>
                        <a:rPr lang="en-US" sz="1400" b="1"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err="1">
                          <a:solidFill>
                            <a:srgbClr val="000000"/>
                          </a:solidFill>
                          <a:effectLst/>
                          <a:latin typeface="Arial" panose="020B0604020202020204" pitchFamily="34" charset="0"/>
                          <a:cs typeface="Arial" panose="020B0604020202020204" pitchFamily="34" charset="0"/>
                        </a:rPr>
                        <a:t>day_mins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panose="020B0604020202020204" pitchFamily="34" charset="0"/>
                          <a:cs typeface="Arial" panose="020B0604020202020204" pitchFamily="34" charset="0"/>
                        </a:rPr>
                        <a:t>11045.39525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0225">
                <a:tc>
                  <a:txBody>
                    <a:bodyPr/>
                    <a:lstStyle/>
                    <a:p>
                      <a:pPr algn="r" fontAlgn="b"/>
                      <a:r>
                        <a:rPr lang="en-US" sz="1400" b="1"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err="1">
                          <a:solidFill>
                            <a:srgbClr val="000000"/>
                          </a:solidFill>
                          <a:effectLst/>
                          <a:latin typeface="Arial" panose="020B0604020202020204" pitchFamily="34" charset="0"/>
                          <a:cs typeface="Arial" panose="020B0604020202020204" pitchFamily="34" charset="0"/>
                        </a:rPr>
                        <a:t>evening_mins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panose="020B0604020202020204" pitchFamily="34" charset="0"/>
                          <a:cs typeface="Arial" panose="020B0604020202020204" pitchFamily="34" charset="0"/>
                        </a:rPr>
                        <a:t>3383.012924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0225">
                <a:tc>
                  <a:txBody>
                    <a:bodyPr/>
                    <a:lstStyle/>
                    <a:p>
                      <a:pPr algn="r" fontAlgn="b"/>
                      <a:r>
                        <a:rPr lang="en-US" sz="1400" b="1" i="0" u="none" strike="noStrike">
                          <a:solidFill>
                            <a:srgbClr val="000000"/>
                          </a:solidFill>
                          <a:effectLst/>
                          <a:latin typeface="Arial" panose="020B0604020202020204" pitchFamily="34" charset="0"/>
                          <a:cs typeface="Arial" panose="020B060402020202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err="1">
                          <a:solidFill>
                            <a:srgbClr val="000000"/>
                          </a:solidFill>
                          <a:effectLst/>
                          <a:latin typeface="Arial" panose="020B0604020202020204" pitchFamily="34" charset="0"/>
                          <a:cs typeface="Arial" panose="020B0604020202020204" pitchFamily="34" charset="0"/>
                        </a:rPr>
                        <a:t>night_mins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panose="020B0604020202020204" pitchFamily="34" charset="0"/>
                          <a:cs typeface="Arial" panose="020B0604020202020204" pitchFamily="34" charset="0"/>
                        </a:rPr>
                        <a:t>960.217392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0225">
                <a:tc>
                  <a:txBody>
                    <a:bodyPr/>
                    <a:lstStyle/>
                    <a:p>
                      <a:pPr algn="r" fontAlgn="b"/>
                      <a:r>
                        <a:rPr lang="en-US" sz="1400" b="1" i="0" u="none" strike="noStrike">
                          <a:solidFill>
                            <a:srgbClr val="000000"/>
                          </a:solidFill>
                          <a:effectLst/>
                          <a:latin typeface="Arial" panose="020B0604020202020204" pitchFamily="34" charset="0"/>
                          <a:cs typeface="Arial" panose="020B060402020202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err="1">
                          <a:solidFill>
                            <a:srgbClr val="000000"/>
                          </a:solidFill>
                          <a:effectLst/>
                          <a:latin typeface="Arial" panose="020B0604020202020204" pitchFamily="34" charset="0"/>
                          <a:cs typeface="Arial" panose="020B0604020202020204" pitchFamily="34" charset="0"/>
                        </a:rPr>
                        <a:t>international_mins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panose="020B0604020202020204" pitchFamily="34" charset="0"/>
                          <a:cs typeface="Arial" panose="020B0604020202020204" pitchFamily="34" charset="0"/>
                        </a:rPr>
                        <a:t>106.33832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0225">
                <a:tc>
                  <a:txBody>
                    <a:bodyPr/>
                    <a:lstStyle/>
                    <a:p>
                      <a:pPr algn="r" fontAlgn="b"/>
                      <a:r>
                        <a:rPr lang="en-US" sz="1400" b="1" i="0" u="none" strike="noStrike">
                          <a:solidFill>
                            <a:srgbClr val="000000"/>
                          </a:solidFill>
                          <a:effectLst/>
                          <a:latin typeface="Arial" panose="020B0604020202020204" pitchFamily="34" charset="0"/>
                          <a:cs typeface="Arial" panose="020B060402020202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err="1">
                          <a:solidFill>
                            <a:srgbClr val="000000"/>
                          </a:solidFill>
                          <a:effectLst/>
                          <a:latin typeface="Arial" panose="020B0604020202020204" pitchFamily="34" charset="0"/>
                          <a:cs typeface="Arial" panose="020B0604020202020204" pitchFamily="34" charset="0"/>
                        </a:rPr>
                        <a:t>night_calls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panose="020B0604020202020204" pitchFamily="34" charset="0"/>
                          <a:cs typeface="Arial" panose="020B0604020202020204" pitchFamily="34" charset="0"/>
                        </a:rPr>
                        <a:t>22.553537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0225">
                <a:tc>
                  <a:txBody>
                    <a:bodyPr/>
                    <a:lstStyle/>
                    <a:p>
                      <a:pPr algn="r" fontAlgn="b"/>
                      <a:r>
                        <a:rPr lang="en-US" sz="1400" b="1" i="0" u="none" strike="noStrike">
                          <a:solidFill>
                            <a:srgbClr val="000000"/>
                          </a:solidFill>
                          <a:effectLst/>
                          <a:latin typeface="Arial" panose="020B0604020202020204" pitchFamily="34" charset="0"/>
                          <a:cs typeface="Arial" panose="020B060402020202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err="1">
                          <a:solidFill>
                            <a:srgbClr val="000000"/>
                          </a:solidFill>
                          <a:effectLst/>
                          <a:latin typeface="Arial" panose="020B0604020202020204" pitchFamily="34" charset="0"/>
                          <a:cs typeface="Arial" panose="020B0604020202020204" pitchFamily="34" charset="0"/>
                        </a:rPr>
                        <a:t>evening_calls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panose="020B0604020202020204" pitchFamily="34" charset="0"/>
                          <a:cs typeface="Arial" panose="020B0604020202020204" pitchFamily="34" charset="0"/>
                        </a:rPr>
                        <a:t>22.346787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0225">
                <a:tc>
                  <a:txBody>
                    <a:bodyPr/>
                    <a:lstStyle/>
                    <a:p>
                      <a:pPr algn="r" fontAlgn="b"/>
                      <a:r>
                        <a:rPr lang="en-US" sz="1400" b="1" i="0" u="none" strike="noStrike">
                          <a:solidFill>
                            <a:srgbClr val="000000"/>
                          </a:solidFill>
                          <a:effectLst/>
                          <a:latin typeface="Arial" panose="020B0604020202020204" pitchFamily="34" charset="0"/>
                          <a:cs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err="1">
                          <a:solidFill>
                            <a:srgbClr val="000000"/>
                          </a:solidFill>
                          <a:effectLst/>
                          <a:latin typeface="Arial" panose="020B0604020202020204" pitchFamily="34" charset="0"/>
                          <a:cs typeface="Arial" panose="020B0604020202020204" pitchFamily="34" charset="0"/>
                        </a:rPr>
                        <a:t>day_calls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panose="020B0604020202020204" pitchFamily="34" charset="0"/>
                          <a:cs typeface="Arial" panose="020B0604020202020204" pitchFamily="34" charset="0"/>
                        </a:rPr>
                        <a:t>22.210801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0225">
                <a:tc>
                  <a:txBody>
                    <a:bodyPr/>
                    <a:lstStyle/>
                    <a:p>
                      <a:pPr algn="r" fontAlgn="b"/>
                      <a:r>
                        <a:rPr lang="en-US" sz="1400" b="1" i="0" u="none" strike="noStrike">
                          <a:solidFill>
                            <a:srgbClr val="000000"/>
                          </a:solidFill>
                          <a:effectLst/>
                          <a:latin typeface="Arial" panose="020B0604020202020204" pitchFamily="34" charset="0"/>
                          <a:cs typeface="Arial" panose="020B060402020202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panose="020B0604020202020204" pitchFamily="34" charset="0"/>
                          <a:cs typeface="Arial" panose="020B0604020202020204" pitchFamily="34" charset="0"/>
                        </a:rPr>
                        <a:t>account_length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panose="020B0604020202020204" pitchFamily="34" charset="0"/>
                          <a:cs typeface="Arial" panose="020B0604020202020204" pitchFamily="34" charset="0"/>
                        </a:rPr>
                        <a:t>7.246295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0225">
                <a:tc>
                  <a:txBody>
                    <a:bodyPr/>
                    <a:lstStyle/>
                    <a:p>
                      <a:pPr algn="r" fontAlgn="b"/>
                      <a:r>
                        <a:rPr lang="en-US" sz="1400" b="1" i="0" u="none" strike="noStrike">
                          <a:solidFill>
                            <a:srgbClr val="000000"/>
                          </a:solidFill>
                          <a:effectLst/>
                          <a:latin typeface="Arial" panose="020B0604020202020204" pitchFamily="34" charset="0"/>
                          <a:cs typeface="Arial" panose="020B060402020202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panose="020B0604020202020204" pitchFamily="34" charset="0"/>
                          <a:cs typeface="Arial" panose="020B0604020202020204" pitchFamily="34" charset="0"/>
                        </a:rPr>
                        <a:t>international_calls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panose="020B0604020202020204" pitchFamily="34" charset="0"/>
                          <a:cs typeface="Arial" panose="020B0604020202020204" pitchFamily="34" charset="0"/>
                        </a:rPr>
                        <a:t>4.249229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10225">
                <a:tc>
                  <a:txBody>
                    <a:bodyPr/>
                    <a:lstStyle/>
                    <a:p>
                      <a:pPr algn="r" fontAlgn="b"/>
                      <a:r>
                        <a:rPr lang="en-US" sz="1400" b="1"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panose="020B0604020202020204" pitchFamily="34" charset="0"/>
                          <a:cs typeface="Arial" panose="020B0604020202020204" pitchFamily="34" charset="0"/>
                        </a:rPr>
                        <a:t>customer_service_calls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panose="020B0604020202020204" pitchFamily="34" charset="0"/>
                          <a:cs typeface="Arial" panose="020B0604020202020204" pitchFamily="34" charset="0"/>
                        </a:rPr>
                        <a:t>2.377717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10225">
                <a:tc>
                  <a:txBody>
                    <a:bodyPr/>
                    <a:lstStyle/>
                    <a:p>
                      <a:pPr algn="r" fontAlgn="b"/>
                      <a:r>
                        <a:rPr lang="en-US" sz="1400" b="1" i="0" u="none" strike="noStrike">
                          <a:solidFill>
                            <a:srgbClr val="000000"/>
                          </a:solidFill>
                          <a:effectLst/>
                          <a:latin typeface="Arial" panose="020B0604020202020204" pitchFamily="34" charset="0"/>
                          <a:cs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panose="020B0604020202020204" pitchFamily="34" charset="0"/>
                          <a:cs typeface="Arial" panose="020B0604020202020204" pitchFamily="34" charset="0"/>
                        </a:rPr>
                        <a:t>voice_mail_plan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panose="020B0604020202020204" pitchFamily="34" charset="0"/>
                          <a:cs typeface="Arial" panose="020B0604020202020204" pitchFamily="34" charset="0"/>
                        </a:rPr>
                        <a:t>1.381607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10225">
                <a:tc>
                  <a:txBody>
                    <a:bodyPr/>
                    <a:lstStyle/>
                    <a:p>
                      <a:pPr algn="r" fontAlgn="b"/>
                      <a:r>
                        <a:rPr lang="en-US" sz="1400" b="1"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panose="020B0604020202020204" pitchFamily="34" charset="0"/>
                          <a:cs typeface="Arial" panose="020B0604020202020204" pitchFamily="34" charset="0"/>
                        </a:rPr>
                        <a:t>international_plan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panose="020B0604020202020204" pitchFamily="34" charset="0"/>
                          <a:cs typeface="Arial" panose="020B0604020202020204" pitchFamily="34" charset="0"/>
                        </a:rPr>
                        <a:t>1.115208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3" name="Rectangle 2"/>
          <p:cNvSpPr/>
          <p:nvPr/>
        </p:nvSpPr>
        <p:spPr>
          <a:xfrm>
            <a:off x="4390372" y="1914787"/>
            <a:ext cx="4572000" cy="1169551"/>
          </a:xfrm>
          <a:prstGeom prst="rect">
            <a:avLst/>
          </a:prstGeom>
        </p:spPr>
        <p:txBody>
          <a:bodyPr>
            <a:spAutoFit/>
          </a:bodyPr>
          <a:lstStyle/>
          <a:p>
            <a:pPr marL="285750" indent="-285750">
              <a:buFont typeface="Wingdings" panose="05000000000000000000" pitchFamily="2" charset="2"/>
              <a:buChar char="v"/>
            </a:pPr>
            <a:r>
              <a:rPr lang="en-US" b="1" dirty="0"/>
              <a:t>Since we are observing high multi collinearity, we are dropping columns with high VIF scores</a:t>
            </a:r>
          </a:p>
          <a:p>
            <a:pPr marL="285750" indent="-285750">
              <a:buFont typeface="Wingdings" panose="05000000000000000000" pitchFamily="2" charset="2"/>
              <a:buChar char="v"/>
            </a:pPr>
            <a:r>
              <a:rPr lang="en-US" b="1" dirty="0"/>
              <a:t>Hence below are the retained columns with low VIF scores:</a:t>
            </a:r>
          </a:p>
          <a:p>
            <a:pPr marL="285750" indent="-285750">
              <a:buFont typeface="Wingdings" panose="05000000000000000000" pitchFamily="2" charset="2"/>
              <a:buChar char="v"/>
            </a:pP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570010786"/>
              </p:ext>
            </p:extLst>
          </p:nvPr>
        </p:nvGraphicFramePr>
        <p:xfrm>
          <a:off x="4822955" y="3064110"/>
          <a:ext cx="3982841" cy="1871145"/>
        </p:xfrm>
        <a:graphic>
          <a:graphicData uri="http://schemas.openxmlformats.org/drawingml/2006/table">
            <a:tbl>
              <a:tblPr>
                <a:tableStyleId>{3BC9DE99-B0A1-4166-9C53-8BC6DE8B7DE9}</a:tableStyleId>
              </a:tblPr>
              <a:tblGrid>
                <a:gridCol w="906049">
                  <a:extLst>
                    <a:ext uri="{9D8B030D-6E8A-4147-A177-3AD203B41FA5}">
                      <a16:colId xmlns:a16="http://schemas.microsoft.com/office/drawing/2014/main" val="20000"/>
                    </a:ext>
                  </a:extLst>
                </a:gridCol>
                <a:gridCol w="2170743">
                  <a:extLst>
                    <a:ext uri="{9D8B030D-6E8A-4147-A177-3AD203B41FA5}">
                      <a16:colId xmlns:a16="http://schemas.microsoft.com/office/drawing/2014/main" val="20001"/>
                    </a:ext>
                  </a:extLst>
                </a:gridCol>
                <a:gridCol w="906049">
                  <a:extLst>
                    <a:ext uri="{9D8B030D-6E8A-4147-A177-3AD203B41FA5}">
                      <a16:colId xmlns:a16="http://schemas.microsoft.com/office/drawing/2014/main" val="20002"/>
                    </a:ext>
                  </a:extLst>
                </a:gridCol>
              </a:tblGrid>
              <a:tr h="311984">
                <a:tc>
                  <a:txBody>
                    <a:bodyPr/>
                    <a:lstStyle/>
                    <a:p>
                      <a:pPr algn="l" fontAlgn="b"/>
                      <a:r>
                        <a:rPr lang="en-US" sz="1400" b="1" u="none" strike="noStrike" dirty="0">
                          <a:effectLst/>
                        </a:rPr>
                        <a:t> </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b="1" u="none" strike="noStrike" dirty="0">
                          <a:effectLst/>
                        </a:rPr>
                        <a:t>variables</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b="1" u="none" strike="noStrike">
                          <a:effectLst/>
                        </a:rPr>
                        <a:t>VIF</a:t>
                      </a:r>
                      <a:endParaRPr lang="en-US" sz="14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77812">
                <a:tc>
                  <a:txBody>
                    <a:bodyPr/>
                    <a:lstStyle/>
                    <a:p>
                      <a:pPr algn="r" fontAlgn="b"/>
                      <a:r>
                        <a:rPr lang="en-US" sz="1400" b="1" u="none" strike="noStrike">
                          <a:effectLst/>
                        </a:rPr>
                        <a:t>4</a:t>
                      </a:r>
                      <a:endParaRPr lang="en-US" sz="1400" b="1" i="0" u="none" strike="noStrike">
                        <a:solidFill>
                          <a:srgbClr val="000000"/>
                        </a:solidFill>
                        <a:effectLst/>
                        <a:latin typeface="Calibri"/>
                      </a:endParaRPr>
                    </a:p>
                  </a:txBody>
                  <a:tcPr marL="9525" marR="9525" marT="9525" marB="0" anchor="b"/>
                </a:tc>
                <a:tc>
                  <a:txBody>
                    <a:bodyPr/>
                    <a:lstStyle/>
                    <a:p>
                      <a:pPr algn="l" fontAlgn="b"/>
                      <a:r>
                        <a:rPr lang="en-US" sz="1400" b="1" u="none" strike="noStrike" dirty="0" err="1">
                          <a:effectLst/>
                        </a:rPr>
                        <a:t>total_charge</a:t>
                      </a:r>
                      <a:endParaRPr lang="en-US" sz="1400" b="1" i="0" u="none" strike="noStrike" dirty="0">
                        <a:solidFill>
                          <a:srgbClr val="000000"/>
                        </a:solidFill>
                        <a:effectLst/>
                        <a:latin typeface="Calibri"/>
                      </a:endParaRPr>
                    </a:p>
                  </a:txBody>
                  <a:tcPr marL="9525" marR="9525" marT="9525" marB="0" anchor="b"/>
                </a:tc>
                <a:tc>
                  <a:txBody>
                    <a:bodyPr/>
                    <a:lstStyle/>
                    <a:p>
                      <a:pPr algn="r" fontAlgn="b"/>
                      <a:r>
                        <a:rPr lang="en-US" sz="1400" b="1" u="none" strike="noStrike" dirty="0">
                          <a:effectLst/>
                        </a:rPr>
                        <a:t>5.451551</a:t>
                      </a:r>
                      <a:endParaRPr lang="en-US"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77812">
                <a:tc>
                  <a:txBody>
                    <a:bodyPr/>
                    <a:lstStyle/>
                    <a:p>
                      <a:pPr algn="r" fontAlgn="b"/>
                      <a:r>
                        <a:rPr lang="en-US" sz="1400" b="1" u="none" strike="noStrike" dirty="0">
                          <a:effectLst/>
                        </a:rPr>
                        <a:t>3</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b="1" u="none" strike="noStrike" dirty="0" err="1">
                          <a:effectLst/>
                        </a:rPr>
                        <a:t>international_calls</a:t>
                      </a:r>
                      <a:endParaRPr lang="en-US" sz="1400" b="1" i="0" u="none" strike="noStrike" dirty="0">
                        <a:solidFill>
                          <a:srgbClr val="000000"/>
                        </a:solidFill>
                        <a:effectLst/>
                        <a:latin typeface="Calibri"/>
                      </a:endParaRPr>
                    </a:p>
                  </a:txBody>
                  <a:tcPr marL="9525" marR="9525" marT="9525" marB="0" anchor="b"/>
                </a:tc>
                <a:tc>
                  <a:txBody>
                    <a:bodyPr/>
                    <a:lstStyle/>
                    <a:p>
                      <a:pPr algn="r" fontAlgn="b"/>
                      <a:r>
                        <a:rPr lang="en-US" sz="1400" b="1" u="none" strike="noStrike" dirty="0">
                          <a:effectLst/>
                        </a:rPr>
                        <a:t>3.95409</a:t>
                      </a:r>
                      <a:endParaRPr lang="en-US"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502840">
                <a:tc>
                  <a:txBody>
                    <a:bodyPr/>
                    <a:lstStyle/>
                    <a:p>
                      <a:pPr algn="r" fontAlgn="b"/>
                      <a:r>
                        <a:rPr lang="en-US" sz="1400" b="1" u="none" strike="noStrike">
                          <a:effectLst/>
                        </a:rPr>
                        <a:t>1</a:t>
                      </a:r>
                      <a:endParaRPr lang="en-US" sz="1400" b="1" i="0" u="none" strike="noStrike">
                        <a:solidFill>
                          <a:srgbClr val="000000"/>
                        </a:solidFill>
                        <a:effectLst/>
                        <a:latin typeface="Calibri"/>
                      </a:endParaRPr>
                    </a:p>
                  </a:txBody>
                  <a:tcPr marL="9525" marR="9525" marT="9525" marB="0" anchor="b"/>
                </a:tc>
                <a:tc>
                  <a:txBody>
                    <a:bodyPr/>
                    <a:lstStyle/>
                    <a:p>
                      <a:pPr algn="l" fontAlgn="b"/>
                      <a:r>
                        <a:rPr lang="en-US" sz="1400" b="1" u="none" strike="noStrike" dirty="0" err="1">
                          <a:effectLst/>
                        </a:rPr>
                        <a:t>customer_service_calls</a:t>
                      </a:r>
                      <a:endParaRPr lang="en-US" sz="1400" b="1" i="0" u="none" strike="noStrike" dirty="0">
                        <a:solidFill>
                          <a:srgbClr val="000000"/>
                        </a:solidFill>
                        <a:effectLst/>
                        <a:latin typeface="Calibri"/>
                      </a:endParaRPr>
                    </a:p>
                  </a:txBody>
                  <a:tcPr marL="9525" marR="9525" marT="9525" marB="0" anchor="b"/>
                </a:tc>
                <a:tc>
                  <a:txBody>
                    <a:bodyPr/>
                    <a:lstStyle/>
                    <a:p>
                      <a:pPr algn="r" fontAlgn="b"/>
                      <a:r>
                        <a:rPr lang="en-US" sz="1400" b="1" u="none" strike="noStrike" dirty="0">
                          <a:effectLst/>
                        </a:rPr>
                        <a:t>2.302968</a:t>
                      </a:r>
                      <a:endParaRPr lang="en-US"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77812">
                <a:tc>
                  <a:txBody>
                    <a:bodyPr/>
                    <a:lstStyle/>
                    <a:p>
                      <a:pPr algn="r" fontAlgn="b"/>
                      <a:r>
                        <a:rPr lang="en-US" sz="1400" b="1" u="none" strike="noStrike">
                          <a:effectLst/>
                        </a:rPr>
                        <a:t>0</a:t>
                      </a:r>
                      <a:endParaRPr lang="en-US" sz="1400" b="1" i="0" u="none" strike="noStrike">
                        <a:solidFill>
                          <a:srgbClr val="000000"/>
                        </a:solidFill>
                        <a:effectLst/>
                        <a:latin typeface="Calibri"/>
                      </a:endParaRPr>
                    </a:p>
                  </a:txBody>
                  <a:tcPr marL="9525" marR="9525" marT="9525" marB="0" anchor="b"/>
                </a:tc>
                <a:tc>
                  <a:txBody>
                    <a:bodyPr/>
                    <a:lstStyle/>
                    <a:p>
                      <a:pPr algn="l" fontAlgn="b"/>
                      <a:r>
                        <a:rPr lang="en-US" sz="1400" b="1" u="none" strike="noStrike" dirty="0" err="1">
                          <a:effectLst/>
                        </a:rPr>
                        <a:t>voice_mail_plan</a:t>
                      </a:r>
                      <a:endParaRPr lang="en-US" sz="1400" b="1" i="0" u="none" strike="noStrike" dirty="0">
                        <a:solidFill>
                          <a:srgbClr val="000000"/>
                        </a:solidFill>
                        <a:effectLst/>
                        <a:latin typeface="Calibri"/>
                      </a:endParaRPr>
                    </a:p>
                  </a:txBody>
                  <a:tcPr marL="9525" marR="9525" marT="9525" marB="0" anchor="b"/>
                </a:tc>
                <a:tc>
                  <a:txBody>
                    <a:bodyPr/>
                    <a:lstStyle/>
                    <a:p>
                      <a:pPr algn="r" fontAlgn="b"/>
                      <a:r>
                        <a:rPr lang="en-US" sz="1400" b="1" u="none" strike="noStrike" dirty="0">
                          <a:effectLst/>
                        </a:rPr>
                        <a:t>1.371177</a:t>
                      </a:r>
                      <a:endParaRPr lang="en-US"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02657">
                <a:tc>
                  <a:txBody>
                    <a:bodyPr/>
                    <a:lstStyle/>
                    <a:p>
                      <a:pPr algn="r" fontAlgn="b"/>
                      <a:r>
                        <a:rPr lang="en-US" sz="1400" b="1" u="none" strike="noStrike">
                          <a:effectLst/>
                        </a:rPr>
                        <a:t>2</a:t>
                      </a:r>
                      <a:endParaRPr lang="en-US" sz="1400" b="1" i="0" u="none" strike="noStrike">
                        <a:solidFill>
                          <a:srgbClr val="000000"/>
                        </a:solidFill>
                        <a:effectLst/>
                        <a:latin typeface="Calibri"/>
                      </a:endParaRPr>
                    </a:p>
                  </a:txBody>
                  <a:tcPr marL="9525" marR="9525" marT="9525" marB="0" anchor="b"/>
                </a:tc>
                <a:tc>
                  <a:txBody>
                    <a:bodyPr/>
                    <a:lstStyle/>
                    <a:p>
                      <a:pPr algn="l" fontAlgn="b"/>
                      <a:r>
                        <a:rPr lang="en-US" sz="1400" b="1" u="none" strike="noStrike" dirty="0" err="1">
                          <a:effectLst/>
                        </a:rPr>
                        <a:t>international_plan</a:t>
                      </a:r>
                      <a:endParaRPr lang="en-US" sz="1400" b="1" i="0" u="none" strike="noStrike" dirty="0">
                        <a:solidFill>
                          <a:srgbClr val="000000"/>
                        </a:solidFill>
                        <a:effectLst/>
                        <a:latin typeface="Calibri"/>
                      </a:endParaRPr>
                    </a:p>
                  </a:txBody>
                  <a:tcPr marL="9525" marR="9525" marT="9525" marB="0" anchor="b"/>
                </a:tc>
                <a:tc>
                  <a:txBody>
                    <a:bodyPr/>
                    <a:lstStyle/>
                    <a:p>
                      <a:pPr algn="r" fontAlgn="b"/>
                      <a:r>
                        <a:rPr lang="en-US" sz="1400" b="1" u="none" strike="noStrike" dirty="0">
                          <a:effectLst/>
                        </a:rPr>
                        <a:t>1.110698</a:t>
                      </a:r>
                      <a:endParaRPr lang="en-US"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g13c4cc76de4_1_0"/>
          <p:cNvPicPr preferRelativeResize="0"/>
          <p:nvPr/>
        </p:nvPicPr>
        <p:blipFill>
          <a:blip r:embed="rId3">
            <a:alphaModFix/>
          </a:blip>
          <a:stretch>
            <a:fillRect/>
          </a:stretch>
        </p:blipFill>
        <p:spPr>
          <a:xfrm>
            <a:off x="1000125" y="844077"/>
            <a:ext cx="7143750" cy="5040947"/>
          </a:xfrm>
          <a:prstGeom prst="rect">
            <a:avLst/>
          </a:prstGeom>
          <a:noFill/>
          <a:ln>
            <a:noFill/>
          </a:ln>
        </p:spPr>
      </p:pic>
      <p:sp>
        <p:nvSpPr>
          <p:cNvPr id="236" name="Google Shape;236;g13c4cc76de4_1_0"/>
          <p:cNvSpPr txBox="1"/>
          <p:nvPr/>
        </p:nvSpPr>
        <p:spPr>
          <a:xfrm>
            <a:off x="1048525" y="5980097"/>
            <a:ext cx="692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Century Gothic"/>
                <a:ea typeface="Century Gothic"/>
                <a:cs typeface="Century Gothic"/>
                <a:sym typeface="Century Gothic"/>
              </a:rPr>
              <a:t>Most of the features are normally distributed</a:t>
            </a:r>
            <a:endParaRPr b="1">
              <a:latin typeface="Century Gothic"/>
              <a:ea typeface="Century Gothic"/>
              <a:cs typeface="Century Gothic"/>
              <a:sym typeface="Century Gothic"/>
            </a:endParaRPr>
          </a:p>
        </p:txBody>
      </p:sp>
      <p:sp>
        <p:nvSpPr>
          <p:cNvPr id="4" name="Google Shape;224;p14"/>
          <p:cNvSpPr txBox="1">
            <a:spLocks/>
          </p:cNvSpPr>
          <p:nvPr/>
        </p:nvSpPr>
        <p:spPr>
          <a:xfrm>
            <a:off x="441664" y="-95141"/>
            <a:ext cx="8260672" cy="1039427"/>
          </a:xfrm>
          <a:prstGeom prst="rect">
            <a:avLst/>
          </a:prstGeom>
          <a:noFill/>
          <a:ln>
            <a:noFill/>
          </a:ln>
        </p:spPr>
        <p:txBody>
          <a:bodyPr spcFirstLastPara="1" wrap="square" lIns="91425" tIns="45700" rIns="91425" bIns="45700" anchor="ctr" anchorCtr="0">
            <a:normAutofit/>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pPr>
              <a:spcBef>
                <a:spcPts val="0"/>
              </a:spcBef>
              <a:buClr>
                <a:srgbClr val="002776"/>
              </a:buClr>
              <a:buSzPts val="3600"/>
              <a:buFont typeface="Arial"/>
              <a:buNone/>
            </a:pPr>
            <a:r>
              <a:rPr lang="en-US" sz="3600" b="1" cap="none" dirty="0">
                <a:solidFill>
                  <a:srgbClr val="002776"/>
                </a:solidFill>
                <a:latin typeface="Arial"/>
                <a:ea typeface="Arial"/>
                <a:cs typeface="Arial"/>
                <a:sym typeface="Arial"/>
              </a:rPr>
              <a:t>Density Plot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776"/>
              </a:buClr>
              <a:buSzPts val="3600"/>
              <a:buFont typeface="Arial"/>
              <a:buNone/>
            </a:pPr>
            <a:r>
              <a:rPr lang="en-US" sz="3600" b="1" cap="none">
                <a:solidFill>
                  <a:srgbClr val="002776"/>
                </a:solidFill>
                <a:latin typeface="Arial"/>
                <a:ea typeface="Arial"/>
                <a:cs typeface="Arial"/>
                <a:sym typeface="Arial"/>
              </a:rPr>
              <a:t>Standardization</a:t>
            </a:r>
            <a:br>
              <a:rPr lang="en-US" sz="3600" b="1" cap="none">
                <a:solidFill>
                  <a:srgbClr val="002776"/>
                </a:solidFill>
                <a:latin typeface="Arial"/>
                <a:ea typeface="Arial"/>
                <a:cs typeface="Arial"/>
                <a:sym typeface="Arial"/>
              </a:rPr>
            </a:br>
            <a:endParaRPr sz="3600" b="1" cap="none">
              <a:solidFill>
                <a:srgbClr val="002776"/>
              </a:solidFill>
              <a:latin typeface="Arial"/>
              <a:ea typeface="Arial"/>
              <a:cs typeface="Arial"/>
              <a:sym typeface="Arial"/>
            </a:endParaRPr>
          </a:p>
        </p:txBody>
      </p:sp>
      <p:pic>
        <p:nvPicPr>
          <p:cNvPr id="242" name="Google Shape;242;p15"/>
          <p:cNvPicPr preferRelativeResize="0">
            <a:picLocks noGrp="1"/>
          </p:cNvPicPr>
          <p:nvPr>
            <p:ph idx="1"/>
          </p:nvPr>
        </p:nvPicPr>
        <p:blipFill rotWithShape="1">
          <a:blip r:embed="rId3">
            <a:alphaModFix/>
          </a:blip>
          <a:stretch/>
        </p:blipFill>
        <p:spPr>
          <a:xfrm>
            <a:off x="319414" y="1633550"/>
            <a:ext cx="8229600" cy="2356978"/>
          </a:xfrm>
          <a:prstGeom prst="rect">
            <a:avLst/>
          </a:prstGeom>
          <a:noFill/>
          <a:ln>
            <a:noFill/>
          </a:ln>
        </p:spPr>
      </p:pic>
      <p:sp>
        <p:nvSpPr>
          <p:cNvPr id="243" name="Google Shape;243;p15"/>
          <p:cNvSpPr/>
          <p:nvPr/>
        </p:nvSpPr>
        <p:spPr>
          <a:xfrm>
            <a:off x="3272251" y="4150599"/>
            <a:ext cx="256192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Data is </a:t>
            </a:r>
            <a:r>
              <a:rPr lang="en-US" b="1" dirty="0"/>
              <a:t>scaled</a:t>
            </a:r>
            <a:br>
              <a:rPr lang="en-US" b="1" dirty="0"/>
            </a:br>
            <a:endParaRPr dirty="0"/>
          </a:p>
        </p:txBody>
      </p:sp>
      <p:pic>
        <p:nvPicPr>
          <p:cNvPr id="245" name="Google Shape;245;p15"/>
          <p:cNvPicPr preferRelativeResize="0"/>
          <p:nvPr/>
        </p:nvPicPr>
        <p:blipFill rotWithShape="1">
          <a:blip r:embed="rId4">
            <a:alphaModFix/>
          </a:blip>
          <a:srcRect l="18664" t="45380" r="33199" b="19238"/>
          <a:stretch/>
        </p:blipFill>
        <p:spPr>
          <a:xfrm>
            <a:off x="413359" y="4615842"/>
            <a:ext cx="8279704" cy="20104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1000"/>
              </a:spcBef>
              <a:buClr>
                <a:schemeClr val="dk1"/>
              </a:buClr>
              <a:buSzPct val="30555"/>
            </a:pPr>
            <a:r>
              <a:rPr lang="en-US" sz="3600" b="1" dirty="0">
                <a:solidFill>
                  <a:srgbClr val="002776"/>
                </a:solidFill>
                <a:latin typeface="Arial"/>
                <a:ea typeface="Arial"/>
                <a:cs typeface="Arial"/>
              </a:rPr>
              <a:t>Model Selection</a:t>
            </a:r>
          </a:p>
        </p:txBody>
      </p:sp>
      <p:sp>
        <p:nvSpPr>
          <p:cNvPr id="3" name="Text Placeholder 2"/>
          <p:cNvSpPr>
            <a:spLocks noGrp="1"/>
          </p:cNvSpPr>
          <p:nvPr>
            <p:ph idx="1"/>
          </p:nvPr>
        </p:nvSpPr>
        <p:spPr/>
        <p:txBody>
          <a:bodyPr>
            <a:normAutofit/>
          </a:bodyPr>
          <a:lstStyle/>
          <a:p>
            <a:pPr>
              <a:buFont typeface="Wingdings" panose="05000000000000000000" pitchFamily="2" charset="2"/>
              <a:buChar char="v"/>
            </a:pPr>
            <a:r>
              <a:rPr lang="en-US" sz="1400" b="1" dirty="0">
                <a:latin typeface="Arial" panose="020B0604020202020204" pitchFamily="34" charset="0"/>
                <a:cs typeface="Arial" panose="020B0604020202020204" pitchFamily="34" charset="0"/>
              </a:rPr>
              <a:t>As the Data is Scaled, we will be therefore testing the accuracy of below models:</a:t>
            </a:r>
          </a:p>
          <a:p>
            <a:r>
              <a:rPr lang="en-US" sz="1400" b="1" dirty="0">
                <a:latin typeface="Arial" panose="020B0604020202020204" pitchFamily="34" charset="0"/>
                <a:cs typeface="Arial" panose="020B0604020202020204" pitchFamily="34" charset="0"/>
              </a:rPr>
              <a:t>1. Logistic Regression</a:t>
            </a:r>
          </a:p>
          <a:p>
            <a:r>
              <a:rPr lang="en-US" sz="1400" b="1" dirty="0">
                <a:latin typeface="Arial" panose="020B0604020202020204" pitchFamily="34" charset="0"/>
                <a:cs typeface="Arial" panose="020B0604020202020204" pitchFamily="34" charset="0"/>
              </a:rPr>
              <a:t>2. Random Forest Classifier</a:t>
            </a:r>
          </a:p>
          <a:p>
            <a:r>
              <a:rPr lang="en-US" sz="1400" b="1" dirty="0">
                <a:latin typeface="Arial" panose="020B0604020202020204" pitchFamily="34" charset="0"/>
                <a:cs typeface="Arial" panose="020B0604020202020204" pitchFamily="34" charset="0"/>
              </a:rPr>
              <a:t>3. Decision Tree Classifier</a:t>
            </a:r>
          </a:p>
          <a:p>
            <a:r>
              <a:rPr lang="en-US" sz="1400" b="1" dirty="0">
                <a:latin typeface="Arial" panose="020B0604020202020204" pitchFamily="34" charset="0"/>
                <a:cs typeface="Arial" panose="020B0604020202020204" pitchFamily="34" charset="0"/>
              </a:rPr>
              <a:t>4. </a:t>
            </a:r>
            <a:r>
              <a:rPr lang="en-US" sz="1400" b="1" dirty="0" err="1">
                <a:latin typeface="Arial" panose="020B0604020202020204" pitchFamily="34" charset="0"/>
                <a:cs typeface="Arial" panose="020B0604020202020204" pitchFamily="34" charset="0"/>
              </a:rPr>
              <a:t>XGBoost</a:t>
            </a:r>
            <a:r>
              <a:rPr lang="en-US" sz="1400" b="1" dirty="0">
                <a:latin typeface="Arial" panose="020B0604020202020204" pitchFamily="34" charset="0"/>
                <a:cs typeface="Arial" panose="020B0604020202020204" pitchFamily="34" charset="0"/>
              </a:rPr>
              <a:t> Classifier</a:t>
            </a:r>
          </a:p>
          <a:p>
            <a:r>
              <a:rPr lang="en-US" sz="1400" b="1" dirty="0">
                <a:latin typeface="Arial" panose="020B0604020202020204" pitchFamily="34" charset="0"/>
                <a:cs typeface="Arial" panose="020B0604020202020204" pitchFamily="34" charset="0"/>
              </a:rPr>
              <a:t>5. </a:t>
            </a:r>
            <a:r>
              <a:rPr lang="en-US" sz="1400" b="1" dirty="0" err="1">
                <a:latin typeface="Arial" panose="020B0604020202020204" pitchFamily="34" charset="0"/>
                <a:cs typeface="Arial" panose="020B0604020202020204" pitchFamily="34" charset="0"/>
              </a:rPr>
              <a:t>KNeighbours</a:t>
            </a:r>
            <a:r>
              <a:rPr lang="en-US" sz="1400" b="1" dirty="0">
                <a:latin typeface="Arial" panose="020B0604020202020204" pitchFamily="34" charset="0"/>
                <a:cs typeface="Arial" panose="020B0604020202020204" pitchFamily="34" charset="0"/>
              </a:rPr>
              <a:t> Classifier</a:t>
            </a:r>
          </a:p>
          <a:p>
            <a:r>
              <a:rPr lang="en-US" sz="1400" b="1" dirty="0">
                <a:latin typeface="Arial" panose="020B0604020202020204" pitchFamily="34" charset="0"/>
                <a:cs typeface="Arial" panose="020B0604020202020204" pitchFamily="34" charset="0"/>
              </a:rPr>
              <a:t>6. Naive </a:t>
            </a:r>
            <a:r>
              <a:rPr lang="en-US" sz="1400" b="1" dirty="0" err="1">
                <a:latin typeface="Arial" panose="020B0604020202020204" pitchFamily="34" charset="0"/>
                <a:cs typeface="Arial" panose="020B0604020202020204" pitchFamily="34" charset="0"/>
              </a:rPr>
              <a:t>Bayse</a:t>
            </a:r>
            <a:r>
              <a:rPr lang="en-US" sz="1400" b="1" dirty="0">
                <a:latin typeface="Arial" panose="020B0604020202020204" pitchFamily="34" charset="0"/>
                <a:cs typeface="Arial" panose="020B0604020202020204" pitchFamily="34" charset="0"/>
              </a:rPr>
              <a:t> Classifier</a:t>
            </a:r>
          </a:p>
          <a:p>
            <a:r>
              <a:rPr lang="en-US" sz="1400" b="1" dirty="0">
                <a:latin typeface="Arial" panose="020B0604020202020204" pitchFamily="34" charset="0"/>
                <a:cs typeface="Arial" panose="020B0604020202020204" pitchFamily="34" charset="0"/>
              </a:rPr>
              <a:t>7. SVM Classifier</a:t>
            </a:r>
          </a:p>
          <a:p>
            <a:pPr>
              <a:buFont typeface="Wingdings" panose="05000000000000000000" pitchFamily="2" charset="2"/>
              <a:buChar char="v"/>
            </a:pPr>
            <a:r>
              <a:rPr lang="en-US" sz="1400" b="1" dirty="0">
                <a:latin typeface="Arial" panose="020B0604020202020204" pitchFamily="34" charset="0"/>
                <a:cs typeface="Arial" panose="020B0604020202020204" pitchFamily="34" charset="0"/>
              </a:rPr>
              <a:t>We are splitting the dataset into training and testing data in test size of 20% and training size of 80%</a:t>
            </a:r>
          </a:p>
          <a:p>
            <a:pPr marL="114300" indent="0">
              <a:buNone/>
            </a:pPr>
            <a:r>
              <a:rPr lang="en-US" sz="1400" b="1" dirty="0">
                <a:latin typeface="Arial" panose="020B0604020202020204" pitchFamily="34" charset="0"/>
                <a:cs typeface="Arial" panose="020B0604020202020204" pitchFamily="34"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2662987788"/>
              </p:ext>
            </p:extLst>
          </p:nvPr>
        </p:nvGraphicFramePr>
        <p:xfrm>
          <a:off x="2033303" y="4559473"/>
          <a:ext cx="3528251" cy="1327760"/>
        </p:xfrm>
        <a:graphic>
          <a:graphicData uri="http://schemas.openxmlformats.org/drawingml/2006/table">
            <a:tbl>
              <a:tblPr/>
              <a:tblGrid>
                <a:gridCol w="2173235">
                  <a:extLst>
                    <a:ext uri="{9D8B030D-6E8A-4147-A177-3AD203B41FA5}">
                      <a16:colId xmlns:a16="http://schemas.microsoft.com/office/drawing/2014/main" val="20000"/>
                    </a:ext>
                  </a:extLst>
                </a:gridCol>
                <a:gridCol w="1355016">
                  <a:extLst>
                    <a:ext uri="{9D8B030D-6E8A-4147-A177-3AD203B41FA5}">
                      <a16:colId xmlns:a16="http://schemas.microsoft.com/office/drawing/2014/main" val="20001"/>
                    </a:ext>
                  </a:extLst>
                </a:gridCol>
              </a:tblGrid>
              <a:tr h="331940">
                <a:tc>
                  <a:txBody>
                    <a:bodyPr/>
                    <a:lstStyle/>
                    <a:p>
                      <a:pPr algn="l" fontAlgn="b"/>
                      <a:r>
                        <a:rPr lang="en-US" sz="1400" b="1" i="0" u="none" strike="noStrike" dirty="0" err="1">
                          <a:solidFill>
                            <a:srgbClr val="000000"/>
                          </a:solidFill>
                          <a:effectLst/>
                          <a:latin typeface="Arial"/>
                        </a:rPr>
                        <a:t>X_train.shape</a:t>
                      </a:r>
                      <a:endParaRPr lang="en-US" sz="1400" b="1" i="0" u="none" strike="noStrike" dirty="0">
                        <a:solidFill>
                          <a:srgbClr val="000000"/>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a:solidFill>
                            <a:srgbClr val="000000"/>
                          </a:solidFill>
                          <a:effectLst/>
                          <a:latin typeface="Arial"/>
                        </a:rPr>
                        <a:t>(2666, 9)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1940">
                <a:tc>
                  <a:txBody>
                    <a:bodyPr/>
                    <a:lstStyle/>
                    <a:p>
                      <a:pPr algn="l" fontAlgn="b"/>
                      <a:r>
                        <a:rPr lang="en-US" sz="1400" b="1" i="0" u="none" strike="noStrike">
                          <a:solidFill>
                            <a:srgbClr val="000000"/>
                          </a:solidFill>
                          <a:effectLst/>
                          <a:latin typeface="Arial"/>
                        </a:rPr>
                        <a:t>X_test.shape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a:solidFill>
                            <a:srgbClr val="000000"/>
                          </a:solidFill>
                          <a:effectLst/>
                          <a:latin typeface="Arial"/>
                        </a:rPr>
                        <a:t>(667, 9)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1940">
                <a:tc>
                  <a:txBody>
                    <a:bodyPr/>
                    <a:lstStyle/>
                    <a:p>
                      <a:pPr algn="l" fontAlgn="b"/>
                      <a:r>
                        <a:rPr lang="en-US" sz="1400" b="1" i="0" u="none" strike="noStrike">
                          <a:solidFill>
                            <a:srgbClr val="000000"/>
                          </a:solidFill>
                          <a:effectLst/>
                          <a:latin typeface="Arial"/>
                        </a:rPr>
                        <a:t>y_train.shape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a:solidFill>
                            <a:srgbClr val="000000"/>
                          </a:solidFill>
                          <a:effectLst/>
                          <a:latin typeface="Arial"/>
                        </a:rPr>
                        <a:t>(2666,)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1940">
                <a:tc>
                  <a:txBody>
                    <a:bodyPr/>
                    <a:lstStyle/>
                    <a:p>
                      <a:pPr algn="l" fontAlgn="b"/>
                      <a:r>
                        <a:rPr lang="en-US" sz="1400" b="1" i="0" u="none" strike="noStrike">
                          <a:solidFill>
                            <a:srgbClr val="000000"/>
                          </a:solidFill>
                          <a:effectLst/>
                          <a:latin typeface="Arial"/>
                        </a:rPr>
                        <a:t>y_test.shape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Arial"/>
                        </a:rPr>
                        <a:t>(667,)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76096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002776"/>
                </a:solidFill>
                <a:latin typeface="Arial"/>
                <a:ea typeface="Arial"/>
                <a:cs typeface="Arial"/>
              </a:rPr>
              <a:t> Logistic Regression</a:t>
            </a:r>
          </a:p>
        </p:txBody>
      </p:sp>
      <p:graphicFrame>
        <p:nvGraphicFramePr>
          <p:cNvPr id="4" name="Table 3"/>
          <p:cNvGraphicFramePr>
            <a:graphicFrameLocks noGrp="1"/>
          </p:cNvGraphicFramePr>
          <p:nvPr>
            <p:extLst>
              <p:ext uri="{D42A27DB-BD31-4B8C-83A1-F6EECF244321}">
                <p14:modId xmlns:p14="http://schemas.microsoft.com/office/powerpoint/2010/main" val="83536304"/>
              </p:ext>
            </p:extLst>
          </p:nvPr>
        </p:nvGraphicFramePr>
        <p:xfrm>
          <a:off x="259220" y="1688846"/>
          <a:ext cx="4216400" cy="2045970"/>
        </p:xfrm>
        <a:graphic>
          <a:graphicData uri="http://schemas.openxmlformats.org/drawingml/2006/table">
            <a:tbl>
              <a:tblPr/>
              <a:tblGrid>
                <a:gridCol w="1282700">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787400">
                  <a:extLst>
                    <a:ext uri="{9D8B030D-6E8A-4147-A177-3AD203B41FA5}">
                      <a16:colId xmlns:a16="http://schemas.microsoft.com/office/drawing/2014/main" val="20004"/>
                    </a:ext>
                  </a:extLst>
                </a:gridCol>
              </a:tblGrid>
              <a:tr h="228600">
                <a:tc>
                  <a:txBody>
                    <a:bodyPr/>
                    <a:lstStyle/>
                    <a:p>
                      <a:pPr algn="l" fontAlgn="b"/>
                      <a:r>
                        <a:rPr lang="en-US" sz="1400" b="1" i="0" u="none" strike="noStrike" dirty="0">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Arial"/>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support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r" fontAlgn="b"/>
                      <a:r>
                        <a:rPr lang="en-US" sz="1400" b="1" i="0" u="none" strike="noStrike">
                          <a:solidFill>
                            <a:srgbClr val="000000"/>
                          </a:solidFill>
                          <a:effectLst/>
                          <a:latin typeface="Arial"/>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578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r" fontAlgn="b"/>
                      <a:r>
                        <a:rPr lang="en-US" sz="1400" b="1" i="0" u="none" strike="noStrike">
                          <a:solidFill>
                            <a:srgbClr val="000000"/>
                          </a:solidFill>
                          <a:effectLst/>
                          <a:latin typeface="Arial"/>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89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l" fontAlgn="b"/>
                      <a:r>
                        <a:rPr lang="en-US" sz="1400" b="1" i="0" u="none" strike="noStrike">
                          <a:solidFill>
                            <a:srgbClr val="000000"/>
                          </a:solidFill>
                          <a:effectLst/>
                          <a:latin typeface="Arial"/>
                        </a:rPr>
                        <a:t>accuracy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lgn="l" fontAlgn="b"/>
                      <a:r>
                        <a:rPr lang="en-US" sz="1400" b="1" i="0" u="none" strike="noStrike">
                          <a:solidFill>
                            <a:srgbClr val="000000"/>
                          </a:solidFill>
                          <a:effectLst/>
                          <a:latin typeface="Arial"/>
                        </a:rPr>
                        <a:t>macro avg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8125">
                <a:tc>
                  <a:txBody>
                    <a:bodyPr/>
                    <a:lstStyle/>
                    <a:p>
                      <a:pPr algn="l" fontAlgn="b"/>
                      <a:r>
                        <a:rPr lang="en-US" sz="1400" b="1" i="0" u="none" strike="noStrike">
                          <a:solidFill>
                            <a:srgbClr val="000000"/>
                          </a:solidFill>
                          <a:effectLst/>
                          <a:latin typeface="Arial"/>
                        </a:rPr>
                        <a:t>weighted avg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262" y="3908121"/>
            <a:ext cx="4648738" cy="258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19206" y="4820826"/>
            <a:ext cx="3951961" cy="523220"/>
          </a:xfrm>
          <a:prstGeom prst="rect">
            <a:avLst/>
          </a:prstGeom>
        </p:spPr>
        <p:txBody>
          <a:bodyPr wrap="square">
            <a:spAutoFit/>
          </a:bodyPr>
          <a:lstStyle/>
          <a:p>
            <a:r>
              <a:rPr lang="en-US" b="1" dirty="0"/>
              <a:t>Logistic Regression accuracy score with all the features: 0.8771</a:t>
            </a:r>
          </a:p>
        </p:txBody>
      </p:sp>
      <p:sp>
        <p:nvSpPr>
          <p:cNvPr id="3" name="TextBox 2"/>
          <p:cNvSpPr txBox="1"/>
          <p:nvPr/>
        </p:nvSpPr>
        <p:spPr>
          <a:xfrm>
            <a:off x="4834509" y="4033381"/>
            <a:ext cx="413896" cy="307777"/>
          </a:xfrm>
          <a:prstGeom prst="rect">
            <a:avLst/>
          </a:prstGeom>
          <a:noFill/>
        </p:spPr>
        <p:txBody>
          <a:bodyPr wrap="none" rtlCol="0">
            <a:spAutoFit/>
          </a:bodyPr>
          <a:lstStyle/>
          <a:p>
            <a:r>
              <a:rPr lang="en-US" dirty="0">
                <a:solidFill>
                  <a:schemeClr val="accent2">
                    <a:lumMod val="20000"/>
                    <a:lumOff val="80000"/>
                  </a:schemeClr>
                </a:solidFill>
              </a:rPr>
              <a:t>TP</a:t>
            </a:r>
          </a:p>
        </p:txBody>
      </p:sp>
      <p:sp>
        <p:nvSpPr>
          <p:cNvPr id="5" name="TextBox 4"/>
          <p:cNvSpPr txBox="1"/>
          <p:nvPr/>
        </p:nvSpPr>
        <p:spPr>
          <a:xfrm>
            <a:off x="6888778" y="4053060"/>
            <a:ext cx="1446230" cy="307777"/>
          </a:xfrm>
          <a:prstGeom prst="rect">
            <a:avLst/>
          </a:prstGeom>
          <a:noFill/>
        </p:spPr>
        <p:txBody>
          <a:bodyPr wrap="none" rtlCol="0">
            <a:spAutoFit/>
          </a:bodyPr>
          <a:lstStyle/>
          <a:p>
            <a:r>
              <a:rPr lang="en-US" dirty="0"/>
              <a:t>FP-Type 1 error</a:t>
            </a:r>
          </a:p>
        </p:txBody>
      </p:sp>
      <p:sp>
        <p:nvSpPr>
          <p:cNvPr id="9" name="TextBox 8"/>
          <p:cNvSpPr txBox="1"/>
          <p:nvPr/>
        </p:nvSpPr>
        <p:spPr>
          <a:xfrm>
            <a:off x="4834509" y="5344046"/>
            <a:ext cx="1455848" cy="307777"/>
          </a:xfrm>
          <a:prstGeom prst="rect">
            <a:avLst/>
          </a:prstGeom>
          <a:noFill/>
        </p:spPr>
        <p:txBody>
          <a:bodyPr wrap="none" rtlCol="0">
            <a:spAutoFit/>
          </a:bodyPr>
          <a:lstStyle/>
          <a:p>
            <a:r>
              <a:rPr lang="en-US" dirty="0"/>
              <a:t>FN-Type 2 error</a:t>
            </a:r>
          </a:p>
        </p:txBody>
      </p:sp>
      <p:sp>
        <p:nvSpPr>
          <p:cNvPr id="8" name="TextBox 7"/>
          <p:cNvSpPr txBox="1"/>
          <p:nvPr/>
        </p:nvSpPr>
        <p:spPr>
          <a:xfrm>
            <a:off x="6819631" y="5201433"/>
            <a:ext cx="423514" cy="307777"/>
          </a:xfrm>
          <a:prstGeom prst="rect">
            <a:avLst/>
          </a:prstGeom>
          <a:noFill/>
        </p:spPr>
        <p:txBody>
          <a:bodyPr wrap="none" rtlCol="0">
            <a:spAutoFit/>
          </a:bodyPr>
          <a:lstStyle/>
          <a:p>
            <a:r>
              <a:rPr lang="en-US" dirty="0"/>
              <a:t>TN</a:t>
            </a:r>
          </a:p>
        </p:txBody>
      </p:sp>
    </p:spTree>
    <p:extLst>
      <p:ext uri="{BB962C8B-B14F-4D97-AF65-F5344CB8AC3E}">
        <p14:creationId xmlns:p14="http://schemas.microsoft.com/office/powerpoint/2010/main" val="3667693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776"/>
                </a:solidFill>
                <a:latin typeface="Arial"/>
                <a:ea typeface="Arial"/>
                <a:cs typeface="Arial"/>
              </a:rPr>
              <a:t>Random Forest Classifier</a:t>
            </a:r>
          </a:p>
        </p:txBody>
      </p:sp>
      <p:graphicFrame>
        <p:nvGraphicFramePr>
          <p:cNvPr id="4" name="Table 3"/>
          <p:cNvGraphicFramePr>
            <a:graphicFrameLocks noGrp="1"/>
          </p:cNvGraphicFramePr>
          <p:nvPr>
            <p:extLst>
              <p:ext uri="{D42A27DB-BD31-4B8C-83A1-F6EECF244321}">
                <p14:modId xmlns:p14="http://schemas.microsoft.com/office/powerpoint/2010/main" val="1906647931"/>
              </p:ext>
            </p:extLst>
          </p:nvPr>
        </p:nvGraphicFramePr>
        <p:xfrm>
          <a:off x="334376" y="1778696"/>
          <a:ext cx="4216400" cy="2045970"/>
        </p:xfrm>
        <a:graphic>
          <a:graphicData uri="http://schemas.openxmlformats.org/drawingml/2006/table">
            <a:tbl>
              <a:tblPr/>
              <a:tblGrid>
                <a:gridCol w="1282700">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787400">
                  <a:extLst>
                    <a:ext uri="{9D8B030D-6E8A-4147-A177-3AD203B41FA5}">
                      <a16:colId xmlns:a16="http://schemas.microsoft.com/office/drawing/2014/main" val="20004"/>
                    </a:ext>
                  </a:extLst>
                </a:gridCol>
              </a:tblGrid>
              <a:tr h="421551">
                <a:tc>
                  <a:txBody>
                    <a:bodyPr/>
                    <a:lstStyle/>
                    <a:p>
                      <a:pPr algn="l" fontAlgn="b"/>
                      <a:r>
                        <a:rPr lang="en-US" sz="1400" b="1" i="0" u="none" strike="noStrike" dirty="0">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support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r" fontAlgn="b"/>
                      <a:r>
                        <a:rPr lang="en-US" sz="1400" b="1" i="0" u="none" strike="noStrike">
                          <a:solidFill>
                            <a:srgbClr val="000000"/>
                          </a:solidFill>
                          <a:effectLst/>
                          <a:latin typeface="Arial"/>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578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r" fontAlgn="b"/>
                      <a:r>
                        <a:rPr lang="en-US" sz="1400" b="1" i="0" u="none" strike="noStrike">
                          <a:solidFill>
                            <a:srgbClr val="000000"/>
                          </a:solidFill>
                          <a:effectLst/>
                          <a:latin typeface="Arial"/>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a:rPr>
                        <a:t>0.79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89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l" fontAlgn="b"/>
                      <a:r>
                        <a:rPr lang="en-US" sz="1400" b="1" i="0" u="none" strike="noStrike">
                          <a:solidFill>
                            <a:srgbClr val="000000"/>
                          </a:solidFill>
                          <a:effectLst/>
                          <a:latin typeface="Arial"/>
                        </a:rPr>
                        <a:t>accuracy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lgn="l" fontAlgn="b"/>
                      <a:r>
                        <a:rPr lang="en-US" sz="1400" b="1" i="0" u="none" strike="noStrike">
                          <a:solidFill>
                            <a:srgbClr val="000000"/>
                          </a:solidFill>
                          <a:effectLst/>
                          <a:latin typeface="Arial"/>
                        </a:rPr>
                        <a:t>macro avg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8125">
                <a:tc>
                  <a:txBody>
                    <a:bodyPr/>
                    <a:lstStyle/>
                    <a:p>
                      <a:pPr algn="l" fontAlgn="b"/>
                      <a:r>
                        <a:rPr lang="en-US" sz="1400" b="1" i="0" u="none" strike="noStrike">
                          <a:solidFill>
                            <a:srgbClr val="000000"/>
                          </a:solidFill>
                          <a:effectLst/>
                          <a:latin typeface="Arial"/>
                        </a:rPr>
                        <a:t>weighted avg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2000" y="4000139"/>
            <a:ext cx="4424109" cy="246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984" y="4938063"/>
            <a:ext cx="381635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127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43" name="Google Shape;143;p3"/>
          <p:cNvSpPr txBox="1"/>
          <p:nvPr/>
        </p:nvSpPr>
        <p:spPr>
          <a:xfrm>
            <a:off x="1359945" y="574919"/>
            <a:ext cx="61345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a:t>
            </a:r>
            <a:r>
              <a:rPr lang="en-US" sz="2800" b="1" dirty="0">
                <a:solidFill>
                  <a:srgbClr val="002776"/>
                </a:solidFill>
              </a:rPr>
              <a:t>Set Details</a:t>
            </a:r>
            <a:endParaRPr sz="1400" b="0" i="0" u="none" strike="noStrike" cap="none" dirty="0">
              <a:solidFill>
                <a:srgbClr val="000000"/>
              </a:solidFill>
              <a:latin typeface="Arial"/>
              <a:ea typeface="Arial"/>
              <a:cs typeface="Arial"/>
              <a:sym typeface="Arial"/>
            </a:endParaRPr>
          </a:p>
        </p:txBody>
      </p:sp>
      <p:sp>
        <p:nvSpPr>
          <p:cNvPr id="144" name="Google Shape;144;p3"/>
          <p:cNvSpPr txBox="1"/>
          <p:nvPr/>
        </p:nvSpPr>
        <p:spPr>
          <a:xfrm>
            <a:off x="999974" y="1529910"/>
            <a:ext cx="7365305" cy="569382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The Data Set has 19 columns and 3333 rows with no missing values</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The dataset consists of only numerical Data</a:t>
            </a:r>
            <a:r>
              <a:rPr lang="en-US" b="1" dirty="0"/>
              <a:t> without any duplicate values.</a:t>
            </a:r>
            <a:endParaRPr b="1"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dirty="0">
                <a:solidFill>
                  <a:srgbClr val="000000"/>
                </a:solidFill>
                <a:sym typeface="Arial"/>
              </a:rPr>
              <a:t>These are the explanations for variables:</a:t>
            </a:r>
            <a:endParaRPr b="1"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err="1">
                <a:solidFill>
                  <a:srgbClr val="000000"/>
                </a:solidFill>
                <a:sym typeface="Arial"/>
              </a:rPr>
              <a:t>Account_length</a:t>
            </a:r>
            <a:r>
              <a:rPr lang="en-US" sz="1400" b="1" i="0" u="none" strike="noStrike" cap="none" dirty="0">
                <a:solidFill>
                  <a:srgbClr val="000000"/>
                </a:solidFill>
                <a:sym typeface="Arial"/>
              </a:rPr>
              <a:t>: the tenure of the customer account.</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Voice Mail Plan: Indicates if the said customer is in any specific plan or not.</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Voice Mail Messages: Total messages sent by customer.</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Day mins: Total day minutes consumed by the customer in a month.</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Eve mins: Total Evening minutes consumed by the customer in a month.</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Night Mins: Total Night minutes consumed by the customer in a month.</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err="1">
                <a:solidFill>
                  <a:srgbClr val="000000"/>
                </a:solidFill>
                <a:sym typeface="Arial"/>
              </a:rPr>
              <a:t>Internations</a:t>
            </a:r>
            <a:r>
              <a:rPr lang="en-US" sz="1400" b="1" i="0" u="none" strike="noStrike" cap="none" dirty="0">
                <a:solidFill>
                  <a:srgbClr val="000000"/>
                </a:solidFill>
                <a:sym typeface="Arial"/>
              </a:rPr>
              <a:t> Mins: Total time spent on international calls.</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Customer service calls: Number of times customer has called customer care.</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International plan: whether customer has taken any international plan or not.</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Day Calls: Number of day calls in a month.</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Day Charge: total day call charge in a month.</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Evening calls: Number of evening calls in a month.</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Evening charge: total evening call charge in a month.</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Night calls: Number of night calls in a month.</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Night Charge: total night call charge in a month.</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International calls: Number of international calls made by the customer in a month.</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International charge: Total international call charge in a month.</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Total Charge: Total monthly charges of the customer.</a:t>
            </a:r>
            <a:endParaRPr b="1" dirty="0"/>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776"/>
                </a:solidFill>
                <a:latin typeface="Arial"/>
                <a:ea typeface="Arial"/>
                <a:cs typeface="Arial"/>
              </a:rPr>
              <a:t>Decision Tree Classifier</a:t>
            </a:r>
          </a:p>
        </p:txBody>
      </p:sp>
      <p:graphicFrame>
        <p:nvGraphicFramePr>
          <p:cNvPr id="4" name="Table 3"/>
          <p:cNvGraphicFramePr>
            <a:graphicFrameLocks noGrp="1"/>
          </p:cNvGraphicFramePr>
          <p:nvPr>
            <p:extLst>
              <p:ext uri="{D42A27DB-BD31-4B8C-83A1-F6EECF244321}">
                <p14:modId xmlns:p14="http://schemas.microsoft.com/office/powerpoint/2010/main" val="1363981600"/>
              </p:ext>
            </p:extLst>
          </p:nvPr>
        </p:nvGraphicFramePr>
        <p:xfrm>
          <a:off x="321849" y="1764002"/>
          <a:ext cx="4216400" cy="2045970"/>
        </p:xfrm>
        <a:graphic>
          <a:graphicData uri="http://schemas.openxmlformats.org/drawingml/2006/table">
            <a:tbl>
              <a:tblPr/>
              <a:tblGrid>
                <a:gridCol w="1282700">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787400">
                  <a:extLst>
                    <a:ext uri="{9D8B030D-6E8A-4147-A177-3AD203B41FA5}">
                      <a16:colId xmlns:a16="http://schemas.microsoft.com/office/drawing/2014/main" val="20004"/>
                    </a:ext>
                  </a:extLst>
                </a:gridCol>
              </a:tblGrid>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support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r" fontAlgn="b"/>
                      <a:r>
                        <a:rPr lang="en-US" sz="1400" b="1" i="0" u="none" strike="noStrike">
                          <a:solidFill>
                            <a:srgbClr val="000000"/>
                          </a:solidFill>
                          <a:effectLst/>
                          <a:latin typeface="Arial"/>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578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r" fontAlgn="b"/>
                      <a:r>
                        <a:rPr lang="en-US" sz="1400" b="1" i="0" u="none" strike="noStrike">
                          <a:solidFill>
                            <a:srgbClr val="000000"/>
                          </a:solidFill>
                          <a:effectLst/>
                          <a:latin typeface="Arial"/>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89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l" fontAlgn="b"/>
                      <a:r>
                        <a:rPr lang="en-US" sz="1400" b="1" i="0" u="none" strike="noStrike">
                          <a:solidFill>
                            <a:srgbClr val="000000"/>
                          </a:solidFill>
                          <a:effectLst/>
                          <a:latin typeface="Arial"/>
                        </a:rPr>
                        <a:t>accuracy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lgn="l" fontAlgn="b"/>
                      <a:r>
                        <a:rPr lang="en-US" sz="1400" b="1" i="0" u="none" strike="noStrike">
                          <a:solidFill>
                            <a:srgbClr val="000000"/>
                          </a:solidFill>
                          <a:effectLst/>
                          <a:latin typeface="Arial"/>
                        </a:rPr>
                        <a:t>macro avg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8125">
                <a:tc>
                  <a:txBody>
                    <a:bodyPr/>
                    <a:lstStyle/>
                    <a:p>
                      <a:pPr algn="l" fontAlgn="b"/>
                      <a:r>
                        <a:rPr lang="en-US" sz="1400" b="1" i="0" u="none" strike="noStrike">
                          <a:solidFill>
                            <a:srgbClr val="000000"/>
                          </a:solidFill>
                          <a:effectLst/>
                          <a:latin typeface="Arial"/>
                        </a:rPr>
                        <a:t>weighted avg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138" y="3995803"/>
            <a:ext cx="4421115" cy="2459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1836" y="4725926"/>
            <a:ext cx="4039643" cy="523220"/>
          </a:xfrm>
          <a:prstGeom prst="rect">
            <a:avLst/>
          </a:prstGeom>
        </p:spPr>
        <p:txBody>
          <a:bodyPr wrap="square">
            <a:spAutoFit/>
          </a:bodyPr>
          <a:lstStyle/>
          <a:p>
            <a:r>
              <a:rPr lang="en-US" b="1" dirty="0"/>
              <a:t>Decision Tree Classifier accuracy score with all the features: 0.9355</a:t>
            </a:r>
          </a:p>
        </p:txBody>
      </p:sp>
    </p:spTree>
    <p:extLst>
      <p:ext uri="{BB962C8B-B14F-4D97-AF65-F5344CB8AC3E}">
        <p14:creationId xmlns:p14="http://schemas.microsoft.com/office/powerpoint/2010/main" val="343415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776"/>
                </a:solidFill>
                <a:latin typeface="Arial"/>
                <a:ea typeface="Arial"/>
                <a:cs typeface="Arial"/>
              </a:rPr>
              <a:t>XGBOOST Classifier</a:t>
            </a:r>
          </a:p>
        </p:txBody>
      </p:sp>
      <p:graphicFrame>
        <p:nvGraphicFramePr>
          <p:cNvPr id="4" name="Table 3"/>
          <p:cNvGraphicFramePr>
            <a:graphicFrameLocks noGrp="1"/>
          </p:cNvGraphicFramePr>
          <p:nvPr>
            <p:extLst>
              <p:ext uri="{D42A27DB-BD31-4B8C-83A1-F6EECF244321}">
                <p14:modId xmlns:p14="http://schemas.microsoft.com/office/powerpoint/2010/main" val="1089609454"/>
              </p:ext>
            </p:extLst>
          </p:nvPr>
        </p:nvGraphicFramePr>
        <p:xfrm>
          <a:off x="296797" y="1751476"/>
          <a:ext cx="4216400" cy="2045970"/>
        </p:xfrm>
        <a:graphic>
          <a:graphicData uri="http://schemas.openxmlformats.org/drawingml/2006/table">
            <a:tbl>
              <a:tblPr/>
              <a:tblGrid>
                <a:gridCol w="1282700">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787400">
                  <a:extLst>
                    <a:ext uri="{9D8B030D-6E8A-4147-A177-3AD203B41FA5}">
                      <a16:colId xmlns:a16="http://schemas.microsoft.com/office/drawing/2014/main" val="20004"/>
                    </a:ext>
                  </a:extLst>
                </a:gridCol>
              </a:tblGrid>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support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r" fontAlgn="b"/>
                      <a:r>
                        <a:rPr lang="en-US" sz="1400" b="1" i="0" u="none" strike="noStrike">
                          <a:solidFill>
                            <a:srgbClr val="000000"/>
                          </a:solidFill>
                          <a:effectLst/>
                          <a:latin typeface="Arial"/>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578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r" fontAlgn="b"/>
                      <a:r>
                        <a:rPr lang="en-US" sz="1400" b="1" i="0" u="none" strike="noStrike">
                          <a:solidFill>
                            <a:srgbClr val="000000"/>
                          </a:solidFill>
                          <a:effectLst/>
                          <a:latin typeface="Arial"/>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89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l" fontAlgn="b"/>
                      <a:r>
                        <a:rPr lang="en-US" sz="1400" b="1" i="0" u="none" strike="noStrike">
                          <a:solidFill>
                            <a:srgbClr val="000000"/>
                          </a:solidFill>
                          <a:effectLst/>
                          <a:latin typeface="Arial"/>
                        </a:rPr>
                        <a:t>accuracy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lgn="l" fontAlgn="b"/>
                      <a:r>
                        <a:rPr lang="en-US" sz="1400" b="1" i="0" u="none" strike="noStrike">
                          <a:solidFill>
                            <a:srgbClr val="000000"/>
                          </a:solidFill>
                          <a:effectLst/>
                          <a:latin typeface="Arial"/>
                        </a:rPr>
                        <a:t>macro avg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8125">
                <a:tc>
                  <a:txBody>
                    <a:bodyPr/>
                    <a:lstStyle/>
                    <a:p>
                      <a:pPr algn="l" fontAlgn="b"/>
                      <a:r>
                        <a:rPr lang="en-US" sz="1400" b="1" i="0" u="none" strike="noStrike">
                          <a:solidFill>
                            <a:srgbClr val="000000"/>
                          </a:solidFill>
                          <a:effectLst/>
                          <a:latin typeface="Arial"/>
                        </a:rPr>
                        <a:t>weighted avg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420" y="4045907"/>
            <a:ext cx="4612781" cy="2566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31731" y="4520201"/>
            <a:ext cx="3776598" cy="523220"/>
          </a:xfrm>
          <a:prstGeom prst="rect">
            <a:avLst/>
          </a:prstGeom>
        </p:spPr>
        <p:txBody>
          <a:bodyPr wrap="square">
            <a:spAutoFit/>
          </a:bodyPr>
          <a:lstStyle/>
          <a:p>
            <a:r>
              <a:rPr lang="en-US" b="1" dirty="0" err="1"/>
              <a:t>XGBoost</a:t>
            </a:r>
            <a:r>
              <a:rPr lang="en-US" b="1" dirty="0"/>
              <a:t> Classifier accuracy score with all the features: 0.9685</a:t>
            </a:r>
          </a:p>
        </p:txBody>
      </p:sp>
    </p:spTree>
    <p:extLst>
      <p:ext uri="{BB962C8B-B14F-4D97-AF65-F5344CB8AC3E}">
        <p14:creationId xmlns:p14="http://schemas.microsoft.com/office/powerpoint/2010/main" val="1145965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solidFill>
                  <a:srgbClr val="002776"/>
                </a:solidFill>
                <a:latin typeface="Arial"/>
                <a:ea typeface="Arial"/>
                <a:cs typeface="Arial"/>
              </a:rPr>
              <a:t>Kneighbors</a:t>
            </a:r>
            <a:r>
              <a:rPr lang="en-US" sz="3600" b="1" dirty="0">
                <a:solidFill>
                  <a:srgbClr val="002776"/>
                </a:solidFill>
                <a:latin typeface="Arial"/>
                <a:ea typeface="Arial"/>
                <a:cs typeface="Arial"/>
              </a:rPr>
              <a:t> Classifier</a:t>
            </a:r>
          </a:p>
        </p:txBody>
      </p:sp>
      <p:graphicFrame>
        <p:nvGraphicFramePr>
          <p:cNvPr id="4" name="Table 3"/>
          <p:cNvGraphicFramePr>
            <a:graphicFrameLocks noGrp="1"/>
          </p:cNvGraphicFramePr>
          <p:nvPr>
            <p:extLst>
              <p:ext uri="{D42A27DB-BD31-4B8C-83A1-F6EECF244321}">
                <p14:modId xmlns:p14="http://schemas.microsoft.com/office/powerpoint/2010/main" val="1128522483"/>
              </p:ext>
            </p:extLst>
          </p:nvPr>
        </p:nvGraphicFramePr>
        <p:xfrm>
          <a:off x="259219" y="1726424"/>
          <a:ext cx="4216400" cy="2045970"/>
        </p:xfrm>
        <a:graphic>
          <a:graphicData uri="http://schemas.openxmlformats.org/drawingml/2006/table">
            <a:tbl>
              <a:tblPr/>
              <a:tblGrid>
                <a:gridCol w="1282700">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787400">
                  <a:extLst>
                    <a:ext uri="{9D8B030D-6E8A-4147-A177-3AD203B41FA5}">
                      <a16:colId xmlns:a16="http://schemas.microsoft.com/office/drawing/2014/main" val="20004"/>
                    </a:ext>
                  </a:extLst>
                </a:gridCol>
              </a:tblGrid>
              <a:tr h="228600">
                <a:tc>
                  <a:txBody>
                    <a:bodyPr/>
                    <a:lstStyle/>
                    <a:p>
                      <a:pPr algn="l" fontAlgn="b"/>
                      <a:r>
                        <a:rPr lang="en-US" sz="1400" b="1" i="0" u="none" strike="noStrike" dirty="0">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support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lgn="l" fontAlgn="b"/>
                      <a:r>
                        <a:rPr lang="en-US" sz="1400" b="1" i="0" u="none" strike="noStrike" dirty="0">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r" fontAlgn="b"/>
                      <a:r>
                        <a:rPr lang="en-US" sz="1400" b="1" i="0" u="none" strike="noStrike">
                          <a:solidFill>
                            <a:srgbClr val="000000"/>
                          </a:solidFill>
                          <a:effectLst/>
                          <a:latin typeface="Arial"/>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578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r" fontAlgn="b"/>
                      <a:r>
                        <a:rPr lang="en-US" sz="1400" b="1" i="0" u="none" strike="noStrike">
                          <a:solidFill>
                            <a:srgbClr val="000000"/>
                          </a:solidFill>
                          <a:effectLst/>
                          <a:latin typeface="Arial"/>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89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l" fontAlgn="b"/>
                      <a:r>
                        <a:rPr lang="en-US" sz="1400" b="1" i="0" u="none" strike="noStrike">
                          <a:solidFill>
                            <a:srgbClr val="000000"/>
                          </a:solidFill>
                          <a:effectLst/>
                          <a:latin typeface="Arial"/>
                        </a:rPr>
                        <a:t>accuracy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lgn="l" fontAlgn="b"/>
                      <a:r>
                        <a:rPr lang="en-US" sz="1400" b="1" i="0" u="none" strike="noStrike">
                          <a:solidFill>
                            <a:srgbClr val="000000"/>
                          </a:solidFill>
                          <a:effectLst/>
                          <a:latin typeface="Arial"/>
                        </a:rPr>
                        <a:t>macro avg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8125">
                <a:tc>
                  <a:txBody>
                    <a:bodyPr/>
                    <a:lstStyle/>
                    <a:p>
                      <a:pPr algn="l" fontAlgn="b"/>
                      <a:r>
                        <a:rPr lang="en-US" sz="1400" b="1" i="0" u="none" strike="noStrike">
                          <a:solidFill>
                            <a:srgbClr val="000000"/>
                          </a:solidFill>
                          <a:effectLst/>
                          <a:latin typeface="Arial"/>
                        </a:rPr>
                        <a:t>weighted avg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Rectangle 4"/>
          <p:cNvSpPr/>
          <p:nvPr/>
        </p:nvSpPr>
        <p:spPr>
          <a:xfrm>
            <a:off x="269309" y="4394941"/>
            <a:ext cx="4202483" cy="523220"/>
          </a:xfrm>
          <a:prstGeom prst="rect">
            <a:avLst/>
          </a:prstGeom>
        </p:spPr>
        <p:txBody>
          <a:bodyPr wrap="square">
            <a:spAutoFit/>
          </a:bodyPr>
          <a:lstStyle/>
          <a:p>
            <a:r>
              <a:rPr lang="en-US" b="1" dirty="0" err="1"/>
              <a:t>KNeighbours</a:t>
            </a:r>
            <a:r>
              <a:rPr lang="en-US" b="1" dirty="0"/>
              <a:t> Classifiers accuracy score with all the features: 0.8906</a:t>
            </a:r>
          </a:p>
        </p:txBody>
      </p:sp>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946" y="3895691"/>
            <a:ext cx="4778320" cy="265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4222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776"/>
                </a:solidFill>
                <a:latin typeface="Arial"/>
                <a:ea typeface="Arial"/>
                <a:cs typeface="Arial"/>
              </a:rPr>
              <a:t>Naive Bayes Classifiers</a:t>
            </a:r>
          </a:p>
        </p:txBody>
      </p:sp>
      <p:graphicFrame>
        <p:nvGraphicFramePr>
          <p:cNvPr id="4" name="Table 3"/>
          <p:cNvGraphicFramePr>
            <a:graphicFrameLocks noGrp="1"/>
          </p:cNvGraphicFramePr>
          <p:nvPr>
            <p:extLst>
              <p:ext uri="{D42A27DB-BD31-4B8C-83A1-F6EECF244321}">
                <p14:modId xmlns:p14="http://schemas.microsoft.com/office/powerpoint/2010/main" val="3288214859"/>
              </p:ext>
            </p:extLst>
          </p:nvPr>
        </p:nvGraphicFramePr>
        <p:xfrm>
          <a:off x="284271" y="1713898"/>
          <a:ext cx="4216400" cy="2045970"/>
        </p:xfrm>
        <a:graphic>
          <a:graphicData uri="http://schemas.openxmlformats.org/drawingml/2006/table">
            <a:tbl>
              <a:tblPr/>
              <a:tblGrid>
                <a:gridCol w="1282700">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787400">
                  <a:extLst>
                    <a:ext uri="{9D8B030D-6E8A-4147-A177-3AD203B41FA5}">
                      <a16:colId xmlns:a16="http://schemas.microsoft.com/office/drawing/2014/main" val="20004"/>
                    </a:ext>
                  </a:extLst>
                </a:gridCol>
              </a:tblGrid>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support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r" fontAlgn="b"/>
                      <a:r>
                        <a:rPr lang="en-US" sz="1400" b="1" i="0" u="none" strike="noStrike">
                          <a:solidFill>
                            <a:srgbClr val="000000"/>
                          </a:solidFill>
                          <a:effectLst/>
                          <a:latin typeface="Arial"/>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578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r" fontAlgn="b"/>
                      <a:r>
                        <a:rPr lang="en-US" sz="1400" b="1" i="0" u="none" strike="noStrike">
                          <a:solidFill>
                            <a:srgbClr val="000000"/>
                          </a:solidFill>
                          <a:effectLst/>
                          <a:latin typeface="Arial"/>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89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l" fontAlgn="b"/>
                      <a:r>
                        <a:rPr lang="en-US" sz="1400" b="1" i="0" u="none" strike="noStrike">
                          <a:solidFill>
                            <a:srgbClr val="000000"/>
                          </a:solidFill>
                          <a:effectLst/>
                          <a:latin typeface="Arial"/>
                        </a:rPr>
                        <a:t>accuracy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lgn="l" fontAlgn="b"/>
                      <a:r>
                        <a:rPr lang="en-US" sz="1400" b="1" i="0" u="none" strike="noStrike">
                          <a:solidFill>
                            <a:srgbClr val="000000"/>
                          </a:solidFill>
                          <a:effectLst/>
                          <a:latin typeface="Arial"/>
                        </a:rPr>
                        <a:t>macro avg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8125">
                <a:tc>
                  <a:txBody>
                    <a:bodyPr/>
                    <a:lstStyle/>
                    <a:p>
                      <a:pPr algn="l" fontAlgn="b"/>
                      <a:r>
                        <a:rPr lang="en-US" sz="1400" b="1" i="0" u="none" strike="noStrike">
                          <a:solidFill>
                            <a:srgbClr val="000000"/>
                          </a:solidFill>
                          <a:effectLst/>
                          <a:latin typeface="Arial"/>
                        </a:rPr>
                        <a:t>weighted avg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716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259" y="3952729"/>
            <a:ext cx="4608274" cy="2564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9309" y="4545252"/>
            <a:ext cx="3876806" cy="523220"/>
          </a:xfrm>
          <a:prstGeom prst="rect">
            <a:avLst/>
          </a:prstGeom>
        </p:spPr>
        <p:txBody>
          <a:bodyPr wrap="square">
            <a:spAutoFit/>
          </a:bodyPr>
          <a:lstStyle/>
          <a:p>
            <a:r>
              <a:rPr lang="en-US" b="1" dirty="0"/>
              <a:t>Naive Bayes Classifiers accuracy score with all the features: 0.8591</a:t>
            </a:r>
          </a:p>
        </p:txBody>
      </p:sp>
    </p:spTree>
    <p:extLst>
      <p:ext uri="{BB962C8B-B14F-4D97-AF65-F5344CB8AC3E}">
        <p14:creationId xmlns:p14="http://schemas.microsoft.com/office/powerpoint/2010/main" val="2132603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776"/>
                </a:solidFill>
                <a:latin typeface="Arial"/>
                <a:ea typeface="Arial"/>
                <a:cs typeface="Arial"/>
              </a:rPr>
              <a:t>SVM Classifier</a:t>
            </a:r>
          </a:p>
        </p:txBody>
      </p:sp>
      <p:graphicFrame>
        <p:nvGraphicFramePr>
          <p:cNvPr id="5" name="Table 4"/>
          <p:cNvGraphicFramePr>
            <a:graphicFrameLocks noGrp="1"/>
          </p:cNvGraphicFramePr>
          <p:nvPr>
            <p:extLst>
              <p:ext uri="{D42A27DB-BD31-4B8C-83A1-F6EECF244321}">
                <p14:modId xmlns:p14="http://schemas.microsoft.com/office/powerpoint/2010/main" val="3718078157"/>
              </p:ext>
            </p:extLst>
          </p:nvPr>
        </p:nvGraphicFramePr>
        <p:xfrm>
          <a:off x="271746" y="1764002"/>
          <a:ext cx="4216400" cy="2045970"/>
        </p:xfrm>
        <a:graphic>
          <a:graphicData uri="http://schemas.openxmlformats.org/drawingml/2006/table">
            <a:tbl>
              <a:tblPr/>
              <a:tblGrid>
                <a:gridCol w="1282700">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787400">
                  <a:extLst>
                    <a:ext uri="{9D8B030D-6E8A-4147-A177-3AD203B41FA5}">
                      <a16:colId xmlns:a16="http://schemas.microsoft.com/office/drawing/2014/main" val="20004"/>
                    </a:ext>
                  </a:extLst>
                </a:gridCol>
              </a:tblGrid>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support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r" fontAlgn="b"/>
                      <a:r>
                        <a:rPr lang="en-US" sz="1400" b="1" i="0" u="none" strike="noStrike">
                          <a:solidFill>
                            <a:srgbClr val="000000"/>
                          </a:solidFill>
                          <a:effectLst/>
                          <a:latin typeface="Arial"/>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578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r" fontAlgn="b"/>
                      <a:r>
                        <a:rPr lang="en-US" sz="1400" b="1" i="0" u="none" strike="noStrike">
                          <a:solidFill>
                            <a:srgbClr val="000000"/>
                          </a:solidFill>
                          <a:effectLst/>
                          <a:latin typeface="Arial"/>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89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l" fontAlgn="b"/>
                      <a:r>
                        <a:rPr lang="en-US" sz="1400" b="1" i="0" u="none" strike="noStrike">
                          <a:solidFill>
                            <a:srgbClr val="000000"/>
                          </a:solidFill>
                          <a:effectLst/>
                          <a:latin typeface="Arial"/>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l" fontAlgn="b"/>
                      <a:r>
                        <a:rPr lang="en-US" sz="1400" b="1" i="0" u="none" strike="noStrike">
                          <a:solidFill>
                            <a:srgbClr val="000000"/>
                          </a:solidFill>
                          <a:effectLst/>
                          <a:latin typeface="Arial"/>
                        </a:rPr>
                        <a:t>accuracy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lgn="l" fontAlgn="b"/>
                      <a:r>
                        <a:rPr lang="en-US" sz="1400" b="1" i="0" u="none" strike="noStrike">
                          <a:solidFill>
                            <a:srgbClr val="000000"/>
                          </a:solidFill>
                          <a:effectLst/>
                          <a:latin typeface="Arial"/>
                        </a:rPr>
                        <a:t>macro avg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8125">
                <a:tc>
                  <a:txBody>
                    <a:bodyPr/>
                    <a:lstStyle/>
                    <a:p>
                      <a:pPr algn="l" fontAlgn="b"/>
                      <a:r>
                        <a:rPr lang="en-US" sz="1400" b="1" i="0" u="none" strike="noStrike">
                          <a:solidFill>
                            <a:srgbClr val="000000"/>
                          </a:solidFill>
                          <a:effectLst/>
                          <a:latin typeface="Arial"/>
                        </a:rPr>
                        <a:t>weighted avg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Arial"/>
                        </a:rPr>
                        <a:t>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Arial"/>
                        </a:rPr>
                        <a:t>667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921" y="3965291"/>
            <a:ext cx="4810819" cy="267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44257" y="4780474"/>
            <a:ext cx="3776598" cy="523220"/>
          </a:xfrm>
          <a:prstGeom prst="rect">
            <a:avLst/>
          </a:prstGeom>
        </p:spPr>
        <p:txBody>
          <a:bodyPr wrap="square">
            <a:spAutoFit/>
          </a:bodyPr>
          <a:lstStyle/>
          <a:p>
            <a:r>
              <a:rPr lang="en-US" b="1" dirty="0"/>
              <a:t>SVM Classifiers accuracy score with all the features: 0.8951</a:t>
            </a:r>
          </a:p>
        </p:txBody>
      </p:sp>
    </p:spTree>
    <p:extLst>
      <p:ext uri="{BB962C8B-B14F-4D97-AF65-F5344CB8AC3E}">
        <p14:creationId xmlns:p14="http://schemas.microsoft.com/office/powerpoint/2010/main" val="3951583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32263" y="744855"/>
            <a:ext cx="6750566" cy="646331"/>
          </a:xfrm>
          <a:prstGeom prst="rect">
            <a:avLst/>
          </a:prstGeom>
        </p:spPr>
        <p:txBody>
          <a:bodyPr wrap="none">
            <a:spAutoFit/>
          </a:bodyPr>
          <a:lstStyle/>
          <a:p>
            <a:pPr algn="ctr">
              <a:buClr>
                <a:srgbClr val="6B7C72"/>
              </a:buClr>
              <a:buSzPts val="1800"/>
            </a:pPr>
            <a:r>
              <a:rPr lang="en-US" sz="3600" b="1" dirty="0">
                <a:solidFill>
                  <a:srgbClr val="002776"/>
                </a:solidFill>
                <a:sym typeface="Book Antiqua"/>
              </a:rPr>
              <a:t>Model wise score comparison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59" y="1916482"/>
            <a:ext cx="8770497" cy="3682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50938" y="5999967"/>
            <a:ext cx="8254652" cy="523220"/>
          </a:xfrm>
          <a:prstGeom prst="rect">
            <a:avLst/>
          </a:prstGeom>
          <a:noFill/>
        </p:spPr>
        <p:txBody>
          <a:bodyPr wrap="square" rtlCol="0">
            <a:spAutoFit/>
          </a:bodyPr>
          <a:lstStyle/>
          <a:p>
            <a:r>
              <a:rPr lang="en-US" b="1" dirty="0"/>
              <a:t>Comparing Precision,Recall,F1 score and ROC_AUC scores, we have selected Random Forest Classier for preparing the final model</a:t>
            </a:r>
          </a:p>
        </p:txBody>
      </p:sp>
    </p:spTree>
    <p:extLst>
      <p:ext uri="{BB962C8B-B14F-4D97-AF65-F5344CB8AC3E}">
        <p14:creationId xmlns:p14="http://schemas.microsoft.com/office/powerpoint/2010/main" val="469043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buClr>
                <a:srgbClr val="6B7C72"/>
              </a:buClr>
              <a:buSzPts val="1800"/>
              <a:buFont typeface="Arial"/>
            </a:pPr>
            <a:r>
              <a:rPr lang="en-US" sz="3600" b="1" cap="none" dirty="0">
                <a:solidFill>
                  <a:srgbClr val="002776"/>
                </a:solidFill>
                <a:latin typeface="Arial"/>
                <a:ea typeface="Arial"/>
                <a:cs typeface="Arial"/>
                <a:sym typeface="Arial"/>
              </a:rPr>
              <a:t>Model Prediction</a:t>
            </a:r>
          </a:p>
        </p:txBody>
      </p:sp>
      <p:sp>
        <p:nvSpPr>
          <p:cNvPr id="8" name="Google Shape;421;p11"/>
          <p:cNvSpPr/>
          <p:nvPr/>
        </p:nvSpPr>
        <p:spPr>
          <a:xfrm rot="-5400000">
            <a:off x="3783124" y="-1530776"/>
            <a:ext cx="800520" cy="8104955"/>
          </a:xfrm>
          <a:prstGeom prst="rightBrace">
            <a:avLst>
              <a:gd name="adj1" fmla="val 8333"/>
              <a:gd name="adj2" fmla="val 50000"/>
            </a:avLst>
          </a:prstGeom>
          <a:no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entury Gothic"/>
              <a:buNone/>
            </a:pPr>
            <a:endParaRPr sz="1800" b="0" i="0" u="none" strike="noStrike" cap="none">
              <a:solidFill>
                <a:srgbClr val="000000"/>
              </a:solidFill>
              <a:latin typeface="Calibri"/>
              <a:ea typeface="Calibri"/>
              <a:cs typeface="Calibri"/>
              <a:sym typeface="Calibri"/>
            </a:endParaRPr>
          </a:p>
        </p:txBody>
      </p:sp>
      <p:sp>
        <p:nvSpPr>
          <p:cNvPr id="9" name="Google Shape;426;p11"/>
          <p:cNvSpPr txBox="1"/>
          <p:nvPr/>
        </p:nvSpPr>
        <p:spPr>
          <a:xfrm>
            <a:off x="229750" y="1936776"/>
            <a:ext cx="1146468" cy="307736"/>
          </a:xfrm>
          <a:prstGeom prst="rect">
            <a:avLst/>
          </a:prstGeom>
          <a:noFill/>
          <a:ln>
            <a:noFill/>
          </a:ln>
        </p:spPr>
        <p:txBody>
          <a:bodyPr spcFirstLastPara="1" wrap="square" lIns="91425" tIns="45700" rIns="91425" bIns="45700" anchor="t" anchorCtr="0">
            <a:spAutoFit/>
          </a:bodyPr>
          <a:lstStyle/>
          <a:p>
            <a:pPr>
              <a:buSzPts val="1800"/>
            </a:pPr>
            <a:r>
              <a:rPr lang="en-US" b="1" dirty="0">
                <a:latin typeface="Arial" panose="020B0604020202020204" pitchFamily="34" charset="0"/>
                <a:ea typeface="Calibri"/>
                <a:cs typeface="Arial" panose="020B0604020202020204" pitchFamily="34" charset="0"/>
                <a:sym typeface="Century Gothic"/>
              </a:rPr>
              <a:t>Example</a:t>
            </a:r>
            <a:endParaRPr b="1" dirty="0">
              <a:latin typeface="Arial" panose="020B0604020202020204" pitchFamily="34" charset="0"/>
              <a:ea typeface="Calibri"/>
              <a:cs typeface="Arial" panose="020B0604020202020204" pitchFamily="34" charset="0"/>
            </a:endParaRPr>
          </a:p>
        </p:txBody>
      </p:sp>
      <p:sp>
        <p:nvSpPr>
          <p:cNvPr id="10" name="Google Shape;423;p11"/>
          <p:cNvSpPr txBox="1"/>
          <p:nvPr/>
        </p:nvSpPr>
        <p:spPr>
          <a:xfrm>
            <a:off x="3024254" y="1582776"/>
            <a:ext cx="192369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b="1" i="0" u="none" strike="noStrike" cap="none" dirty="0">
                <a:solidFill>
                  <a:srgbClr val="000000"/>
                </a:solidFill>
                <a:latin typeface="Arial" panose="020B0604020202020204" pitchFamily="34" charset="0"/>
                <a:ea typeface="Calibri"/>
                <a:cs typeface="Arial" panose="020B0604020202020204" pitchFamily="34" charset="0"/>
                <a:sym typeface="Calibri"/>
              </a:rPr>
              <a:t>Sample data fed to the model</a:t>
            </a:r>
            <a:endParaRPr b="1" dirty="0">
              <a:latin typeface="Arial" panose="020B0604020202020204" pitchFamily="34" charset="0"/>
              <a:cs typeface="Arial" panose="020B0604020202020204" pitchFamily="34" charset="0"/>
            </a:endParaRPr>
          </a:p>
        </p:txBody>
      </p:sp>
      <p:sp>
        <p:nvSpPr>
          <p:cNvPr id="11" name="Google Shape;424;p11"/>
          <p:cNvSpPr txBox="1"/>
          <p:nvPr/>
        </p:nvSpPr>
        <p:spPr>
          <a:xfrm>
            <a:off x="7427620" y="1694611"/>
            <a:ext cx="1816273" cy="738623"/>
          </a:xfrm>
          <a:prstGeom prst="rect">
            <a:avLst/>
          </a:prstGeom>
          <a:noFill/>
          <a:ln>
            <a:noFill/>
          </a:ln>
        </p:spPr>
        <p:txBody>
          <a:bodyPr spcFirstLastPara="1" wrap="square" lIns="91425" tIns="45700" rIns="91425" bIns="45700" anchor="t" anchorCtr="0">
            <a:spAutoFit/>
          </a:bodyPr>
          <a:lstStyle/>
          <a:p>
            <a:pPr marL="0" lvl="0" indent="0">
              <a:buSzPts val="1800"/>
              <a:buFont typeface="Arial"/>
              <a:buNone/>
            </a:pPr>
            <a:r>
              <a:rPr lang="en-US" b="1" dirty="0">
                <a:latin typeface="Arial" panose="020B0604020202020204" pitchFamily="34" charset="0"/>
                <a:ea typeface="Calibri"/>
                <a:cs typeface="Arial" panose="020B0604020202020204" pitchFamily="34" charset="0"/>
                <a:sym typeface="Calibri"/>
              </a:rPr>
              <a:t>Predicted probabilities for each case</a:t>
            </a:r>
            <a:endParaRPr b="1" dirty="0">
              <a:latin typeface="Arial" panose="020B0604020202020204" pitchFamily="34" charset="0"/>
              <a:ea typeface="Calibri"/>
              <a:cs typeface="Arial" panose="020B0604020202020204" pitchFamily="34" charset="0"/>
            </a:endParaRPr>
          </a:p>
        </p:txBody>
      </p:sp>
      <p:sp>
        <p:nvSpPr>
          <p:cNvPr id="12" name="Down Arrow 11"/>
          <p:cNvSpPr/>
          <p:nvPr/>
        </p:nvSpPr>
        <p:spPr>
          <a:xfrm>
            <a:off x="8442543" y="2441263"/>
            <a:ext cx="45719" cy="377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16" y="3019448"/>
            <a:ext cx="8873850" cy="35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64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674" y="571210"/>
            <a:ext cx="8260672" cy="1039427"/>
          </a:xfrm>
        </p:spPr>
        <p:txBody>
          <a:bodyPr>
            <a:normAutofit fontScale="90000"/>
          </a:bodyPr>
          <a:lstStyle/>
          <a:p>
            <a:r>
              <a:rPr lang="en-US" sz="4000" b="1" cap="none" dirty="0">
                <a:solidFill>
                  <a:srgbClr val="002776"/>
                </a:solidFill>
                <a:latin typeface="Arial"/>
                <a:ea typeface="Arial"/>
                <a:cs typeface="Arial"/>
              </a:rPr>
              <a:t>Model Results</a:t>
            </a:r>
            <a:br>
              <a:rPr lang="en-US" dirty="0"/>
            </a:br>
            <a:endParaRPr lang="en-US" dirty="0"/>
          </a:p>
        </p:txBody>
      </p:sp>
      <p:sp>
        <p:nvSpPr>
          <p:cNvPr id="5" name="Google Shape;433;p12"/>
          <p:cNvSpPr txBox="1"/>
          <p:nvPr/>
        </p:nvSpPr>
        <p:spPr>
          <a:xfrm>
            <a:off x="330750" y="1748541"/>
            <a:ext cx="8462521" cy="307736"/>
          </a:xfrm>
          <a:prstGeom prst="rect">
            <a:avLst/>
          </a:prstGeom>
          <a:noFill/>
          <a:ln>
            <a:noFill/>
          </a:ln>
        </p:spPr>
        <p:txBody>
          <a:bodyPr spcFirstLastPara="1" wrap="square" lIns="91425" tIns="45700" rIns="91425" bIns="45700" anchor="t" anchorCtr="0">
            <a:spAutoFit/>
          </a:bodyPr>
          <a:lstStyle/>
          <a:p>
            <a:pPr>
              <a:buSzPts val="1800"/>
            </a:pPr>
            <a:r>
              <a:rPr lang="en-US" b="1" dirty="0">
                <a:latin typeface="Arial" panose="020B0604020202020204" pitchFamily="34" charset="0"/>
                <a:ea typeface="Calibri"/>
                <a:cs typeface="Arial" panose="020B0604020202020204" pitchFamily="34" charset="0"/>
                <a:sym typeface="Century Gothic"/>
              </a:rPr>
              <a:t>Sample data output  vs model generated output </a:t>
            </a:r>
            <a:endParaRPr b="1" dirty="0">
              <a:latin typeface="Arial" panose="020B0604020202020204" pitchFamily="34" charset="0"/>
              <a:ea typeface="Calibri"/>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4772455"/>
              </p:ext>
            </p:extLst>
          </p:nvPr>
        </p:nvGraphicFramePr>
        <p:xfrm>
          <a:off x="330750" y="2218096"/>
          <a:ext cx="2413000" cy="1318260"/>
        </p:xfrm>
        <a:graphic>
          <a:graphicData uri="http://schemas.openxmlformats.org/drawingml/2006/table">
            <a:tbl>
              <a:tblPr>
                <a:tableStyleId>{3BC9DE99-B0A1-4166-9C53-8BC6DE8B7DE9}</a:tableStyleId>
              </a:tblPr>
              <a:tblGrid>
                <a:gridCol w="180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90500">
                <a:tc>
                  <a:txBody>
                    <a:bodyPr/>
                    <a:lstStyle/>
                    <a:p>
                      <a:pPr algn="l" fontAlgn="b"/>
                      <a:r>
                        <a:rPr lang="en-US" sz="1200" b="1" u="none" strike="noStrike" dirty="0">
                          <a:effectLst/>
                        </a:rPr>
                        <a:t>sample sheet churn count</a:t>
                      </a:r>
                      <a:endParaRPr lang="en-US" sz="1200" b="1" i="0" u="none" strike="noStrike" dirty="0">
                        <a:solidFill>
                          <a:srgbClr val="000000"/>
                        </a:solidFill>
                        <a:effectLst/>
                        <a:latin typeface="Calibri"/>
                      </a:endParaRPr>
                    </a:p>
                  </a:txBody>
                  <a:tcPr marL="9525" marR="9525" marT="9525" marB="0" anchor="b"/>
                </a:tc>
                <a:tc>
                  <a:txBody>
                    <a:bodyPr/>
                    <a:lstStyle/>
                    <a:p>
                      <a:pPr algn="r" fontAlgn="b"/>
                      <a:r>
                        <a:rPr lang="en-US" sz="1200" b="1" u="none" strike="noStrike">
                          <a:effectLst/>
                        </a:rPr>
                        <a:t>89</a:t>
                      </a:r>
                      <a:endParaRPr lang="en-US" sz="12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200" b="1" u="none" strike="noStrike" dirty="0">
                          <a:effectLst/>
                        </a:rPr>
                        <a:t>Model predicted churn</a:t>
                      </a:r>
                      <a:endParaRPr lang="en-US" sz="1200" b="1" i="0" u="none" strike="noStrike" dirty="0">
                        <a:solidFill>
                          <a:srgbClr val="000000"/>
                        </a:solidFill>
                        <a:effectLst/>
                        <a:latin typeface="Calibri"/>
                      </a:endParaRPr>
                    </a:p>
                  </a:txBody>
                  <a:tcPr marL="9525" marR="9525" marT="9525" marB="0" anchor="b"/>
                </a:tc>
                <a:tc>
                  <a:txBody>
                    <a:bodyPr/>
                    <a:lstStyle/>
                    <a:p>
                      <a:pPr algn="r" fontAlgn="b"/>
                      <a:r>
                        <a:rPr lang="en-US" sz="1200" b="1" u="none" strike="noStrike">
                          <a:effectLst/>
                        </a:rPr>
                        <a:t>70</a:t>
                      </a:r>
                      <a:endParaRPr lang="en-US" sz="12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200" b="1" u="none" strike="noStrike" dirty="0">
                          <a:effectLst/>
                        </a:rPr>
                        <a:t>sample sheet no churn count</a:t>
                      </a:r>
                      <a:endParaRPr lang="en-US" sz="1200" b="1" i="0" u="none" strike="noStrike" dirty="0">
                        <a:solidFill>
                          <a:srgbClr val="000000"/>
                        </a:solidFill>
                        <a:effectLst/>
                        <a:latin typeface="Calibri"/>
                      </a:endParaRPr>
                    </a:p>
                  </a:txBody>
                  <a:tcPr marL="9525" marR="9525" marT="9525" marB="0" anchor="b"/>
                </a:tc>
                <a:tc>
                  <a:txBody>
                    <a:bodyPr/>
                    <a:lstStyle/>
                    <a:p>
                      <a:pPr algn="r" fontAlgn="b"/>
                      <a:r>
                        <a:rPr lang="en-US" sz="1200" b="1" u="none" strike="noStrike" dirty="0">
                          <a:effectLst/>
                        </a:rPr>
                        <a:t>578</a:t>
                      </a:r>
                      <a:endParaRPr lang="en-US" sz="12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1200" b="1" u="none" strike="noStrike">
                          <a:effectLst/>
                        </a:rPr>
                        <a:t>model predicted no churn</a:t>
                      </a:r>
                      <a:endParaRPr lang="en-US" sz="1200" b="1" i="0" u="none" strike="noStrike">
                        <a:solidFill>
                          <a:srgbClr val="000000"/>
                        </a:solidFill>
                        <a:effectLst/>
                        <a:latin typeface="Calibri"/>
                      </a:endParaRPr>
                    </a:p>
                  </a:txBody>
                  <a:tcPr marL="9525" marR="9525" marT="9525" marB="0" anchor="b"/>
                </a:tc>
                <a:tc>
                  <a:txBody>
                    <a:bodyPr/>
                    <a:lstStyle/>
                    <a:p>
                      <a:pPr algn="r" fontAlgn="b"/>
                      <a:r>
                        <a:rPr lang="en-US" sz="1200" b="1" u="none" strike="noStrike" dirty="0">
                          <a:effectLst/>
                        </a:rPr>
                        <a:t>576</a:t>
                      </a:r>
                      <a:endParaRPr lang="en-US" sz="12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bl>
          </a:graphicData>
        </a:graphic>
      </p:graphicFrame>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208" y="2254858"/>
            <a:ext cx="6101480" cy="3995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4923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145" y="624606"/>
            <a:ext cx="8129392" cy="646331"/>
          </a:xfrm>
          <a:prstGeom prst="rect">
            <a:avLst/>
          </a:prstGeom>
        </p:spPr>
        <p:txBody>
          <a:bodyPr wrap="square">
            <a:spAutoFit/>
          </a:bodyPr>
          <a:lstStyle/>
          <a:p>
            <a:pPr lvl="0"/>
            <a:r>
              <a:rPr lang="en-US" sz="3600" b="1" kern="1200" dirty="0">
                <a:solidFill>
                  <a:srgbClr val="002776"/>
                </a:solidFill>
              </a:rPr>
              <a:t>Model Deployment using </a:t>
            </a:r>
            <a:r>
              <a:rPr lang="en-US" sz="3600" b="1" kern="1200" dirty="0" err="1">
                <a:solidFill>
                  <a:srgbClr val="002776"/>
                </a:solidFill>
              </a:rPr>
              <a:t>Streamlit</a:t>
            </a:r>
            <a:endParaRPr lang="en-US" sz="3600" b="1" kern="1200" dirty="0">
              <a:solidFill>
                <a:srgbClr val="002776"/>
              </a:solidFill>
            </a:endParaRPr>
          </a:p>
        </p:txBody>
      </p:sp>
      <p:sp>
        <p:nvSpPr>
          <p:cNvPr id="2" name="TextBox 1"/>
          <p:cNvSpPr txBox="1"/>
          <p:nvPr/>
        </p:nvSpPr>
        <p:spPr>
          <a:xfrm>
            <a:off x="263042" y="1759731"/>
            <a:ext cx="8129395" cy="3539430"/>
          </a:xfrm>
          <a:prstGeom prst="rect">
            <a:avLst/>
          </a:prstGeom>
          <a:noFill/>
        </p:spPr>
        <p:txBody>
          <a:bodyPr wrap="square" rtlCol="0">
            <a:spAutoFit/>
          </a:bodyPr>
          <a:lstStyle/>
          <a:p>
            <a:pPr algn="just"/>
            <a:r>
              <a:rPr lang="en-US" sz="1600" b="1" dirty="0"/>
              <a:t>We have observed that certain conditions are influencing customer-churn, for e.g.:</a:t>
            </a:r>
          </a:p>
          <a:p>
            <a:pPr marL="285750" indent="-285750" algn="just">
              <a:buFont typeface="Arial" panose="020B0604020202020204" pitchFamily="34" charset="0"/>
              <a:buChar char="•"/>
            </a:pPr>
            <a:r>
              <a:rPr lang="en-US" sz="1600" b="1" dirty="0"/>
              <a:t>When the total charge is high, customer-churn is high.</a:t>
            </a:r>
          </a:p>
          <a:p>
            <a:pPr marL="285750" indent="-285750" algn="just">
              <a:buFont typeface="Arial" panose="020B0604020202020204" pitchFamily="34" charset="0"/>
              <a:buChar char="•"/>
            </a:pPr>
            <a:r>
              <a:rPr lang="en-US" sz="1600" b="1" dirty="0"/>
              <a:t>When the customer is subscribing to International plan, the churn is high.</a:t>
            </a:r>
          </a:p>
          <a:p>
            <a:pPr marL="285750" indent="-285750" algn="just">
              <a:buFont typeface="Arial" panose="020B0604020202020204" pitchFamily="34" charset="0"/>
              <a:buChar char="•"/>
            </a:pPr>
            <a:r>
              <a:rPr lang="en-US" sz="1600" b="1" dirty="0"/>
              <a:t>When no of customer service calls are high, churn is high.</a:t>
            </a:r>
          </a:p>
          <a:p>
            <a:pPr algn="just"/>
            <a:r>
              <a:rPr lang="en-US" sz="1600" b="1" dirty="0"/>
              <a:t>Keeping in mind these conditions we have fed some data into the model and the prediction is as below:</a:t>
            </a:r>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06" y="3984430"/>
            <a:ext cx="8019332" cy="1677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5370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46;p14"/>
          <p:cNvSpPr txBox="1"/>
          <p:nvPr/>
        </p:nvSpPr>
        <p:spPr>
          <a:xfrm>
            <a:off x="2257784" y="320876"/>
            <a:ext cx="4443640"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Challenges faced and how we overcame</a:t>
            </a:r>
            <a:endParaRPr dirty="0"/>
          </a:p>
        </p:txBody>
      </p:sp>
      <p:sp>
        <p:nvSpPr>
          <p:cNvPr id="2" name="TextBox 1"/>
          <p:cNvSpPr txBox="1"/>
          <p:nvPr/>
        </p:nvSpPr>
        <p:spPr>
          <a:xfrm>
            <a:off x="103867" y="2367419"/>
            <a:ext cx="8981946" cy="1600438"/>
          </a:xfrm>
          <a:prstGeom prst="rect">
            <a:avLst/>
          </a:prstGeom>
          <a:noFill/>
        </p:spPr>
        <p:txBody>
          <a:bodyPr wrap="none" rtlCol="0">
            <a:spAutoFit/>
          </a:bodyPr>
          <a:lstStyle/>
          <a:p>
            <a:pPr marL="285750" indent="-285750" algn="just">
              <a:buFont typeface="Wingdings" panose="05000000000000000000" pitchFamily="2" charset="2"/>
              <a:buChar char="v"/>
            </a:pPr>
            <a:r>
              <a:rPr lang="en-US" b="1" dirty="0"/>
              <a:t>There are a total of 18 independent variables in the dataset. We found too many outliers in the </a:t>
            </a:r>
          </a:p>
          <a:p>
            <a:pPr algn="just"/>
            <a:r>
              <a:rPr lang="en-US" b="1" dirty="0"/>
              <a:t>Numerical columns. So basically we employed IQR method to find the outliers for every column </a:t>
            </a:r>
          </a:p>
          <a:p>
            <a:pPr algn="just"/>
            <a:r>
              <a:rPr lang="en-US" b="1" dirty="0"/>
              <a:t>Vis-à-vis churn. That helped us treating the outliers. </a:t>
            </a:r>
          </a:p>
          <a:p>
            <a:pPr algn="just"/>
            <a:endParaRPr lang="en-US" dirty="0"/>
          </a:p>
          <a:p>
            <a:pPr algn="just"/>
            <a:endParaRPr lang="en-US" dirty="0"/>
          </a:p>
          <a:p>
            <a:pPr marL="285750" indent="-285750" algn="just">
              <a:buFont typeface="Wingdings" panose="05000000000000000000" pitchFamily="2" charset="2"/>
              <a:buChar char="v"/>
            </a:pPr>
            <a:r>
              <a:rPr lang="en-US" b="1" dirty="0"/>
              <a:t>Secondly Multicollinearity issue posed some problem, but then we removed them using  VIF scores.</a:t>
            </a:r>
          </a:p>
          <a:p>
            <a:endParaRPr lang="en-US" dirty="0"/>
          </a:p>
        </p:txBody>
      </p:sp>
    </p:spTree>
    <p:extLst>
      <p:ext uri="{BB962C8B-B14F-4D97-AF65-F5344CB8AC3E}">
        <p14:creationId xmlns:p14="http://schemas.microsoft.com/office/powerpoint/2010/main" val="301968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4"/>
          <p:cNvSpPr txBox="1"/>
          <p:nvPr/>
        </p:nvSpPr>
        <p:spPr>
          <a:xfrm>
            <a:off x="1441919" y="700316"/>
            <a:ext cx="6435525"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Insights</a:t>
            </a:r>
            <a:endParaRPr sz="1400" b="0" i="0" u="none" strike="noStrike" cap="none" dirty="0">
              <a:solidFill>
                <a:srgbClr val="000000"/>
              </a:solidFill>
              <a:latin typeface="Arial"/>
              <a:ea typeface="Arial"/>
              <a:cs typeface="Arial"/>
              <a:sym typeface="Arial"/>
            </a:endParaRPr>
          </a:p>
        </p:txBody>
      </p:sp>
      <p:pic>
        <p:nvPicPr>
          <p:cNvPr id="150" name="Google Shape;150;p4"/>
          <p:cNvPicPr preferRelativeResize="0"/>
          <p:nvPr/>
        </p:nvPicPr>
        <p:blipFill rotWithShape="1">
          <a:blip r:embed="rId3">
            <a:alphaModFix/>
          </a:blip>
          <a:srcRect/>
          <a:stretch/>
        </p:blipFill>
        <p:spPr>
          <a:xfrm>
            <a:off x="7771754" y="100245"/>
            <a:ext cx="1187051" cy="411359"/>
          </a:xfrm>
          <a:prstGeom prst="rect">
            <a:avLst/>
          </a:prstGeom>
          <a:noFill/>
          <a:ln>
            <a:noFill/>
          </a:ln>
        </p:spPr>
      </p:pic>
      <p:graphicFrame>
        <p:nvGraphicFramePr>
          <p:cNvPr id="151" name="Google Shape;151;p4"/>
          <p:cNvGraphicFramePr/>
          <p:nvPr/>
        </p:nvGraphicFramePr>
        <p:xfrm>
          <a:off x="200412" y="1615854"/>
          <a:ext cx="8758375" cy="2116875"/>
        </p:xfrm>
        <a:graphic>
          <a:graphicData uri="http://schemas.openxmlformats.org/drawingml/2006/table">
            <a:tbl>
              <a:tblPr>
                <a:noFill/>
                <a:tableStyleId>{3BC9DE99-B0A1-4166-9C53-8BC6DE8B7DE9}</a:tableStyleId>
              </a:tblPr>
              <a:tblGrid>
                <a:gridCol w="485150">
                  <a:extLst>
                    <a:ext uri="{9D8B030D-6E8A-4147-A177-3AD203B41FA5}">
                      <a16:colId xmlns:a16="http://schemas.microsoft.com/office/drawing/2014/main" val="20000"/>
                    </a:ext>
                  </a:extLst>
                </a:gridCol>
                <a:gridCol w="485150">
                  <a:extLst>
                    <a:ext uri="{9D8B030D-6E8A-4147-A177-3AD203B41FA5}">
                      <a16:colId xmlns:a16="http://schemas.microsoft.com/office/drawing/2014/main" val="20001"/>
                    </a:ext>
                  </a:extLst>
                </a:gridCol>
                <a:gridCol w="485150">
                  <a:extLst>
                    <a:ext uri="{9D8B030D-6E8A-4147-A177-3AD203B41FA5}">
                      <a16:colId xmlns:a16="http://schemas.microsoft.com/office/drawing/2014/main" val="20002"/>
                    </a:ext>
                  </a:extLst>
                </a:gridCol>
                <a:gridCol w="485150">
                  <a:extLst>
                    <a:ext uri="{9D8B030D-6E8A-4147-A177-3AD203B41FA5}">
                      <a16:colId xmlns:a16="http://schemas.microsoft.com/office/drawing/2014/main" val="20003"/>
                    </a:ext>
                  </a:extLst>
                </a:gridCol>
                <a:gridCol w="485150">
                  <a:extLst>
                    <a:ext uri="{9D8B030D-6E8A-4147-A177-3AD203B41FA5}">
                      <a16:colId xmlns:a16="http://schemas.microsoft.com/office/drawing/2014/main" val="20004"/>
                    </a:ext>
                  </a:extLst>
                </a:gridCol>
                <a:gridCol w="485150">
                  <a:extLst>
                    <a:ext uri="{9D8B030D-6E8A-4147-A177-3AD203B41FA5}">
                      <a16:colId xmlns:a16="http://schemas.microsoft.com/office/drawing/2014/main" val="20005"/>
                    </a:ext>
                  </a:extLst>
                </a:gridCol>
                <a:gridCol w="345200">
                  <a:extLst>
                    <a:ext uri="{9D8B030D-6E8A-4147-A177-3AD203B41FA5}">
                      <a16:colId xmlns:a16="http://schemas.microsoft.com/office/drawing/2014/main" val="20006"/>
                    </a:ext>
                  </a:extLst>
                </a:gridCol>
                <a:gridCol w="440825">
                  <a:extLst>
                    <a:ext uri="{9D8B030D-6E8A-4147-A177-3AD203B41FA5}">
                      <a16:colId xmlns:a16="http://schemas.microsoft.com/office/drawing/2014/main" val="20007"/>
                    </a:ext>
                  </a:extLst>
                </a:gridCol>
                <a:gridCol w="606450">
                  <a:extLst>
                    <a:ext uri="{9D8B030D-6E8A-4147-A177-3AD203B41FA5}">
                      <a16:colId xmlns:a16="http://schemas.microsoft.com/office/drawing/2014/main" val="20008"/>
                    </a:ext>
                  </a:extLst>
                </a:gridCol>
                <a:gridCol w="485150">
                  <a:extLst>
                    <a:ext uri="{9D8B030D-6E8A-4147-A177-3AD203B41FA5}">
                      <a16:colId xmlns:a16="http://schemas.microsoft.com/office/drawing/2014/main" val="20009"/>
                    </a:ext>
                  </a:extLst>
                </a:gridCol>
                <a:gridCol w="438500">
                  <a:extLst>
                    <a:ext uri="{9D8B030D-6E8A-4147-A177-3AD203B41FA5}">
                      <a16:colId xmlns:a16="http://schemas.microsoft.com/office/drawing/2014/main" val="20010"/>
                    </a:ext>
                  </a:extLst>
                </a:gridCol>
                <a:gridCol w="354525">
                  <a:extLst>
                    <a:ext uri="{9D8B030D-6E8A-4147-A177-3AD203B41FA5}">
                      <a16:colId xmlns:a16="http://schemas.microsoft.com/office/drawing/2014/main" val="20011"/>
                    </a:ext>
                  </a:extLst>
                </a:gridCol>
                <a:gridCol w="485150">
                  <a:extLst>
                    <a:ext uri="{9D8B030D-6E8A-4147-A177-3AD203B41FA5}">
                      <a16:colId xmlns:a16="http://schemas.microsoft.com/office/drawing/2014/main" val="20012"/>
                    </a:ext>
                  </a:extLst>
                </a:gridCol>
                <a:gridCol w="485150">
                  <a:extLst>
                    <a:ext uri="{9D8B030D-6E8A-4147-A177-3AD203B41FA5}">
                      <a16:colId xmlns:a16="http://schemas.microsoft.com/office/drawing/2014/main" val="20013"/>
                    </a:ext>
                  </a:extLst>
                </a:gridCol>
                <a:gridCol w="356875">
                  <a:extLst>
                    <a:ext uri="{9D8B030D-6E8A-4147-A177-3AD203B41FA5}">
                      <a16:colId xmlns:a16="http://schemas.microsoft.com/office/drawing/2014/main" val="20014"/>
                    </a:ext>
                  </a:extLst>
                </a:gridCol>
                <a:gridCol w="317225">
                  <a:extLst>
                    <a:ext uri="{9D8B030D-6E8A-4147-A177-3AD203B41FA5}">
                      <a16:colId xmlns:a16="http://schemas.microsoft.com/office/drawing/2014/main" val="20015"/>
                    </a:ext>
                  </a:extLst>
                </a:gridCol>
                <a:gridCol w="419850">
                  <a:extLst>
                    <a:ext uri="{9D8B030D-6E8A-4147-A177-3AD203B41FA5}">
                      <a16:colId xmlns:a16="http://schemas.microsoft.com/office/drawing/2014/main" val="20016"/>
                    </a:ext>
                  </a:extLst>
                </a:gridCol>
                <a:gridCol w="485150">
                  <a:extLst>
                    <a:ext uri="{9D8B030D-6E8A-4147-A177-3AD203B41FA5}">
                      <a16:colId xmlns:a16="http://schemas.microsoft.com/office/drawing/2014/main" val="20017"/>
                    </a:ext>
                  </a:extLst>
                </a:gridCol>
                <a:gridCol w="298550">
                  <a:extLst>
                    <a:ext uri="{9D8B030D-6E8A-4147-A177-3AD203B41FA5}">
                      <a16:colId xmlns:a16="http://schemas.microsoft.com/office/drawing/2014/main" val="20018"/>
                    </a:ext>
                  </a:extLst>
                </a:gridCol>
                <a:gridCol w="328875">
                  <a:extLst>
                    <a:ext uri="{9D8B030D-6E8A-4147-A177-3AD203B41FA5}">
                      <a16:colId xmlns:a16="http://schemas.microsoft.com/office/drawing/2014/main" val="20019"/>
                    </a:ext>
                  </a:extLst>
                </a:gridCol>
              </a:tblGrid>
              <a:tr h="553075">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 </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account_length</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voice_mail_plan</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voice_mail_messages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day_mins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evening_mins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night_mins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international_mins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customer_service_calls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international_plan</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day_calls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day_charge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evening_calls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evening_charge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night_calls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night_charge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international_calls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international_charge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total_charge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churn</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95475">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count</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800" b="0" i="0" u="none" strike="noStrike" cap="none">
                          <a:solidFill>
                            <a:srgbClr val="000000"/>
                          </a:solidFill>
                          <a:latin typeface="Calibri"/>
                          <a:ea typeface="Calibri"/>
                          <a:cs typeface="Calibri"/>
                          <a:sym typeface="Calibri"/>
                        </a:rPr>
                        <a:t>3333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95475">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mean</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101.06</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0.28</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8.10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179.78</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200.98</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200.87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10.24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1.56</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0.10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100.44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30.56</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100.11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17.08</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100.11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9.04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4.48</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2.76</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59.45</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800" b="0" i="0" u="none" strike="noStrike" cap="none">
                          <a:solidFill>
                            <a:srgbClr val="000000"/>
                          </a:solidFill>
                          <a:latin typeface="Calibri"/>
                          <a:ea typeface="Calibri"/>
                          <a:cs typeface="Calibri"/>
                          <a:sym typeface="Calibri"/>
                        </a:rPr>
                        <a:t>0.14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95475">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std</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39.82</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0.45</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13.69</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54.47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50.71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50.57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2.79</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1.32</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0.30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20.07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9.26</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19.92</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4.31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19.57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2.28</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2.46</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0.75</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10.50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800" b="0" i="0" u="none" strike="noStrike" cap="none">
                          <a:solidFill>
                            <a:srgbClr val="000000"/>
                          </a:solidFill>
                          <a:latin typeface="Calibri"/>
                          <a:ea typeface="Calibri"/>
                          <a:cs typeface="Calibri"/>
                          <a:sym typeface="Calibri"/>
                        </a:rPr>
                        <a:t>0.35</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95475">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min</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23.2</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1.04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22.93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95475">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25%</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74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143.7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166.6</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167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8.5</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87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24.43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87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14.16</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87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7.52</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52.38</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195475">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50%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101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179.4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201.4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201.2</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10.3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101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30.5</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100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17.12</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100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9.05</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2.78</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59.47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195475">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75%</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127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216.4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235.3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235.3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12.1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114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36.79</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114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113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10.59</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6</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3.27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66.48</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8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95475">
                <a:tc>
                  <a:txBody>
                    <a:bodyPr/>
                    <a:lstStyle/>
                    <a:p>
                      <a:pPr marL="0" marR="0" lvl="0" indent="0" algn="l" rtl="0">
                        <a:spcBef>
                          <a:spcPts val="0"/>
                        </a:spcBef>
                        <a:spcAft>
                          <a:spcPts val="0"/>
                        </a:spcAft>
                        <a:buNone/>
                      </a:pPr>
                      <a:r>
                        <a:rPr lang="en-US" sz="800" b="1" i="0" u="none" strike="noStrike" cap="none">
                          <a:solidFill>
                            <a:srgbClr val="000000"/>
                          </a:solidFill>
                          <a:latin typeface="Calibri"/>
                          <a:ea typeface="Calibri"/>
                          <a:cs typeface="Calibri"/>
                          <a:sym typeface="Calibri"/>
                        </a:rPr>
                        <a:t>max</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243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51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350.8</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363.7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395</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9</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165</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59.64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170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30.91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175</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17.77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20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5.4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800" b="0" i="0" u="none" strike="noStrike" cap="none">
                          <a:solidFill>
                            <a:srgbClr val="000000"/>
                          </a:solidFill>
                          <a:latin typeface="Calibri"/>
                          <a:ea typeface="Calibri"/>
                          <a:cs typeface="Calibri"/>
                          <a:sym typeface="Calibri"/>
                        </a:rPr>
                        <a:t>96.15</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800" b="0" i="0" u="none" strike="noStrike" cap="none">
                          <a:solidFill>
                            <a:srgbClr val="000000"/>
                          </a:solidFill>
                          <a:latin typeface="Calibri"/>
                          <a:ea typeface="Calibri"/>
                          <a:cs typeface="Calibri"/>
                          <a:sym typeface="Calibri"/>
                        </a:rPr>
                        <a:t>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52" name="Google Shape;152;p4"/>
          <p:cNvSpPr/>
          <p:nvPr/>
        </p:nvSpPr>
        <p:spPr>
          <a:xfrm>
            <a:off x="299978" y="3963225"/>
            <a:ext cx="7471776" cy="2954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sym typeface="Arial"/>
              </a:rPr>
              <a:t>                                          </a:t>
            </a:r>
            <a:r>
              <a:rPr lang="en-US" sz="1600" b="1" i="0" u="sng" strike="noStrike" cap="none" dirty="0">
                <a:solidFill>
                  <a:srgbClr val="000000"/>
                </a:solidFill>
                <a:sym typeface="Arial"/>
              </a:rPr>
              <a:t>Below are some of the insights:</a:t>
            </a:r>
          </a:p>
          <a:p>
            <a:pPr marL="0" marR="0" lvl="0" indent="0" algn="l" rtl="0">
              <a:lnSpc>
                <a:spcPct val="100000"/>
              </a:lnSpc>
              <a:spcBef>
                <a:spcPts val="0"/>
              </a:spcBef>
              <a:spcAft>
                <a:spcPts val="0"/>
              </a:spcAft>
              <a:buNone/>
            </a:pPr>
            <a:endParaRPr sz="1600" dirty="0"/>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 </a:t>
            </a:r>
            <a:r>
              <a:rPr lang="en-US" sz="1400" b="1" i="0" u="none" strike="noStrike" cap="none" dirty="0" err="1">
                <a:solidFill>
                  <a:srgbClr val="000000"/>
                </a:solidFill>
                <a:sym typeface="Arial"/>
              </a:rPr>
              <a:t>Avg</a:t>
            </a:r>
            <a:r>
              <a:rPr lang="en-US" sz="1400" b="1" i="0" u="none" strike="noStrike" cap="none" dirty="0">
                <a:solidFill>
                  <a:srgbClr val="000000"/>
                </a:solidFill>
                <a:sym typeface="Arial"/>
              </a:rPr>
              <a:t> </a:t>
            </a:r>
            <a:r>
              <a:rPr lang="en-US" sz="1400" b="1" i="0" u="none" strike="noStrike" cap="none" dirty="0" err="1">
                <a:solidFill>
                  <a:srgbClr val="000000"/>
                </a:solidFill>
                <a:sym typeface="Arial"/>
              </a:rPr>
              <a:t>acc</a:t>
            </a:r>
            <a:r>
              <a:rPr lang="en-US" sz="1400" b="1" i="0" u="none" strike="noStrike" cap="none" dirty="0">
                <a:solidFill>
                  <a:srgbClr val="000000"/>
                </a:solidFill>
                <a:sym typeface="Arial"/>
              </a:rPr>
              <a:t> length is 101, the range is between 1 to 243, 75% of the customers have tenure less than 127 days.</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 </a:t>
            </a:r>
            <a:r>
              <a:rPr lang="en-US" sz="1400" b="1" i="0" u="none" strike="noStrike" cap="none" dirty="0" err="1">
                <a:solidFill>
                  <a:srgbClr val="000000"/>
                </a:solidFill>
                <a:sym typeface="Arial"/>
              </a:rPr>
              <a:t>Voice_mail_plan</a:t>
            </a:r>
            <a:r>
              <a:rPr lang="en-US" sz="1400" b="1" i="0" u="none" strike="noStrike" cap="none" dirty="0">
                <a:solidFill>
                  <a:srgbClr val="000000"/>
                </a:solidFill>
                <a:sym typeface="Arial"/>
              </a:rPr>
              <a:t> &amp; </a:t>
            </a:r>
            <a:r>
              <a:rPr lang="en-US" sz="1400" b="1" i="0" u="none" strike="noStrike" cap="none" dirty="0" err="1">
                <a:solidFill>
                  <a:srgbClr val="000000"/>
                </a:solidFill>
                <a:sym typeface="Arial"/>
              </a:rPr>
              <a:t>international_plan</a:t>
            </a:r>
            <a:r>
              <a:rPr lang="en-US" sz="1400" b="1" i="0" u="none" strike="noStrike" cap="none" dirty="0">
                <a:solidFill>
                  <a:srgbClr val="000000"/>
                </a:solidFill>
                <a:sym typeface="Arial"/>
              </a:rPr>
              <a:t> are actually categorical hence the 25%-50%-75%      distribution is not proper.</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err="1">
                <a:solidFill>
                  <a:srgbClr val="000000"/>
                </a:solidFill>
                <a:sym typeface="Arial"/>
              </a:rPr>
              <a:t>Avg</a:t>
            </a:r>
            <a:r>
              <a:rPr lang="en-US" sz="1400" b="1" i="0" u="none" strike="noStrike" cap="none" dirty="0">
                <a:solidFill>
                  <a:srgbClr val="000000"/>
                </a:solidFill>
                <a:sym typeface="Arial"/>
              </a:rPr>
              <a:t> </a:t>
            </a:r>
            <a:r>
              <a:rPr lang="en-US" sz="1400" b="1" i="0" u="none" strike="noStrike" cap="none" dirty="0" err="1">
                <a:solidFill>
                  <a:srgbClr val="000000"/>
                </a:solidFill>
                <a:sym typeface="Arial"/>
              </a:rPr>
              <a:t>total_charge</a:t>
            </a:r>
            <a:r>
              <a:rPr lang="en-US" sz="1400" b="1" i="0" u="none" strike="noStrike" cap="none" dirty="0">
                <a:solidFill>
                  <a:srgbClr val="000000"/>
                </a:solidFill>
                <a:sym typeface="Arial"/>
              </a:rPr>
              <a:t> is 59.44 whereas 25% customers pay more than 66.48 per month.</a:t>
            </a:r>
            <a:endParaRPr b="1" dirty="0"/>
          </a:p>
          <a:p>
            <a:pPr marL="285750" marR="0" lvl="0" indent="-19685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It is noticeable that voice_mail_messages,day_mins,evening_mins,day_calls,evening_calls,international_calls, the minimum range is '0' which signifies that there are customers who are not utilizing </a:t>
            </a:r>
            <a:r>
              <a:rPr lang="en-US" b="1" dirty="0"/>
              <a:t>their plan effectively.</a:t>
            </a:r>
            <a:endParaRPr b="1" dirty="0"/>
          </a:p>
          <a:p>
            <a:pPr marL="285750" marR="0" lvl="0" indent="-19685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09952" y="3142700"/>
            <a:ext cx="3724096" cy="923330"/>
          </a:xfrm>
          <a:prstGeom prst="rect">
            <a:avLst/>
          </a:prstGeom>
          <a:noFill/>
        </p:spPr>
        <p:txBody>
          <a:bodyPr wrap="none" lIns="91440" tIns="45720" rIns="91440" bIns="45720">
            <a:spAutoFit/>
          </a:bodyPr>
          <a:lstStyle/>
          <a:p>
            <a:pPr algn="ctr"/>
            <a:r>
              <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Thank You</a:t>
            </a:r>
          </a:p>
        </p:txBody>
      </p:sp>
    </p:spTree>
    <p:extLst>
      <p:ext uri="{BB962C8B-B14F-4D97-AF65-F5344CB8AC3E}">
        <p14:creationId xmlns:p14="http://schemas.microsoft.com/office/powerpoint/2010/main" val="394813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2776"/>
              </a:buClr>
              <a:buSzPts val="2800"/>
              <a:buFont typeface="Arial"/>
              <a:buNone/>
            </a:pPr>
            <a:r>
              <a:rPr lang="en-US" sz="2800" b="1" cap="none">
                <a:solidFill>
                  <a:srgbClr val="002776"/>
                </a:solidFill>
                <a:latin typeface="Arial"/>
                <a:ea typeface="Arial"/>
                <a:cs typeface="Arial"/>
                <a:sym typeface="Arial"/>
              </a:rPr>
              <a:t>Distribution of data</a:t>
            </a:r>
            <a:endParaRPr/>
          </a:p>
        </p:txBody>
      </p:sp>
      <p:pic>
        <p:nvPicPr>
          <p:cNvPr id="158" name="Google Shape;158;p7"/>
          <p:cNvPicPr preferRelativeResize="0">
            <a:picLocks noGrp="1"/>
          </p:cNvPicPr>
          <p:nvPr>
            <p:ph idx="1"/>
          </p:nvPr>
        </p:nvPicPr>
        <p:blipFill rotWithShape="1">
          <a:blip r:embed="rId3">
            <a:alphaModFix/>
          </a:blip>
          <a:stretch/>
        </p:blipFill>
        <p:spPr>
          <a:xfrm>
            <a:off x="1127473" y="1960726"/>
            <a:ext cx="6838950" cy="2905125"/>
          </a:xfrm>
          <a:prstGeom prst="rect">
            <a:avLst/>
          </a:prstGeom>
          <a:noFill/>
          <a:ln>
            <a:noFill/>
          </a:ln>
        </p:spPr>
      </p:pic>
      <p:sp>
        <p:nvSpPr>
          <p:cNvPr id="159" name="Google Shape;159;p7"/>
          <p:cNvSpPr/>
          <p:nvPr/>
        </p:nvSpPr>
        <p:spPr>
          <a:xfrm>
            <a:off x="557407" y="5244210"/>
            <a:ext cx="8273441"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Insights:</a:t>
            </a:r>
            <a:endParaRPr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latin typeface="Arial"/>
                <a:ea typeface="Arial"/>
                <a:cs typeface="Arial"/>
                <a:sym typeface="Arial"/>
              </a:rPr>
              <a:t>Data is not normally distributed.</a:t>
            </a:r>
          </a:p>
          <a:p>
            <a:pPr marL="285750" marR="0" lvl="0" indent="-285750" algn="l" rtl="0">
              <a:lnSpc>
                <a:spcPct val="100000"/>
              </a:lnSpc>
              <a:spcBef>
                <a:spcPts val="0"/>
              </a:spcBef>
              <a:spcAft>
                <a:spcPts val="0"/>
              </a:spcAft>
              <a:buClr>
                <a:srgbClr val="000000"/>
              </a:buClr>
              <a:buSzPts val="1400"/>
              <a:buFont typeface="Arial"/>
              <a:buChar char="•"/>
            </a:pPr>
            <a:r>
              <a:rPr lang="en-US" b="1" dirty="0"/>
              <a:t>Data is positively skewed.</a:t>
            </a:r>
            <a:br>
              <a:rPr lang="en-US" dirty="0"/>
            </a:b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5"/>
          <p:cNvSpPr txBox="1"/>
          <p:nvPr/>
        </p:nvSpPr>
        <p:spPr>
          <a:xfrm>
            <a:off x="601250" y="305924"/>
            <a:ext cx="7402882"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rgbClr val="002776"/>
                </a:solidFill>
                <a:latin typeface="Arial"/>
                <a:ea typeface="Arial"/>
                <a:cs typeface="Arial"/>
                <a:sym typeface="Arial"/>
              </a:rPr>
              <a:t>Analyzing The Dependent Variabe i.e ‘churn’</a:t>
            </a:r>
            <a:endParaRPr/>
          </a:p>
        </p:txBody>
      </p:sp>
      <p:pic>
        <p:nvPicPr>
          <p:cNvPr id="165" name="Google Shape;165;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66" name="Google Shape;166;p5"/>
          <p:cNvSpPr txBox="1"/>
          <p:nvPr/>
        </p:nvSpPr>
        <p:spPr>
          <a:xfrm>
            <a:off x="263045" y="1720609"/>
            <a:ext cx="8417489"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sym typeface="Arial"/>
              </a:rPr>
              <a:t>Data is highly imbalanced, ratio = 86:14, So we analyzed the data with other features while taking the target values separately to get some insights.</a:t>
            </a:r>
            <a:endParaRPr b="1"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pic>
        <p:nvPicPr>
          <p:cNvPr id="167" name="Google Shape;167;p5"/>
          <p:cNvPicPr preferRelativeResize="0"/>
          <p:nvPr/>
        </p:nvPicPr>
        <p:blipFill rotWithShape="1">
          <a:blip r:embed="rId4">
            <a:alphaModFix/>
          </a:blip>
          <a:srcRect/>
          <a:stretch/>
        </p:blipFill>
        <p:spPr>
          <a:xfrm>
            <a:off x="1941077" y="2428875"/>
            <a:ext cx="4410075" cy="442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2776"/>
              </a:buClr>
              <a:buSzPts val="2800"/>
              <a:buFont typeface="Arial"/>
              <a:buNone/>
            </a:pPr>
            <a:r>
              <a:rPr lang="en-US" sz="2800" b="1" cap="none">
                <a:solidFill>
                  <a:srgbClr val="002776"/>
                </a:solidFill>
                <a:latin typeface="Arial"/>
                <a:ea typeface="Arial"/>
                <a:cs typeface="Arial"/>
                <a:sym typeface="Arial"/>
              </a:rPr>
              <a:t>Analyzing Account Length column</a:t>
            </a:r>
            <a:endParaRPr/>
          </a:p>
        </p:txBody>
      </p:sp>
      <p:pic>
        <p:nvPicPr>
          <p:cNvPr id="173" name="Google Shape;173;p6"/>
          <p:cNvPicPr preferRelativeResize="0">
            <a:picLocks noGrp="1"/>
          </p:cNvPicPr>
          <p:nvPr>
            <p:ph idx="1"/>
          </p:nvPr>
        </p:nvPicPr>
        <p:blipFill rotWithShape="1">
          <a:blip r:embed="rId3">
            <a:alphaModFix/>
          </a:blip>
          <a:srcRect/>
          <a:stretch/>
        </p:blipFill>
        <p:spPr>
          <a:xfrm>
            <a:off x="96164" y="1734866"/>
            <a:ext cx="3790950" cy="2505075"/>
          </a:xfrm>
          <a:prstGeom prst="rect">
            <a:avLst/>
          </a:prstGeom>
          <a:noFill/>
          <a:ln>
            <a:noFill/>
          </a:ln>
        </p:spPr>
      </p:pic>
      <p:pic>
        <p:nvPicPr>
          <p:cNvPr id="174" name="Google Shape;174;p6"/>
          <p:cNvPicPr preferRelativeResize="0"/>
          <p:nvPr/>
        </p:nvPicPr>
        <p:blipFill rotWithShape="1">
          <a:blip r:embed="rId4">
            <a:alphaModFix/>
          </a:blip>
          <a:srcRect/>
          <a:stretch/>
        </p:blipFill>
        <p:spPr>
          <a:xfrm>
            <a:off x="4480273" y="1716175"/>
            <a:ext cx="3790950" cy="2505075"/>
          </a:xfrm>
          <a:prstGeom prst="rect">
            <a:avLst/>
          </a:prstGeom>
          <a:noFill/>
          <a:ln>
            <a:noFill/>
          </a:ln>
        </p:spPr>
      </p:pic>
      <p:sp>
        <p:nvSpPr>
          <p:cNvPr id="175" name="Google Shape;175;p6"/>
          <p:cNvSpPr txBox="1"/>
          <p:nvPr/>
        </p:nvSpPr>
        <p:spPr>
          <a:xfrm>
            <a:off x="964504" y="5022937"/>
            <a:ext cx="5924811"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sym typeface="Arial"/>
              </a:rPr>
              <a:t>After analyzing various aspects of the "account length" column we didn't find any significant insight. so we aren't able to build any connection to churn as of now. We will further analyze other features.</a:t>
            </a:r>
            <a:endParaRP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2776"/>
              </a:buClr>
              <a:buSzPts val="2800"/>
              <a:buFont typeface="Arial"/>
              <a:buNone/>
            </a:pPr>
            <a:r>
              <a:rPr lang="en-US" sz="2800" b="1" cap="none">
                <a:solidFill>
                  <a:srgbClr val="002776"/>
                </a:solidFill>
                <a:latin typeface="Arial"/>
                <a:ea typeface="Arial"/>
                <a:cs typeface="Arial"/>
                <a:sym typeface="Arial"/>
              </a:rPr>
              <a:t>Analyzing "International Plan" column</a:t>
            </a:r>
            <a:endParaRPr/>
          </a:p>
        </p:txBody>
      </p:sp>
      <p:pic>
        <p:nvPicPr>
          <p:cNvPr id="181" name="Google Shape;181;p8"/>
          <p:cNvPicPr preferRelativeResize="0">
            <a:picLocks noGrp="1"/>
          </p:cNvPicPr>
          <p:nvPr>
            <p:ph idx="1"/>
          </p:nvPr>
        </p:nvPicPr>
        <p:blipFill rotWithShape="1">
          <a:blip r:embed="rId3">
            <a:alphaModFix/>
          </a:blip>
          <a:stretch/>
        </p:blipFill>
        <p:spPr>
          <a:xfrm>
            <a:off x="417404" y="1590914"/>
            <a:ext cx="4048125" cy="3467100"/>
          </a:xfrm>
          <a:prstGeom prst="rect">
            <a:avLst/>
          </a:prstGeom>
          <a:noFill/>
          <a:ln>
            <a:noFill/>
          </a:ln>
        </p:spPr>
      </p:pic>
      <p:pic>
        <p:nvPicPr>
          <p:cNvPr id="182" name="Google Shape;182;p8"/>
          <p:cNvPicPr preferRelativeResize="0"/>
          <p:nvPr/>
        </p:nvPicPr>
        <p:blipFill rotWithShape="1">
          <a:blip r:embed="rId4">
            <a:alphaModFix/>
          </a:blip>
          <a:srcRect/>
          <a:stretch/>
        </p:blipFill>
        <p:spPr>
          <a:xfrm>
            <a:off x="5033180" y="1590914"/>
            <a:ext cx="3762375" cy="2505075"/>
          </a:xfrm>
          <a:prstGeom prst="rect">
            <a:avLst/>
          </a:prstGeom>
          <a:noFill/>
          <a:ln>
            <a:noFill/>
          </a:ln>
        </p:spPr>
      </p:pic>
      <p:sp>
        <p:nvSpPr>
          <p:cNvPr id="183" name="Google Shape;183;p8"/>
          <p:cNvSpPr/>
          <p:nvPr/>
        </p:nvSpPr>
        <p:spPr>
          <a:xfrm>
            <a:off x="638828" y="4772414"/>
            <a:ext cx="7653402" cy="184661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dirty="0">
                <a:solidFill>
                  <a:srgbClr val="000000"/>
                </a:solidFill>
                <a:sym typeface="Arial"/>
              </a:rPr>
              <a:t>Data Insights:</a:t>
            </a:r>
            <a:endParaRPr sz="1600"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There are 3010 customers who </a:t>
            </a:r>
            <a:r>
              <a:rPr lang="en-US" sz="1400" b="1" i="0" u="none" strike="noStrike" cap="none" dirty="0" err="1">
                <a:solidFill>
                  <a:srgbClr val="000000"/>
                </a:solidFill>
                <a:sym typeface="Arial"/>
              </a:rPr>
              <a:t>dont</a:t>
            </a:r>
            <a:r>
              <a:rPr lang="en-US" sz="1400" b="1" i="0" u="none" strike="noStrike" cap="none" dirty="0">
                <a:solidFill>
                  <a:srgbClr val="000000"/>
                </a:solidFill>
                <a:sym typeface="Arial"/>
              </a:rPr>
              <a:t> have a international plan.</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There are 323 customers who have a international plan.</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 Among those who have a international plan 42.4 % people churn, whereas among those  who </a:t>
            </a:r>
            <a:r>
              <a:rPr lang="en-US" sz="1400" b="1" i="0" u="none" strike="noStrike" cap="none" dirty="0" err="1">
                <a:solidFill>
                  <a:srgbClr val="000000"/>
                </a:solidFill>
                <a:sym typeface="Arial"/>
              </a:rPr>
              <a:t>dont</a:t>
            </a:r>
            <a:r>
              <a:rPr lang="en-US" sz="1400" b="1" i="0" u="none" strike="noStrike" cap="none" dirty="0">
                <a:solidFill>
                  <a:srgbClr val="000000"/>
                </a:solidFill>
                <a:sym typeface="Arial"/>
              </a:rPr>
              <a:t> have a international plan only 11.4 % people churn.</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So basically customers who have subscribed to International plans are churning in big numbers presumably due to issues like connectivity issues or high call charges.</a:t>
            </a:r>
            <a:endParaRPr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2776"/>
              </a:buClr>
              <a:buSzPts val="2800"/>
              <a:buFont typeface="Arial"/>
              <a:buNone/>
            </a:pPr>
            <a:r>
              <a:rPr lang="en-US" sz="2800" b="1" cap="none">
                <a:solidFill>
                  <a:srgbClr val="002776"/>
                </a:solidFill>
                <a:latin typeface="Arial"/>
                <a:ea typeface="Arial"/>
                <a:cs typeface="Arial"/>
                <a:sym typeface="Arial"/>
              </a:rPr>
              <a:t>Analyzing "Voice Mail Plan" column</a:t>
            </a:r>
            <a:endParaRPr/>
          </a:p>
        </p:txBody>
      </p:sp>
      <p:pic>
        <p:nvPicPr>
          <p:cNvPr id="189" name="Google Shape;189;p9"/>
          <p:cNvPicPr preferRelativeResize="0">
            <a:picLocks noGrp="1"/>
          </p:cNvPicPr>
          <p:nvPr>
            <p:ph idx="1"/>
          </p:nvPr>
        </p:nvPicPr>
        <p:blipFill rotWithShape="1">
          <a:blip r:embed="rId3">
            <a:alphaModFix/>
          </a:blip>
          <a:srcRect/>
          <a:stretch/>
        </p:blipFill>
        <p:spPr>
          <a:xfrm>
            <a:off x="413359" y="1514617"/>
            <a:ext cx="3590925" cy="3571875"/>
          </a:xfrm>
          <a:prstGeom prst="rect">
            <a:avLst/>
          </a:prstGeom>
          <a:noFill/>
          <a:ln>
            <a:noFill/>
          </a:ln>
        </p:spPr>
      </p:pic>
      <p:pic>
        <p:nvPicPr>
          <p:cNvPr id="190" name="Google Shape;190;p9"/>
          <p:cNvPicPr preferRelativeResize="0"/>
          <p:nvPr/>
        </p:nvPicPr>
        <p:blipFill rotWithShape="1">
          <a:blip r:embed="rId4">
            <a:alphaModFix/>
          </a:blip>
          <a:srcRect/>
          <a:stretch/>
        </p:blipFill>
        <p:spPr>
          <a:xfrm>
            <a:off x="4444456" y="1866487"/>
            <a:ext cx="3762375" cy="2505075"/>
          </a:xfrm>
          <a:prstGeom prst="rect">
            <a:avLst/>
          </a:prstGeom>
          <a:noFill/>
          <a:ln>
            <a:noFill/>
          </a:ln>
        </p:spPr>
      </p:pic>
      <p:sp>
        <p:nvSpPr>
          <p:cNvPr id="191" name="Google Shape;191;p9"/>
          <p:cNvSpPr/>
          <p:nvPr/>
        </p:nvSpPr>
        <p:spPr>
          <a:xfrm>
            <a:off x="2749256" y="5308711"/>
            <a:ext cx="4663456"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Data Insights</a:t>
            </a:r>
            <a:endParaRPr dirty="0"/>
          </a:p>
          <a:p>
            <a:pPr marL="0" marR="0" lvl="0" indent="0" algn="l" rtl="0">
              <a:lnSpc>
                <a:spcPct val="100000"/>
              </a:lnSpc>
              <a:spcBef>
                <a:spcPts val="0"/>
              </a:spcBef>
              <a:spcAft>
                <a:spcPts val="0"/>
              </a:spcAft>
              <a:buNone/>
            </a:pPr>
            <a:r>
              <a:rPr lang="en-US" sz="1400" b="1" i="0" u="none" strike="noStrike" cap="none" dirty="0">
                <a:solidFill>
                  <a:srgbClr val="000000"/>
                </a:solidFill>
                <a:sym typeface="Arial"/>
              </a:rPr>
              <a:t>Only 28% Customers have subscribed to voice mail plan</a:t>
            </a:r>
            <a:endParaRPr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2776"/>
              </a:buClr>
              <a:buSzPts val="2800"/>
              <a:buFont typeface="Arial"/>
              <a:buNone/>
            </a:pPr>
            <a:r>
              <a:rPr lang="en-US" sz="2800" b="1" cap="none">
                <a:solidFill>
                  <a:srgbClr val="002776"/>
                </a:solidFill>
                <a:latin typeface="Arial"/>
                <a:ea typeface="Arial"/>
                <a:cs typeface="Arial"/>
                <a:sym typeface="Arial"/>
              </a:rPr>
              <a:t>Boxplot Visualization for Checking Outliers for numerical columns</a:t>
            </a:r>
            <a:endParaRPr/>
          </a:p>
        </p:txBody>
      </p:sp>
      <p:pic>
        <p:nvPicPr>
          <p:cNvPr id="197" name="Google Shape;197;p11"/>
          <p:cNvPicPr preferRelativeResize="0"/>
          <p:nvPr/>
        </p:nvPicPr>
        <p:blipFill rotWithShape="1">
          <a:blip r:embed="rId3">
            <a:alphaModFix/>
          </a:blip>
          <a:srcRect/>
          <a:stretch/>
        </p:blipFill>
        <p:spPr>
          <a:xfrm>
            <a:off x="278292" y="1660524"/>
            <a:ext cx="4552937" cy="3663038"/>
          </a:xfrm>
          <a:prstGeom prst="rect">
            <a:avLst/>
          </a:prstGeom>
          <a:noFill/>
          <a:ln>
            <a:noFill/>
          </a:ln>
        </p:spPr>
      </p:pic>
      <p:graphicFrame>
        <p:nvGraphicFramePr>
          <p:cNvPr id="198" name="Google Shape;198;p11"/>
          <p:cNvGraphicFramePr/>
          <p:nvPr/>
        </p:nvGraphicFramePr>
        <p:xfrm>
          <a:off x="4927424" y="1660524"/>
          <a:ext cx="3890900" cy="4627525"/>
        </p:xfrm>
        <a:graphic>
          <a:graphicData uri="http://schemas.openxmlformats.org/drawingml/2006/table">
            <a:tbl>
              <a:tblPr>
                <a:noFill/>
                <a:tableStyleId>{88B45153-D7E6-4405-B0E2-FD79BE265DD3}</a:tableStyleId>
              </a:tblPr>
              <a:tblGrid>
                <a:gridCol w="1532275">
                  <a:extLst>
                    <a:ext uri="{9D8B030D-6E8A-4147-A177-3AD203B41FA5}">
                      <a16:colId xmlns:a16="http://schemas.microsoft.com/office/drawing/2014/main" val="20000"/>
                    </a:ext>
                  </a:extLst>
                </a:gridCol>
                <a:gridCol w="830500">
                  <a:extLst>
                    <a:ext uri="{9D8B030D-6E8A-4147-A177-3AD203B41FA5}">
                      <a16:colId xmlns:a16="http://schemas.microsoft.com/office/drawing/2014/main" val="20001"/>
                    </a:ext>
                  </a:extLst>
                </a:gridCol>
                <a:gridCol w="780675">
                  <a:extLst>
                    <a:ext uri="{9D8B030D-6E8A-4147-A177-3AD203B41FA5}">
                      <a16:colId xmlns:a16="http://schemas.microsoft.com/office/drawing/2014/main" val="20002"/>
                    </a:ext>
                  </a:extLst>
                </a:gridCol>
                <a:gridCol w="747450">
                  <a:extLst>
                    <a:ext uri="{9D8B030D-6E8A-4147-A177-3AD203B41FA5}">
                      <a16:colId xmlns:a16="http://schemas.microsoft.com/office/drawing/2014/main" val="20003"/>
                    </a:ext>
                  </a:extLst>
                </a:gridCol>
              </a:tblGrid>
              <a:tr h="497050">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Feature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is Exist Outlier</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Total Outliers</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Churned</a:t>
                      </a:r>
                      <a:endParaRPr sz="11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0"/>
                  </a:ext>
                </a:extLst>
              </a:tr>
              <a:tr h="248525">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account_length</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TRUE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18</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5</a:t>
                      </a:r>
                      <a:endParaRPr sz="11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1"/>
                  </a:ext>
                </a:extLst>
              </a:tr>
              <a:tr h="497050">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voice_mail_messages</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TRUE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1</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0</a:t>
                      </a:r>
                      <a:endParaRPr sz="11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2"/>
                  </a:ext>
                </a:extLst>
              </a:tr>
              <a:tr h="248525">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day_mins</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TRUE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25</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12</a:t>
                      </a:r>
                      <a:endParaRPr sz="11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3"/>
                  </a:ext>
                </a:extLst>
              </a:tr>
              <a:tr h="248525">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evening_mins</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TRUE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24</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5</a:t>
                      </a:r>
                      <a:endParaRPr sz="11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4"/>
                  </a:ext>
                </a:extLst>
              </a:tr>
              <a:tr h="248525">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night_mins</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TRUE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30</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2</a:t>
                      </a:r>
                      <a:endParaRPr sz="11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5"/>
                  </a:ext>
                </a:extLst>
              </a:tr>
              <a:tr h="449825">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international_mins</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TRUE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46</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5</a:t>
                      </a:r>
                      <a:endParaRPr sz="11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6"/>
                  </a:ext>
                </a:extLst>
              </a:tr>
              <a:tr h="248525">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day_calls</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TRUE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23</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7</a:t>
                      </a:r>
                      <a:endParaRPr sz="11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7"/>
                  </a:ext>
                </a:extLst>
              </a:tr>
              <a:tr h="248525">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day_charge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TRUE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25</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12</a:t>
                      </a:r>
                      <a:endParaRPr sz="11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8"/>
                  </a:ext>
                </a:extLst>
              </a:tr>
              <a:tr h="248525">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evening_calls</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TRUE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20</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2</a:t>
                      </a:r>
                      <a:endParaRPr sz="11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9"/>
                  </a:ext>
                </a:extLst>
              </a:tr>
              <a:tr h="248525">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evening_charge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TRUE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24</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5</a:t>
                      </a:r>
                      <a:endParaRPr sz="11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10"/>
                  </a:ext>
                </a:extLst>
              </a:tr>
              <a:tr h="248525">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night_calls</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TRUE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22</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1</a:t>
                      </a:r>
                      <a:endParaRPr sz="11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11"/>
                  </a:ext>
                </a:extLst>
              </a:tr>
              <a:tr h="248525">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night_charge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TRUE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30</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2</a:t>
                      </a:r>
                      <a:endParaRPr sz="11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12"/>
                  </a:ext>
                </a:extLst>
              </a:tr>
              <a:tr h="449825">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international_charge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TRUE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49</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6</a:t>
                      </a:r>
                      <a:endParaRPr sz="11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13"/>
                  </a:ext>
                </a:extLst>
              </a:tr>
              <a:tr h="248525">
                <a:tc>
                  <a:txBody>
                    <a:bodyPr/>
                    <a:lstStyle/>
                    <a:p>
                      <a:pPr marL="0" marR="0" lvl="0" indent="0" algn="l" rtl="0">
                        <a:spcBef>
                          <a:spcPts val="0"/>
                        </a:spcBef>
                        <a:spcAft>
                          <a:spcPts val="0"/>
                        </a:spcAft>
                        <a:buNone/>
                      </a:pPr>
                      <a:r>
                        <a:rPr lang="en-US" sz="1100" b="1" u="none" strike="noStrike" cap="none">
                          <a:latin typeface="Arial"/>
                          <a:ea typeface="Arial"/>
                          <a:cs typeface="Arial"/>
                          <a:sym typeface="Arial"/>
                        </a:rPr>
                        <a:t>total_charge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TRUE</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27</a:t>
                      </a:r>
                      <a:endParaRPr sz="1100" b="1"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US" sz="1100" b="1" u="none" strike="noStrike" cap="none">
                          <a:latin typeface="Arial"/>
                          <a:ea typeface="Arial"/>
                          <a:cs typeface="Arial"/>
                          <a:sym typeface="Arial"/>
                        </a:rPr>
                        <a:t>16</a:t>
                      </a:r>
                      <a:endParaRPr sz="1100" b="1"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14"/>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1918</TotalTime>
  <Words>2265</Words>
  <Application>Microsoft Office PowerPoint</Application>
  <PresentationFormat>On-screen Show (4:3)</PresentationFormat>
  <Paragraphs>911</Paragraphs>
  <Slides>30</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Wingdings</vt:lpstr>
      <vt:lpstr>Book Antiqua</vt:lpstr>
      <vt:lpstr>Arial</vt:lpstr>
      <vt:lpstr>Century Gothic</vt:lpstr>
      <vt:lpstr>Calibri</vt:lpstr>
      <vt:lpstr>Apothecary</vt:lpstr>
      <vt:lpstr>PowerPoint Presentation</vt:lpstr>
      <vt:lpstr>PowerPoint Presentation</vt:lpstr>
      <vt:lpstr>PowerPoint Presentation</vt:lpstr>
      <vt:lpstr>Distribution of data</vt:lpstr>
      <vt:lpstr>PowerPoint Presentation</vt:lpstr>
      <vt:lpstr>Analyzing Account Length column</vt:lpstr>
      <vt:lpstr>Analyzing "International Plan" column</vt:lpstr>
      <vt:lpstr>Analyzing "Voice Mail Plan" column</vt:lpstr>
      <vt:lpstr>Boxplot Visualization for Checking Outliers for numerical columns</vt:lpstr>
      <vt:lpstr>Boxplot visualization after treating outliers</vt:lpstr>
      <vt:lpstr>Checking Correlation</vt:lpstr>
      <vt:lpstr>PowerPoint Presentation</vt:lpstr>
      <vt:lpstr>Top Feature Selection</vt:lpstr>
      <vt:lpstr>Multicollinearity check </vt:lpstr>
      <vt:lpstr>PowerPoint Presentation</vt:lpstr>
      <vt:lpstr>Standardization </vt:lpstr>
      <vt:lpstr>Model Selection</vt:lpstr>
      <vt:lpstr> Logistic Regression</vt:lpstr>
      <vt:lpstr>Random Forest Classifier</vt:lpstr>
      <vt:lpstr>Decision Tree Classifier</vt:lpstr>
      <vt:lpstr>XGBOOST Classifier</vt:lpstr>
      <vt:lpstr>Kneighbors Classifier</vt:lpstr>
      <vt:lpstr>Naive Bayes Classifiers</vt:lpstr>
      <vt:lpstr>SVM Classifier</vt:lpstr>
      <vt:lpstr>PowerPoint Presentation</vt:lpstr>
      <vt:lpstr>Model Prediction</vt:lpstr>
      <vt:lpstr>Model Results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Vikrant Guleria</cp:lastModifiedBy>
  <cp:revision>176</cp:revision>
  <dcterms:created xsi:type="dcterms:W3CDTF">2012-08-17T07:00:49Z</dcterms:created>
  <dcterms:modified xsi:type="dcterms:W3CDTF">2023-08-07T06:29:08Z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