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 id="272" r:id="rId11"/>
    <p:sldId id="265" r:id="rId12"/>
    <p:sldId id="269" r:id="rId13"/>
    <p:sldId id="268" r:id="rId14"/>
    <p:sldId id="270" r:id="rId15"/>
    <p:sldId id="271" r:id="rId16"/>
    <p:sldId id="266" r:id="rId17"/>
    <p:sldId id="267"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8" d="100"/>
          <a:sy n="118"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A43AC9-9AE7-40F6-9130-B75E58C2908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345880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A43AC9-9AE7-40F6-9130-B75E58C2908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1313384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A43AC9-9AE7-40F6-9130-B75E58C2908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879B7-D94F-459A-BBAD-D49352D0408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6651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A43AC9-9AE7-40F6-9130-B75E58C2908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3985435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A43AC9-9AE7-40F6-9130-B75E58C2908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879B7-D94F-459A-BBAD-D49352D0408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0785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A43AC9-9AE7-40F6-9130-B75E58C2908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2682008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43AC9-9AE7-40F6-9130-B75E58C2908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1199614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43AC9-9AE7-40F6-9130-B75E58C2908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310868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43AC9-9AE7-40F6-9130-B75E58C2908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140525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A43AC9-9AE7-40F6-9130-B75E58C2908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143472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A43AC9-9AE7-40F6-9130-B75E58C29086}"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193454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A43AC9-9AE7-40F6-9130-B75E58C29086}"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173434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A43AC9-9AE7-40F6-9130-B75E58C29086}"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309193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43AC9-9AE7-40F6-9130-B75E58C29086}"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409719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A43AC9-9AE7-40F6-9130-B75E58C29086}"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120580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A43AC9-9AE7-40F6-9130-B75E58C29086}"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879B7-D94F-459A-BBAD-D49352D0408D}" type="slidenum">
              <a:rPr lang="en-US" smtClean="0"/>
              <a:t>‹#›</a:t>
            </a:fld>
            <a:endParaRPr lang="en-US"/>
          </a:p>
        </p:txBody>
      </p:sp>
    </p:spTree>
    <p:extLst>
      <p:ext uri="{BB962C8B-B14F-4D97-AF65-F5344CB8AC3E}">
        <p14:creationId xmlns:p14="http://schemas.microsoft.com/office/powerpoint/2010/main" val="130898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A43AC9-9AE7-40F6-9130-B75E58C29086}" type="datetimeFigureOut">
              <a:rPr lang="en-US" smtClean="0"/>
              <a:t>1/18/2017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9879B7-D94F-459A-BBAD-D49352D0408D}" type="slidenum">
              <a:rPr lang="en-US" smtClean="0"/>
              <a:t>‹#›</a:t>
            </a:fld>
            <a:endParaRPr lang="en-US"/>
          </a:p>
        </p:txBody>
      </p:sp>
    </p:spTree>
    <p:extLst>
      <p:ext uri="{BB962C8B-B14F-4D97-AF65-F5344CB8AC3E}">
        <p14:creationId xmlns:p14="http://schemas.microsoft.com/office/powerpoint/2010/main" val="769778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Index_(database)" TargetMode="External"/><Relationship Id="rId2" Type="http://schemas.openxmlformats.org/officeDocument/2006/relationships/hyperlink" Target="https://en.wikipedia.org/wiki/DBMS"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SQL_que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a:t>
            </a:r>
            <a:r>
              <a:rPr lang="en-US" dirty="0"/>
              <a:t>Presentation</a:t>
            </a:r>
          </a:p>
        </p:txBody>
      </p:sp>
      <p:pic>
        <p:nvPicPr>
          <p:cNvPr id="1026" name="Picture 2" descr="Image result for ecommerce qu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997" y="932159"/>
            <a:ext cx="3267075" cy="22955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33368626"/>
              </p:ext>
            </p:extLst>
          </p:nvPr>
        </p:nvGraphicFramePr>
        <p:xfrm>
          <a:off x="1760628" y="4047562"/>
          <a:ext cx="8224944" cy="1168400"/>
        </p:xfrm>
        <a:graphic>
          <a:graphicData uri="http://schemas.openxmlformats.org/drawingml/2006/table">
            <a:tbl>
              <a:tblPr firstRow="1" bandRow="1">
                <a:tableStyleId>{5C22544A-7EE6-4342-B048-85BDC9FD1C3A}</a:tableStyleId>
              </a:tblPr>
              <a:tblGrid>
                <a:gridCol w="2253021"/>
                <a:gridCol w="2427611"/>
                <a:gridCol w="1480843"/>
                <a:gridCol w="2063469"/>
              </a:tblGrid>
              <a:tr h="370840">
                <a:tc>
                  <a:txBody>
                    <a:bodyPr/>
                    <a:lstStyle/>
                    <a:p>
                      <a:pPr algn="ctr"/>
                      <a:r>
                        <a:rPr lang="en-US" dirty="0" smtClean="0"/>
                        <a:t>Vikrant </a:t>
                      </a:r>
                      <a:r>
                        <a:rPr lang="en-US" dirty="0" err="1" smtClean="0"/>
                        <a:t>Dabas</a:t>
                      </a:r>
                      <a:endParaRPr lang="en-US" dirty="0"/>
                    </a:p>
                  </a:txBody>
                  <a:tcPr anchor="ctr"/>
                </a:tc>
                <a:tc>
                  <a:txBody>
                    <a:bodyPr/>
                    <a:lstStyle/>
                    <a:p>
                      <a:pPr algn="ctr"/>
                      <a:r>
                        <a:rPr lang="en-US" dirty="0" err="1" smtClean="0"/>
                        <a:t>Ajinkya</a:t>
                      </a:r>
                      <a:r>
                        <a:rPr lang="en-US" dirty="0" smtClean="0"/>
                        <a:t> </a:t>
                      </a:r>
                      <a:r>
                        <a:rPr lang="en-US" dirty="0" err="1" smtClean="0"/>
                        <a:t>Mohapatra</a:t>
                      </a:r>
                      <a:endParaRPr lang="en-US" dirty="0"/>
                    </a:p>
                  </a:txBody>
                  <a:tcPr anchor="ctr"/>
                </a:tc>
                <a:tc>
                  <a:txBody>
                    <a:bodyPr/>
                    <a:lstStyle/>
                    <a:p>
                      <a:pPr algn="ctr"/>
                      <a:r>
                        <a:rPr lang="en-US" dirty="0" err="1" smtClean="0"/>
                        <a:t>Yuvaraj</a:t>
                      </a:r>
                      <a:endParaRPr lang="en-US" dirty="0"/>
                    </a:p>
                  </a:txBody>
                  <a:tcPr anchor="ctr"/>
                </a:tc>
                <a:tc>
                  <a:txBody>
                    <a:bodyPr/>
                    <a:lstStyle/>
                    <a:p>
                      <a:pPr algn="ctr"/>
                      <a:r>
                        <a:rPr lang="en-US" dirty="0" err="1" smtClean="0"/>
                        <a:t>Rudhra</a:t>
                      </a:r>
                      <a:r>
                        <a:rPr lang="en-US" dirty="0" smtClean="0"/>
                        <a:t> </a:t>
                      </a:r>
                      <a:r>
                        <a:rPr lang="en-US" dirty="0" err="1" smtClean="0"/>
                        <a:t>Balankari</a:t>
                      </a:r>
                      <a:endParaRPr lang="en-US" dirty="0"/>
                    </a:p>
                  </a:txBody>
                  <a:tcPr anchor="ctr"/>
                </a:tc>
              </a:tr>
              <a:tr h="370840">
                <a:tc>
                  <a:txBody>
                    <a:bodyPr/>
                    <a:lstStyle/>
                    <a:p>
                      <a:pPr algn="ctr"/>
                      <a:r>
                        <a:rPr lang="en-US" sz="1100" dirty="0" smtClean="0"/>
                        <a:t>Team Lead, Database Design and Implementation</a:t>
                      </a:r>
                      <a:endParaRPr lang="en-US" sz="1100" dirty="0"/>
                    </a:p>
                  </a:txBody>
                  <a:tcPr anchor="ctr"/>
                </a:tc>
                <a:tc>
                  <a:txBody>
                    <a:bodyPr/>
                    <a:lstStyle/>
                    <a:p>
                      <a:pPr algn="ctr"/>
                      <a:r>
                        <a:rPr lang="en-US" sz="1100" dirty="0" smtClean="0"/>
                        <a:t>Front End Design, Documentation of Project</a:t>
                      </a:r>
                      <a:endParaRPr lang="en-US" sz="1100" dirty="0"/>
                    </a:p>
                  </a:txBody>
                  <a:tcPr anchor="ctr"/>
                </a:tc>
                <a:tc>
                  <a:txBody>
                    <a:bodyPr/>
                    <a:lstStyle/>
                    <a:p>
                      <a:pPr algn="ctr"/>
                      <a:r>
                        <a:rPr lang="en-US" sz="1100" dirty="0" smtClean="0"/>
                        <a:t>Database Design</a:t>
                      </a:r>
                      <a:endParaRPr lang="en-US" sz="1100" dirty="0"/>
                    </a:p>
                  </a:txBody>
                  <a:tcPr anchor="ctr"/>
                </a:tc>
                <a:tc>
                  <a:txBody>
                    <a:bodyPr/>
                    <a:lstStyle/>
                    <a:p>
                      <a:pPr algn="ctr"/>
                      <a:r>
                        <a:rPr lang="en-US" sz="1100" dirty="0" smtClean="0"/>
                        <a:t>Front End Design</a:t>
                      </a:r>
                      <a:endParaRPr lang="en-US" sz="1100" dirty="0"/>
                    </a:p>
                  </a:txBody>
                  <a:tcPr anchor="ctr"/>
                </a:tc>
              </a:tr>
              <a:tr h="370840">
                <a:tc>
                  <a:txBody>
                    <a:bodyPr/>
                    <a:lstStyle/>
                    <a:p>
                      <a:pPr algn="ctr"/>
                      <a:r>
                        <a:rPr lang="en-US" dirty="0" smtClean="0"/>
                        <a:t>800936479</a:t>
                      </a:r>
                      <a:endParaRPr lang="en-US" dirty="0"/>
                    </a:p>
                  </a:txBody>
                  <a:tcPr anchor="ctr"/>
                </a:tc>
                <a:tc>
                  <a:txBody>
                    <a:bodyPr/>
                    <a:lstStyle/>
                    <a:p>
                      <a:pPr algn="ctr"/>
                      <a:r>
                        <a:rPr lang="en-US" dirty="0" smtClean="0"/>
                        <a:t>800963333</a:t>
                      </a:r>
                      <a:endParaRPr lang="en-US" dirty="0"/>
                    </a:p>
                  </a:txBody>
                  <a:tcPr anchor="ctr"/>
                </a:tc>
                <a:tc>
                  <a:txBody>
                    <a:bodyPr/>
                    <a:lstStyle/>
                    <a:p>
                      <a:pPr algn="ctr"/>
                      <a:r>
                        <a:rPr lang="en-US" dirty="0" smtClean="0"/>
                        <a:t>800903707</a:t>
                      </a:r>
                      <a:endParaRPr lang="en-US" dirty="0"/>
                    </a:p>
                  </a:txBody>
                  <a:tcPr anchor="ctr"/>
                </a:tc>
                <a:tc>
                  <a:txBody>
                    <a:bodyPr/>
                    <a:lstStyle/>
                    <a:p>
                      <a:pPr algn="ctr"/>
                      <a:r>
                        <a:rPr lang="en-US" dirty="0" smtClean="0"/>
                        <a:t>800962658</a:t>
                      </a:r>
                      <a:endParaRPr lang="en-US" dirty="0"/>
                    </a:p>
                  </a:txBody>
                  <a:tcPr anchor="ctr"/>
                </a:tc>
              </a:tr>
            </a:tbl>
          </a:graphicData>
        </a:graphic>
      </p:graphicFrame>
    </p:spTree>
    <p:extLst>
      <p:ext uri="{BB962C8B-B14F-4D97-AF65-F5344CB8AC3E}">
        <p14:creationId xmlns:p14="http://schemas.microsoft.com/office/powerpoint/2010/main" val="460807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Query Optimization(Use of Explain)</a:t>
            </a:r>
            <a:endParaRPr lang="en-US" dirty="0"/>
          </a:p>
        </p:txBody>
      </p:sp>
      <p:sp>
        <p:nvSpPr>
          <p:cNvPr id="6" name="TextBox 5"/>
          <p:cNvSpPr txBox="1"/>
          <p:nvPr/>
        </p:nvSpPr>
        <p:spPr>
          <a:xfrm>
            <a:off x="864296" y="1930400"/>
            <a:ext cx="6582892" cy="369332"/>
          </a:xfrm>
          <a:prstGeom prst="rect">
            <a:avLst/>
          </a:prstGeom>
          <a:noFill/>
        </p:spPr>
        <p:txBody>
          <a:bodyPr wrap="none" rtlCol="0">
            <a:spAutoFit/>
          </a:bodyPr>
          <a:lstStyle/>
          <a:p>
            <a:r>
              <a:rPr lang="en-US" dirty="0"/>
              <a:t>EXPLAIN SELECT * FROM </a:t>
            </a:r>
            <a:r>
              <a:rPr lang="en-US" dirty="0" err="1"/>
              <a:t>shoppingcart_item</a:t>
            </a:r>
            <a:r>
              <a:rPr lang="en-US" dirty="0"/>
              <a:t> WHERE </a:t>
            </a:r>
            <a:r>
              <a:rPr lang="en-US" dirty="0" err="1"/>
              <a:t>Cart_id</a:t>
            </a:r>
            <a:r>
              <a:rPr lang="en-US" dirty="0"/>
              <a:t>=1;</a:t>
            </a:r>
          </a:p>
        </p:txBody>
      </p:sp>
      <p:pic>
        <p:nvPicPr>
          <p:cNvPr id="7" name="Picture 6"/>
          <p:cNvPicPr>
            <a:picLocks noChangeAspect="1"/>
          </p:cNvPicPr>
          <p:nvPr/>
        </p:nvPicPr>
        <p:blipFill>
          <a:blip r:embed="rId2"/>
          <a:stretch>
            <a:fillRect/>
          </a:stretch>
        </p:blipFill>
        <p:spPr>
          <a:xfrm>
            <a:off x="677334" y="2299731"/>
            <a:ext cx="9437214" cy="731567"/>
          </a:xfrm>
          <a:prstGeom prst="rect">
            <a:avLst/>
          </a:prstGeom>
        </p:spPr>
      </p:pic>
      <p:sp>
        <p:nvSpPr>
          <p:cNvPr id="8" name="TextBox 7"/>
          <p:cNvSpPr txBox="1"/>
          <p:nvPr/>
        </p:nvSpPr>
        <p:spPr>
          <a:xfrm>
            <a:off x="864296" y="3435866"/>
            <a:ext cx="9308959" cy="923330"/>
          </a:xfrm>
          <a:prstGeom prst="rect">
            <a:avLst/>
          </a:prstGeom>
          <a:noFill/>
        </p:spPr>
        <p:txBody>
          <a:bodyPr wrap="none" rtlCol="0">
            <a:spAutoFit/>
          </a:bodyPr>
          <a:lstStyle/>
          <a:p>
            <a:r>
              <a:rPr lang="en-US" dirty="0"/>
              <a:t>EXPLAIN EXTENDED SELECT </a:t>
            </a:r>
            <a:r>
              <a:rPr lang="en-US" dirty="0" err="1"/>
              <a:t>item.brand</a:t>
            </a:r>
            <a:r>
              <a:rPr lang="en-US" dirty="0"/>
              <a:t>, </a:t>
            </a:r>
            <a:r>
              <a:rPr lang="en-US" dirty="0" err="1" smtClean="0"/>
              <a:t>item.Selling_Price,item.Item_id</a:t>
            </a:r>
            <a:endParaRPr lang="en-US" dirty="0" smtClean="0"/>
          </a:p>
          <a:p>
            <a:r>
              <a:rPr lang="en-US" dirty="0" smtClean="0"/>
              <a:t>FROM </a:t>
            </a:r>
            <a:r>
              <a:rPr lang="en-US" dirty="0"/>
              <a:t>item INNER JOIN </a:t>
            </a:r>
            <a:r>
              <a:rPr lang="en-US" dirty="0" err="1"/>
              <a:t>shoppingcart_item</a:t>
            </a:r>
            <a:r>
              <a:rPr lang="en-US" dirty="0"/>
              <a:t> ON </a:t>
            </a:r>
            <a:r>
              <a:rPr lang="en-US" dirty="0" err="1"/>
              <a:t>item.Item_id</a:t>
            </a:r>
            <a:r>
              <a:rPr lang="en-US" dirty="0"/>
              <a:t>=</a:t>
            </a:r>
            <a:r>
              <a:rPr lang="en-US" dirty="0" err="1"/>
              <a:t>shoppingcart_item.Item_id</a:t>
            </a:r>
            <a:r>
              <a:rPr lang="en-US" dirty="0"/>
              <a:t> </a:t>
            </a:r>
            <a:endParaRPr lang="en-US" dirty="0" smtClean="0"/>
          </a:p>
          <a:p>
            <a:r>
              <a:rPr lang="en-US" dirty="0" smtClean="0"/>
              <a:t>WHERE </a:t>
            </a:r>
            <a:r>
              <a:rPr lang="en-US" dirty="0" err="1"/>
              <a:t>shoppingcart_item.Cart_id</a:t>
            </a:r>
            <a:r>
              <a:rPr lang="en-US" dirty="0"/>
              <a:t> = 1;</a:t>
            </a:r>
          </a:p>
        </p:txBody>
      </p:sp>
      <p:pic>
        <p:nvPicPr>
          <p:cNvPr id="9" name="Picture 8"/>
          <p:cNvPicPr>
            <a:picLocks noChangeAspect="1"/>
          </p:cNvPicPr>
          <p:nvPr/>
        </p:nvPicPr>
        <p:blipFill>
          <a:blip r:embed="rId3"/>
          <a:stretch>
            <a:fillRect/>
          </a:stretch>
        </p:blipFill>
        <p:spPr>
          <a:xfrm>
            <a:off x="677334" y="4359196"/>
            <a:ext cx="8982075" cy="971550"/>
          </a:xfrm>
          <a:prstGeom prst="rect">
            <a:avLst/>
          </a:prstGeom>
        </p:spPr>
      </p:pic>
    </p:spTree>
    <p:extLst>
      <p:ext uri="{BB962C8B-B14F-4D97-AF65-F5344CB8AC3E}">
        <p14:creationId xmlns:p14="http://schemas.microsoft.com/office/powerpoint/2010/main" val="3178162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ＭＳ Ｐゴシック" pitchFamily="34" charset="-128"/>
              </a:rPr>
              <a:t>INDEXES USAGE</a:t>
            </a:r>
            <a:endParaRPr lang="en-US" dirty="0"/>
          </a:p>
        </p:txBody>
      </p:sp>
      <p:sp>
        <p:nvSpPr>
          <p:cNvPr id="4" name="TextBox 3"/>
          <p:cNvSpPr txBox="1"/>
          <p:nvPr/>
        </p:nvSpPr>
        <p:spPr>
          <a:xfrm>
            <a:off x="677334" y="1468735"/>
            <a:ext cx="8889613" cy="923330"/>
          </a:xfrm>
          <a:prstGeom prst="rect">
            <a:avLst/>
          </a:prstGeom>
          <a:noFill/>
        </p:spPr>
        <p:txBody>
          <a:bodyPr wrap="none" rtlCol="0">
            <a:spAutoFit/>
          </a:bodyPr>
          <a:lstStyle/>
          <a:p>
            <a:r>
              <a:rPr lang="en-US" dirty="0"/>
              <a:t>EXPLAIN SELECT </a:t>
            </a:r>
            <a:r>
              <a:rPr lang="en-US" dirty="0" err="1"/>
              <a:t>shoppingcart_item.Item_id</a:t>
            </a:r>
            <a:r>
              <a:rPr lang="en-US" dirty="0"/>
              <a:t> FROM </a:t>
            </a:r>
            <a:r>
              <a:rPr lang="en-US" dirty="0" err="1"/>
              <a:t>shoppingcart_item</a:t>
            </a:r>
            <a:r>
              <a:rPr lang="en-US" dirty="0"/>
              <a:t>, </a:t>
            </a:r>
            <a:r>
              <a:rPr lang="en-US" dirty="0" err="1"/>
              <a:t>shoppingcart</a:t>
            </a:r>
            <a:r>
              <a:rPr lang="en-US" dirty="0"/>
              <a:t> </a:t>
            </a:r>
            <a:endParaRPr lang="en-US" dirty="0" smtClean="0"/>
          </a:p>
          <a:p>
            <a:r>
              <a:rPr lang="en-US" dirty="0" smtClean="0"/>
              <a:t>WHERE </a:t>
            </a:r>
            <a:r>
              <a:rPr lang="en-US" dirty="0" err="1"/>
              <a:t>shoppingcart_item.Cart_id</a:t>
            </a:r>
            <a:r>
              <a:rPr lang="en-US" dirty="0"/>
              <a:t> = </a:t>
            </a:r>
            <a:r>
              <a:rPr lang="en-US" dirty="0" err="1"/>
              <a:t>shoppingcart.Cart_id</a:t>
            </a:r>
            <a:r>
              <a:rPr lang="en-US" dirty="0"/>
              <a:t> </a:t>
            </a:r>
            <a:endParaRPr lang="en-US" dirty="0" smtClean="0"/>
          </a:p>
          <a:p>
            <a:r>
              <a:rPr lang="en-US" dirty="0" smtClean="0"/>
              <a:t>AND </a:t>
            </a:r>
            <a:r>
              <a:rPr lang="en-US" dirty="0" err="1"/>
              <a:t>shoppingcart.added_time</a:t>
            </a:r>
            <a:r>
              <a:rPr lang="en-US" dirty="0"/>
              <a:t> &lt; DATE_SUB(now(), INTERVAL 2 DAY);</a:t>
            </a:r>
          </a:p>
        </p:txBody>
      </p:sp>
      <p:pic>
        <p:nvPicPr>
          <p:cNvPr id="5" name="Picture 4"/>
          <p:cNvPicPr>
            <a:picLocks noChangeAspect="1"/>
          </p:cNvPicPr>
          <p:nvPr/>
        </p:nvPicPr>
        <p:blipFill>
          <a:blip r:embed="rId2"/>
          <a:stretch>
            <a:fillRect/>
          </a:stretch>
        </p:blipFill>
        <p:spPr>
          <a:xfrm>
            <a:off x="812077" y="2538412"/>
            <a:ext cx="8620125" cy="866775"/>
          </a:xfrm>
          <a:prstGeom prst="rect">
            <a:avLst/>
          </a:prstGeom>
        </p:spPr>
      </p:pic>
      <p:pic>
        <p:nvPicPr>
          <p:cNvPr id="6" name="Picture 5"/>
          <p:cNvPicPr>
            <a:picLocks noChangeAspect="1"/>
          </p:cNvPicPr>
          <p:nvPr/>
        </p:nvPicPr>
        <p:blipFill>
          <a:blip r:embed="rId3"/>
          <a:stretch>
            <a:fillRect/>
          </a:stretch>
        </p:blipFill>
        <p:spPr>
          <a:xfrm>
            <a:off x="812077" y="4560570"/>
            <a:ext cx="9277350" cy="1028700"/>
          </a:xfrm>
          <a:prstGeom prst="rect">
            <a:avLst/>
          </a:prstGeom>
        </p:spPr>
      </p:pic>
      <p:sp>
        <p:nvSpPr>
          <p:cNvPr id="7" name="TextBox 6"/>
          <p:cNvSpPr txBox="1"/>
          <p:nvPr/>
        </p:nvSpPr>
        <p:spPr>
          <a:xfrm>
            <a:off x="677334" y="3729573"/>
            <a:ext cx="6123408" cy="369332"/>
          </a:xfrm>
          <a:prstGeom prst="rect">
            <a:avLst/>
          </a:prstGeom>
          <a:noFill/>
        </p:spPr>
        <p:txBody>
          <a:bodyPr wrap="none" rtlCol="0">
            <a:spAutoFit/>
          </a:bodyPr>
          <a:lstStyle/>
          <a:p>
            <a:r>
              <a:rPr lang="en-US" dirty="0"/>
              <a:t>ALTER TABLE </a:t>
            </a:r>
            <a:r>
              <a:rPr lang="en-US" dirty="0" err="1"/>
              <a:t>shoppingcart</a:t>
            </a:r>
            <a:r>
              <a:rPr lang="en-US" dirty="0"/>
              <a:t> ADD INDEX date (</a:t>
            </a:r>
            <a:r>
              <a:rPr lang="en-US" dirty="0" err="1"/>
              <a:t>added_time</a:t>
            </a:r>
            <a:r>
              <a:rPr lang="en-US" dirty="0"/>
              <a:t>);</a:t>
            </a:r>
          </a:p>
        </p:txBody>
      </p:sp>
    </p:spTree>
    <p:extLst>
      <p:ext uri="{BB962C8B-B14F-4D97-AF65-F5344CB8AC3E}">
        <p14:creationId xmlns:p14="http://schemas.microsoft.com/office/powerpoint/2010/main" val="1010515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ＭＳ Ｐゴシック" pitchFamily="34" charset="-128"/>
              </a:rPr>
              <a:t>INDEXE </a:t>
            </a:r>
            <a:r>
              <a:rPr lang="en-US" altLang="en-US" dirty="0">
                <a:ea typeface="ＭＳ Ｐゴシック" pitchFamily="34" charset="-128"/>
              </a:rPr>
              <a:t>USAGE</a:t>
            </a:r>
            <a:endParaRPr lang="en-US" dirty="0"/>
          </a:p>
        </p:txBody>
      </p:sp>
      <p:sp>
        <p:nvSpPr>
          <p:cNvPr id="4" name="TextBox 3"/>
          <p:cNvSpPr txBox="1"/>
          <p:nvPr/>
        </p:nvSpPr>
        <p:spPr>
          <a:xfrm>
            <a:off x="677334" y="1468735"/>
            <a:ext cx="8453853" cy="923330"/>
          </a:xfrm>
          <a:prstGeom prst="rect">
            <a:avLst/>
          </a:prstGeom>
          <a:noFill/>
        </p:spPr>
        <p:txBody>
          <a:bodyPr wrap="none" rtlCol="0">
            <a:spAutoFit/>
          </a:bodyPr>
          <a:lstStyle/>
          <a:p>
            <a:r>
              <a:rPr lang="en-US" dirty="0"/>
              <a:t>EXPLAIN SELECT </a:t>
            </a:r>
            <a:r>
              <a:rPr lang="en-US" dirty="0" err="1"/>
              <a:t>Item_id</a:t>
            </a:r>
            <a:r>
              <a:rPr lang="en-US" dirty="0"/>
              <a:t>, Color, Brand, Size, Description, Value FROM item        </a:t>
            </a:r>
            <a:endParaRPr lang="en-US" dirty="0" smtClean="0"/>
          </a:p>
          <a:p>
            <a:r>
              <a:rPr lang="en-US" dirty="0" smtClean="0"/>
              <a:t>WHERE </a:t>
            </a:r>
            <a:r>
              <a:rPr lang="en-US" dirty="0"/>
              <a:t>Reduction = 1 AND </a:t>
            </a:r>
            <a:r>
              <a:rPr lang="en-US" dirty="0" err="1"/>
              <a:t>Sold_Indicator</a:t>
            </a:r>
            <a:r>
              <a:rPr lang="en-US" dirty="0"/>
              <a:t> = 0        </a:t>
            </a:r>
            <a:endParaRPr lang="en-US" dirty="0" smtClean="0"/>
          </a:p>
          <a:p>
            <a:r>
              <a:rPr lang="en-US" dirty="0" smtClean="0"/>
              <a:t>ORDER </a:t>
            </a:r>
            <a:r>
              <a:rPr lang="en-US" dirty="0"/>
              <a:t>BY Value ASC </a:t>
            </a:r>
            <a:r>
              <a:rPr lang="en-US" dirty="0" smtClean="0"/>
              <a:t>LIMIT </a:t>
            </a:r>
            <a:r>
              <a:rPr lang="en-US" dirty="0"/>
              <a:t>20;</a:t>
            </a:r>
          </a:p>
        </p:txBody>
      </p:sp>
      <p:sp>
        <p:nvSpPr>
          <p:cNvPr id="7" name="TextBox 6"/>
          <p:cNvSpPr txBox="1"/>
          <p:nvPr/>
        </p:nvSpPr>
        <p:spPr>
          <a:xfrm>
            <a:off x="677334" y="3516769"/>
            <a:ext cx="7492885" cy="369332"/>
          </a:xfrm>
          <a:prstGeom prst="rect">
            <a:avLst/>
          </a:prstGeom>
          <a:noFill/>
        </p:spPr>
        <p:txBody>
          <a:bodyPr wrap="none" rtlCol="0">
            <a:spAutoFit/>
          </a:bodyPr>
          <a:lstStyle/>
          <a:p>
            <a:r>
              <a:rPr lang="en-US" dirty="0"/>
              <a:t>ALTER TABLE item ADD INDEX proc2 (Reduction, </a:t>
            </a:r>
            <a:r>
              <a:rPr lang="en-US" dirty="0" err="1"/>
              <a:t>Sold_Indicator</a:t>
            </a:r>
            <a:r>
              <a:rPr lang="en-US" dirty="0"/>
              <a:t>, Value);</a:t>
            </a:r>
          </a:p>
        </p:txBody>
      </p:sp>
      <p:pic>
        <p:nvPicPr>
          <p:cNvPr id="3" name="Picture 2"/>
          <p:cNvPicPr>
            <a:picLocks noChangeAspect="1"/>
          </p:cNvPicPr>
          <p:nvPr/>
        </p:nvPicPr>
        <p:blipFill>
          <a:blip r:embed="rId2"/>
          <a:stretch>
            <a:fillRect/>
          </a:stretch>
        </p:blipFill>
        <p:spPr>
          <a:xfrm>
            <a:off x="812077" y="2565400"/>
            <a:ext cx="7410450" cy="685800"/>
          </a:xfrm>
          <a:prstGeom prst="rect">
            <a:avLst/>
          </a:prstGeom>
        </p:spPr>
      </p:pic>
      <p:pic>
        <p:nvPicPr>
          <p:cNvPr id="8" name="Picture 7"/>
          <p:cNvPicPr>
            <a:picLocks noChangeAspect="1"/>
          </p:cNvPicPr>
          <p:nvPr/>
        </p:nvPicPr>
        <p:blipFill>
          <a:blip r:embed="rId3"/>
          <a:stretch>
            <a:fillRect/>
          </a:stretch>
        </p:blipFill>
        <p:spPr>
          <a:xfrm>
            <a:off x="812077" y="4151670"/>
            <a:ext cx="7315200" cy="657225"/>
          </a:xfrm>
          <a:prstGeom prst="rect">
            <a:avLst/>
          </a:prstGeom>
        </p:spPr>
      </p:pic>
    </p:spTree>
    <p:extLst>
      <p:ext uri="{BB962C8B-B14F-4D97-AF65-F5344CB8AC3E}">
        <p14:creationId xmlns:p14="http://schemas.microsoft.com/office/powerpoint/2010/main" val="1170743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ＭＳ Ｐゴシック" pitchFamily="34" charset="-128"/>
              </a:rPr>
              <a:t>TRANSACTION EXAMPLE</a:t>
            </a:r>
            <a:endParaRPr lang="en-US" dirty="0"/>
          </a:p>
        </p:txBody>
      </p:sp>
      <p:sp>
        <p:nvSpPr>
          <p:cNvPr id="3" name="Content Placeholder 2"/>
          <p:cNvSpPr>
            <a:spLocks noGrp="1"/>
          </p:cNvSpPr>
          <p:nvPr>
            <p:ph idx="1"/>
          </p:nvPr>
        </p:nvSpPr>
        <p:spPr>
          <a:xfrm>
            <a:off x="677334" y="1534287"/>
            <a:ext cx="8596668" cy="3880773"/>
          </a:xfrm>
        </p:spPr>
        <p:txBody>
          <a:bodyPr>
            <a:normAutofit lnSpcReduction="10000"/>
          </a:bodyPr>
          <a:lstStyle/>
          <a:p>
            <a:pPr marL="0" indent="0">
              <a:buNone/>
            </a:pPr>
            <a:r>
              <a:rPr lang="en-US" dirty="0"/>
              <a:t>START TRANSACTION</a:t>
            </a:r>
            <a:r>
              <a:rPr lang="en-US" dirty="0" smtClean="0"/>
              <a:t>;</a:t>
            </a:r>
          </a:p>
          <a:p>
            <a:pPr marL="0" indent="0">
              <a:buNone/>
            </a:pPr>
            <a:r>
              <a:rPr lang="en-US" dirty="0" smtClean="0"/>
              <a:t>SELECT </a:t>
            </a:r>
            <a:r>
              <a:rPr lang="en-US" dirty="0"/>
              <a:t>* FROM item</a:t>
            </a:r>
            <a:r>
              <a:rPr lang="en-US" dirty="0" smtClean="0"/>
              <a:t>;</a:t>
            </a:r>
          </a:p>
          <a:p>
            <a:pPr marL="0" indent="0">
              <a:buNone/>
            </a:pPr>
            <a:r>
              <a:rPr lang="en-US" dirty="0" smtClean="0"/>
              <a:t>SELECT </a:t>
            </a:r>
            <a:r>
              <a:rPr lang="en-US" dirty="0"/>
              <a:t>* FROM </a:t>
            </a:r>
            <a:r>
              <a:rPr lang="en-US" dirty="0" err="1"/>
              <a:t>shoppingcart_item</a:t>
            </a:r>
            <a:r>
              <a:rPr lang="en-US" dirty="0" smtClean="0"/>
              <a:t>;</a:t>
            </a:r>
          </a:p>
          <a:p>
            <a:pPr marL="0" indent="0">
              <a:buNone/>
            </a:pPr>
            <a:r>
              <a:rPr lang="en-US" dirty="0" smtClean="0"/>
              <a:t>UPDATE </a:t>
            </a:r>
            <a:r>
              <a:rPr lang="en-US" dirty="0"/>
              <a:t>item SET </a:t>
            </a:r>
            <a:r>
              <a:rPr lang="en-US" dirty="0" err="1"/>
              <a:t>Sold_Indicator</a:t>
            </a:r>
            <a:r>
              <a:rPr lang="en-US" dirty="0"/>
              <a:t>=1 WHERE </a:t>
            </a:r>
            <a:r>
              <a:rPr lang="en-US" dirty="0" err="1"/>
              <a:t>Item_id</a:t>
            </a:r>
            <a:r>
              <a:rPr lang="en-US" dirty="0"/>
              <a:t> IN (SELECT </a:t>
            </a:r>
            <a:r>
              <a:rPr lang="en-US" dirty="0" err="1"/>
              <a:t>Item_id</a:t>
            </a:r>
            <a:r>
              <a:rPr lang="en-US" dirty="0"/>
              <a:t> from </a:t>
            </a:r>
            <a:r>
              <a:rPr lang="en-US" dirty="0" err="1"/>
              <a:t>shoppingcart_item</a:t>
            </a:r>
            <a:r>
              <a:rPr lang="en-US" dirty="0"/>
              <a:t> WHERE </a:t>
            </a:r>
            <a:r>
              <a:rPr lang="en-US" dirty="0" err="1"/>
              <a:t>Cart_id</a:t>
            </a:r>
            <a:r>
              <a:rPr lang="en-US" dirty="0"/>
              <a:t>=1</a:t>
            </a:r>
            <a:r>
              <a:rPr lang="en-US" dirty="0" smtClean="0"/>
              <a:t>);</a:t>
            </a:r>
          </a:p>
          <a:p>
            <a:pPr marL="0" indent="0">
              <a:buNone/>
            </a:pPr>
            <a:r>
              <a:rPr lang="en-US" dirty="0" smtClean="0"/>
              <a:t>DELETE </a:t>
            </a:r>
            <a:r>
              <a:rPr lang="en-US" dirty="0"/>
              <a:t>FROM </a:t>
            </a:r>
            <a:r>
              <a:rPr lang="en-US" dirty="0" err="1"/>
              <a:t>shoppingcart_item</a:t>
            </a:r>
            <a:r>
              <a:rPr lang="en-US" dirty="0"/>
              <a:t> WHERE </a:t>
            </a:r>
            <a:r>
              <a:rPr lang="en-US" dirty="0" err="1"/>
              <a:t>Item_id</a:t>
            </a:r>
            <a:r>
              <a:rPr lang="en-US" dirty="0"/>
              <a:t> IN (SELECT </a:t>
            </a:r>
            <a:r>
              <a:rPr lang="en-US" dirty="0" err="1"/>
              <a:t>c.Item_id</a:t>
            </a:r>
            <a:r>
              <a:rPr lang="en-US" dirty="0"/>
              <a:t> FROM (SELECT </a:t>
            </a:r>
            <a:r>
              <a:rPr lang="en-US" dirty="0" err="1"/>
              <a:t>shoppingcart_item.Item_id</a:t>
            </a:r>
            <a:r>
              <a:rPr lang="en-US" dirty="0"/>
              <a:t> from </a:t>
            </a:r>
            <a:r>
              <a:rPr lang="en-US" dirty="0" err="1"/>
              <a:t>shoppingcart_item</a:t>
            </a:r>
            <a:r>
              <a:rPr lang="en-US" dirty="0"/>
              <a:t> WHERE </a:t>
            </a:r>
            <a:r>
              <a:rPr lang="en-US" dirty="0" err="1"/>
              <a:t>shoppingcart_item.Cart_id</a:t>
            </a:r>
            <a:r>
              <a:rPr lang="en-US" dirty="0"/>
              <a:t> = 1) AS c</a:t>
            </a:r>
            <a:r>
              <a:rPr lang="en-US" dirty="0" smtClean="0"/>
              <a:t>);</a:t>
            </a:r>
          </a:p>
          <a:p>
            <a:pPr marL="0" indent="0">
              <a:buNone/>
            </a:pPr>
            <a:r>
              <a:rPr lang="en-US" dirty="0" smtClean="0"/>
              <a:t>SELECT </a:t>
            </a:r>
            <a:r>
              <a:rPr lang="en-US" dirty="0"/>
              <a:t>* FROM item</a:t>
            </a:r>
            <a:r>
              <a:rPr lang="en-US" dirty="0" smtClean="0"/>
              <a:t>;</a:t>
            </a:r>
          </a:p>
          <a:p>
            <a:pPr marL="0" indent="0">
              <a:buNone/>
            </a:pPr>
            <a:r>
              <a:rPr lang="en-US" dirty="0" smtClean="0"/>
              <a:t>SELECT </a:t>
            </a:r>
            <a:r>
              <a:rPr lang="en-US" dirty="0"/>
              <a:t>* FROM </a:t>
            </a:r>
            <a:r>
              <a:rPr lang="en-US" dirty="0" err="1"/>
              <a:t>shoppingcart_item</a:t>
            </a:r>
            <a:r>
              <a:rPr lang="en-US" dirty="0" smtClean="0"/>
              <a:t>;</a:t>
            </a:r>
          </a:p>
          <a:p>
            <a:pPr marL="0" indent="0">
              <a:buNone/>
            </a:pPr>
            <a:r>
              <a:rPr lang="en-US" dirty="0" smtClean="0"/>
              <a:t>ROLLBACK</a:t>
            </a:r>
            <a:r>
              <a:rPr lang="en-US" dirty="0"/>
              <a:t>;</a:t>
            </a:r>
          </a:p>
        </p:txBody>
      </p:sp>
    </p:spTree>
    <p:extLst>
      <p:ext uri="{BB962C8B-B14F-4D97-AF65-F5344CB8AC3E}">
        <p14:creationId xmlns:p14="http://schemas.microsoft.com/office/powerpoint/2010/main" val="3501291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4869"/>
            <a:ext cx="12192000" cy="2800350"/>
          </a:xfrm>
          <a:prstGeom prst="rect">
            <a:avLst/>
          </a:prstGeom>
        </p:spPr>
      </p:pic>
      <p:pic>
        <p:nvPicPr>
          <p:cNvPr id="5" name="Picture 4"/>
          <p:cNvPicPr>
            <a:picLocks noChangeAspect="1"/>
          </p:cNvPicPr>
          <p:nvPr/>
        </p:nvPicPr>
        <p:blipFill>
          <a:blip r:embed="rId3"/>
          <a:stretch>
            <a:fillRect/>
          </a:stretch>
        </p:blipFill>
        <p:spPr>
          <a:xfrm>
            <a:off x="1385691" y="3860952"/>
            <a:ext cx="1905000" cy="2543175"/>
          </a:xfrm>
          <a:prstGeom prst="rect">
            <a:avLst/>
          </a:prstGeom>
        </p:spPr>
      </p:pic>
    </p:spTree>
    <p:extLst>
      <p:ext uri="{BB962C8B-B14F-4D97-AF65-F5344CB8AC3E}">
        <p14:creationId xmlns:p14="http://schemas.microsoft.com/office/powerpoint/2010/main" val="2174809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12192000" cy="2943225"/>
          </a:xfrm>
          <a:prstGeom prst="rect">
            <a:avLst/>
          </a:prstGeom>
        </p:spPr>
      </p:pic>
      <p:pic>
        <p:nvPicPr>
          <p:cNvPr id="5" name="Picture 4"/>
          <p:cNvPicPr>
            <a:picLocks noChangeAspect="1"/>
          </p:cNvPicPr>
          <p:nvPr/>
        </p:nvPicPr>
        <p:blipFill>
          <a:blip r:embed="rId3"/>
          <a:stretch>
            <a:fillRect/>
          </a:stretch>
        </p:blipFill>
        <p:spPr>
          <a:xfrm>
            <a:off x="1130735" y="3713576"/>
            <a:ext cx="2013298" cy="2624594"/>
          </a:xfrm>
          <a:prstGeom prst="rect">
            <a:avLst/>
          </a:prstGeom>
        </p:spPr>
      </p:pic>
    </p:spTree>
    <p:extLst>
      <p:ext uri="{BB962C8B-B14F-4D97-AF65-F5344CB8AC3E}">
        <p14:creationId xmlns:p14="http://schemas.microsoft.com/office/powerpoint/2010/main" val="3213212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ＭＳ Ｐゴシック" pitchFamily="34" charset="-128"/>
              </a:rPr>
              <a:t>Future Improvements</a:t>
            </a:r>
            <a:endParaRPr lang="en-US" dirty="0"/>
          </a:p>
        </p:txBody>
      </p:sp>
      <p:sp>
        <p:nvSpPr>
          <p:cNvPr id="3" name="Content Placeholder 2"/>
          <p:cNvSpPr>
            <a:spLocks noGrp="1"/>
          </p:cNvSpPr>
          <p:nvPr>
            <p:ph idx="1"/>
          </p:nvPr>
        </p:nvSpPr>
        <p:spPr/>
        <p:txBody>
          <a:bodyPr/>
          <a:lstStyle/>
          <a:p>
            <a:pPr algn="just">
              <a:buNone/>
            </a:pPr>
            <a:r>
              <a:rPr lang="en-US" altLang="en-US" dirty="0">
                <a:ea typeface="ＭＳ Ｐゴシック" pitchFamily="34" charset="-128"/>
              </a:rPr>
              <a:t>The following improvements can be achieved </a:t>
            </a:r>
          </a:p>
          <a:p>
            <a:r>
              <a:rPr lang="en-US" dirty="0"/>
              <a:t>Using a NO-SQL </a:t>
            </a:r>
            <a:r>
              <a:rPr lang="en-US" dirty="0" smtClean="0"/>
              <a:t>approach[Tackle </a:t>
            </a:r>
            <a:r>
              <a:rPr lang="en-US" dirty="0"/>
              <a:t>impedance </a:t>
            </a:r>
            <a:r>
              <a:rPr lang="en-US" dirty="0" smtClean="0"/>
              <a:t>mismatch problem]</a:t>
            </a:r>
            <a:endParaRPr lang="en-US" dirty="0"/>
          </a:p>
          <a:p>
            <a:r>
              <a:rPr lang="en-US" dirty="0"/>
              <a:t>Making the system highly robust and secure</a:t>
            </a:r>
          </a:p>
          <a:p>
            <a:r>
              <a:rPr lang="en-US" dirty="0"/>
              <a:t>Making the database capable of handling heavy </a:t>
            </a:r>
            <a:r>
              <a:rPr lang="en-US" dirty="0" smtClean="0"/>
              <a:t>loads</a:t>
            </a:r>
          </a:p>
          <a:p>
            <a:r>
              <a:rPr lang="en-US" dirty="0" smtClean="0"/>
              <a:t>Mobile Application </a:t>
            </a:r>
          </a:p>
          <a:p>
            <a:r>
              <a:rPr lang="en-US" dirty="0" smtClean="0"/>
              <a:t>Provide a robust searching mechanism and live updates</a:t>
            </a:r>
            <a:endParaRPr lang="en-US" dirty="0"/>
          </a:p>
          <a:p>
            <a:endParaRPr lang="en-US" dirty="0"/>
          </a:p>
        </p:txBody>
      </p:sp>
    </p:spTree>
    <p:extLst>
      <p:ext uri="{BB962C8B-B14F-4D97-AF65-F5344CB8AC3E}">
        <p14:creationId xmlns:p14="http://schemas.microsoft.com/office/powerpoint/2010/main" val="3751506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6344" y="2967335"/>
            <a:ext cx="2879314"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THANKS!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97408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244208" cy="3956719"/>
          </a:xfrm>
          <a:prstGeom prst="rect">
            <a:avLst/>
          </a:prstGeom>
        </p:spPr>
      </p:pic>
      <p:pic>
        <p:nvPicPr>
          <p:cNvPr id="1026" name="Picture 2" descr="Image result for confu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078" y="3956718"/>
            <a:ext cx="2538130" cy="253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077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Content Placeholder 2"/>
          <p:cNvSpPr>
            <a:spLocks noGrp="1"/>
          </p:cNvSpPr>
          <p:nvPr>
            <p:ph idx="1"/>
          </p:nvPr>
        </p:nvSpPr>
        <p:spPr/>
        <p:txBody>
          <a:bodyPr>
            <a:normAutofit lnSpcReduction="10000"/>
          </a:bodyPr>
          <a:lstStyle/>
          <a:p>
            <a:r>
              <a:rPr lang="en-US" altLang="en-US" dirty="0">
                <a:ea typeface="ＭＳ Ｐゴシック" pitchFamily="34" charset="-128"/>
              </a:rPr>
              <a:t>Objective</a:t>
            </a:r>
          </a:p>
          <a:p>
            <a:r>
              <a:rPr lang="en-US" altLang="en-US" dirty="0">
                <a:ea typeface="ＭＳ Ｐゴシック" pitchFamily="34" charset="-128"/>
              </a:rPr>
              <a:t>Overview of the project</a:t>
            </a:r>
          </a:p>
          <a:p>
            <a:r>
              <a:rPr lang="en-US" altLang="en-US" dirty="0">
                <a:ea typeface="ＭＳ Ｐゴシック" pitchFamily="34" charset="-128"/>
              </a:rPr>
              <a:t>Query Optimization(Use of Explain)</a:t>
            </a:r>
          </a:p>
          <a:p>
            <a:r>
              <a:rPr lang="en-US" altLang="en-US" dirty="0">
                <a:ea typeface="ＭＳ Ｐゴシック" pitchFamily="34" charset="-128"/>
              </a:rPr>
              <a:t>Stored Procedures</a:t>
            </a:r>
          </a:p>
          <a:p>
            <a:r>
              <a:rPr lang="en-US" altLang="en-US" dirty="0">
                <a:ea typeface="ＭＳ Ｐゴシック" pitchFamily="34" charset="-128"/>
              </a:rPr>
              <a:t>Triggers</a:t>
            </a:r>
          </a:p>
          <a:p>
            <a:r>
              <a:rPr lang="en-US" altLang="en-US" dirty="0">
                <a:ea typeface="ＭＳ Ｐゴシック" pitchFamily="34" charset="-128"/>
              </a:rPr>
              <a:t>Usage of Indexes</a:t>
            </a:r>
          </a:p>
          <a:p>
            <a:r>
              <a:rPr lang="en-US" altLang="en-US" dirty="0">
                <a:ea typeface="ＭＳ Ｐゴシック" pitchFamily="34" charset="-128"/>
              </a:rPr>
              <a:t>Transaction</a:t>
            </a:r>
          </a:p>
          <a:p>
            <a:r>
              <a:rPr lang="en-US" altLang="en-US" dirty="0">
                <a:ea typeface="ＭＳ Ｐゴシック" pitchFamily="34" charset="-128"/>
              </a:rPr>
              <a:t>Future Improvements</a:t>
            </a:r>
          </a:p>
          <a:p>
            <a:r>
              <a:rPr lang="en-US" altLang="en-US" dirty="0" smtClean="0">
                <a:ea typeface="ＭＳ Ｐゴシック" pitchFamily="34" charset="-128"/>
              </a:rPr>
              <a:t>Thank You!</a:t>
            </a:r>
            <a:endParaRPr lang="en-US" altLang="en-US" dirty="0">
              <a:ea typeface="ＭＳ Ｐゴシック" pitchFamily="34" charset="-128"/>
            </a:endParaRPr>
          </a:p>
          <a:p>
            <a:r>
              <a:rPr lang="en-US" altLang="en-US" dirty="0" smtClean="0">
                <a:ea typeface="ＭＳ Ｐゴシック" pitchFamily="34" charset="-128"/>
              </a:rPr>
              <a:t>An interesting Question?</a:t>
            </a:r>
            <a:endParaRPr lang="en-US" dirty="0"/>
          </a:p>
          <a:p>
            <a:endParaRPr lang="en-US" dirty="0"/>
          </a:p>
        </p:txBody>
      </p:sp>
    </p:spTree>
    <p:extLst>
      <p:ext uri="{BB962C8B-B14F-4D97-AF65-F5344CB8AC3E}">
        <p14:creationId xmlns:p14="http://schemas.microsoft.com/office/powerpoint/2010/main" val="2107242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a:t>
            </a:r>
          </a:p>
        </p:txBody>
      </p:sp>
      <p:sp>
        <p:nvSpPr>
          <p:cNvPr id="3" name="Content Placeholder 2"/>
          <p:cNvSpPr>
            <a:spLocks noGrp="1"/>
          </p:cNvSpPr>
          <p:nvPr>
            <p:ph idx="1"/>
          </p:nvPr>
        </p:nvSpPr>
        <p:spPr/>
        <p:txBody>
          <a:bodyPr/>
          <a:lstStyle/>
          <a:p>
            <a:pPr algn="just"/>
            <a:endParaRPr lang="en-US" altLang="en-US" dirty="0">
              <a:ea typeface="ＭＳ Ｐゴシック" pitchFamily="34" charset="-128"/>
            </a:endParaRPr>
          </a:p>
          <a:p>
            <a:pPr algn="just"/>
            <a:r>
              <a:rPr lang="en-US" altLang="en-US" dirty="0">
                <a:ea typeface="ＭＳ Ｐゴシック" pitchFamily="34" charset="-128"/>
              </a:rPr>
              <a:t>To set up an online store and maintain the details of the donation items which come from alumni and current students</a:t>
            </a:r>
          </a:p>
          <a:p>
            <a:pPr algn="just"/>
            <a:r>
              <a:rPr lang="en-US" altLang="en-US" dirty="0">
                <a:ea typeface="ＭＳ Ｐゴシック" pitchFamily="34" charset="-128"/>
              </a:rPr>
              <a:t>A simple easy-to-understand interface for the customers</a:t>
            </a:r>
          </a:p>
          <a:p>
            <a:r>
              <a:rPr lang="en-US" altLang="en-US" dirty="0">
                <a:ea typeface="ＭＳ Ｐゴシック" pitchFamily="34" charset="-128"/>
              </a:rPr>
              <a:t>User friendly for computer illegitimate</a:t>
            </a:r>
          </a:p>
          <a:p>
            <a:r>
              <a:rPr lang="en-US" altLang="en-US" dirty="0">
                <a:ea typeface="ＭＳ Ｐゴシック" pitchFamily="34" charset="-128"/>
              </a:rPr>
              <a:t>Easy to maintain by the admin</a:t>
            </a:r>
          </a:p>
          <a:p>
            <a:endParaRPr lang="en-US" dirty="0"/>
          </a:p>
        </p:txBody>
      </p:sp>
    </p:spTree>
    <p:extLst>
      <p:ext uri="{BB962C8B-B14F-4D97-AF65-F5344CB8AC3E}">
        <p14:creationId xmlns:p14="http://schemas.microsoft.com/office/powerpoint/2010/main" val="2611606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 </a:t>
            </a:r>
          </a:p>
        </p:txBody>
      </p:sp>
      <p:sp>
        <p:nvSpPr>
          <p:cNvPr id="3" name="Content Placeholder 2"/>
          <p:cNvSpPr>
            <a:spLocks noGrp="1"/>
          </p:cNvSpPr>
          <p:nvPr>
            <p:ph idx="1"/>
          </p:nvPr>
        </p:nvSpPr>
        <p:spPr/>
        <p:txBody>
          <a:bodyPr/>
          <a:lstStyle/>
          <a:p>
            <a:pPr algn="just"/>
            <a:r>
              <a:rPr lang="en-US" dirty="0">
                <a:ea typeface="ＭＳ Ｐゴシック" pitchFamily="34" charset="-128"/>
              </a:rPr>
              <a:t>To </a:t>
            </a:r>
            <a:r>
              <a:rPr lang="en-US" dirty="0"/>
              <a:t>design a database which is capable of maintaining the details of the donations which come from alumni, current students, faculty and staff and friends of Phi Beta Lambda or Catawba College, </a:t>
            </a:r>
            <a:r>
              <a:rPr lang="en-US" dirty="0" smtClean="0"/>
              <a:t>items (</a:t>
            </a:r>
            <a:r>
              <a:rPr lang="en-US" dirty="0"/>
              <a:t>available in the closet),customer, the person who checks in the item and people who follow the clothing closet.  </a:t>
            </a:r>
          </a:p>
          <a:p>
            <a:pPr algn="just"/>
            <a:endParaRPr lang="en-US" dirty="0"/>
          </a:p>
          <a:p>
            <a:pPr algn="just"/>
            <a:r>
              <a:rPr lang="en-US" dirty="0"/>
              <a:t>Implemented  two different UIs, one for the Admin and Members and the other open to the public for viewing which have been achieved by mapping the UIs to different URLs and keeping the admin URL secure. </a:t>
            </a:r>
          </a:p>
        </p:txBody>
      </p:sp>
    </p:spTree>
    <p:extLst>
      <p:ext uri="{BB962C8B-B14F-4D97-AF65-F5344CB8AC3E}">
        <p14:creationId xmlns:p14="http://schemas.microsoft.com/office/powerpoint/2010/main" val="3612544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Overview(Continued)</a:t>
            </a:r>
          </a:p>
        </p:txBody>
      </p:sp>
      <p:sp>
        <p:nvSpPr>
          <p:cNvPr id="3" name="Content Placeholder 2"/>
          <p:cNvSpPr>
            <a:spLocks noGrp="1"/>
          </p:cNvSpPr>
          <p:nvPr>
            <p:ph idx="1"/>
          </p:nvPr>
        </p:nvSpPr>
        <p:spPr/>
        <p:txBody>
          <a:bodyPr>
            <a:normAutofit fontScale="77500" lnSpcReduction="20000"/>
          </a:bodyPr>
          <a:lstStyle/>
          <a:p>
            <a:pPr>
              <a:buNone/>
            </a:pPr>
            <a:r>
              <a:rPr lang="en-US" dirty="0"/>
              <a:t>The UI open to the public: </a:t>
            </a:r>
          </a:p>
          <a:p>
            <a:pPr algn="just"/>
            <a:r>
              <a:rPr lang="en-US" dirty="0" smtClean="0"/>
              <a:t>Shows </a:t>
            </a:r>
            <a:r>
              <a:rPr lang="en-US" dirty="0"/>
              <a:t>items for sale – by categories – anyone can browse, anyone can buy but when they click to buy, they will be prompted to register and receive newsletter; if they don’t register, they will be directly taken to purchasing screen and we won’t keep track of who bought the item </a:t>
            </a:r>
          </a:p>
          <a:p>
            <a:pPr algn="just"/>
            <a:r>
              <a:rPr lang="en-US" dirty="0" smtClean="0"/>
              <a:t>Has </a:t>
            </a:r>
            <a:r>
              <a:rPr lang="en-US" dirty="0"/>
              <a:t>a webpage to register as new user, login </a:t>
            </a:r>
            <a:r>
              <a:rPr lang="en-US" dirty="0" smtClean="0"/>
              <a:t>[can </a:t>
            </a:r>
            <a:r>
              <a:rPr lang="en-US" dirty="0"/>
              <a:t>register  and will contain options for Forgot Password] </a:t>
            </a:r>
          </a:p>
          <a:p>
            <a:pPr algn="just"/>
            <a:r>
              <a:rPr lang="en-US" dirty="0" smtClean="0"/>
              <a:t>Has </a:t>
            </a:r>
            <a:r>
              <a:rPr lang="en-US" dirty="0"/>
              <a:t>a web page through which user can view and edit his/her profile and also view his/her last purchases and/or donations </a:t>
            </a:r>
          </a:p>
          <a:p>
            <a:pPr>
              <a:buNone/>
            </a:pPr>
            <a:r>
              <a:rPr lang="en-US" dirty="0"/>
              <a:t>The UI accessible only to the admin and members [will be achieved by User Authorizations made by admin] will have functionality to: </a:t>
            </a:r>
          </a:p>
          <a:p>
            <a:r>
              <a:rPr lang="en-US" dirty="0"/>
              <a:t>Edit the database schema </a:t>
            </a:r>
          </a:p>
          <a:p>
            <a:r>
              <a:rPr lang="en-US" dirty="0"/>
              <a:t>Register people that are members and check in the clothes, also register people that donate </a:t>
            </a:r>
          </a:p>
          <a:p>
            <a:r>
              <a:rPr lang="en-US" dirty="0"/>
              <a:t>Enter items for sale, update items when a sale is made and email is received from the processing system on the Catawba server, delete items (archive) </a:t>
            </a:r>
          </a:p>
          <a:p>
            <a:r>
              <a:rPr lang="en-US" dirty="0"/>
              <a:t>Mark items sold and update selling price from sales recorded from Instagram[manual] or from web</a:t>
            </a:r>
          </a:p>
        </p:txBody>
      </p:sp>
    </p:spTree>
    <p:extLst>
      <p:ext uri="{BB962C8B-B14F-4D97-AF65-F5344CB8AC3E}">
        <p14:creationId xmlns:p14="http://schemas.microsoft.com/office/powerpoint/2010/main" val="2592415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Overview(Continued)</a:t>
            </a:r>
          </a:p>
        </p:txBody>
      </p:sp>
      <p:sp>
        <p:nvSpPr>
          <p:cNvPr id="3" name="Content Placeholder 2"/>
          <p:cNvSpPr>
            <a:spLocks noGrp="1"/>
          </p:cNvSpPr>
          <p:nvPr>
            <p:ph idx="1"/>
          </p:nvPr>
        </p:nvSpPr>
        <p:spPr/>
        <p:txBody>
          <a:bodyPr>
            <a:normAutofit fontScale="77500" lnSpcReduction="20000"/>
          </a:bodyPr>
          <a:lstStyle/>
          <a:p>
            <a:pPr>
              <a:buNone/>
            </a:pPr>
            <a:r>
              <a:rPr lang="en-US" dirty="0"/>
              <a:t>The below business functionalities have been implemented in project:</a:t>
            </a:r>
          </a:p>
          <a:p>
            <a:pPr>
              <a:buNone/>
            </a:pPr>
            <a:endParaRPr lang="en-US" dirty="0"/>
          </a:p>
          <a:p>
            <a:r>
              <a:rPr lang="en-US" dirty="0"/>
              <a:t>A donation receipt is associated with only one donator and one admin who received it. </a:t>
            </a:r>
          </a:p>
          <a:p>
            <a:r>
              <a:rPr lang="en-US" dirty="0"/>
              <a:t>A donation receipt has one to many items on it and shows the total. </a:t>
            </a:r>
          </a:p>
          <a:p>
            <a:r>
              <a:rPr lang="en-US" dirty="0"/>
              <a:t>An item is on only one donation receipt. </a:t>
            </a:r>
          </a:p>
          <a:p>
            <a:r>
              <a:rPr lang="en-US" dirty="0"/>
              <a:t>An item can be in one category (belts, shoes, men’s jacket, etc.) </a:t>
            </a:r>
          </a:p>
          <a:p>
            <a:r>
              <a:rPr lang="en-US" dirty="0"/>
              <a:t>An item is bought only by one person. A person can buy zero to many items. </a:t>
            </a:r>
          </a:p>
          <a:p>
            <a:r>
              <a:rPr lang="en-US" dirty="0"/>
              <a:t>On the 1st day of every month, items over 15 days old are reduced by 50%, unless the item is flagged as the one which doesn’t get a reduction. </a:t>
            </a:r>
          </a:p>
          <a:p>
            <a:r>
              <a:rPr lang="en-US" dirty="0"/>
              <a:t>A donator receives an id and password once he donates an item with which he can view the items donated by him and the corresponding Tax Document </a:t>
            </a:r>
          </a:p>
          <a:p>
            <a:r>
              <a:rPr lang="en-US" dirty="0"/>
              <a:t>Newsletters will only be sent to subscribed users. </a:t>
            </a:r>
          </a:p>
          <a:p>
            <a:r>
              <a:rPr lang="en-US" dirty="0"/>
              <a:t>Donation receipt should be mailed to persons donating items </a:t>
            </a:r>
          </a:p>
          <a:p>
            <a:r>
              <a:rPr lang="en-US" dirty="0"/>
              <a:t>The receipt for every purchase is saved. </a:t>
            </a:r>
          </a:p>
        </p:txBody>
      </p:sp>
    </p:spTree>
    <p:extLst>
      <p:ext uri="{BB962C8B-B14F-4D97-AF65-F5344CB8AC3E}">
        <p14:creationId xmlns:p14="http://schemas.microsoft.com/office/powerpoint/2010/main" val="4009465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ＭＳ Ｐゴシック" pitchFamily="34" charset="-128"/>
              </a:rPr>
              <a:t>STORE PROCEDURES</a:t>
            </a:r>
            <a:endParaRPr lang="en-US" dirty="0"/>
          </a:p>
        </p:txBody>
      </p:sp>
      <p:sp>
        <p:nvSpPr>
          <p:cNvPr id="3" name="Content Placeholder 2"/>
          <p:cNvSpPr>
            <a:spLocks noGrp="1"/>
          </p:cNvSpPr>
          <p:nvPr>
            <p:ph idx="1"/>
          </p:nvPr>
        </p:nvSpPr>
        <p:spPr/>
        <p:txBody>
          <a:bodyPr>
            <a:normAutofit lnSpcReduction="10000"/>
          </a:bodyPr>
          <a:lstStyle/>
          <a:p>
            <a:r>
              <a:rPr lang="en-US" dirty="0"/>
              <a:t>Get a list of top donators according to the total cost of the items donated every month(Bronze Coupon)/ 6-months(Silver Coupon)/ year(Gold Coupon).</a:t>
            </a:r>
          </a:p>
          <a:p>
            <a:r>
              <a:rPr lang="en-US" dirty="0"/>
              <a:t>Get all items which are on reduced price, ordered by price in increasing order and send a list of top 20 items to the user in newsletter.</a:t>
            </a:r>
          </a:p>
          <a:p>
            <a:r>
              <a:rPr lang="en-US" dirty="0"/>
              <a:t>Procedure called on monthly basis to find the profit earned by the clothing store for donation taking into consideration the reduction.</a:t>
            </a:r>
          </a:p>
          <a:p>
            <a:r>
              <a:rPr lang="en-US" dirty="0"/>
              <a:t>Procedure called to find the items donated in a month based on a category of interest to the customer /previous purchases of the customer. -- columns needs to be added unable to fetch the user who bought something</a:t>
            </a:r>
          </a:p>
          <a:p>
            <a:r>
              <a:rPr lang="en-US" dirty="0"/>
              <a:t>Procedure called to get the users who have added items to the cart and the items have been added for more than 2 days. - column needs to be added</a:t>
            </a:r>
          </a:p>
          <a:p>
            <a:r>
              <a:rPr lang="en-US" dirty="0"/>
              <a:t>Procedure to determine the top performer of a month - done</a:t>
            </a:r>
          </a:p>
        </p:txBody>
      </p:sp>
    </p:spTree>
    <p:extLst>
      <p:ext uri="{BB962C8B-B14F-4D97-AF65-F5344CB8AC3E}">
        <p14:creationId xmlns:p14="http://schemas.microsoft.com/office/powerpoint/2010/main" val="235470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ＭＳ Ｐゴシック" pitchFamily="34" charset="-128"/>
              </a:rPr>
              <a:t>TRIGGERS | EVENTS</a:t>
            </a:r>
            <a:endParaRPr lang="en-US" dirty="0"/>
          </a:p>
        </p:txBody>
      </p:sp>
      <p:sp>
        <p:nvSpPr>
          <p:cNvPr id="3" name="Content Placeholder 2"/>
          <p:cNvSpPr>
            <a:spLocks noGrp="1"/>
          </p:cNvSpPr>
          <p:nvPr>
            <p:ph idx="1"/>
          </p:nvPr>
        </p:nvSpPr>
        <p:spPr/>
        <p:txBody>
          <a:bodyPr/>
          <a:lstStyle/>
          <a:p>
            <a:endParaRPr lang="en-US" dirty="0"/>
          </a:p>
          <a:p>
            <a:r>
              <a:rPr lang="en-US" dirty="0"/>
              <a:t>Update total price for each cart when Item is added or deleted.</a:t>
            </a:r>
          </a:p>
          <a:p>
            <a:r>
              <a:rPr lang="en-US" dirty="0"/>
              <a:t>Remove the items from the cart if it is in a cart for more than two </a:t>
            </a:r>
            <a:r>
              <a:rPr lang="en-US" dirty="0" smtClean="0"/>
              <a:t>days</a:t>
            </a:r>
          </a:p>
          <a:p>
            <a:r>
              <a:rPr lang="en-US" dirty="0" smtClean="0"/>
              <a:t>Reduce the price of the items marked for reduction at the beginning of every month</a:t>
            </a:r>
            <a:endParaRPr lang="en-US" dirty="0"/>
          </a:p>
          <a:p>
            <a:endParaRPr lang="en-US" dirty="0"/>
          </a:p>
          <a:p>
            <a:endParaRPr lang="en-US" dirty="0"/>
          </a:p>
        </p:txBody>
      </p:sp>
    </p:spTree>
    <p:extLst>
      <p:ext uri="{BB962C8B-B14F-4D97-AF65-F5344CB8AC3E}">
        <p14:creationId xmlns:p14="http://schemas.microsoft.com/office/powerpoint/2010/main" val="352106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3211"/>
          </a:xfrm>
        </p:spPr>
        <p:txBody>
          <a:bodyPr/>
          <a:lstStyle/>
          <a:p>
            <a:r>
              <a:rPr lang="en-US" i="1" dirty="0" smtClean="0"/>
              <a:t>SARGABLE - Search </a:t>
            </a:r>
            <a:r>
              <a:rPr lang="en-US" i="1" dirty="0" err="1"/>
              <a:t>ARGument</a:t>
            </a:r>
            <a:r>
              <a:rPr lang="en-US" i="1" dirty="0"/>
              <a:t> </a:t>
            </a:r>
            <a:r>
              <a:rPr lang="en-US" i="1" dirty="0" smtClean="0"/>
              <a:t>ABLE ?</a:t>
            </a:r>
            <a:endParaRPr lang="en-US" dirty="0"/>
          </a:p>
        </p:txBody>
      </p:sp>
      <p:sp>
        <p:nvSpPr>
          <p:cNvPr id="11" name="Content Placeholder 2"/>
          <p:cNvSpPr>
            <a:spLocks noGrp="1"/>
          </p:cNvSpPr>
          <p:nvPr>
            <p:ph idx="1"/>
          </p:nvPr>
        </p:nvSpPr>
        <p:spPr>
          <a:xfrm>
            <a:off x="677334" y="2160590"/>
            <a:ext cx="8596668" cy="2724562"/>
          </a:xfrm>
        </p:spPr>
        <p:txBody>
          <a:bodyPr/>
          <a:lstStyle/>
          <a:p>
            <a:r>
              <a:rPr lang="en-US" dirty="0" smtClean="0"/>
              <a:t>A </a:t>
            </a:r>
            <a:r>
              <a:rPr lang="en-US" dirty="0"/>
              <a:t>condition (or predicate) in a query is said to be </a:t>
            </a:r>
            <a:r>
              <a:rPr lang="en-US" dirty="0" err="1"/>
              <a:t>sargable</a:t>
            </a:r>
            <a:r>
              <a:rPr lang="en-US" dirty="0"/>
              <a:t> if the </a:t>
            </a:r>
            <a:r>
              <a:rPr lang="en-US" dirty="0">
                <a:hlinkClick r:id="rId2" tooltip="DBMS"/>
              </a:rPr>
              <a:t>DBMS</a:t>
            </a:r>
            <a:r>
              <a:rPr lang="en-US" dirty="0"/>
              <a:t> engine can take advantage of an </a:t>
            </a:r>
            <a:r>
              <a:rPr lang="en-US" dirty="0">
                <a:hlinkClick r:id="rId3" tooltip="Index (database)"/>
              </a:rPr>
              <a:t>index</a:t>
            </a:r>
            <a:r>
              <a:rPr lang="en-US" dirty="0"/>
              <a:t> to speed up the execution of the query. </a:t>
            </a:r>
          </a:p>
          <a:p>
            <a:r>
              <a:rPr lang="en-US" dirty="0"/>
              <a:t>The typical situation that will make a </a:t>
            </a:r>
            <a:r>
              <a:rPr lang="en-US" dirty="0">
                <a:hlinkClick r:id="rId4" tooltip="SQL query"/>
              </a:rPr>
              <a:t>SQL query</a:t>
            </a:r>
            <a:r>
              <a:rPr lang="en-US" dirty="0"/>
              <a:t> non-</a:t>
            </a:r>
            <a:r>
              <a:rPr lang="en-US" dirty="0" err="1"/>
              <a:t>sargable</a:t>
            </a:r>
            <a:r>
              <a:rPr lang="en-US" dirty="0"/>
              <a:t> is to include in the WHERE clause a function operating on a column value. </a:t>
            </a:r>
            <a:endParaRPr lang="en-US" dirty="0" smtClean="0"/>
          </a:p>
          <a:p>
            <a:r>
              <a:rPr lang="en-US" dirty="0" smtClean="0"/>
              <a:t>The </a:t>
            </a:r>
            <a:r>
              <a:rPr lang="en-US" dirty="0"/>
              <a:t>WHERE clause is not the only clause where </a:t>
            </a:r>
            <a:r>
              <a:rPr lang="en-US" dirty="0" err="1"/>
              <a:t>sargability</a:t>
            </a:r>
            <a:r>
              <a:rPr lang="en-US" dirty="0"/>
              <a:t> can matter; it can also have an effect on ORDER BY, GROUP BY and HAVING clauses. </a:t>
            </a:r>
            <a:endParaRPr lang="en-US" dirty="0" smtClean="0"/>
          </a:p>
          <a:p>
            <a:r>
              <a:rPr lang="en-US" dirty="0" smtClean="0"/>
              <a:t>The </a:t>
            </a:r>
            <a:r>
              <a:rPr lang="en-US" dirty="0"/>
              <a:t>SELECT clause, on the other hand, can contain non-</a:t>
            </a:r>
            <a:r>
              <a:rPr lang="en-US" dirty="0" err="1"/>
              <a:t>sargable</a:t>
            </a:r>
            <a:r>
              <a:rPr lang="en-US" dirty="0"/>
              <a:t> expressions without adversely affecting the performance</a:t>
            </a:r>
            <a:r>
              <a:rPr lang="en-US" dirty="0" smtClean="0"/>
              <a:t>.</a:t>
            </a:r>
          </a:p>
          <a:p>
            <a:endParaRPr lang="en-US" dirty="0"/>
          </a:p>
          <a:p>
            <a:endParaRPr lang="en-US" dirty="0"/>
          </a:p>
        </p:txBody>
      </p:sp>
      <p:pic>
        <p:nvPicPr>
          <p:cNvPr id="14" name="Picture 13"/>
          <p:cNvPicPr>
            <a:picLocks noChangeAspect="1"/>
          </p:cNvPicPr>
          <p:nvPr/>
        </p:nvPicPr>
        <p:blipFill>
          <a:blip r:embed="rId5"/>
          <a:stretch>
            <a:fillRect/>
          </a:stretch>
        </p:blipFill>
        <p:spPr>
          <a:xfrm>
            <a:off x="677334" y="4885151"/>
            <a:ext cx="10842880" cy="807779"/>
          </a:xfrm>
          <a:prstGeom prst="rect">
            <a:avLst/>
          </a:prstGeom>
        </p:spPr>
      </p:pic>
    </p:spTree>
    <p:extLst>
      <p:ext uri="{BB962C8B-B14F-4D97-AF65-F5344CB8AC3E}">
        <p14:creationId xmlns:p14="http://schemas.microsoft.com/office/powerpoint/2010/main" val="1852794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451</TotalTime>
  <Words>1008</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ＭＳ Ｐゴシック</vt:lpstr>
      <vt:lpstr>Arial</vt:lpstr>
      <vt:lpstr>Trebuchet MS</vt:lpstr>
      <vt:lpstr>Wingdings 3</vt:lpstr>
      <vt:lpstr>Facet</vt:lpstr>
      <vt:lpstr>Database Presentation</vt:lpstr>
      <vt:lpstr>Agenda</vt:lpstr>
      <vt:lpstr>Objective</vt:lpstr>
      <vt:lpstr>Overview </vt:lpstr>
      <vt:lpstr>Overview(Continued)</vt:lpstr>
      <vt:lpstr>Overview(Continued)</vt:lpstr>
      <vt:lpstr>STORE PROCEDURES</vt:lpstr>
      <vt:lpstr>TRIGGERS | EVENTS</vt:lpstr>
      <vt:lpstr>SARGABLE - Search ARGument ABLE ?</vt:lpstr>
      <vt:lpstr>Query Optimization(Use of Explain)</vt:lpstr>
      <vt:lpstr>INDEXES USAGE</vt:lpstr>
      <vt:lpstr>INDEXE USAGE</vt:lpstr>
      <vt:lpstr>TRANSACTION EXAMPLE</vt:lpstr>
      <vt:lpstr>PowerPoint Presentation</vt:lpstr>
      <vt:lpstr>PowerPoint Presentation</vt:lpstr>
      <vt:lpstr>Future Improvements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Vamshi Krishna</dc:creator>
  <cp:lastModifiedBy>Vikrant Dabas</cp:lastModifiedBy>
  <cp:revision>41</cp:revision>
  <dcterms:created xsi:type="dcterms:W3CDTF">2016-12-02T04:30:17Z</dcterms:created>
  <dcterms:modified xsi:type="dcterms:W3CDTF">2017-01-18T19:17:21Z</dcterms:modified>
</cp:coreProperties>
</file>