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4" r:id="rId2"/>
    <p:sldId id="257" r:id="rId3"/>
    <p:sldId id="260" r:id="rId4"/>
    <p:sldId id="268" r:id="rId5"/>
    <p:sldId id="258" r:id="rId6"/>
    <p:sldId id="262" r:id="rId7"/>
    <p:sldId id="263" r:id="rId8"/>
    <p:sldId id="259" r:id="rId9"/>
    <p:sldId id="270" r:id="rId10"/>
    <p:sldId id="271" r:id="rId11"/>
    <p:sldId id="272" r:id="rId12"/>
    <p:sldId id="273" r:id="rId13"/>
    <p:sldId id="26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94291" autoAdjust="0"/>
  </p:normalViewPr>
  <p:slideViewPr>
    <p:cSldViewPr>
      <p:cViewPr varScale="1">
        <p:scale>
          <a:sx n="56" d="100"/>
          <a:sy n="56" d="100"/>
        </p:scale>
        <p:origin x="72" y="432"/>
      </p:cViewPr>
      <p:guideLst>
        <p:guide orient="horz" pos="2160"/>
        <p:guide pos="2880"/>
      </p:guideLst>
    </p:cSldViewPr>
  </p:slideViewPr>
  <p:outlineViewPr>
    <p:cViewPr>
      <p:scale>
        <a:sx n="33" d="100"/>
        <a:sy n="33" d="100"/>
      </p:scale>
      <p:origin x="0" y="-92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17304B-2FC8-4E38-A823-E94A472F25D2}" type="datetimeFigureOut">
              <a:rPr lang="en-IN" smtClean="0"/>
              <a:t>06-12-2020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8C0315-A99D-4D52-ACD0-6C318F7C8DFC}" type="slidenum">
              <a:rPr lang="en-IN" smtClean="0"/>
              <a:t>‹#›</a:t>
            </a:fld>
            <a:endParaRPr lang="en-IN"/>
          </a:p>
        </p:txBody>
      </p:sp>
    </p:spTree>
    <p:extLst>
      <p:ext uri="{BB962C8B-B14F-4D97-AF65-F5344CB8AC3E}">
        <p14:creationId xmlns:p14="http://schemas.microsoft.com/office/powerpoint/2010/main" val="1103409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41C5D15-BCD2-4AAB-840A-A8A964547D84}"/>
              </a:ext>
            </a:extLst>
          </p:cNvPr>
          <p:cNvSpPr txBox="1"/>
          <p:nvPr/>
        </p:nvSpPr>
        <p:spPr>
          <a:xfrm>
            <a:off x="1606550" y="228600"/>
            <a:ext cx="5943600" cy="1846659"/>
          </a:xfrm>
          <a:prstGeom prst="rect">
            <a:avLst/>
          </a:prstGeom>
          <a:noFill/>
        </p:spPr>
        <p:txBody>
          <a:bodyPr wrap="square">
            <a:spAutoFit/>
          </a:bodyPr>
          <a:lstStyle/>
          <a:p>
            <a:pPr algn="ctr"/>
            <a:r>
              <a:rPr lang="en-US" sz="3200" b="1" u="sng" kern="1400" spc="25" dirty="0">
                <a:effectLst/>
                <a:latin typeface="Times New Roman" panose="02020603050405020304" pitchFamily="18" charset="0"/>
                <a:ea typeface="Times New Roman" panose="02020603050405020304" pitchFamily="18" charset="0"/>
                <a:cs typeface="Times New Roman" panose="02020603050405020304" pitchFamily="18" charset="0"/>
              </a:rPr>
              <a:t>Face Mask Detector</a:t>
            </a:r>
          </a:p>
          <a:p>
            <a:pPr algn="ctr"/>
            <a:endParaRPr lang="en-US" sz="3200" b="1" kern="1400" spc="2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MAKING THIS WORLD A SAFER PLACE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endParaRPr lang="en-IN" sz="3200" b="1" kern="1400" spc="25"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 name="image1.jpeg">
            <a:extLst>
              <a:ext uri="{FF2B5EF4-FFF2-40B4-BE49-F238E27FC236}">
                <a16:creationId xmlns:a16="http://schemas.microsoft.com/office/drawing/2014/main" id="{93D0B449-2E20-43A9-A658-18182E15E521}"/>
              </a:ext>
            </a:extLst>
          </p:cNvPr>
          <p:cNvPicPr/>
          <p:nvPr/>
        </p:nvPicPr>
        <p:blipFill>
          <a:blip r:embed="rId2" cstate="print"/>
          <a:stretch>
            <a:fillRect/>
          </a:stretch>
        </p:blipFill>
        <p:spPr>
          <a:xfrm>
            <a:off x="1619250" y="2584820"/>
            <a:ext cx="5930900" cy="1524000"/>
          </a:xfrm>
          <a:prstGeom prst="rect">
            <a:avLst/>
          </a:prstGeom>
        </p:spPr>
      </p:pic>
      <p:sp>
        <p:nvSpPr>
          <p:cNvPr id="10" name="TextBox 9">
            <a:extLst>
              <a:ext uri="{FF2B5EF4-FFF2-40B4-BE49-F238E27FC236}">
                <a16:creationId xmlns:a16="http://schemas.microsoft.com/office/drawing/2014/main" id="{F5E57B4F-7500-43B7-941A-570F6B8B6122}"/>
              </a:ext>
            </a:extLst>
          </p:cNvPr>
          <p:cNvSpPr txBox="1"/>
          <p:nvPr/>
        </p:nvSpPr>
        <p:spPr>
          <a:xfrm>
            <a:off x="2292350" y="4572000"/>
            <a:ext cx="4572000" cy="813043"/>
          </a:xfrm>
          <a:prstGeom prst="rect">
            <a:avLst/>
          </a:prstGeom>
          <a:noFill/>
        </p:spPr>
        <p:txBody>
          <a:bodyPr wrap="square">
            <a:spAutoFit/>
          </a:bodyPr>
          <a:lstStyle/>
          <a:p>
            <a:pPr marL="731520" marR="730885" algn="ctr">
              <a:spcBef>
                <a:spcPts val="1260"/>
              </a:spcBef>
              <a:spcAft>
                <a:spcPts val="0"/>
              </a:spcAft>
            </a:pPr>
            <a:r>
              <a:rPr lang="en-US" sz="1800" b="1" dirty="0">
                <a:effectLst/>
                <a:latin typeface="Times New Roman" panose="02020603050405020304" pitchFamily="18" charset="0"/>
                <a:ea typeface="Times New Roman" panose="02020603050405020304" pitchFamily="18" charset="0"/>
              </a:rPr>
              <a:t>Version 1.0</a:t>
            </a:r>
          </a:p>
          <a:p>
            <a:pPr marL="731520" marR="730885" algn="ctr">
              <a:spcBef>
                <a:spcPts val="1260"/>
              </a:spcBef>
              <a:spcAft>
                <a:spcPts val="0"/>
              </a:spcAft>
            </a:pPr>
            <a:r>
              <a:rPr lang="en-US" b="1" dirty="0">
                <a:effectLst/>
                <a:latin typeface="Times New Roman" panose="02020603050405020304" pitchFamily="18" charset="0"/>
                <a:ea typeface="Times New Roman" panose="02020603050405020304" pitchFamily="18" charset="0"/>
              </a:rPr>
              <a:t>August 01 2020</a:t>
            </a:r>
            <a:endParaRPr lang="en-IN"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39174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055FD2-0CBB-4537-9484-D309BDACE672}"/>
              </a:ext>
            </a:extLst>
          </p:cNvPr>
          <p:cNvPicPr/>
          <p:nvPr/>
        </p:nvPicPr>
        <p:blipFill>
          <a:blip r:embed="rId2"/>
          <a:srcRect/>
          <a:stretch>
            <a:fillRect/>
          </a:stretch>
        </p:blipFill>
        <p:spPr bwMode="auto">
          <a:xfrm>
            <a:off x="381000" y="1630564"/>
            <a:ext cx="3712235" cy="3596872"/>
          </a:xfrm>
          <a:prstGeom prst="rect">
            <a:avLst/>
          </a:prstGeom>
          <a:noFill/>
          <a:ln w="9525">
            <a:noFill/>
            <a:miter lim="800000"/>
            <a:headEnd/>
            <a:tailEnd/>
          </a:ln>
        </p:spPr>
      </p:pic>
      <p:pic>
        <p:nvPicPr>
          <p:cNvPr id="5" name="Picture 4">
            <a:extLst>
              <a:ext uri="{FF2B5EF4-FFF2-40B4-BE49-F238E27FC236}">
                <a16:creationId xmlns:a16="http://schemas.microsoft.com/office/drawing/2014/main" id="{98002B8C-9D4B-475E-9A5F-9F6F9D73B3E9}"/>
              </a:ext>
            </a:extLst>
          </p:cNvPr>
          <p:cNvPicPr/>
          <p:nvPr/>
        </p:nvPicPr>
        <p:blipFill>
          <a:blip r:embed="rId3"/>
          <a:srcRect/>
          <a:stretch>
            <a:fillRect/>
          </a:stretch>
        </p:blipFill>
        <p:spPr bwMode="auto">
          <a:xfrm>
            <a:off x="4800600" y="1653568"/>
            <a:ext cx="3559834" cy="3573868"/>
          </a:xfrm>
          <a:prstGeom prst="rect">
            <a:avLst/>
          </a:prstGeom>
          <a:noFill/>
          <a:ln w="9525">
            <a:noFill/>
            <a:miter lim="800000"/>
            <a:headEnd/>
            <a:tailEnd/>
          </a:ln>
        </p:spPr>
      </p:pic>
      <p:sp>
        <p:nvSpPr>
          <p:cNvPr id="6" name="TextBox 5">
            <a:extLst>
              <a:ext uri="{FF2B5EF4-FFF2-40B4-BE49-F238E27FC236}">
                <a16:creationId xmlns:a16="http://schemas.microsoft.com/office/drawing/2014/main" id="{4E9DCA4C-B780-4DE3-8F02-F204AADEDC41}"/>
              </a:ext>
            </a:extLst>
          </p:cNvPr>
          <p:cNvSpPr txBox="1"/>
          <p:nvPr/>
        </p:nvSpPr>
        <p:spPr>
          <a:xfrm>
            <a:off x="3505200" y="0"/>
            <a:ext cx="1790427" cy="646331"/>
          </a:xfrm>
          <a:prstGeom prst="rect">
            <a:avLst/>
          </a:prstGeom>
          <a:noFill/>
        </p:spPr>
        <p:txBody>
          <a:bodyPr wrap="square" rtlCol="0">
            <a:spAutoFit/>
          </a:bodyPr>
          <a:lstStyle/>
          <a:p>
            <a:r>
              <a:rPr lang="en-US" sz="3600" b="1" u="sng" dirty="0"/>
              <a:t>RESULTS</a:t>
            </a:r>
            <a:endParaRPr lang="en-IN" sz="3600" b="1" u="sng" dirty="0"/>
          </a:p>
        </p:txBody>
      </p:sp>
      <p:sp>
        <p:nvSpPr>
          <p:cNvPr id="7" name="TextBox 6">
            <a:extLst>
              <a:ext uri="{FF2B5EF4-FFF2-40B4-BE49-F238E27FC236}">
                <a16:creationId xmlns:a16="http://schemas.microsoft.com/office/drawing/2014/main" id="{9F1254D1-04A8-472E-BE82-3E53C931F4FA}"/>
              </a:ext>
            </a:extLst>
          </p:cNvPr>
          <p:cNvSpPr txBox="1"/>
          <p:nvPr/>
        </p:nvSpPr>
        <p:spPr>
          <a:xfrm>
            <a:off x="2350911" y="6011614"/>
            <a:ext cx="4442178" cy="400110"/>
          </a:xfrm>
          <a:prstGeom prst="rect">
            <a:avLst/>
          </a:prstGeom>
          <a:noFill/>
        </p:spPr>
        <p:txBody>
          <a:bodyPr wrap="none" rtlCol="0">
            <a:spAutoFit/>
          </a:bodyPr>
          <a:lstStyle/>
          <a:p>
            <a:r>
              <a:rPr lang="en-US" sz="2000" b="1" u="sng" dirty="0"/>
              <a:t>DETECTED WITH ABOVE 99% ACCURACY</a:t>
            </a:r>
            <a:endParaRPr lang="en-IN" sz="2000" b="1" u="sng" dirty="0"/>
          </a:p>
        </p:txBody>
      </p:sp>
    </p:spTree>
    <p:extLst>
      <p:ext uri="{BB962C8B-B14F-4D97-AF65-F5344CB8AC3E}">
        <p14:creationId xmlns:p14="http://schemas.microsoft.com/office/powerpoint/2010/main" val="968417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2A892E-1314-4C89-9FED-2BDB6DC6947A}"/>
              </a:ext>
            </a:extLst>
          </p:cNvPr>
          <p:cNvPicPr/>
          <p:nvPr/>
        </p:nvPicPr>
        <p:blipFill>
          <a:blip r:embed="rId2"/>
          <a:srcRect/>
          <a:stretch>
            <a:fillRect/>
          </a:stretch>
        </p:blipFill>
        <p:spPr bwMode="auto">
          <a:xfrm>
            <a:off x="0" y="1066800"/>
            <a:ext cx="4409536" cy="3179763"/>
          </a:xfrm>
          <a:prstGeom prst="rect">
            <a:avLst/>
          </a:prstGeom>
          <a:noFill/>
          <a:ln w="9525">
            <a:noFill/>
            <a:miter lim="800000"/>
            <a:headEnd/>
            <a:tailEnd/>
          </a:ln>
        </p:spPr>
      </p:pic>
      <p:pic>
        <p:nvPicPr>
          <p:cNvPr id="5" name="Picture 4">
            <a:extLst>
              <a:ext uri="{FF2B5EF4-FFF2-40B4-BE49-F238E27FC236}">
                <a16:creationId xmlns:a16="http://schemas.microsoft.com/office/drawing/2014/main" id="{1E9A7DB6-AD8C-4C97-9659-C68E164809C5}"/>
              </a:ext>
            </a:extLst>
          </p:cNvPr>
          <p:cNvPicPr/>
          <p:nvPr/>
        </p:nvPicPr>
        <p:blipFill>
          <a:blip r:embed="rId3"/>
          <a:srcRect/>
          <a:stretch>
            <a:fillRect/>
          </a:stretch>
        </p:blipFill>
        <p:spPr bwMode="auto">
          <a:xfrm>
            <a:off x="4724402" y="1066800"/>
            <a:ext cx="4141470" cy="3179762"/>
          </a:xfrm>
          <a:prstGeom prst="rect">
            <a:avLst/>
          </a:prstGeom>
          <a:noFill/>
          <a:ln w="9525">
            <a:noFill/>
            <a:miter lim="800000"/>
            <a:headEnd/>
            <a:tailEnd/>
          </a:ln>
        </p:spPr>
      </p:pic>
      <p:sp>
        <p:nvSpPr>
          <p:cNvPr id="6" name="TextBox 5">
            <a:extLst>
              <a:ext uri="{FF2B5EF4-FFF2-40B4-BE49-F238E27FC236}">
                <a16:creationId xmlns:a16="http://schemas.microsoft.com/office/drawing/2014/main" id="{023024F7-0452-4C4D-920F-DEC26E8404A0}"/>
              </a:ext>
            </a:extLst>
          </p:cNvPr>
          <p:cNvSpPr txBox="1"/>
          <p:nvPr/>
        </p:nvSpPr>
        <p:spPr>
          <a:xfrm>
            <a:off x="2570190" y="5391090"/>
            <a:ext cx="4308424" cy="400110"/>
          </a:xfrm>
          <a:prstGeom prst="rect">
            <a:avLst/>
          </a:prstGeom>
          <a:noFill/>
        </p:spPr>
        <p:txBody>
          <a:bodyPr wrap="none" rtlCol="0">
            <a:spAutoFit/>
          </a:bodyPr>
          <a:lstStyle/>
          <a:p>
            <a:r>
              <a:rPr lang="en-US" sz="2000" b="1" u="sng" dirty="0"/>
              <a:t>DETETED WITH ABOVE 95% ACCURACY</a:t>
            </a:r>
            <a:endParaRPr lang="en-IN" sz="2000" b="1" u="sng" dirty="0"/>
          </a:p>
        </p:txBody>
      </p:sp>
    </p:spTree>
    <p:extLst>
      <p:ext uri="{BB962C8B-B14F-4D97-AF65-F5344CB8AC3E}">
        <p14:creationId xmlns:p14="http://schemas.microsoft.com/office/powerpoint/2010/main" val="619239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E889E-BE2E-4447-BA75-6B80C1ADB4C2}"/>
              </a:ext>
            </a:extLst>
          </p:cNvPr>
          <p:cNvSpPr>
            <a:spLocks noGrp="1"/>
          </p:cNvSpPr>
          <p:nvPr>
            <p:ph type="title"/>
          </p:nvPr>
        </p:nvSpPr>
        <p:spPr/>
        <p:txBody>
          <a:bodyPr>
            <a:normAutofit/>
          </a:bodyPr>
          <a:lstStyle/>
          <a:p>
            <a:r>
              <a:rPr lang="en-US" sz="2800" b="1" dirty="0">
                <a:effectLst/>
                <a:latin typeface="Times New Roman" panose="02020603050405020304" pitchFamily="18" charset="0"/>
                <a:ea typeface="Calibri" panose="020F0502020204030204" pitchFamily="34" charset="0"/>
              </a:rPr>
              <a:t>RESULTS</a:t>
            </a:r>
            <a:endParaRPr lang="en-IN" sz="2800" dirty="0"/>
          </a:p>
        </p:txBody>
      </p:sp>
      <p:sp>
        <p:nvSpPr>
          <p:cNvPr id="3" name="Content Placeholder 2">
            <a:extLst>
              <a:ext uri="{FF2B5EF4-FFF2-40B4-BE49-F238E27FC236}">
                <a16:creationId xmlns:a16="http://schemas.microsoft.com/office/drawing/2014/main" id="{C1A34618-EED4-429A-A208-6018EE8483E6}"/>
              </a:ext>
            </a:extLst>
          </p:cNvPr>
          <p:cNvSpPr>
            <a:spLocks noGrp="1"/>
          </p:cNvSpPr>
          <p:nvPr>
            <p:ph idx="1"/>
          </p:nvPr>
        </p:nvSpPr>
        <p:spPr/>
        <p:txBody>
          <a:bodyPr>
            <a:noAutofit/>
          </a:bodyPr>
          <a:lstStyle/>
          <a:p>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As we processed the raw images into the face mask detector system it responded its best accuracy.</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800" dirty="0"/>
          </a:p>
          <a:p>
            <a:r>
              <a:rPr lang="en-US" sz="2800" dirty="0">
                <a:effectLst/>
                <a:latin typeface="Times New Roman" panose="02020603050405020304" pitchFamily="18" charset="0"/>
                <a:ea typeface="Calibri" panose="020F0502020204030204" pitchFamily="34" charset="0"/>
                <a:cs typeface="Times New Roman" panose="02020603050405020304" pitchFamily="18" charset="0"/>
              </a:rPr>
              <a:t>Finally with the help of Face mask detector system we come to the conclusion that the system is performing its best to provide more precise accuracy. With the help of  this system any of us can detect that the person is wearing a mask or not in this pandemic which will help us to stay safe from the coronavirus spread.</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800" dirty="0"/>
          </a:p>
        </p:txBody>
      </p:sp>
    </p:spTree>
    <p:extLst>
      <p:ext uri="{BB962C8B-B14F-4D97-AF65-F5344CB8AC3E}">
        <p14:creationId xmlns:p14="http://schemas.microsoft.com/office/powerpoint/2010/main" val="3129311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2600325"/>
            <a:ext cx="7772400" cy="1362075"/>
          </a:xfrm>
        </p:spPr>
        <p:txBody>
          <a:bodyPr/>
          <a:lstStyle/>
          <a:p>
            <a:pPr algn="ctr"/>
            <a:r>
              <a:rPr lang="en-US" dirty="0"/>
              <a:t>Thank you!!</a:t>
            </a:r>
          </a:p>
        </p:txBody>
      </p:sp>
    </p:spTree>
    <p:extLst>
      <p:ext uri="{BB962C8B-B14F-4D97-AF65-F5344CB8AC3E}">
        <p14:creationId xmlns:p14="http://schemas.microsoft.com/office/powerpoint/2010/main" val="3139144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fontScale="92500" lnSpcReduction="20000"/>
          </a:bodyPr>
          <a:lstStyle/>
          <a:p>
            <a:pPr marL="0" indent="0" algn="just">
              <a:lnSpc>
                <a:spcPct val="115000"/>
              </a:lnSpc>
              <a:spcAft>
                <a:spcPts val="1000"/>
              </a:spcAft>
              <a:buNone/>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Face mask detection is emerging as a new problem statement because of Covid-19</a:t>
            </a:r>
          </a:p>
          <a:p>
            <a:pPr marL="0" indent="0" algn="just">
              <a:lnSpc>
                <a:spcPct val="115000"/>
              </a:lnSpc>
              <a:spcAft>
                <a:spcPts val="1000"/>
              </a:spcAft>
              <a:buNone/>
            </a:pPr>
            <a:r>
              <a:rPr lang="en-IN" sz="1900" dirty="0">
                <a:latin typeface="Times New Roman" panose="02020603050405020304" pitchFamily="18" charset="0"/>
                <a:ea typeface="Times New Roman" panose="02020603050405020304" pitchFamily="18" charset="0"/>
                <a:cs typeface="Times New Roman" panose="02020603050405020304" pitchFamily="18" charset="0"/>
              </a:rPr>
              <a:t>So are team will be working on different datasets to train our face mask detection application in a very efficient way.</a:t>
            </a:r>
          </a:p>
          <a:p>
            <a:pPr marL="0" indent="0" algn="just">
              <a:lnSpc>
                <a:spcPct val="115000"/>
              </a:lnSpc>
              <a:spcAft>
                <a:spcPts val="1000"/>
              </a:spcAft>
              <a:buNone/>
            </a:pPr>
            <a:r>
              <a:rPr lang="en-IN" sz="1900" dirty="0">
                <a:effectLst/>
                <a:latin typeface="Times New Roman" panose="02020603050405020304" pitchFamily="18" charset="0"/>
                <a:ea typeface="Times New Roman" panose="02020603050405020304" pitchFamily="18" charset="0"/>
                <a:cs typeface="Times New Roman" panose="02020603050405020304" pitchFamily="18" charset="0"/>
              </a:rPr>
              <a:t>Our application will be able to detect face masks with an</a:t>
            </a:r>
            <a:r>
              <a:rPr lang="en-IN" sz="1900" dirty="0">
                <a:latin typeface="Times New Roman" panose="02020603050405020304" pitchFamily="18" charset="0"/>
                <a:ea typeface="Times New Roman" panose="02020603050405020304" pitchFamily="18" charset="0"/>
                <a:cs typeface="Times New Roman" panose="02020603050405020304" pitchFamily="18" charset="0"/>
              </a:rPr>
              <a:t> accuracy of more than 90%.</a:t>
            </a:r>
          </a:p>
          <a:p>
            <a:pPr marL="0" indent="0" algn="just">
              <a:lnSpc>
                <a:spcPct val="115000"/>
              </a:lnSpc>
              <a:spcAft>
                <a:spcPts val="1000"/>
              </a:spcAft>
              <a:buNone/>
            </a:pPr>
            <a:r>
              <a:rPr lang="en-IN" sz="1900" dirty="0">
                <a:effectLst/>
                <a:latin typeface="Times New Roman" panose="02020603050405020304" pitchFamily="18" charset="0"/>
                <a:ea typeface="Times New Roman" panose="02020603050405020304" pitchFamily="18" charset="0"/>
                <a:cs typeface="Times New Roman" panose="02020603050405020304" pitchFamily="18" charset="0"/>
              </a:rPr>
              <a:t>It can be used in surv</a:t>
            </a:r>
            <a:r>
              <a:rPr lang="en-IN" sz="1900" dirty="0">
                <a:latin typeface="Times New Roman" panose="02020603050405020304" pitchFamily="18" charset="0"/>
                <a:ea typeface="Times New Roman" panose="02020603050405020304" pitchFamily="18" charset="0"/>
                <a:cs typeface="Times New Roman" panose="02020603050405020304" pitchFamily="18" charset="0"/>
              </a:rPr>
              <a:t>eillance cameras in many public places to detect face masks.</a:t>
            </a:r>
          </a:p>
          <a:p>
            <a:pPr marL="0" indent="0" algn="just">
              <a:lnSpc>
                <a:spcPct val="115000"/>
              </a:lnSpc>
              <a:spcAft>
                <a:spcPts val="1000"/>
              </a:spcAft>
              <a:buNone/>
            </a:pPr>
            <a:r>
              <a:rPr lang="en-US"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There are only a few research studies about face mask detection based on image analysis. Therefore, we bring a high-accuracy and efficient face mask detector. This is a one-stage detector, which consists of a feature pyramid network to fuse high-level semantic information with multiple feature maps, and a novel context attention module to focus on detecting face masks. We will also use cross-class object removal algorithm to reject predictions with low confidences and the high intersection of union. We will be using OpenCV and </a:t>
            </a:r>
            <a:r>
              <a:rPr lang="en-US" sz="19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Keras</a:t>
            </a:r>
            <a:r>
              <a:rPr lang="en-US"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9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TenserFlow</a:t>
            </a:r>
            <a:r>
              <a:rPr lang="en-US"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for detecting faces and face mask by using CNN algorithm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endParaRPr lang="en-IN" sz="1800" dirty="0">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76655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85000" lnSpcReduction="10000"/>
          </a:bodyPr>
          <a:lstStyle/>
          <a:p>
            <a:pPr algn="just">
              <a:lnSpc>
                <a:spcPct val="115000"/>
              </a:lnSpc>
              <a:spcAft>
                <a:spcPts val="1000"/>
              </a:spcAft>
            </a:pPr>
            <a:r>
              <a:rPr lang="en-US" sz="1900" dirty="0">
                <a:effectLst/>
                <a:latin typeface="Calibri" panose="020F0502020204030204" pitchFamily="34" charset="0"/>
                <a:ea typeface="Times New Roman" panose="02020603050405020304" pitchFamily="18" charset="0"/>
                <a:cs typeface="Times New Roman" panose="02020603050405020304" pitchFamily="18" charset="0"/>
              </a:rPr>
              <a:t>As we all know Coronavirus disease 2019 has affected the world seriously. One major protection method for people is to wear face masks in public areas. Furthermore, many public service providers require customers to use the service only if they wear masks correctly. Therefore, we are proposing this project which will detect the face mask with a high-accuracy and efficiency using ML algorithms. This will help general public all around the world to keep themselves safe and help them to take care of their health. Making this world a much safer place.</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900" dirty="0">
                <a:effectLst/>
                <a:latin typeface="Calibri" panose="020F0502020204030204" pitchFamily="34" charset="0"/>
                <a:ea typeface="Times New Roman" panose="02020603050405020304" pitchFamily="18" charset="0"/>
                <a:cs typeface="Times New Roman" panose="02020603050405020304" pitchFamily="18" charset="0"/>
              </a:rPr>
              <a:t>Many countries have been affected adversely due lack of proper implementations of the Covid-19 lockdown and unlock rules.</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900" dirty="0">
                <a:effectLst/>
                <a:latin typeface="Calibri" panose="020F0502020204030204" pitchFamily="34" charset="0"/>
                <a:ea typeface="Times New Roman" panose="02020603050405020304" pitchFamily="18" charset="0"/>
                <a:cs typeface="Times New Roman" panose="02020603050405020304" pitchFamily="18" charset="0"/>
              </a:rPr>
              <a:t>There are rules that one should always wear protective gears such face masks, hand gloves, etc., but people often don’t abide with rules which is the main reason behind the spread of coronavirus disease.</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900" dirty="0">
                <a:effectLst/>
                <a:latin typeface="Calibri" panose="020F0502020204030204" pitchFamily="34" charset="0"/>
                <a:ea typeface="Times New Roman" panose="02020603050405020304" pitchFamily="18" charset="0"/>
                <a:cs typeface="Times New Roman" panose="02020603050405020304" pitchFamily="18" charset="0"/>
              </a:rPr>
              <a:t>It becomes difficult for law keepers to keep an on each and every individual in public areas, but it is far easier and faster for computers to do so within fraction of second.</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02844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F7E1B-DC1D-4CA0-9A62-FF27EF6EF85C}"/>
              </a:ext>
            </a:extLst>
          </p:cNvPr>
          <p:cNvSpPr>
            <a:spLocks noGrp="1"/>
          </p:cNvSpPr>
          <p:nvPr>
            <p:ph type="title"/>
          </p:nvPr>
        </p:nvSpPr>
        <p:spPr/>
        <p:txBody>
          <a:bodyPr>
            <a:normAutofit/>
          </a:bodyPr>
          <a:lstStyle/>
          <a:p>
            <a:r>
              <a:rPr lang="en-US" sz="2400" dirty="0">
                <a:solidFill>
                  <a:srgbClr val="000000"/>
                </a:solidFill>
                <a:effectLst/>
                <a:latin typeface="Times New Roman" panose="02020603050405020304" pitchFamily="18" charset="0"/>
                <a:ea typeface="Times New Roman" panose="02020603050405020304" pitchFamily="18" charset="0"/>
              </a:rPr>
              <a:t>PROBLEMS STATEMENT</a:t>
            </a:r>
            <a:endParaRPr lang="en-IN" sz="2400" dirty="0"/>
          </a:p>
        </p:txBody>
      </p:sp>
      <p:sp>
        <p:nvSpPr>
          <p:cNvPr id="5" name="TextBox 4">
            <a:extLst>
              <a:ext uri="{FF2B5EF4-FFF2-40B4-BE49-F238E27FC236}">
                <a16:creationId xmlns:a16="http://schemas.microsoft.com/office/drawing/2014/main" id="{1000DE6E-C5F0-4DBA-A852-CF014BBDB588}"/>
              </a:ext>
            </a:extLst>
          </p:cNvPr>
          <p:cNvSpPr txBox="1"/>
          <p:nvPr/>
        </p:nvSpPr>
        <p:spPr>
          <a:xfrm>
            <a:off x="0" y="1752600"/>
            <a:ext cx="6858000" cy="3670620"/>
          </a:xfrm>
          <a:prstGeom prst="rect">
            <a:avLst/>
          </a:prstGeom>
          <a:noFill/>
        </p:spPr>
        <p:txBody>
          <a:bodyPr wrap="square">
            <a:spAutoFit/>
          </a:bodyPr>
          <a:lstStyle/>
          <a:p>
            <a:pPr marL="342900" lvl="0" indent="-342900">
              <a:lnSpc>
                <a:spcPct val="115000"/>
              </a:lnSpc>
              <a:spcAft>
                <a:spcPts val="1000"/>
              </a:spcAft>
              <a:buFont typeface="Wingdings" panose="05000000000000000000" pitchFamily="2" charset="2"/>
              <a:buChar char=""/>
            </a:pPr>
            <a:r>
              <a:rPr lang="en-US" sz="1600" spc="-3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train object detection models capable of identifying the location of masked faces in an image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15000"/>
              </a:lnSpc>
              <a:spcAft>
                <a:spcPts val="1000"/>
              </a:spcAft>
            </a:pPr>
            <a:r>
              <a:rPr lang="en-US" sz="1600" spc="-3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en-US" sz="1600" spc="-3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detect the location of unmasked faces in the image.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spcAft>
                <a:spcPts val="1000"/>
              </a:spcAft>
            </a:pPr>
            <a:r>
              <a:rPr lang="en-US" sz="1600" spc="-3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en-US" sz="1600" spc="-3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should be robust to noise and provide as little room as possible to accommodate false positives for masks due to the potentially dire consequences that they would lead to.</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spcAft>
                <a:spcPts val="1000"/>
              </a:spcAft>
            </a:pPr>
            <a:r>
              <a:rPr lang="en-US" sz="1600" spc="-3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en-US" sz="1600" spc="-3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Ideally, it should be fast enough to work well for real-world applications</a:t>
            </a:r>
            <a:r>
              <a:rPr lang="en-US" sz="1100" spc="-3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1545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Literature Survey</a:t>
            </a:r>
          </a:p>
        </p:txBody>
      </p:sp>
      <p:graphicFrame>
        <p:nvGraphicFramePr>
          <p:cNvPr id="7" name="Table 7">
            <a:extLst>
              <a:ext uri="{FF2B5EF4-FFF2-40B4-BE49-F238E27FC236}">
                <a16:creationId xmlns:a16="http://schemas.microsoft.com/office/drawing/2014/main" id="{23039DA1-EE92-4FD4-BA4B-3FEAC358021F}"/>
              </a:ext>
            </a:extLst>
          </p:cNvPr>
          <p:cNvGraphicFramePr>
            <a:graphicFrameLocks noGrp="1"/>
          </p:cNvGraphicFramePr>
          <p:nvPr>
            <p:ph idx="1"/>
            <p:extLst>
              <p:ext uri="{D42A27DB-BD31-4B8C-83A1-F6EECF244321}">
                <p14:modId xmlns:p14="http://schemas.microsoft.com/office/powerpoint/2010/main" val="1819252631"/>
              </p:ext>
            </p:extLst>
          </p:nvPr>
        </p:nvGraphicFramePr>
        <p:xfrm>
          <a:off x="457200" y="1143001"/>
          <a:ext cx="8229600" cy="5903087"/>
        </p:xfrm>
        <a:graphic>
          <a:graphicData uri="http://schemas.openxmlformats.org/drawingml/2006/table">
            <a:tbl>
              <a:tblPr firstRow="1" bandRow="1">
                <a:tableStyleId>{5C22544A-7EE6-4342-B048-85BDC9FD1C3A}</a:tableStyleId>
              </a:tblPr>
              <a:tblGrid>
                <a:gridCol w="1028700">
                  <a:extLst>
                    <a:ext uri="{9D8B030D-6E8A-4147-A177-3AD203B41FA5}">
                      <a16:colId xmlns:a16="http://schemas.microsoft.com/office/drawing/2014/main" val="2863181991"/>
                    </a:ext>
                  </a:extLst>
                </a:gridCol>
                <a:gridCol w="1028700">
                  <a:extLst>
                    <a:ext uri="{9D8B030D-6E8A-4147-A177-3AD203B41FA5}">
                      <a16:colId xmlns:a16="http://schemas.microsoft.com/office/drawing/2014/main" val="3220550969"/>
                    </a:ext>
                  </a:extLst>
                </a:gridCol>
                <a:gridCol w="1028700">
                  <a:extLst>
                    <a:ext uri="{9D8B030D-6E8A-4147-A177-3AD203B41FA5}">
                      <a16:colId xmlns:a16="http://schemas.microsoft.com/office/drawing/2014/main" val="3080701019"/>
                    </a:ext>
                  </a:extLst>
                </a:gridCol>
                <a:gridCol w="1028700">
                  <a:extLst>
                    <a:ext uri="{9D8B030D-6E8A-4147-A177-3AD203B41FA5}">
                      <a16:colId xmlns:a16="http://schemas.microsoft.com/office/drawing/2014/main" val="1284253902"/>
                    </a:ext>
                  </a:extLst>
                </a:gridCol>
                <a:gridCol w="1028700">
                  <a:extLst>
                    <a:ext uri="{9D8B030D-6E8A-4147-A177-3AD203B41FA5}">
                      <a16:colId xmlns:a16="http://schemas.microsoft.com/office/drawing/2014/main" val="1653900657"/>
                    </a:ext>
                  </a:extLst>
                </a:gridCol>
                <a:gridCol w="1028700">
                  <a:extLst>
                    <a:ext uri="{9D8B030D-6E8A-4147-A177-3AD203B41FA5}">
                      <a16:colId xmlns:a16="http://schemas.microsoft.com/office/drawing/2014/main" val="3825425528"/>
                    </a:ext>
                  </a:extLst>
                </a:gridCol>
                <a:gridCol w="1028700">
                  <a:extLst>
                    <a:ext uri="{9D8B030D-6E8A-4147-A177-3AD203B41FA5}">
                      <a16:colId xmlns:a16="http://schemas.microsoft.com/office/drawing/2014/main" val="647335012"/>
                    </a:ext>
                  </a:extLst>
                </a:gridCol>
                <a:gridCol w="1028700">
                  <a:extLst>
                    <a:ext uri="{9D8B030D-6E8A-4147-A177-3AD203B41FA5}">
                      <a16:colId xmlns:a16="http://schemas.microsoft.com/office/drawing/2014/main" val="2386248098"/>
                    </a:ext>
                  </a:extLst>
                </a:gridCol>
              </a:tblGrid>
              <a:tr h="816283">
                <a:tc>
                  <a:txBody>
                    <a:bodyPr/>
                    <a:lstStyle/>
                    <a:p>
                      <a:r>
                        <a:rPr lang="en-US" dirty="0"/>
                        <a:t>S.no.</a:t>
                      </a:r>
                      <a:endParaRPr lang="en-IN" dirty="0"/>
                    </a:p>
                  </a:txBody>
                  <a:tcPr/>
                </a:tc>
                <a:tc>
                  <a:txBody>
                    <a:bodyPr/>
                    <a:lstStyle/>
                    <a:p>
                      <a:r>
                        <a:rPr lang="en-US" sz="1800" b="1" kern="1200" dirty="0">
                          <a:solidFill>
                            <a:schemeClr val="lt1"/>
                          </a:solidFill>
                          <a:effectLst/>
                          <a:latin typeface="+mn-lt"/>
                          <a:ea typeface="+mn-ea"/>
                          <a:cs typeface="+mn-cs"/>
                        </a:rPr>
                        <a:t>Title</a:t>
                      </a:r>
                      <a:endParaRPr lang="en-IN" dirty="0"/>
                    </a:p>
                  </a:txBody>
                  <a:tcPr/>
                </a:tc>
                <a:tc>
                  <a:txBody>
                    <a:bodyPr/>
                    <a:lstStyle/>
                    <a:p>
                      <a:pPr algn="ctr"/>
                      <a:r>
                        <a:rPr lang="en-US" sz="1800" dirty="0">
                          <a:effectLst/>
                          <a:latin typeface="Times New Roman" panose="02020603050405020304" pitchFamily="18" charset="0"/>
                          <a:ea typeface="Times New Roman" panose="02020603050405020304" pitchFamily="18" charset="0"/>
                        </a:rPr>
                        <a:t>Author</a:t>
                      </a:r>
                      <a:endParaRPr lang="en-IN" sz="1800" dirty="0">
                        <a:effectLst/>
                        <a:latin typeface="Times New Roman" panose="02020603050405020304" pitchFamily="18" charset="0"/>
                        <a:ea typeface="Times New Roman" panose="02020603050405020304" pitchFamily="18" charset="0"/>
                      </a:endParaRPr>
                    </a:p>
                  </a:txBody>
                  <a:tcPr marL="114300" marR="114300" marT="0" marB="0"/>
                </a:tc>
                <a:tc>
                  <a:txBody>
                    <a:bodyPr/>
                    <a:lstStyle/>
                    <a:p>
                      <a:r>
                        <a:rPr lang="en-US" dirty="0"/>
                        <a:t>Algorithm/Methodology</a:t>
                      </a:r>
                      <a:endParaRPr lang="en-IN" dirty="0"/>
                    </a:p>
                  </a:txBody>
                  <a:tcPr/>
                </a:tc>
                <a:tc>
                  <a:txBody>
                    <a:bodyPr/>
                    <a:lstStyle/>
                    <a:p>
                      <a:r>
                        <a:rPr lang="en-US" dirty="0"/>
                        <a:t>Dataset</a:t>
                      </a:r>
                      <a:endParaRPr lang="en-IN" dirty="0"/>
                    </a:p>
                  </a:txBody>
                  <a:tcPr/>
                </a:tc>
                <a:tc>
                  <a:txBody>
                    <a:bodyPr/>
                    <a:lstStyle/>
                    <a:p>
                      <a:r>
                        <a:rPr lang="en-US" dirty="0"/>
                        <a:t>Result</a:t>
                      </a:r>
                      <a:endParaRPr lang="en-IN" dirty="0"/>
                    </a:p>
                  </a:txBody>
                  <a:tcPr/>
                </a:tc>
                <a:tc>
                  <a:txBody>
                    <a:bodyPr/>
                    <a:lstStyle/>
                    <a:p>
                      <a:r>
                        <a:rPr lang="en-US" dirty="0"/>
                        <a:t>Finding Achievement</a:t>
                      </a:r>
                      <a:endParaRPr lang="en-IN" dirty="0"/>
                    </a:p>
                  </a:txBody>
                  <a:tcPr/>
                </a:tc>
                <a:tc>
                  <a:txBody>
                    <a:bodyPr/>
                    <a:lstStyle/>
                    <a:p>
                      <a:r>
                        <a:rPr lang="en-US" dirty="0"/>
                        <a:t>Drawback</a:t>
                      </a:r>
                      <a:endParaRPr lang="en-IN" dirty="0"/>
                    </a:p>
                  </a:txBody>
                  <a:tcPr/>
                </a:tc>
                <a:extLst>
                  <a:ext uri="{0D108BD9-81ED-4DB2-BD59-A6C34878D82A}">
                    <a16:rowId xmlns:a16="http://schemas.microsoft.com/office/drawing/2014/main" val="4160947038"/>
                  </a:ext>
                </a:extLst>
              </a:tr>
              <a:tr h="1224425">
                <a:tc>
                  <a:txBody>
                    <a:bodyPr/>
                    <a:lstStyle/>
                    <a:p>
                      <a:endParaRPr lang="en-US" sz="12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1.</a:t>
                      </a:r>
                    </a:p>
                    <a:p>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800" kern="1200" baseline="30000" dirty="0">
                          <a:solidFill>
                            <a:schemeClr val="dk1"/>
                          </a:solidFill>
                          <a:effectLst/>
                          <a:latin typeface="Times New Roman" panose="02020603050405020304" pitchFamily="18" charset="0"/>
                          <a:ea typeface="+mn-ea"/>
                          <a:cs typeface="Times New Roman" panose="02020603050405020304" pitchFamily="18" charset="0"/>
                        </a:rPr>
                        <a:t>Face Mask Detector with </a:t>
                      </a:r>
                      <a:r>
                        <a:rPr lang="en-US" sz="1800" kern="1200" baseline="30000" dirty="0" err="1">
                          <a:solidFill>
                            <a:schemeClr val="dk1"/>
                          </a:solidFill>
                          <a:effectLst/>
                          <a:latin typeface="Times New Roman" panose="02020603050405020304" pitchFamily="18" charset="0"/>
                          <a:ea typeface="+mn-ea"/>
                          <a:cs typeface="Times New Roman" panose="02020603050405020304" pitchFamily="18" charset="0"/>
                        </a:rPr>
                        <a:t>OpenCV,Keras</a:t>
                      </a:r>
                      <a:r>
                        <a:rPr lang="en-US" sz="1800" kern="1200" baseline="30000" dirty="0">
                          <a:solidFill>
                            <a:schemeClr val="dk1"/>
                          </a:solidFill>
                          <a:effectLst/>
                          <a:latin typeface="Times New Roman" panose="02020603050405020304" pitchFamily="18" charset="0"/>
                          <a:ea typeface="+mn-ea"/>
                          <a:cs typeface="Times New Roman" panose="02020603050405020304" pitchFamily="18" charset="0"/>
                        </a:rPr>
                        <a:t>/</a:t>
                      </a:r>
                      <a:r>
                        <a:rPr lang="en-US" sz="1800" kern="1200" baseline="30000" dirty="0" err="1">
                          <a:solidFill>
                            <a:schemeClr val="dk1"/>
                          </a:solidFill>
                          <a:effectLst/>
                          <a:latin typeface="Times New Roman" panose="02020603050405020304" pitchFamily="18" charset="0"/>
                          <a:ea typeface="+mn-ea"/>
                          <a:cs typeface="Times New Roman" panose="02020603050405020304" pitchFamily="18" charset="0"/>
                        </a:rPr>
                        <a:t>TensorFlow,and</a:t>
                      </a:r>
                      <a:r>
                        <a:rPr lang="en-US" sz="1800" kern="1200" baseline="30000" dirty="0">
                          <a:solidFill>
                            <a:schemeClr val="dk1"/>
                          </a:solidFill>
                          <a:effectLst/>
                          <a:latin typeface="Times New Roman" panose="02020603050405020304" pitchFamily="18" charset="0"/>
                          <a:ea typeface="+mn-ea"/>
                          <a:cs typeface="Times New Roman" panose="02020603050405020304" pitchFamily="18" charset="0"/>
                        </a:rPr>
                        <a:t> Deep Learning</a:t>
                      </a:r>
                      <a:endParaRPr lang="en-IN" sz="1800" dirty="0">
                        <a:latin typeface="Times New Roman" panose="02020603050405020304" pitchFamily="18" charset="0"/>
                        <a:cs typeface="Times New Roman" panose="02020603050405020304" pitchFamily="18" charset="0"/>
                      </a:endParaRPr>
                    </a:p>
                  </a:txBody>
                  <a:tcPr/>
                </a:tc>
                <a:tc>
                  <a:txBody>
                    <a:bodyPr/>
                    <a:lstStyle/>
                    <a:p>
                      <a:pPr algn="l">
                        <a:lnSpc>
                          <a:spcPct val="115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Adrian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Rosebrock</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(2020)</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Computer Vision approach involving:</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r>
                        <a:rPr lang="en-US" sz="1200" dirty="0">
                          <a:effectLst/>
                          <a:latin typeface="Times New Roman" panose="02020603050405020304" pitchFamily="18" charset="0"/>
                          <a:ea typeface="Calibri" panose="020F0502020204030204" pitchFamily="34" charset="0"/>
                          <a:cs typeface="Times New Roman" panose="02020603050405020304" pitchFamily="18" charset="0"/>
                        </a:rPr>
                        <a:t>OpenCV Algo</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Keras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r>
                        <a:rPr lang="en-US" sz="1200" kern="1200" dirty="0" err="1">
                          <a:solidFill>
                            <a:schemeClr val="dk1"/>
                          </a:solidFill>
                          <a:effectLst/>
                          <a:latin typeface="Times New Roman" panose="02020603050405020304" pitchFamily="18" charset="0"/>
                          <a:ea typeface="+mn-ea"/>
                          <a:cs typeface="Times New Roman" panose="02020603050405020304" pitchFamily="18" charset="0"/>
                        </a:rPr>
                        <a:t>PyImageSearch</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US" sz="1200" dirty="0">
                          <a:effectLst/>
                          <a:latin typeface="Times New Roman" panose="02020603050405020304" pitchFamily="18" charset="0"/>
                          <a:ea typeface="Calibri" panose="020F0502020204030204" pitchFamily="34" charset="0"/>
                          <a:cs typeface="Times New Roman" panose="02020603050405020304" pitchFamily="18" charset="0"/>
                        </a:rPr>
                        <a:t>With mask=99%</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r>
                        <a:rPr lang="en-US" sz="1200" dirty="0">
                          <a:effectLst/>
                          <a:latin typeface="Times New Roman" panose="02020603050405020304" pitchFamily="18" charset="0"/>
                          <a:ea typeface="Calibri" panose="020F0502020204030204" pitchFamily="34" charset="0"/>
                          <a:cs typeface="Times New Roman" panose="02020603050405020304" pitchFamily="18" charset="0"/>
                        </a:rPr>
                        <a:t>Without mask=99%</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r>
                        <a:rPr lang="en-US" sz="1200" kern="1200" dirty="0">
                          <a:solidFill>
                            <a:schemeClr val="dk1"/>
                          </a:solidFill>
                          <a:effectLst/>
                          <a:latin typeface="Times New Roman" panose="02020603050405020304" pitchFamily="18" charset="0"/>
                          <a:ea typeface="+mn-ea"/>
                          <a:cs typeface="Times New Roman" panose="02020603050405020304" pitchFamily="18" charset="0"/>
                        </a:rPr>
                        <a:t>This approach used helped in achieving a high accuracy rate.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kern="1200" dirty="0">
                          <a:solidFill>
                            <a:schemeClr val="dk1"/>
                          </a:solidFill>
                          <a:effectLst/>
                          <a:latin typeface="Times New Roman" panose="02020603050405020304" pitchFamily="18" charset="0"/>
                          <a:ea typeface="+mn-ea"/>
                          <a:cs typeface="Times New Roman" panose="02020603050405020304" pitchFamily="18" charset="0"/>
                        </a:rPr>
                        <a:t>Limited data for training detector software.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67643706"/>
                  </a:ext>
                </a:extLst>
              </a:tr>
              <a:tr h="780004">
                <a:tc>
                  <a:txBody>
                    <a:bodyPr/>
                    <a:lstStyle/>
                    <a:p>
                      <a:endParaRPr lang="en-US" sz="1100" dirty="0"/>
                    </a:p>
                    <a:p>
                      <a:r>
                        <a:rPr lang="en-US" sz="1100" dirty="0">
                          <a:latin typeface="Times New Roman" panose="02020603050405020304" pitchFamily="18" charset="0"/>
                          <a:cs typeface="Times New Roman" panose="02020603050405020304" pitchFamily="18" charset="0"/>
                        </a:rPr>
                        <a:t>2.</a:t>
                      </a:r>
                      <a:endParaRPr lang="en-IN" sz="1100" dirty="0">
                        <a:latin typeface="Times New Roman" panose="02020603050405020304" pitchFamily="18" charset="0"/>
                        <a:cs typeface="Times New Roman" panose="02020603050405020304" pitchFamily="18" charset="0"/>
                      </a:endParaRPr>
                    </a:p>
                  </a:txBody>
                  <a:tcPr/>
                </a:tc>
                <a:tc>
                  <a:txBody>
                    <a:bodyPr/>
                    <a:lstStyle/>
                    <a:p>
                      <a:endParaRPr lang="en-US" sz="1400" baseline="30000" dirty="0">
                        <a:effectLst/>
                        <a:latin typeface="Times New Roman" panose="02020603050405020304" pitchFamily="18" charset="0"/>
                        <a:ea typeface="Calibri" panose="020F0502020204030204" pitchFamily="34" charset="0"/>
                      </a:endParaRPr>
                    </a:p>
                    <a:p>
                      <a:r>
                        <a:rPr lang="en-US" sz="1800" baseline="30000" dirty="0">
                          <a:effectLst/>
                          <a:latin typeface="Times New Roman" panose="02020603050405020304" pitchFamily="18" charset="0"/>
                          <a:ea typeface="Calibri" panose="020F0502020204030204" pitchFamily="34" charset="0"/>
                        </a:rPr>
                        <a:t>Face Mask Detector using Deep Learning(YOLOv3)</a:t>
                      </a:r>
                      <a:endParaRPr lang="en-IN" sz="1800" dirty="0"/>
                    </a:p>
                  </a:txBody>
                  <a:tcPr/>
                </a:tc>
                <a:tc>
                  <a:txBody>
                    <a:bodyPr/>
                    <a:lstStyle/>
                    <a:p>
                      <a:pPr algn="l"/>
                      <a:endParaRPr lang="en-US" sz="1100" dirty="0">
                        <a:effectLst/>
                        <a:latin typeface="Times New Roman" panose="02020603050405020304" pitchFamily="18" charset="0"/>
                        <a:ea typeface="Calibri" panose="020F0502020204030204" pitchFamily="34" charset="0"/>
                      </a:endParaRPr>
                    </a:p>
                    <a:p>
                      <a:pPr algn="l"/>
                      <a:r>
                        <a:rPr lang="en-US" sz="1100" dirty="0">
                          <a:effectLst/>
                          <a:latin typeface="Times New Roman" panose="02020603050405020304" pitchFamily="18" charset="0"/>
                          <a:ea typeface="Calibri" panose="020F0502020204030204" pitchFamily="34" charset="0"/>
                        </a:rPr>
                        <a:t>Alexandra</a:t>
                      </a:r>
                      <a:endParaRPr lang="en-IN" sz="1100" dirty="0">
                        <a:effectLst/>
                        <a:latin typeface="Times New Roman" panose="02020603050405020304" pitchFamily="18" charset="0"/>
                        <a:ea typeface="Times New Roman" panose="02020603050405020304" pitchFamily="18" charset="0"/>
                      </a:endParaRPr>
                    </a:p>
                    <a:p>
                      <a:pPr algn="l"/>
                      <a:r>
                        <a:rPr lang="en-US" sz="1100" dirty="0">
                          <a:effectLst/>
                          <a:latin typeface="Times New Roman" panose="02020603050405020304" pitchFamily="18" charset="0"/>
                          <a:ea typeface="Calibri" panose="020F0502020204030204" pitchFamily="34" charset="0"/>
                        </a:rPr>
                        <a:t>Lorenzo</a:t>
                      </a:r>
                      <a:endParaRPr lang="en-IN" sz="1100" dirty="0">
                        <a:effectLst/>
                        <a:latin typeface="Times New Roman" panose="02020603050405020304" pitchFamily="18" charset="0"/>
                        <a:ea typeface="Times New Roman" panose="02020603050405020304" pitchFamily="18" charset="0"/>
                      </a:endParaRPr>
                    </a:p>
                  </a:txBody>
                  <a:tcPr marL="114300" marR="114300" marT="0" marB="0"/>
                </a:tc>
                <a:tc>
                  <a:txBody>
                    <a:bodyPr/>
                    <a:lstStyle/>
                    <a:p>
                      <a:pPr algn="l"/>
                      <a:endParaRPr lang="en-US" sz="1100" dirty="0">
                        <a:effectLst/>
                        <a:latin typeface="Times New Roman" panose="02020603050405020304" pitchFamily="18" charset="0"/>
                        <a:ea typeface="Calibri" panose="020F0502020204030204" pitchFamily="34" charset="0"/>
                      </a:endParaRPr>
                    </a:p>
                    <a:p>
                      <a:pPr algn="l"/>
                      <a:r>
                        <a:rPr lang="en-US" sz="1100" dirty="0">
                          <a:effectLst/>
                          <a:latin typeface="Times New Roman" panose="02020603050405020304" pitchFamily="18" charset="0"/>
                          <a:ea typeface="Calibri" panose="020F0502020204030204" pitchFamily="34" charset="0"/>
                        </a:rPr>
                        <a:t>Machine Learning</a:t>
                      </a:r>
                      <a:endParaRPr lang="en-IN" sz="1100" dirty="0">
                        <a:effectLst/>
                        <a:latin typeface="Times New Roman" panose="02020603050405020304" pitchFamily="18" charset="0"/>
                        <a:ea typeface="Times New Roman" panose="02020603050405020304" pitchFamily="18" charset="0"/>
                      </a:endParaRPr>
                    </a:p>
                  </a:txBody>
                  <a:tcPr marL="114300" marR="114300" marT="0" marB="0"/>
                </a:tc>
                <a:tc>
                  <a:txBody>
                    <a:bodyPr/>
                    <a:lstStyle/>
                    <a:p>
                      <a:pPr algn="l"/>
                      <a:endParaRPr lang="en-US" sz="1100" dirty="0">
                        <a:effectLst/>
                        <a:latin typeface="Times New Roman" panose="02020603050405020304" pitchFamily="18" charset="0"/>
                        <a:ea typeface="Calibri" panose="020F0502020204030204" pitchFamily="34" charset="0"/>
                      </a:endParaRPr>
                    </a:p>
                    <a:p>
                      <a:pPr algn="l"/>
                      <a:r>
                        <a:rPr lang="en-US" sz="1100" dirty="0">
                          <a:effectLst/>
                          <a:latin typeface="Times New Roman" panose="02020603050405020304" pitchFamily="18" charset="0"/>
                          <a:ea typeface="Calibri" panose="020F0502020204030204" pitchFamily="34" charset="0"/>
                        </a:rPr>
                        <a:t>Kaggle</a:t>
                      </a:r>
                      <a:endParaRPr lang="en-IN" sz="1100" dirty="0">
                        <a:effectLst/>
                        <a:latin typeface="Times New Roman" panose="02020603050405020304" pitchFamily="18" charset="0"/>
                        <a:ea typeface="Times New Roman" panose="02020603050405020304" pitchFamily="18" charset="0"/>
                      </a:endParaRPr>
                    </a:p>
                  </a:txBody>
                  <a:tcPr marL="114300" marR="114300" marT="0" marB="0"/>
                </a:tc>
                <a:tc>
                  <a:txBody>
                    <a:bodyPr/>
                    <a:lstStyle/>
                    <a:p>
                      <a:pPr algn="l"/>
                      <a:endParaRPr lang="en-US" sz="1100" dirty="0">
                        <a:effectLst/>
                        <a:latin typeface="Times New Roman" panose="02020603050405020304" pitchFamily="18" charset="0"/>
                        <a:ea typeface="Calibri" panose="020F0502020204030204" pitchFamily="34" charset="0"/>
                      </a:endParaRPr>
                    </a:p>
                    <a:p>
                      <a:pPr algn="l"/>
                      <a:r>
                        <a:rPr lang="en-US" sz="1100" dirty="0">
                          <a:effectLst/>
                          <a:latin typeface="Times New Roman" panose="02020603050405020304" pitchFamily="18" charset="0"/>
                          <a:ea typeface="Calibri" panose="020F0502020204030204" pitchFamily="34" charset="0"/>
                        </a:rPr>
                        <a:t>With mask=95%</a:t>
                      </a:r>
                      <a:endParaRPr lang="en-IN" sz="1100" dirty="0">
                        <a:effectLst/>
                        <a:latin typeface="Times New Roman" panose="02020603050405020304" pitchFamily="18" charset="0"/>
                        <a:ea typeface="Times New Roman" panose="02020603050405020304" pitchFamily="18" charset="0"/>
                      </a:endParaRPr>
                    </a:p>
                  </a:txBody>
                  <a:tcPr marL="114300" marR="114300" marT="0" marB="0"/>
                </a:tc>
                <a:tc>
                  <a:txBody>
                    <a:bodyPr/>
                    <a:lstStyle/>
                    <a:p>
                      <a:endParaRPr lang="en-US" sz="1100" kern="1200" dirty="0">
                        <a:solidFill>
                          <a:schemeClr val="dk1"/>
                        </a:solidFill>
                        <a:effectLst/>
                        <a:latin typeface="+mn-lt"/>
                        <a:ea typeface="+mn-ea"/>
                        <a:cs typeface="+mn-cs"/>
                      </a:endParaRPr>
                    </a:p>
                    <a:p>
                      <a:r>
                        <a:rPr lang="en-US" sz="1100" kern="1200" dirty="0">
                          <a:solidFill>
                            <a:schemeClr val="dk1"/>
                          </a:solidFill>
                          <a:effectLst/>
                          <a:latin typeface="+mn-lt"/>
                          <a:ea typeface="+mn-ea"/>
                          <a:cs typeface="+mn-cs"/>
                        </a:rPr>
                        <a:t>Use of YOLO makes it a lot faster to detect.</a:t>
                      </a:r>
                      <a:endParaRPr lang="en-IN" sz="1100" dirty="0"/>
                    </a:p>
                  </a:txBody>
                  <a:tcPr/>
                </a:tc>
                <a:tc>
                  <a:txBody>
                    <a:bodyPr/>
                    <a:lstStyle/>
                    <a:p>
                      <a:endParaRPr lang="en-US" sz="1100" kern="1200" dirty="0">
                        <a:solidFill>
                          <a:schemeClr val="dk1"/>
                        </a:solidFill>
                        <a:effectLst/>
                        <a:latin typeface="+mn-lt"/>
                        <a:ea typeface="+mn-ea"/>
                        <a:cs typeface="+mn-cs"/>
                      </a:endParaRPr>
                    </a:p>
                    <a:p>
                      <a:r>
                        <a:rPr lang="en-US" sz="1100" kern="1200" dirty="0">
                          <a:solidFill>
                            <a:schemeClr val="dk1"/>
                          </a:solidFill>
                          <a:effectLst/>
                          <a:latin typeface="+mn-lt"/>
                          <a:ea typeface="+mn-ea"/>
                          <a:cs typeface="+mn-cs"/>
                        </a:rPr>
                        <a:t>With faster detection comes low accuracy.</a:t>
                      </a:r>
                      <a:endParaRPr lang="en-IN" sz="1100" dirty="0"/>
                    </a:p>
                  </a:txBody>
                  <a:tcPr/>
                </a:tc>
                <a:extLst>
                  <a:ext uri="{0D108BD9-81ED-4DB2-BD59-A6C34878D82A}">
                    <a16:rowId xmlns:a16="http://schemas.microsoft.com/office/drawing/2014/main" val="3815107866"/>
                  </a:ext>
                </a:extLst>
              </a:tr>
              <a:tr h="1958173">
                <a:tc>
                  <a:txBody>
                    <a:bodyPr/>
                    <a:lstStyle/>
                    <a:p>
                      <a:endParaRPr lang="en-US" dirty="0"/>
                    </a:p>
                    <a:p>
                      <a:r>
                        <a:rPr lang="en-US" sz="1100" dirty="0">
                          <a:latin typeface="Times New Roman" panose="02020603050405020304" pitchFamily="18" charset="0"/>
                          <a:cs typeface="Times New Roman" panose="02020603050405020304" pitchFamily="18" charset="0"/>
                        </a:rPr>
                        <a:t>3.</a:t>
                      </a:r>
                      <a:endParaRPr lang="en-IN" sz="1100" dirty="0">
                        <a:latin typeface="Times New Roman" panose="02020603050405020304" pitchFamily="18" charset="0"/>
                        <a:cs typeface="Times New Roman" panose="02020603050405020304" pitchFamily="18" charset="0"/>
                      </a:endParaRPr>
                    </a:p>
                  </a:txBody>
                  <a:tcPr/>
                </a:tc>
                <a:tc>
                  <a:txBody>
                    <a:bodyPr/>
                    <a:lstStyle/>
                    <a:p>
                      <a:pPr algn="l">
                        <a:lnSpc>
                          <a:spcPct val="115000"/>
                        </a:lnSpc>
                      </a:pPr>
                      <a:endParaRPr lang="en-US" sz="1400" baseline="300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Detecting Masked Faces in the Wild with LLE-CNNs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r>
                        <a:rPr lang="en-US" sz="1050" dirty="0" err="1">
                          <a:effectLst/>
                          <a:latin typeface="Times New Roman" panose="02020603050405020304" pitchFamily="18" charset="0"/>
                          <a:ea typeface="Calibri" panose="020F0502020204030204" pitchFamily="34" charset="0"/>
                          <a:cs typeface="Times New Roman" panose="02020603050405020304" pitchFamily="18" charset="0"/>
                        </a:rPr>
                        <a:t>Shiming</a:t>
                      </a: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 Ge et al</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(2020)</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locally linear embedding (LLE) ,</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Machine Learning ,</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Masked Faces(MAFA), </a:t>
                      </a:r>
                      <a:r>
                        <a:rPr lang="en-US" sz="1050" dirty="0" err="1">
                          <a:effectLst/>
                          <a:latin typeface="Times New Roman" panose="02020603050405020304" pitchFamily="18" charset="0"/>
                          <a:ea typeface="Calibri" panose="020F0502020204030204" pitchFamily="34" charset="0"/>
                          <a:cs typeface="Times New Roman" panose="02020603050405020304" pitchFamily="18" charset="0"/>
                        </a:rPr>
                        <a:t>Magnetotelluric</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(MT).</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76.4% with  MAFA,</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60.8% with MT</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The ‘real wild’ scenarios are much more challenging than expected for con-</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training faces captured at unexpected resolution, illumination and occlusion</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MAFA is</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very challenging for existing face detectors</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8977713"/>
                  </a:ext>
                </a:extLst>
              </a:tr>
            </a:tbl>
          </a:graphicData>
        </a:graphic>
      </p:graphicFrame>
    </p:spTree>
    <p:extLst>
      <p:ext uri="{BB962C8B-B14F-4D97-AF65-F5344CB8AC3E}">
        <p14:creationId xmlns:p14="http://schemas.microsoft.com/office/powerpoint/2010/main" val="3315503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9BD5955-59AC-4116-9B9A-B8418923C256}"/>
              </a:ext>
            </a:extLst>
          </p:cNvPr>
          <p:cNvGraphicFramePr>
            <a:graphicFrameLocks noGrp="1"/>
          </p:cNvGraphicFramePr>
          <p:nvPr>
            <p:extLst>
              <p:ext uri="{D42A27DB-BD31-4B8C-83A1-F6EECF244321}">
                <p14:modId xmlns:p14="http://schemas.microsoft.com/office/powerpoint/2010/main" val="1397534434"/>
              </p:ext>
            </p:extLst>
          </p:nvPr>
        </p:nvGraphicFramePr>
        <p:xfrm>
          <a:off x="152400" y="228601"/>
          <a:ext cx="8458200" cy="6607684"/>
        </p:xfrm>
        <a:graphic>
          <a:graphicData uri="http://schemas.openxmlformats.org/drawingml/2006/table">
            <a:tbl>
              <a:tblPr firstRow="1" bandRow="1">
                <a:tableStyleId>{5C22544A-7EE6-4342-B048-85BDC9FD1C3A}</a:tableStyleId>
              </a:tblPr>
              <a:tblGrid>
                <a:gridCol w="1057275">
                  <a:extLst>
                    <a:ext uri="{9D8B030D-6E8A-4147-A177-3AD203B41FA5}">
                      <a16:colId xmlns:a16="http://schemas.microsoft.com/office/drawing/2014/main" val="3427734790"/>
                    </a:ext>
                  </a:extLst>
                </a:gridCol>
                <a:gridCol w="1057275">
                  <a:extLst>
                    <a:ext uri="{9D8B030D-6E8A-4147-A177-3AD203B41FA5}">
                      <a16:colId xmlns:a16="http://schemas.microsoft.com/office/drawing/2014/main" val="289703404"/>
                    </a:ext>
                  </a:extLst>
                </a:gridCol>
                <a:gridCol w="1057275">
                  <a:extLst>
                    <a:ext uri="{9D8B030D-6E8A-4147-A177-3AD203B41FA5}">
                      <a16:colId xmlns:a16="http://schemas.microsoft.com/office/drawing/2014/main" val="3215346534"/>
                    </a:ext>
                  </a:extLst>
                </a:gridCol>
                <a:gridCol w="1057275">
                  <a:extLst>
                    <a:ext uri="{9D8B030D-6E8A-4147-A177-3AD203B41FA5}">
                      <a16:colId xmlns:a16="http://schemas.microsoft.com/office/drawing/2014/main" val="845332241"/>
                    </a:ext>
                  </a:extLst>
                </a:gridCol>
                <a:gridCol w="1057275">
                  <a:extLst>
                    <a:ext uri="{9D8B030D-6E8A-4147-A177-3AD203B41FA5}">
                      <a16:colId xmlns:a16="http://schemas.microsoft.com/office/drawing/2014/main" val="2367825230"/>
                    </a:ext>
                  </a:extLst>
                </a:gridCol>
                <a:gridCol w="1057275">
                  <a:extLst>
                    <a:ext uri="{9D8B030D-6E8A-4147-A177-3AD203B41FA5}">
                      <a16:colId xmlns:a16="http://schemas.microsoft.com/office/drawing/2014/main" val="2758694237"/>
                    </a:ext>
                  </a:extLst>
                </a:gridCol>
                <a:gridCol w="1057275">
                  <a:extLst>
                    <a:ext uri="{9D8B030D-6E8A-4147-A177-3AD203B41FA5}">
                      <a16:colId xmlns:a16="http://schemas.microsoft.com/office/drawing/2014/main" val="2657226498"/>
                    </a:ext>
                  </a:extLst>
                </a:gridCol>
                <a:gridCol w="1057275">
                  <a:extLst>
                    <a:ext uri="{9D8B030D-6E8A-4147-A177-3AD203B41FA5}">
                      <a16:colId xmlns:a16="http://schemas.microsoft.com/office/drawing/2014/main" val="338385965"/>
                    </a:ext>
                  </a:extLst>
                </a:gridCol>
              </a:tblGrid>
              <a:tr h="939991">
                <a:tc>
                  <a:txBody>
                    <a:bodyPr/>
                    <a:lstStyle/>
                    <a:p>
                      <a:r>
                        <a:rPr lang="en-US" sz="1600" dirty="0">
                          <a:latin typeface="Times New Roman" panose="02020603050405020304" pitchFamily="18" charset="0"/>
                          <a:cs typeface="Times New Roman" panose="02020603050405020304" pitchFamily="18" charset="0"/>
                        </a:rPr>
                        <a:t>S.no.</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1" kern="1200" dirty="0">
                          <a:solidFill>
                            <a:schemeClr val="lt1"/>
                          </a:solidFill>
                          <a:effectLst/>
                          <a:latin typeface="Times New Roman" panose="02020603050405020304" pitchFamily="18" charset="0"/>
                          <a:ea typeface="+mn-ea"/>
                          <a:cs typeface="Times New Roman" panose="02020603050405020304" pitchFamily="18" charset="0"/>
                        </a:rPr>
                        <a:t>Title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Author</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r>
                        <a:rPr lang="en-US" sz="1600" dirty="0">
                          <a:latin typeface="Times New Roman" panose="02020603050405020304" pitchFamily="18" charset="0"/>
                          <a:cs typeface="Times New Roman" panose="02020603050405020304" pitchFamily="18" charset="0"/>
                        </a:rPr>
                        <a:t>Algorithm/Methodology</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Dataset</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Result</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Finding Achievement</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Drawback</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6080357"/>
                  </a:ext>
                </a:extLst>
              </a:tr>
              <a:tr h="1274135">
                <a:tc>
                  <a:txBody>
                    <a:bodyPr/>
                    <a:lstStyle/>
                    <a:p>
                      <a:r>
                        <a:rPr lang="en-US" sz="1100" dirty="0">
                          <a:latin typeface="Times New Roman" panose="02020603050405020304" pitchFamily="18" charset="0"/>
                          <a:cs typeface="Times New Roman" panose="02020603050405020304" pitchFamily="18" charset="0"/>
                        </a:rPr>
                        <a:t>4.</a:t>
                      </a:r>
                      <a:endParaRPr lang="en-IN" sz="1100" dirty="0">
                        <a:latin typeface="Times New Roman" panose="02020603050405020304" pitchFamily="18" charset="0"/>
                        <a:cs typeface="Times New Roman" panose="02020603050405020304" pitchFamily="18" charset="0"/>
                      </a:endParaRPr>
                    </a:p>
                  </a:txBody>
                  <a:tcPr/>
                </a:tc>
                <a:tc>
                  <a:txBody>
                    <a:bodyPr/>
                    <a:lstStyle/>
                    <a:p>
                      <a:endParaRPr lang="en-US" sz="1400" kern="1200" baseline="30000" dirty="0">
                        <a:solidFill>
                          <a:schemeClr val="dk1"/>
                        </a:solidFill>
                        <a:effectLst/>
                        <a:latin typeface="Times New Roman" panose="02020603050405020304" pitchFamily="18" charset="0"/>
                        <a:ea typeface="+mn-ea"/>
                        <a:cs typeface="Times New Roman" panose="02020603050405020304" pitchFamily="18" charset="0"/>
                      </a:endParaRPr>
                    </a:p>
                    <a:p>
                      <a:r>
                        <a:rPr lang="en-US" sz="1400" kern="1200" baseline="30000" dirty="0">
                          <a:solidFill>
                            <a:schemeClr val="dk1"/>
                          </a:solidFill>
                          <a:effectLst/>
                          <a:latin typeface="Times New Roman" panose="02020603050405020304" pitchFamily="18" charset="0"/>
                          <a:ea typeface="+mn-ea"/>
                          <a:cs typeface="Times New Roman" panose="02020603050405020304" pitchFamily="18" charset="0"/>
                        </a:rPr>
                        <a:t>RETINAFACEMASK: A FACE MASK DETECTOR</a:t>
                      </a:r>
                      <a:endParaRPr lang="en-IN" sz="1400" dirty="0">
                        <a:latin typeface="Times New Roman" panose="02020603050405020304" pitchFamily="18" charset="0"/>
                        <a:cs typeface="Times New Roman" panose="02020603050405020304" pitchFamily="18" charset="0"/>
                      </a:endParaRPr>
                    </a:p>
                  </a:txBody>
                  <a:tcPr/>
                </a:tc>
                <a:tc>
                  <a:txBody>
                    <a:bodyPr/>
                    <a:lstStyle/>
                    <a:p>
                      <a:pPr algn="l"/>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Mingjie</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Jiang at el(2020)</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algn="l"/>
                      <a:r>
                        <a:rPr lang="en-US" sz="1100" dirty="0">
                          <a:effectLst/>
                          <a:latin typeface="Times New Roman" panose="02020603050405020304" pitchFamily="18" charset="0"/>
                          <a:ea typeface="Calibri" panose="020F0502020204030204" pitchFamily="34" charset="0"/>
                          <a:cs typeface="Times New Roman" panose="02020603050405020304" pitchFamily="18" charset="0"/>
                        </a:rPr>
                        <a:t>Feature Pyramid Network(FPN),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r>
                        <a:rPr lang="en-US" sz="1100" dirty="0">
                          <a:effectLst/>
                          <a:latin typeface="Times New Roman" panose="02020603050405020304" pitchFamily="18" charset="0"/>
                          <a:ea typeface="Calibri" panose="020F0502020204030204" pitchFamily="34" charset="0"/>
                          <a:cs typeface="Times New Roman" panose="02020603050405020304" pitchFamily="18" charset="0"/>
                        </a:rPr>
                        <a:t>Single Shot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MultiBox</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Detector (SSD),</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endParaRPr lang="en-US"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Wider Face, </a:t>
                      </a:r>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MAsked</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FAces</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 (MAFA)</a:t>
                      </a:r>
                      <a:endParaRPr lang="en-IN" sz="1100" dirty="0">
                        <a:latin typeface="Times New Roman" panose="02020603050405020304" pitchFamily="18" charset="0"/>
                        <a:cs typeface="Times New Roman" panose="02020603050405020304" pitchFamily="18" charset="0"/>
                      </a:endParaRPr>
                    </a:p>
                  </a:txBody>
                  <a:tcPr/>
                </a:tc>
                <a:tc>
                  <a:txBody>
                    <a:bodyPr/>
                    <a:lstStyle/>
                    <a:p>
                      <a:pPr algn="l"/>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RetinaFaceMask+MobileNet</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Face=95.6%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endParaRPr lang="en-US"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face and mask detection precision respectively, and 11.0% and 5.9% </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      __</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08957994"/>
                  </a:ext>
                </a:extLst>
              </a:tr>
              <a:tr h="1084282">
                <a:tc>
                  <a:txBody>
                    <a:bodyPr/>
                    <a:lstStyle/>
                    <a:p>
                      <a:r>
                        <a:rPr lang="en-US" sz="1100" dirty="0">
                          <a:latin typeface="Times New Roman" panose="02020603050405020304" pitchFamily="18" charset="0"/>
                          <a:cs typeface="Times New Roman" panose="02020603050405020304" pitchFamily="18" charset="0"/>
                        </a:rPr>
                        <a:t>5.</a:t>
                      </a:r>
                      <a:endParaRPr lang="en-IN" sz="1100" dirty="0">
                        <a:latin typeface="Times New Roman" panose="02020603050405020304" pitchFamily="18" charset="0"/>
                        <a:cs typeface="Times New Roman" panose="02020603050405020304" pitchFamily="18" charset="0"/>
                      </a:endParaRPr>
                    </a:p>
                  </a:txBody>
                  <a:tcPr/>
                </a:tc>
                <a:tc>
                  <a:txBody>
                    <a:bodyPr/>
                    <a:lstStyle/>
                    <a:p>
                      <a:pPr algn="l">
                        <a:lnSpc>
                          <a:spcPct val="115000"/>
                        </a:lnSpc>
                      </a:pPr>
                      <a:endParaRPr lang="en-US" sz="1400" baseline="300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r>
                        <a:rPr lang="en-US" sz="1400" baseline="30000" dirty="0">
                          <a:effectLst/>
                          <a:latin typeface="Times New Roman" panose="02020603050405020304" pitchFamily="18" charset="0"/>
                          <a:ea typeface="Calibri" panose="020F0502020204030204" pitchFamily="34" charset="0"/>
                          <a:cs typeface="Times New Roman" panose="02020603050405020304" pitchFamily="18" charset="0"/>
                        </a:rPr>
                        <a:t>Face Detection and Segmentation Based on Improved Mask R-CNN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Kaihan</a:t>
                      </a: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Lin, </a:t>
                      </a:r>
                      <a:r>
                        <a:rPr lang="en-US"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Huimin</a:t>
                      </a: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Zhao</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(2020)</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R-CNN,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Fast R-CNN,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Faster R-CNN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COCO challenges,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Cityscapes dataset, FDDB,</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ChokePoint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G-Mask method achieved 95.97% average precision (AP)</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G-Mask method achieves promising performance.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The extracted face features have background noise.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63492271"/>
                  </a:ext>
                </a:extLst>
              </a:tr>
              <a:tr h="3026191">
                <a:tc>
                  <a:txBody>
                    <a:bodyPr/>
                    <a:lstStyle/>
                    <a:p>
                      <a:r>
                        <a:rPr lang="en-US" sz="1100" dirty="0">
                          <a:latin typeface="Times New Roman" panose="02020603050405020304" pitchFamily="18" charset="0"/>
                          <a:cs typeface="Times New Roman" panose="02020603050405020304" pitchFamily="18" charset="0"/>
                        </a:rPr>
                        <a:t>6.</a:t>
                      </a:r>
                      <a:endParaRPr lang="en-IN" sz="1100" dirty="0">
                        <a:latin typeface="Times New Roman" panose="02020603050405020304" pitchFamily="18" charset="0"/>
                        <a:cs typeface="Times New Roman" panose="02020603050405020304" pitchFamily="18" charset="0"/>
                      </a:endParaRPr>
                    </a:p>
                  </a:txBody>
                  <a:tcPr/>
                </a:tc>
                <a:tc>
                  <a:txBody>
                    <a:bodyPr/>
                    <a:lstStyle/>
                    <a:p>
                      <a:pPr algn="l">
                        <a:lnSpc>
                          <a:spcPct val="115000"/>
                        </a:lnSpc>
                        <a:spcBef>
                          <a:spcPts val="800"/>
                        </a:spcBef>
                        <a:spcAft>
                          <a:spcPts val="400"/>
                        </a:spcAft>
                        <a:tabLst>
                          <a:tab pos="137160" algn="l"/>
                          <a:tab pos="365760" algn="l"/>
                          <a:tab pos="137160" algn="l"/>
                        </a:tabLst>
                      </a:pPr>
                      <a:endParaRPr lang="en-US" sz="1100" b="0" kern="0" cap="small" dirty="0">
                        <a:solidFill>
                          <a:srgbClr val="000000"/>
                        </a:solidFill>
                        <a:effectLst/>
                        <a:latin typeface="Times New Roman" panose="02020603050405020304" pitchFamily="18" charset="0"/>
                        <a:ea typeface="MS Mincho" panose="020B0400000000000000" pitchFamily="49" charset="-128"/>
                        <a:cs typeface="Times New Roman" panose="02020603050405020304" pitchFamily="18" charset="0"/>
                      </a:endParaRPr>
                    </a:p>
                    <a:p>
                      <a:pPr algn="l">
                        <a:lnSpc>
                          <a:spcPct val="115000"/>
                        </a:lnSpc>
                        <a:spcBef>
                          <a:spcPts val="800"/>
                        </a:spcBef>
                        <a:spcAft>
                          <a:spcPts val="400"/>
                        </a:spcAft>
                        <a:tabLst>
                          <a:tab pos="137160" algn="l"/>
                          <a:tab pos="365760" algn="l"/>
                          <a:tab pos="137160" algn="l"/>
                        </a:tabLst>
                      </a:pPr>
                      <a:r>
                        <a:rPr lang="en-US" sz="1100" b="0" kern="0" cap="small" dirty="0">
                          <a:solidFill>
                            <a:srgbClr val="000000"/>
                          </a:solidFill>
                          <a:effectLst/>
                          <a:latin typeface="Times New Roman" panose="02020603050405020304" pitchFamily="18" charset="0"/>
                          <a:ea typeface="MS Mincho" panose="020B0400000000000000" pitchFamily="49" charset="-128"/>
                          <a:cs typeface="Times New Roman" panose="02020603050405020304" pitchFamily="18" charset="0"/>
                        </a:rPr>
                        <a:t>Identifying Facemask-wearing Condition Using Image </a:t>
                      </a:r>
                      <a:r>
                        <a:rPr lang="en-US" sz="1100" b="0" kern="0" cap="small" dirty="0" err="1">
                          <a:solidFill>
                            <a:srgbClr val="000000"/>
                          </a:solidFill>
                          <a:effectLst/>
                          <a:latin typeface="Times New Roman" panose="02020603050405020304" pitchFamily="18" charset="0"/>
                          <a:ea typeface="MS Mincho" panose="020B0400000000000000" pitchFamily="49" charset="-128"/>
                          <a:cs typeface="Times New Roman" panose="02020603050405020304" pitchFamily="18" charset="0"/>
                        </a:rPr>
                        <a:t>SuperResolution</a:t>
                      </a:r>
                      <a:r>
                        <a:rPr lang="en-US" sz="1100" b="0" kern="0" cap="small" dirty="0">
                          <a:solidFill>
                            <a:srgbClr val="000000"/>
                          </a:solidFill>
                          <a:effectLst/>
                          <a:latin typeface="Times New Roman" panose="02020603050405020304" pitchFamily="18" charset="0"/>
                          <a:ea typeface="MS Mincho" panose="020B0400000000000000" pitchFamily="49" charset="-128"/>
                          <a:cs typeface="Times New Roman" panose="02020603050405020304" pitchFamily="18" charset="0"/>
                        </a:rPr>
                        <a:t> with Classification Network to Prevent COVID-19</a:t>
                      </a:r>
                      <a:endParaRPr lang="en-IN" sz="1100" b="0" kern="0" cap="small" dirty="0">
                        <a:effectLst/>
                        <a:latin typeface="Times New Roman" panose="02020603050405020304" pitchFamily="18" charset="0"/>
                        <a:ea typeface="MS Mincho" panose="020B0400000000000000" pitchFamily="49" charset="-128"/>
                        <a:cs typeface="Times New Roman" panose="02020603050405020304" pitchFamily="18" charset="0"/>
                      </a:endParaRPr>
                    </a:p>
                    <a:p>
                      <a:pPr algn="ctr">
                        <a:lnSpc>
                          <a:spcPct val="115000"/>
                        </a:lnSpc>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spcBef>
                          <a:spcPts val="800"/>
                        </a:spcBef>
                        <a:spcAft>
                          <a:spcPts val="400"/>
                        </a:spcAft>
                        <a:tabLst>
                          <a:tab pos="137160" algn="l"/>
                          <a:tab pos="365760" algn="l"/>
                          <a:tab pos="137160" algn="l"/>
                        </a:tabLst>
                      </a:pPr>
                      <a:r>
                        <a:rPr lang="en-US" sz="1100" b="1" kern="0" cap="small" baseline="300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b="1" kern="0" cap="small" dirty="0">
                        <a:effectLst/>
                        <a:latin typeface="Calibri" panose="020F0502020204030204" pitchFamily="34" charset="0"/>
                        <a:ea typeface="MS Mincho" panose="020B0400000000000000" pitchFamily="49" charset="-128"/>
                        <a:cs typeface="Times New Roman" panose="02020603050405020304" pitchFamily="18" charset="0"/>
                      </a:endParaRPr>
                    </a:p>
                  </a:txBody>
                  <a:tcPr marL="68580" marR="68580" marT="0" marB="0"/>
                </a:tc>
                <a:tc>
                  <a:txBody>
                    <a:bodyPr/>
                    <a:lstStyle/>
                    <a:p>
                      <a:pPr algn="l">
                        <a:lnSpc>
                          <a:spcPct val="115000"/>
                        </a:lnSpc>
                      </a:pP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BOSHENG QIN, DONGXIAO LI(2020)</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100" dirty="0" err="1">
                          <a:effectLst/>
                          <a:latin typeface="Times New Roman" panose="02020603050405020304" pitchFamily="18" charset="0"/>
                          <a:ea typeface="Times New Roman" panose="02020603050405020304" pitchFamily="18" charset="0"/>
                          <a:cs typeface="Times New Roman" panose="02020603050405020304" pitchFamily="18" charset="0"/>
                        </a:rPr>
                        <a:t>SRCNet</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CNN</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Medical Masks Dataset in the Kaggle</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Mask :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98.57%</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Net :  97.26%</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100" dirty="0" err="1">
                          <a:effectLst/>
                          <a:latin typeface="Times New Roman" panose="02020603050405020304" pitchFamily="18" charset="0"/>
                          <a:ea typeface="Times New Roman" panose="02020603050405020304" pitchFamily="18" charset="0"/>
                          <a:cs typeface="Times New Roman" panose="02020603050405020304" pitchFamily="18" charset="0"/>
                        </a:rPr>
                        <a:t>SRCNet</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achieved 98.70% accuracy</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These findings are achieved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bby</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using contained test data cannot be said same for live data.</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97218430"/>
                  </a:ext>
                </a:extLst>
              </a:tr>
            </a:tbl>
          </a:graphicData>
        </a:graphic>
      </p:graphicFrame>
    </p:spTree>
    <p:extLst>
      <p:ext uri="{BB962C8B-B14F-4D97-AF65-F5344CB8AC3E}">
        <p14:creationId xmlns:p14="http://schemas.microsoft.com/office/powerpoint/2010/main" val="2529854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9BD5955-59AC-4116-9B9A-B8418923C256}"/>
              </a:ext>
            </a:extLst>
          </p:cNvPr>
          <p:cNvGraphicFramePr>
            <a:graphicFrameLocks noGrp="1"/>
          </p:cNvGraphicFramePr>
          <p:nvPr>
            <p:extLst>
              <p:ext uri="{D42A27DB-BD31-4B8C-83A1-F6EECF244321}">
                <p14:modId xmlns:p14="http://schemas.microsoft.com/office/powerpoint/2010/main" val="711746401"/>
              </p:ext>
            </p:extLst>
          </p:nvPr>
        </p:nvGraphicFramePr>
        <p:xfrm>
          <a:off x="152400" y="228600"/>
          <a:ext cx="8458200" cy="5562600"/>
        </p:xfrm>
        <a:graphic>
          <a:graphicData uri="http://schemas.openxmlformats.org/drawingml/2006/table">
            <a:tbl>
              <a:tblPr firstRow="1" bandRow="1">
                <a:tableStyleId>{5C22544A-7EE6-4342-B048-85BDC9FD1C3A}</a:tableStyleId>
              </a:tblPr>
              <a:tblGrid>
                <a:gridCol w="1057275">
                  <a:extLst>
                    <a:ext uri="{9D8B030D-6E8A-4147-A177-3AD203B41FA5}">
                      <a16:colId xmlns:a16="http://schemas.microsoft.com/office/drawing/2014/main" val="3427734790"/>
                    </a:ext>
                  </a:extLst>
                </a:gridCol>
                <a:gridCol w="1057275">
                  <a:extLst>
                    <a:ext uri="{9D8B030D-6E8A-4147-A177-3AD203B41FA5}">
                      <a16:colId xmlns:a16="http://schemas.microsoft.com/office/drawing/2014/main" val="289703404"/>
                    </a:ext>
                  </a:extLst>
                </a:gridCol>
                <a:gridCol w="1057275">
                  <a:extLst>
                    <a:ext uri="{9D8B030D-6E8A-4147-A177-3AD203B41FA5}">
                      <a16:colId xmlns:a16="http://schemas.microsoft.com/office/drawing/2014/main" val="3215346534"/>
                    </a:ext>
                  </a:extLst>
                </a:gridCol>
                <a:gridCol w="1057275">
                  <a:extLst>
                    <a:ext uri="{9D8B030D-6E8A-4147-A177-3AD203B41FA5}">
                      <a16:colId xmlns:a16="http://schemas.microsoft.com/office/drawing/2014/main" val="845332241"/>
                    </a:ext>
                  </a:extLst>
                </a:gridCol>
                <a:gridCol w="1057275">
                  <a:extLst>
                    <a:ext uri="{9D8B030D-6E8A-4147-A177-3AD203B41FA5}">
                      <a16:colId xmlns:a16="http://schemas.microsoft.com/office/drawing/2014/main" val="2367825230"/>
                    </a:ext>
                  </a:extLst>
                </a:gridCol>
                <a:gridCol w="1057275">
                  <a:extLst>
                    <a:ext uri="{9D8B030D-6E8A-4147-A177-3AD203B41FA5}">
                      <a16:colId xmlns:a16="http://schemas.microsoft.com/office/drawing/2014/main" val="2758694237"/>
                    </a:ext>
                  </a:extLst>
                </a:gridCol>
                <a:gridCol w="1057275">
                  <a:extLst>
                    <a:ext uri="{9D8B030D-6E8A-4147-A177-3AD203B41FA5}">
                      <a16:colId xmlns:a16="http://schemas.microsoft.com/office/drawing/2014/main" val="2657226498"/>
                    </a:ext>
                  </a:extLst>
                </a:gridCol>
                <a:gridCol w="1057275">
                  <a:extLst>
                    <a:ext uri="{9D8B030D-6E8A-4147-A177-3AD203B41FA5}">
                      <a16:colId xmlns:a16="http://schemas.microsoft.com/office/drawing/2014/main" val="338385965"/>
                    </a:ext>
                  </a:extLst>
                </a:gridCol>
              </a:tblGrid>
              <a:tr h="1122583">
                <a:tc>
                  <a:txBody>
                    <a:bodyPr/>
                    <a:lstStyle/>
                    <a:p>
                      <a:r>
                        <a:rPr lang="en-US" sz="1600" dirty="0">
                          <a:latin typeface="Times New Roman" panose="02020603050405020304" pitchFamily="18" charset="0"/>
                          <a:cs typeface="Times New Roman" panose="02020603050405020304" pitchFamily="18" charset="0"/>
                        </a:rPr>
                        <a:t>S.no.</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1" kern="1200" dirty="0">
                          <a:solidFill>
                            <a:schemeClr val="lt1"/>
                          </a:solidFill>
                          <a:effectLst/>
                          <a:latin typeface="Times New Roman" panose="02020603050405020304" pitchFamily="18" charset="0"/>
                          <a:ea typeface="+mn-ea"/>
                          <a:cs typeface="Times New Roman" panose="02020603050405020304" pitchFamily="18" charset="0"/>
                        </a:rPr>
                        <a:t>Title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Author</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r>
                        <a:rPr lang="en-US" sz="1600" dirty="0">
                          <a:latin typeface="Times New Roman" panose="02020603050405020304" pitchFamily="18" charset="0"/>
                          <a:cs typeface="Times New Roman" panose="02020603050405020304" pitchFamily="18" charset="0"/>
                        </a:rPr>
                        <a:t>Algorithm/Methodology</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Dataset</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Result</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Finding Achievement</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Drawback</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6080357"/>
                  </a:ext>
                </a:extLst>
              </a:tr>
              <a:tr h="2852221">
                <a:tc>
                  <a:txBody>
                    <a:bodyPr/>
                    <a:lstStyle/>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7.</a:t>
                      </a:r>
                      <a:endParaRPr lang="en-IN" sz="1600" dirty="0">
                        <a:latin typeface="Times New Roman" panose="02020603050405020304" pitchFamily="18" charset="0"/>
                        <a:cs typeface="Times New Roman" panose="02020603050405020304" pitchFamily="18" charset="0"/>
                      </a:endParaRPr>
                    </a:p>
                  </a:txBody>
                  <a:tcPr/>
                </a:tc>
                <a:tc>
                  <a:txBody>
                    <a:bodyPr/>
                    <a:lstStyle/>
                    <a:p>
                      <a:pPr algn="l">
                        <a:lnSpc>
                          <a:spcPts val="2880"/>
                        </a:lnSpc>
                        <a:spcBef>
                          <a:spcPts val="800"/>
                        </a:spcBef>
                        <a:spcAft>
                          <a:spcPts val="400"/>
                        </a:spcAft>
                        <a:tabLst>
                          <a:tab pos="137160" algn="l"/>
                          <a:tab pos="365760" algn="l"/>
                          <a:tab pos="137160" algn="l"/>
                        </a:tabLst>
                      </a:pPr>
                      <a:r>
                        <a:rPr lang="en-US" sz="1200" b="0" kern="0" cap="small" spc="-40" baseline="30000" dirty="0">
                          <a:solidFill>
                            <a:srgbClr val="000000"/>
                          </a:solidFill>
                          <a:effectLst/>
                          <a:latin typeface="Times New Roman" panose="02020603050405020304" pitchFamily="18" charset="0"/>
                          <a:ea typeface="MS Mincho" panose="020B0400000000000000" pitchFamily="49" charset="-128"/>
                          <a:cs typeface="Times New Roman" panose="02020603050405020304" pitchFamily="18" charset="0"/>
                        </a:rPr>
                        <a:t>Face  Mask Detector using  Deep Learning (</a:t>
                      </a:r>
                      <a:r>
                        <a:rPr lang="en-US" sz="1200" b="0" kern="0" cap="small" spc="-40" baseline="30000" dirty="0" err="1">
                          <a:solidFill>
                            <a:srgbClr val="000000"/>
                          </a:solidFill>
                          <a:effectLst/>
                          <a:latin typeface="Times New Roman" panose="02020603050405020304" pitchFamily="18" charset="0"/>
                          <a:ea typeface="MS Mincho" panose="020B0400000000000000" pitchFamily="49" charset="-128"/>
                          <a:cs typeface="Times New Roman" panose="02020603050405020304" pitchFamily="18" charset="0"/>
                        </a:rPr>
                        <a:t>PyTorch</a:t>
                      </a:r>
                      <a:r>
                        <a:rPr lang="en-US" sz="1200" b="0" kern="0" cap="small" spc="-40" baseline="30000" dirty="0">
                          <a:solidFill>
                            <a:srgbClr val="000000"/>
                          </a:solidFill>
                          <a:effectLst/>
                          <a:latin typeface="Times New Roman" panose="02020603050405020304" pitchFamily="18" charset="0"/>
                          <a:ea typeface="MS Mincho" panose="020B0400000000000000" pitchFamily="49" charset="-128"/>
                          <a:cs typeface="Times New Roman" panose="02020603050405020304" pitchFamily="18" charset="0"/>
                        </a:rPr>
                        <a:t>) and</a:t>
                      </a:r>
                    </a:p>
                    <a:p>
                      <a:pPr algn="l">
                        <a:lnSpc>
                          <a:spcPts val="2880"/>
                        </a:lnSpc>
                        <a:spcBef>
                          <a:spcPts val="800"/>
                        </a:spcBef>
                        <a:spcAft>
                          <a:spcPts val="400"/>
                        </a:spcAft>
                        <a:tabLst>
                          <a:tab pos="137160" algn="l"/>
                          <a:tab pos="365760" algn="l"/>
                          <a:tab pos="137160" algn="l"/>
                        </a:tabLst>
                      </a:pPr>
                      <a:r>
                        <a:rPr lang="en-US" sz="1200" b="0" kern="0" cap="small" spc="-40" baseline="30000" dirty="0">
                          <a:solidFill>
                            <a:srgbClr val="000000"/>
                          </a:solidFill>
                          <a:effectLst/>
                          <a:latin typeface="Times New Roman" panose="02020603050405020304" pitchFamily="18" charset="0"/>
                          <a:ea typeface="MS Mincho" panose="020B0400000000000000" pitchFamily="49" charset="-128"/>
                          <a:cs typeface="Times New Roman" panose="02020603050405020304" pitchFamily="18" charset="0"/>
                        </a:rPr>
                        <a:t>Computer</a:t>
                      </a:r>
                    </a:p>
                    <a:p>
                      <a:pPr algn="l">
                        <a:lnSpc>
                          <a:spcPts val="2880"/>
                        </a:lnSpc>
                        <a:spcBef>
                          <a:spcPts val="800"/>
                        </a:spcBef>
                        <a:spcAft>
                          <a:spcPts val="400"/>
                        </a:spcAft>
                        <a:tabLst>
                          <a:tab pos="137160" algn="l"/>
                          <a:tab pos="365760" algn="l"/>
                          <a:tab pos="137160" algn="l"/>
                        </a:tabLst>
                      </a:pPr>
                      <a:r>
                        <a:rPr lang="en-US" sz="1200" b="0" kern="0" cap="small" spc="-40" baseline="30000" dirty="0">
                          <a:solidFill>
                            <a:srgbClr val="000000"/>
                          </a:solidFill>
                          <a:effectLst/>
                          <a:latin typeface="Times New Roman" panose="02020603050405020304" pitchFamily="18" charset="0"/>
                          <a:ea typeface="MS Mincho" panose="020B0400000000000000" pitchFamily="49" charset="-128"/>
                          <a:cs typeface="Times New Roman" panose="02020603050405020304" pitchFamily="18" charset="0"/>
                        </a:rPr>
                        <a:t>Vision (OpenCV)</a:t>
                      </a:r>
                      <a:endParaRPr lang="en-IN" sz="1200" b="0" kern="0" cap="small" dirty="0">
                        <a:effectLst/>
                        <a:latin typeface="Times New Roman" panose="02020603050405020304" pitchFamily="18" charset="0"/>
                        <a:ea typeface="MS Mincho" panose="020B0400000000000000" pitchFamily="49" charset="-128"/>
                        <a:cs typeface="Times New Roman" panose="02020603050405020304" pitchFamily="18" charset="0"/>
                      </a:endParaRPr>
                    </a:p>
                    <a:p>
                      <a:pPr algn="l">
                        <a:lnSpc>
                          <a:spcPct val="115000"/>
                        </a:lnSpc>
                      </a:pPr>
                      <a:r>
                        <a:rPr lang="en-US" sz="1100" baseline="30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Bef>
                          <a:spcPts val="600"/>
                        </a:spcBef>
                        <a:spcAft>
                          <a:spcPts val="600"/>
                        </a:spcAft>
                      </a:pPr>
                      <a:endParaRPr lang="en-US" sz="1100" b="0" spc="-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spcBef>
                          <a:spcPts val="600"/>
                        </a:spcBef>
                        <a:spcAft>
                          <a:spcPts val="600"/>
                        </a:spcAft>
                      </a:pPr>
                      <a:r>
                        <a:rPr lang="en-US" sz="1100" b="0" spc="-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Ramachandran K</a:t>
                      </a:r>
                      <a:endParaRPr lang="en-IN" sz="1100" b="0" dirty="0">
                        <a:solidFill>
                          <a:srgbClr val="243F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(2020)</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CNN,  MobileNetV2,</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spcAft>
                          <a:spcPts val="600"/>
                        </a:spcAft>
                      </a:pPr>
                      <a:r>
                        <a:rPr lang="en-US"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PyTorch</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PyImageSearch</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Net while using test data: avg 96.3%</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Net while using livestream: avg 60%</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Easy to maintain and build the environment.</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Accuracy using real time live data is not up to the mark.</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08957994"/>
                  </a:ext>
                </a:extLst>
              </a:tr>
              <a:tr h="1587796">
                <a:tc>
                  <a:txBody>
                    <a:bodyPr/>
                    <a:lstStyle/>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8.</a:t>
                      </a:r>
                      <a:endParaRPr lang="en-IN" sz="1600" dirty="0">
                        <a:latin typeface="Times New Roman" panose="02020603050405020304" pitchFamily="18" charset="0"/>
                        <a:cs typeface="Times New Roman" panose="02020603050405020304" pitchFamily="18" charset="0"/>
                      </a:endParaRPr>
                    </a:p>
                  </a:txBody>
                  <a:tcPr/>
                </a:tc>
                <a:tc>
                  <a:txBody>
                    <a:bodyPr/>
                    <a:lstStyle/>
                    <a:p>
                      <a:pPr algn="l">
                        <a:lnSpc>
                          <a:spcPct val="115000"/>
                        </a:lnSpc>
                        <a:spcBef>
                          <a:spcPts val="800"/>
                        </a:spcBef>
                        <a:spcAft>
                          <a:spcPts val="400"/>
                        </a:spcAft>
                        <a:tabLst>
                          <a:tab pos="137160" algn="l"/>
                          <a:tab pos="365760" algn="l"/>
                          <a:tab pos="137160" algn="l"/>
                        </a:tabLst>
                      </a:pPr>
                      <a:endParaRPr lang="en-US" sz="1100" b="0" kern="0" cap="small" dirty="0">
                        <a:solidFill>
                          <a:srgbClr val="000000"/>
                        </a:solidFill>
                        <a:effectLst/>
                        <a:latin typeface="Times New Roman" panose="02020603050405020304" pitchFamily="18" charset="0"/>
                        <a:ea typeface="MS Mincho" panose="020B0400000000000000" pitchFamily="49" charset="-128"/>
                        <a:cs typeface="Times New Roman" panose="02020603050405020304" pitchFamily="18" charset="0"/>
                      </a:endParaRPr>
                    </a:p>
                    <a:p>
                      <a:pPr algn="l">
                        <a:lnSpc>
                          <a:spcPct val="115000"/>
                        </a:lnSpc>
                        <a:spcBef>
                          <a:spcPts val="800"/>
                        </a:spcBef>
                        <a:spcAft>
                          <a:spcPts val="400"/>
                        </a:spcAft>
                        <a:tabLst>
                          <a:tab pos="137160" algn="l"/>
                          <a:tab pos="365760" algn="l"/>
                          <a:tab pos="137160" algn="l"/>
                        </a:tabLst>
                      </a:pPr>
                      <a:r>
                        <a:rPr lang="en-US" sz="1100" b="0" kern="0" cap="small" dirty="0">
                          <a:solidFill>
                            <a:srgbClr val="000000"/>
                          </a:solidFill>
                          <a:effectLst/>
                          <a:latin typeface="Times New Roman" panose="02020603050405020304" pitchFamily="18" charset="0"/>
                          <a:ea typeface="MS Mincho" panose="020B0400000000000000" pitchFamily="49" charset="-128"/>
                          <a:cs typeface="Times New Roman" panose="02020603050405020304" pitchFamily="18" charset="0"/>
                        </a:rPr>
                        <a:t>Masked Face Detection Via a Novel Framework</a:t>
                      </a:r>
                      <a:endParaRPr lang="en-IN" sz="1100" b="0" kern="0" cap="small" dirty="0">
                        <a:effectLst/>
                        <a:latin typeface="Times New Roman" panose="02020603050405020304" pitchFamily="18" charset="0"/>
                        <a:ea typeface="MS Mincho" panose="020B0400000000000000" pitchFamily="49" charset="-128"/>
                        <a:cs typeface="Times New Roman" panose="02020603050405020304" pitchFamily="18" charset="0"/>
                      </a:endParaRPr>
                    </a:p>
                  </a:txBody>
                  <a:tcPr marL="68580" marR="68580" marT="0" marB="0"/>
                </a:tc>
                <a:tc>
                  <a:txBody>
                    <a:bodyPr/>
                    <a:lstStyle/>
                    <a:p>
                      <a:pPr algn="l">
                        <a:lnSpc>
                          <a:spcPct val="115000"/>
                        </a:lnSpc>
                      </a:pP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100" dirty="0" err="1">
                          <a:effectLst/>
                          <a:latin typeface="Times New Roman" panose="02020603050405020304" pitchFamily="18" charset="0"/>
                          <a:ea typeface="Times New Roman" panose="02020603050405020304" pitchFamily="18" charset="0"/>
                          <a:cs typeface="Times New Roman" panose="02020603050405020304" pitchFamily="18" charset="0"/>
                        </a:rPr>
                        <a:t>Qiting</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Ye</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(2020)</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NMS and MTCNN </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Baidu, Bing and </a:t>
                      </a:r>
                      <a:r>
                        <a:rPr lang="en-US" sz="1100" dirty="0" err="1">
                          <a:effectLst/>
                          <a:latin typeface="Times New Roman" panose="02020603050405020304" pitchFamily="18" charset="0"/>
                          <a:ea typeface="Times New Roman" panose="02020603050405020304" pitchFamily="18" charset="0"/>
                          <a:cs typeface="Times New Roman" panose="02020603050405020304" pitchFamily="18" charset="0"/>
                        </a:rPr>
                        <a:t>Sougou</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Avg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precisionn</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76.8%</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AP reaches up to 76.8% over the testing set of the dataset, the second-best model, MT, only reaches an AP of 60.8%.</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Findings were made using only images.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Not enough data to reproduce or cross check the results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54478783"/>
                  </a:ext>
                </a:extLst>
              </a:tr>
            </a:tbl>
          </a:graphicData>
        </a:graphic>
      </p:graphicFrame>
    </p:spTree>
    <p:extLst>
      <p:ext uri="{BB962C8B-B14F-4D97-AF65-F5344CB8AC3E}">
        <p14:creationId xmlns:p14="http://schemas.microsoft.com/office/powerpoint/2010/main" val="2777959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400" dirty="0">
                <a:latin typeface="Times New Roman" panose="02020603050405020304" pitchFamily="18" charset="0"/>
                <a:cs typeface="Times New Roman" panose="02020603050405020304" pitchFamily="18" charset="0"/>
              </a:rPr>
              <a:t>Roadmap of project</a:t>
            </a:r>
          </a:p>
        </p:txBody>
      </p:sp>
      <p:pic>
        <p:nvPicPr>
          <p:cNvPr id="4" name="Picture 3">
            <a:extLst>
              <a:ext uri="{FF2B5EF4-FFF2-40B4-BE49-F238E27FC236}">
                <a16:creationId xmlns:a16="http://schemas.microsoft.com/office/drawing/2014/main" id="{C0779A27-0DE1-4B16-A0B8-6A50795DD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705" y="1030857"/>
            <a:ext cx="6044589" cy="6013174"/>
          </a:xfrm>
          <a:prstGeom prst="rect">
            <a:avLst/>
          </a:prstGeom>
        </p:spPr>
      </p:pic>
    </p:spTree>
    <p:extLst>
      <p:ext uri="{BB962C8B-B14F-4D97-AF65-F5344CB8AC3E}">
        <p14:creationId xmlns:p14="http://schemas.microsoft.com/office/powerpoint/2010/main" val="2806784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p:nvPr/>
        </p:nvSpPr>
        <p:spPr>
          <a:xfrm>
            <a:off x="2571750" y="1257301"/>
            <a:ext cx="3816093" cy="34624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68569" tIns="34275" rIns="68569" bIns="34275" anchor="t" anchorCtr="0">
            <a:noAutofit/>
          </a:bodyPr>
          <a:lstStyle/>
          <a:p>
            <a:pPr algn="ctr"/>
            <a:r>
              <a:rPr lang="en-US" b="1" dirty="0">
                <a:solidFill>
                  <a:schemeClr val="dk1"/>
                </a:solidFill>
                <a:latin typeface="Calibri"/>
                <a:ea typeface="Calibri"/>
                <a:cs typeface="Calibri"/>
                <a:sym typeface="Calibri"/>
              </a:rPr>
              <a:t>Input Through Webcam</a:t>
            </a:r>
            <a:endParaRPr b="1" dirty="0">
              <a:solidFill>
                <a:schemeClr val="dk1"/>
              </a:solidFill>
              <a:latin typeface="Calibri"/>
              <a:ea typeface="Calibri"/>
              <a:cs typeface="Calibri"/>
              <a:sym typeface="Calibri"/>
            </a:endParaRPr>
          </a:p>
        </p:txBody>
      </p:sp>
      <p:sp>
        <p:nvSpPr>
          <p:cNvPr id="130" name="Google Shape;130;p17"/>
          <p:cNvSpPr/>
          <p:nvPr/>
        </p:nvSpPr>
        <p:spPr>
          <a:xfrm>
            <a:off x="2514600" y="2514600"/>
            <a:ext cx="1485900" cy="8001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r>
              <a:rPr lang="en-US" sz="1350" b="1" dirty="0">
                <a:solidFill>
                  <a:schemeClr val="dk1"/>
                </a:solidFill>
                <a:latin typeface="Calibri"/>
                <a:ea typeface="Calibri"/>
                <a:cs typeface="Calibri"/>
                <a:sym typeface="Calibri"/>
              </a:rPr>
              <a:t>Mask</a:t>
            </a:r>
            <a:endParaRPr sz="1350" b="1" dirty="0">
              <a:solidFill>
                <a:schemeClr val="dk1"/>
              </a:solidFill>
              <a:latin typeface="Calibri"/>
              <a:ea typeface="Calibri"/>
              <a:cs typeface="Calibri"/>
              <a:sym typeface="Calibri"/>
            </a:endParaRPr>
          </a:p>
        </p:txBody>
      </p:sp>
      <p:sp>
        <p:nvSpPr>
          <p:cNvPr id="128" name="Google Shape;128;p17"/>
          <p:cNvSpPr/>
          <p:nvPr/>
        </p:nvSpPr>
        <p:spPr>
          <a:xfrm>
            <a:off x="5051297" y="2457450"/>
            <a:ext cx="1485900" cy="8001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r>
              <a:rPr lang="en-US" sz="1350" b="1" dirty="0">
                <a:solidFill>
                  <a:schemeClr val="dk1"/>
                </a:solidFill>
                <a:latin typeface="Calibri"/>
                <a:ea typeface="Calibri"/>
                <a:cs typeface="Calibri"/>
                <a:sym typeface="Calibri"/>
              </a:rPr>
              <a:t>No mask</a:t>
            </a:r>
            <a:endParaRPr sz="1350" b="1" dirty="0">
              <a:solidFill>
                <a:schemeClr val="dk1"/>
              </a:solidFill>
              <a:latin typeface="Calibri"/>
              <a:ea typeface="Calibri"/>
              <a:cs typeface="Calibri"/>
              <a:sym typeface="Calibri"/>
            </a:endParaRPr>
          </a:p>
        </p:txBody>
      </p:sp>
      <p:sp>
        <p:nvSpPr>
          <p:cNvPr id="134" name="Google Shape;134;p17"/>
          <p:cNvSpPr/>
          <p:nvPr/>
        </p:nvSpPr>
        <p:spPr>
          <a:xfrm>
            <a:off x="1581798" y="3928444"/>
            <a:ext cx="2171700" cy="1425401"/>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r>
              <a:rPr lang="en-US" sz="1350" b="1" dirty="0">
                <a:solidFill>
                  <a:schemeClr val="dk1"/>
                </a:solidFill>
                <a:latin typeface="Calibri"/>
                <a:ea typeface="Calibri"/>
                <a:cs typeface="Calibri"/>
                <a:sym typeface="Calibri"/>
              </a:rPr>
              <a:t>YES(Green)/Accuracy percentage(%)</a:t>
            </a:r>
            <a:endParaRPr sz="1350" b="1" dirty="0">
              <a:solidFill>
                <a:schemeClr val="dk1"/>
              </a:solidFill>
              <a:latin typeface="Calibri"/>
              <a:ea typeface="Calibri"/>
              <a:cs typeface="Calibri"/>
              <a:sym typeface="Calibri"/>
            </a:endParaRPr>
          </a:p>
        </p:txBody>
      </p:sp>
      <p:sp>
        <p:nvSpPr>
          <p:cNvPr id="138" name="Google Shape;138;p17"/>
          <p:cNvSpPr/>
          <p:nvPr/>
        </p:nvSpPr>
        <p:spPr>
          <a:xfrm>
            <a:off x="5543550" y="3829050"/>
            <a:ext cx="2171700" cy="14859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r>
              <a:rPr lang="en-US" sz="1350" b="1" dirty="0">
                <a:solidFill>
                  <a:schemeClr val="dk1"/>
                </a:solidFill>
                <a:latin typeface="Calibri"/>
                <a:ea typeface="Calibri"/>
                <a:cs typeface="Calibri"/>
                <a:sym typeface="Calibri"/>
              </a:rPr>
              <a:t>NO(Red)/Accuracy percentage(%)</a:t>
            </a:r>
            <a:endParaRPr sz="1350" b="1" dirty="0">
              <a:solidFill>
                <a:schemeClr val="dk1"/>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800F39C7-BBBB-4ACD-AC74-1EC27950F1F3}"/>
              </a:ext>
            </a:extLst>
          </p:cNvPr>
          <p:cNvSpPr/>
          <p:nvPr/>
        </p:nvSpPr>
        <p:spPr>
          <a:xfrm>
            <a:off x="2324100" y="215369"/>
            <a:ext cx="4495800" cy="7375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Phase #3: Testing</a:t>
            </a:r>
            <a:endParaRPr lang="en-IN" sz="2800" dirty="0"/>
          </a:p>
        </p:txBody>
      </p:sp>
      <p:cxnSp>
        <p:nvCxnSpPr>
          <p:cNvPr id="9" name="Connector: Elbow 8">
            <a:extLst>
              <a:ext uri="{FF2B5EF4-FFF2-40B4-BE49-F238E27FC236}">
                <a16:creationId xmlns:a16="http://schemas.microsoft.com/office/drawing/2014/main" id="{05C8ED26-DA64-48D6-ACF4-9FD29B30EFDA}"/>
              </a:ext>
            </a:extLst>
          </p:cNvPr>
          <p:cNvCxnSpPr>
            <a:cxnSpLocks/>
            <a:stCxn id="126" idx="2"/>
          </p:cNvCxnSpPr>
          <p:nvPr/>
        </p:nvCxnSpPr>
        <p:spPr>
          <a:xfrm rot="5400000">
            <a:off x="3689710" y="1667339"/>
            <a:ext cx="853876" cy="726299"/>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6" name="Connector: Elbow 15">
            <a:extLst>
              <a:ext uri="{FF2B5EF4-FFF2-40B4-BE49-F238E27FC236}">
                <a16:creationId xmlns:a16="http://schemas.microsoft.com/office/drawing/2014/main" id="{1709959B-AECC-46B1-8AE5-4B06C4D98B71}"/>
              </a:ext>
            </a:extLst>
          </p:cNvPr>
          <p:cNvCxnSpPr>
            <a:cxnSpLocks/>
            <a:stCxn id="126" idx="2"/>
          </p:cNvCxnSpPr>
          <p:nvPr/>
        </p:nvCxnSpPr>
        <p:spPr>
          <a:xfrm rot="16200000" flipH="1">
            <a:off x="4441860" y="1641486"/>
            <a:ext cx="853879" cy="778005"/>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5FCB8059-0EC4-4CF7-A040-822F4CD6AF08}"/>
              </a:ext>
            </a:extLst>
          </p:cNvPr>
          <p:cNvCxnSpPr>
            <a:cxnSpLocks/>
          </p:cNvCxnSpPr>
          <p:nvPr/>
        </p:nvCxnSpPr>
        <p:spPr>
          <a:xfrm>
            <a:off x="2931425" y="3314700"/>
            <a:ext cx="0" cy="6137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C5108973-09C2-4E92-AC09-5C828C16A180}"/>
              </a:ext>
            </a:extLst>
          </p:cNvPr>
          <p:cNvCxnSpPr>
            <a:cxnSpLocks/>
          </p:cNvCxnSpPr>
          <p:nvPr/>
        </p:nvCxnSpPr>
        <p:spPr>
          <a:xfrm>
            <a:off x="6212576" y="3257550"/>
            <a:ext cx="1" cy="5715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TotalTime>
  <Words>1123</Words>
  <Application>Microsoft Office PowerPoint</Application>
  <PresentationFormat>On-screen Show (4:3)</PresentationFormat>
  <Paragraphs>223</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Wingdings</vt:lpstr>
      <vt:lpstr>Office Theme</vt:lpstr>
      <vt:lpstr>PowerPoint Presentation</vt:lpstr>
      <vt:lpstr>Abstract</vt:lpstr>
      <vt:lpstr>Introduction</vt:lpstr>
      <vt:lpstr>PROBLEMS STATEMENT</vt:lpstr>
      <vt:lpstr>Literature Survey</vt:lpstr>
      <vt:lpstr>PowerPoint Presentation</vt:lpstr>
      <vt:lpstr>PowerPoint Presentation</vt:lpstr>
      <vt:lpstr>Roadmap of project</vt:lpstr>
      <vt:lpstr>PowerPoint Presentation</vt:lpstr>
      <vt:lpstr>PowerPoint Presentation</vt:lpstr>
      <vt:lpstr>PowerPoint Presentation</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PBL-3 Evaluation</dc:title>
  <dc:creator>Dr Mandeep Kaur</dc:creator>
  <cp:lastModifiedBy>SANKET SIRSAT</cp:lastModifiedBy>
  <cp:revision>26</cp:revision>
  <dcterms:created xsi:type="dcterms:W3CDTF">2006-08-16T00:00:00Z</dcterms:created>
  <dcterms:modified xsi:type="dcterms:W3CDTF">2020-12-06T17:31:37Z</dcterms:modified>
</cp:coreProperties>
</file>