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6" r:id="rId21"/>
    <p:sldId id="271" r:id="rId22"/>
    <p:sldId id="272" r:id="rId23"/>
    <p:sldId id="273" r:id="rId24"/>
    <p:sldId id="278" r:id="rId25"/>
    <p:sldId id="274" r:id="rId26"/>
    <p:sldId id="275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0769" y="211074"/>
            <a:ext cx="903046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6130" y="1646808"/>
            <a:ext cx="9376410" cy="474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7155" y="0"/>
            <a:ext cx="1407160" cy="2708275"/>
            <a:chOff x="867155" y="0"/>
            <a:chExt cx="1407160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0"/>
              <a:ext cx="1335531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96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444" y="9144"/>
            <a:ext cx="1794510" cy="6849109"/>
            <a:chOff x="504444" y="9144"/>
            <a:chExt cx="1794510" cy="6849109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783" y="4867655"/>
              <a:ext cx="978819" cy="1990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444" y="9144"/>
              <a:ext cx="833628" cy="683513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81600" y="1354074"/>
            <a:ext cx="66128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10" dirty="0">
                <a:latin typeface="Rockwell" panose="02060603020205020403" pitchFamily="18" charset="0"/>
              </a:rPr>
              <a:t>AI-D</a:t>
            </a:r>
            <a:r>
              <a:rPr sz="6000" spc="310" dirty="0">
                <a:latin typeface="Rockwell" panose="02060603020205020403" pitchFamily="18" charset="0"/>
              </a:rPr>
              <a:t>OC</a:t>
            </a:r>
            <a:r>
              <a:rPr sz="7200" spc="310" dirty="0">
                <a:latin typeface="Rockwell" panose="02060603020205020403" pitchFamily="18" charset="0"/>
              </a:rPr>
              <a:t>H</a:t>
            </a:r>
            <a:r>
              <a:rPr sz="6000" spc="310" dirty="0">
                <a:latin typeface="Rockwell" panose="02060603020205020403" pitchFamily="18" charset="0"/>
              </a:rPr>
              <a:t>ELPER</a:t>
            </a:r>
            <a:endParaRPr sz="6000" dirty="0">
              <a:latin typeface="Rockwell" panose="02060603020205020403" pitchFamily="18" charset="0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48274"/>
              </p:ext>
            </p:extLst>
          </p:nvPr>
        </p:nvGraphicFramePr>
        <p:xfrm>
          <a:off x="1936369" y="3672691"/>
          <a:ext cx="9107805" cy="206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GUIDE</a:t>
                      </a:r>
                      <a:r>
                        <a:rPr sz="2400" spc="9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GROUP</a:t>
                      </a:r>
                      <a:r>
                        <a:rPr sz="2400" spc="7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r>
                        <a:rPr sz="2400" spc="-3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GROUP</a:t>
                      </a:r>
                      <a:r>
                        <a:rPr sz="2400" spc="8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MEMBERS</a:t>
                      </a:r>
                      <a:r>
                        <a:rPr sz="2400" spc="8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PROF.</a:t>
                      </a:r>
                      <a:r>
                        <a:rPr sz="2400" spc="-5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AEJAZ</a:t>
                      </a:r>
                      <a:r>
                        <a:rPr sz="2400" spc="-3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KHAN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410209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VIKRANT</a:t>
                      </a:r>
                      <a:r>
                        <a:rPr sz="2400" spc="-5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SHAH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SURBHI</a:t>
                      </a:r>
                      <a:r>
                        <a:rPr sz="2400" spc="-3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SINGH</a:t>
                      </a: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ts val="2795"/>
                        </a:lnSpc>
                        <a:spcBef>
                          <a:spcPts val="780"/>
                        </a:spcBef>
                      </a:pPr>
                      <a:r>
                        <a:rPr sz="2400" spc="-5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ANUJA</a:t>
                      </a:r>
                      <a:r>
                        <a:rPr sz="2400" spc="-6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DFE2E4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KOTHAVALE</a:t>
                      </a:r>
                      <a:endParaRPr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00BE721-A01C-46B0-8F4F-3B0F93A6A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22" y="610558"/>
            <a:ext cx="2520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28600"/>
            <a:ext cx="62480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240" dirty="0">
                <a:latin typeface="Rockwell" panose="02060603020205020403" pitchFamily="18" charset="0"/>
              </a:rPr>
              <a:t>D</a:t>
            </a:r>
            <a:r>
              <a:rPr lang="en-IN" spc="240" dirty="0">
                <a:latin typeface="Rockwell" panose="02060603020205020403" pitchFamily="18" charset="0"/>
              </a:rPr>
              <a:t>ATASETS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6652-B3AC-445B-87E6-1DD5AA332E5A}"/>
              </a:ext>
            </a:extLst>
          </p:cNvPr>
          <p:cNvSpPr txBox="1"/>
          <p:nvPr/>
        </p:nvSpPr>
        <p:spPr>
          <a:xfrm>
            <a:off x="761999" y="1143000"/>
            <a:ext cx="4876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Pneumonia X-ray Images Dataset : 5856 samples and  2 classes (normal, opacity)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F738EB-A4A2-4CB4-99D1-7264BC975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75"/>
          <a:stretch/>
        </p:blipFill>
        <p:spPr bwMode="auto">
          <a:xfrm>
            <a:off x="6248400" y="838200"/>
            <a:ext cx="28194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83E8685-2657-4F97-93E7-46916D8D0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r="51250"/>
          <a:stretch/>
        </p:blipFill>
        <p:spPr bwMode="auto">
          <a:xfrm>
            <a:off x="8953120" y="838199"/>
            <a:ext cx="28194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280AF-199A-4DF6-8F9F-75614D957D12}"/>
              </a:ext>
            </a:extLst>
          </p:cNvPr>
          <p:cNvSpPr txBox="1"/>
          <p:nvPr/>
        </p:nvSpPr>
        <p:spPr>
          <a:xfrm>
            <a:off x="7391400" y="6019800"/>
            <a:ext cx="487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34428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362200"/>
            <a:ext cx="7734300" cy="3236976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ADC3C4C-1E62-4843-A3E1-62C1021CA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0" y="762000"/>
            <a:ext cx="49069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240" dirty="0">
                <a:latin typeface="Rockwell" panose="02060603020205020403" pitchFamily="18" charset="0"/>
              </a:rPr>
              <a:t>C</a:t>
            </a:r>
            <a:r>
              <a:rPr lang="en-IN" spc="240" dirty="0">
                <a:latin typeface="Rockwell" panose="02060603020205020403" pitchFamily="18" charset="0"/>
              </a:rPr>
              <a:t>LASS</a:t>
            </a:r>
            <a:r>
              <a:rPr lang="en-IN" sz="4400" spc="240" dirty="0">
                <a:latin typeface="Rockwell" panose="02060603020205020403" pitchFamily="18" charset="0"/>
              </a:rPr>
              <a:t> D</a:t>
            </a:r>
            <a:r>
              <a:rPr lang="en-IN" spc="240" dirty="0">
                <a:latin typeface="Rockwell" panose="02060603020205020403" pitchFamily="18" charset="0"/>
              </a:rPr>
              <a:t>IAGRAM</a:t>
            </a:r>
            <a:endParaRPr sz="4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005" y="338074"/>
            <a:ext cx="48287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20" dirty="0">
                <a:latin typeface="Rockwell" panose="02060603020205020403" pitchFamily="18" charset="0"/>
              </a:rPr>
              <a:t>F</a:t>
            </a:r>
            <a:r>
              <a:rPr spc="220" dirty="0">
                <a:latin typeface="Rockwell" panose="02060603020205020403" pitchFamily="18" charset="0"/>
              </a:rPr>
              <a:t>LOW</a:t>
            </a:r>
            <a:r>
              <a:rPr spc="210" dirty="0">
                <a:latin typeface="Rockwell" panose="02060603020205020403" pitchFamily="18" charset="0"/>
              </a:rPr>
              <a:t> </a:t>
            </a:r>
            <a:r>
              <a:rPr sz="4400" spc="350" dirty="0">
                <a:latin typeface="Rockwell" panose="02060603020205020403" pitchFamily="18" charset="0"/>
              </a:rPr>
              <a:t>O</a:t>
            </a:r>
            <a:r>
              <a:rPr spc="350" dirty="0">
                <a:latin typeface="Rockwell" panose="02060603020205020403" pitchFamily="18" charset="0"/>
              </a:rPr>
              <a:t>F</a:t>
            </a:r>
            <a:r>
              <a:rPr spc="195" dirty="0">
                <a:latin typeface="Rockwell" panose="02060603020205020403" pitchFamily="18" charset="0"/>
              </a:rPr>
              <a:t> </a:t>
            </a:r>
            <a:r>
              <a:rPr sz="4400" spc="170" dirty="0">
                <a:latin typeface="Rockwell" panose="02060603020205020403" pitchFamily="18" charset="0"/>
              </a:rPr>
              <a:t>E</a:t>
            </a:r>
            <a:r>
              <a:rPr spc="170" dirty="0">
                <a:latin typeface="Rockwell" panose="02060603020205020403" pitchFamily="18" charset="0"/>
              </a:rPr>
              <a:t>VENTS</a:t>
            </a:r>
            <a:endParaRPr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875C4-81E8-43A8-B88C-F63AAA3C9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10134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9866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15" dirty="0">
                <a:latin typeface="Rockwell" panose="02060603020205020403" pitchFamily="18" charset="0"/>
              </a:rPr>
              <a:t>P</a:t>
            </a:r>
            <a:r>
              <a:rPr spc="215" dirty="0">
                <a:latin typeface="Rockwell" panose="02060603020205020403" pitchFamily="18" charset="0"/>
              </a:rPr>
              <a:t>ROPOSED</a:t>
            </a:r>
            <a:r>
              <a:rPr spc="225" dirty="0">
                <a:latin typeface="Rockwell" panose="02060603020205020403" pitchFamily="18" charset="0"/>
              </a:rPr>
              <a:t> </a:t>
            </a:r>
            <a:r>
              <a:rPr sz="4400" spc="155" dirty="0">
                <a:latin typeface="Rockwell" panose="02060603020205020403" pitchFamily="18" charset="0"/>
              </a:rPr>
              <a:t>S</a:t>
            </a:r>
            <a:r>
              <a:rPr spc="155" dirty="0">
                <a:latin typeface="Rockwell" panose="02060603020205020403" pitchFamily="18" charset="0"/>
              </a:rPr>
              <a:t>YSTEM</a:t>
            </a:r>
            <a:r>
              <a:rPr spc="120" dirty="0">
                <a:latin typeface="Rockwell" panose="02060603020205020403" pitchFamily="18" charset="0"/>
              </a:rPr>
              <a:t> </a:t>
            </a:r>
            <a:r>
              <a:rPr spc="110" dirty="0">
                <a:latin typeface="Rockwell" panose="02060603020205020403" pitchFamily="18" charset="0"/>
              </a:rPr>
              <a:t>: </a:t>
            </a:r>
            <a:r>
              <a:rPr sz="4400" spc="215" dirty="0">
                <a:latin typeface="Rockwell" panose="02060603020205020403" pitchFamily="18" charset="0"/>
              </a:rPr>
              <a:t>W</a:t>
            </a:r>
            <a:r>
              <a:rPr spc="215" dirty="0">
                <a:latin typeface="Rockwell" panose="02060603020205020403" pitchFamily="18" charset="0"/>
              </a:rPr>
              <a:t>ORKFLOW</a:t>
            </a:r>
            <a:endParaRPr sz="44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040A5-B1E6-4E44-B807-609E09DB4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299BF-3420-4AD8-BD90-39B4B2FF2E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099457"/>
            <a:ext cx="25908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083" y="663397"/>
            <a:ext cx="1096111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4" dirty="0">
                <a:latin typeface="Rockwell" panose="02060603020205020403" pitchFamily="18" charset="0"/>
              </a:rPr>
              <a:t>P</a:t>
            </a:r>
            <a:r>
              <a:rPr spc="204" dirty="0">
                <a:latin typeface="Rockwell" panose="02060603020205020403" pitchFamily="18" charset="0"/>
              </a:rPr>
              <a:t>RE</a:t>
            </a:r>
            <a:r>
              <a:rPr sz="4400" spc="204" dirty="0">
                <a:latin typeface="Rockwell" panose="02060603020205020403" pitchFamily="18" charset="0"/>
              </a:rPr>
              <a:t>-P</a:t>
            </a:r>
            <a:r>
              <a:rPr spc="204" dirty="0">
                <a:latin typeface="Rockwell" panose="02060603020205020403" pitchFamily="18" charset="0"/>
              </a:rPr>
              <a:t>ROCESSING</a:t>
            </a:r>
            <a:r>
              <a:rPr spc="250" dirty="0">
                <a:latin typeface="Rockwell" panose="02060603020205020403" pitchFamily="18" charset="0"/>
              </a:rPr>
              <a:t> </a:t>
            </a:r>
            <a:r>
              <a:rPr sz="4400" spc="60" dirty="0">
                <a:latin typeface="Rockwell" panose="02060603020205020403" pitchFamily="18" charset="0"/>
              </a:rPr>
              <a:t>T</a:t>
            </a:r>
            <a:r>
              <a:rPr spc="60" dirty="0">
                <a:latin typeface="Rockwell" panose="02060603020205020403" pitchFamily="18" charset="0"/>
              </a:rPr>
              <a:t>HE</a:t>
            </a:r>
            <a:r>
              <a:rPr spc="225" dirty="0">
                <a:latin typeface="Rockwell" panose="02060603020205020403" pitchFamily="18" charset="0"/>
              </a:rPr>
              <a:t> </a:t>
            </a:r>
            <a:r>
              <a:rPr sz="4400" spc="95" dirty="0">
                <a:latin typeface="Rockwell" panose="02060603020205020403" pitchFamily="18" charset="0"/>
              </a:rPr>
              <a:t>T</a:t>
            </a:r>
            <a:r>
              <a:rPr spc="95" dirty="0">
                <a:latin typeface="Rockwell" panose="02060603020205020403" pitchFamily="18" charset="0"/>
              </a:rPr>
              <a:t>EXTUAL</a:t>
            </a:r>
            <a:r>
              <a:rPr spc="245" dirty="0">
                <a:latin typeface="Rockwell" panose="02060603020205020403" pitchFamily="18" charset="0"/>
              </a:rPr>
              <a:t> </a:t>
            </a:r>
            <a:r>
              <a:rPr sz="4400" spc="150" dirty="0">
                <a:latin typeface="Rockwell" panose="02060603020205020403" pitchFamily="18" charset="0"/>
              </a:rPr>
              <a:t>D</a:t>
            </a:r>
            <a:r>
              <a:rPr spc="150" dirty="0">
                <a:latin typeface="Rockwell" panose="02060603020205020403" pitchFamily="18" charset="0"/>
              </a:rPr>
              <a:t>ATASET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6243955" cy="22034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Dropping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unnecessary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fields.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Replacing all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missing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fields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Scaling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Converting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categorical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numeric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299716"/>
            <a:ext cx="5364480" cy="25557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105450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4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pc="204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4400" spc="204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-P</a:t>
            </a:r>
            <a:r>
              <a:rPr spc="204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ROCESSING</a:t>
            </a:r>
            <a:r>
              <a:rPr spc="254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6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pc="6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pc="22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285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pc="285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MAGE</a:t>
            </a:r>
            <a:r>
              <a:rPr spc="21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15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pc="15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ATASET</a:t>
            </a:r>
            <a:endParaRPr sz="44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2208708"/>
            <a:ext cx="4589780" cy="26269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Dropping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blur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images.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Region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Interest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Smoothing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image.</a:t>
            </a:r>
            <a:endParaRPr sz="2400">
              <a:latin typeface="Tahoma"/>
              <a:cs typeface="Tahoma"/>
            </a:endParaRPr>
          </a:p>
          <a:p>
            <a:pPr marL="241300" marR="106680" indent="-228600">
              <a:lnSpc>
                <a:spcPct val="120000"/>
              </a:lnSpc>
              <a:spcBef>
                <a:spcPts val="994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Getting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Region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Interest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Volume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Interest.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769" y="211074"/>
            <a:ext cx="9696831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69945" marR="5080" indent="-3357879">
              <a:lnSpc>
                <a:spcPts val="4750"/>
              </a:lnSpc>
              <a:spcBef>
                <a:spcPts val="700"/>
              </a:spcBef>
            </a:pPr>
            <a:r>
              <a:rPr sz="4400" spc="245" dirty="0">
                <a:latin typeface="Rockwell" panose="02060603020205020403" pitchFamily="18" charset="0"/>
              </a:rPr>
              <a:t>C</a:t>
            </a:r>
            <a:r>
              <a:rPr spc="245" dirty="0">
                <a:latin typeface="Rockwell" panose="02060603020205020403" pitchFamily="18" charset="0"/>
              </a:rPr>
              <a:t>OMPARATIVE</a:t>
            </a:r>
            <a:r>
              <a:rPr spc="195" dirty="0">
                <a:latin typeface="Rockwell" panose="02060603020205020403" pitchFamily="18" charset="0"/>
              </a:rPr>
              <a:t> </a:t>
            </a:r>
            <a:r>
              <a:rPr sz="4400" spc="145" dirty="0">
                <a:latin typeface="Rockwell" panose="02060603020205020403" pitchFamily="18" charset="0"/>
              </a:rPr>
              <a:t>S</a:t>
            </a:r>
            <a:r>
              <a:rPr spc="145" dirty="0">
                <a:latin typeface="Rockwell" panose="02060603020205020403" pitchFamily="18" charset="0"/>
              </a:rPr>
              <a:t>TUDY</a:t>
            </a:r>
            <a:r>
              <a:rPr spc="215" dirty="0">
                <a:latin typeface="Rockwell" panose="02060603020205020403" pitchFamily="18" charset="0"/>
              </a:rPr>
              <a:t> </a:t>
            </a:r>
            <a:r>
              <a:rPr sz="4400" spc="190" dirty="0">
                <a:latin typeface="Rockwell" panose="02060603020205020403" pitchFamily="18" charset="0"/>
              </a:rPr>
              <a:t>F</a:t>
            </a:r>
            <a:r>
              <a:rPr spc="190" dirty="0">
                <a:latin typeface="Rockwell" panose="02060603020205020403" pitchFamily="18" charset="0"/>
              </a:rPr>
              <a:t>OR</a:t>
            </a:r>
            <a:r>
              <a:rPr spc="220" dirty="0">
                <a:latin typeface="Rockwell" panose="02060603020205020403" pitchFamily="18" charset="0"/>
              </a:rPr>
              <a:t> </a:t>
            </a:r>
            <a:r>
              <a:rPr sz="4400" spc="100" dirty="0">
                <a:latin typeface="Rockwell" panose="02060603020205020403" pitchFamily="18" charset="0"/>
              </a:rPr>
              <a:t>T</a:t>
            </a:r>
            <a:r>
              <a:rPr spc="100" dirty="0">
                <a:latin typeface="Rockwell" panose="02060603020205020403" pitchFamily="18" charset="0"/>
              </a:rPr>
              <a:t>EXTUAL </a:t>
            </a:r>
            <a:r>
              <a:rPr spc="-865" dirty="0">
                <a:latin typeface="Rockwell" panose="02060603020205020403" pitchFamily="18" charset="0"/>
              </a:rPr>
              <a:t> </a:t>
            </a:r>
            <a:r>
              <a:rPr sz="4400" spc="150" dirty="0">
                <a:latin typeface="Rockwell" panose="02060603020205020403" pitchFamily="18" charset="0"/>
              </a:rPr>
              <a:t>D</a:t>
            </a:r>
            <a:r>
              <a:rPr spc="150" dirty="0">
                <a:latin typeface="Rockwell" panose="02060603020205020403" pitchFamily="18" charset="0"/>
              </a:rPr>
              <a:t>ATASET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1752397"/>
            <a:ext cx="8383905" cy="3505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Pima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Indian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Diabetes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Dataset</a:t>
            </a:r>
            <a:endParaRPr sz="2400">
              <a:latin typeface="Tahoma"/>
              <a:cs typeface="Tahoma"/>
            </a:endParaRPr>
          </a:p>
          <a:p>
            <a:pPr marL="241300" marR="8255" indent="-228600">
              <a:lnSpc>
                <a:spcPct val="120000"/>
              </a:lnSpc>
              <a:spcBef>
                <a:spcPts val="994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Originally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from the National Institute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Diabetes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Kidney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Diseases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UCI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ct val="120100"/>
              </a:lnSpc>
              <a:spcBef>
                <a:spcPts val="99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Fields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Pregnancies,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Glucose BloodPressure),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SkinThickness, Insulin, BMI, DiabetesPedigreeFunction,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Age,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Outcome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769" y="211074"/>
            <a:ext cx="9696831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69945" marR="5080" indent="-3357879">
              <a:lnSpc>
                <a:spcPts val="4750"/>
              </a:lnSpc>
              <a:spcBef>
                <a:spcPts val="700"/>
              </a:spcBef>
            </a:pPr>
            <a:r>
              <a:rPr sz="4400"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pc="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OMPARATIVE</a:t>
            </a:r>
            <a:r>
              <a:rPr spc="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TUDY</a:t>
            </a:r>
            <a:r>
              <a:rPr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EXTUAL </a:t>
            </a:r>
            <a:r>
              <a:rPr spc="-8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ATASET</a:t>
            </a:r>
            <a:endParaRPr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805966-A0FD-4929-88F1-8654814F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23585"/>
              </p:ext>
            </p:extLst>
          </p:nvPr>
        </p:nvGraphicFramePr>
        <p:xfrm>
          <a:off x="1583879" y="1752600"/>
          <a:ext cx="9220200" cy="476250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305686">
                  <a:extLst>
                    <a:ext uri="{9D8B030D-6E8A-4147-A177-3AD203B41FA5}">
                      <a16:colId xmlns:a16="http://schemas.microsoft.com/office/drawing/2014/main" val="4025220849"/>
                    </a:ext>
                  </a:extLst>
                </a:gridCol>
                <a:gridCol w="2914514">
                  <a:extLst>
                    <a:ext uri="{9D8B030D-6E8A-4147-A177-3AD203B41FA5}">
                      <a16:colId xmlns:a16="http://schemas.microsoft.com/office/drawing/2014/main" val="147007863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</a:t>
                      </a:r>
                      <a:endParaRPr lang="en-IN" sz="24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ACCURACY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4248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Logistic Regression</a:t>
                      </a:r>
                      <a:endParaRPr lang="en-IN" sz="24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82.46%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716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K-Nearest </a:t>
                      </a:r>
                      <a:r>
                        <a:rPr lang="en-US" sz="2400" kern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Neighbour</a:t>
                      </a:r>
                      <a:r>
                        <a:rPr lang="en-US" sz="2400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Classifier</a:t>
                      </a:r>
                      <a:endParaRPr lang="en-IN" sz="24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79.87%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1673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Vector Classifier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82.46%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56598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Naïve Bayes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79.22%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9293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Decision Tree Classifier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70.77%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37143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Classifier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82.46%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011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25755" marR="424815" algn="ctr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Artificial Neural Network</a:t>
                      </a:r>
                      <a:endParaRPr lang="en-IN" sz="24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70.77%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9367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080" y="512521"/>
            <a:ext cx="7810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5" dirty="0">
                <a:latin typeface="Rockwell" panose="02060603020205020403" pitchFamily="18" charset="0"/>
              </a:rPr>
              <a:t>S</a:t>
            </a:r>
            <a:r>
              <a:rPr spc="145" dirty="0">
                <a:latin typeface="Rockwell" panose="02060603020205020403" pitchFamily="18" charset="0"/>
              </a:rPr>
              <a:t>TUDY</a:t>
            </a:r>
            <a:r>
              <a:rPr spc="210" dirty="0">
                <a:latin typeface="Rockwell" panose="02060603020205020403" pitchFamily="18" charset="0"/>
              </a:rPr>
              <a:t> </a:t>
            </a:r>
            <a:r>
              <a:rPr sz="4400" spc="190" dirty="0">
                <a:latin typeface="Rockwell" panose="02060603020205020403" pitchFamily="18" charset="0"/>
              </a:rPr>
              <a:t>F</a:t>
            </a:r>
            <a:r>
              <a:rPr spc="190" dirty="0">
                <a:latin typeface="Rockwell" panose="02060603020205020403" pitchFamily="18" charset="0"/>
              </a:rPr>
              <a:t>OR</a:t>
            </a:r>
            <a:r>
              <a:rPr spc="220" dirty="0">
                <a:latin typeface="Rockwell" panose="02060603020205020403" pitchFamily="18" charset="0"/>
              </a:rPr>
              <a:t> </a:t>
            </a:r>
            <a:r>
              <a:rPr sz="4400" spc="285" dirty="0">
                <a:latin typeface="Rockwell" panose="02060603020205020403" pitchFamily="18" charset="0"/>
              </a:rPr>
              <a:t>I</a:t>
            </a:r>
            <a:r>
              <a:rPr spc="285" dirty="0">
                <a:latin typeface="Rockwell" panose="02060603020205020403" pitchFamily="18" charset="0"/>
              </a:rPr>
              <a:t>MAGE</a:t>
            </a:r>
            <a:r>
              <a:rPr spc="210" dirty="0">
                <a:latin typeface="Rockwell" panose="02060603020205020403" pitchFamily="18" charset="0"/>
              </a:rPr>
              <a:t> </a:t>
            </a:r>
            <a:r>
              <a:rPr sz="4400" spc="150" dirty="0">
                <a:latin typeface="Rockwell" panose="02060603020205020403" pitchFamily="18" charset="0"/>
              </a:rPr>
              <a:t>D</a:t>
            </a:r>
            <a:r>
              <a:rPr spc="150" dirty="0">
                <a:latin typeface="Rockwell" panose="02060603020205020403" pitchFamily="18" charset="0"/>
              </a:rPr>
              <a:t>ATASET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16355"/>
            <a:ext cx="4267199" cy="122084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8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Convolutional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Neural Network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(CNN)</a:t>
            </a:r>
            <a:r>
              <a:rPr lang="en-IN" sz="2400" spc="-5" dirty="0">
                <a:solidFill>
                  <a:srgbClr val="FFFFFF"/>
                </a:solidFill>
                <a:latin typeface="Tahoma"/>
                <a:cs typeface="Tahoma"/>
              </a:rPr>
              <a:t> with Transfer Learning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 used.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Picture 3" descr="GlioAI: Automatic Brain Tumor Detection System | Devpost">
            <a:extLst>
              <a:ext uri="{FF2B5EF4-FFF2-40B4-BE49-F238E27FC236}">
                <a16:creationId xmlns:a16="http://schemas.microsoft.com/office/drawing/2014/main" id="{9294AE61-7E0B-41BC-B5B7-BEFF49E269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599"/>
            <a:ext cx="6394450" cy="497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869C8DF-3C9A-474B-A282-ED1AEF76E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400" y="2514600"/>
            <a:ext cx="78863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Rockwell" panose="02060603020205020403" pitchFamily="18" charset="0"/>
              </a:rPr>
              <a:t>R</a:t>
            </a:r>
            <a:r>
              <a:rPr lang="en-IN" dirty="0">
                <a:latin typeface="Rockwell" panose="02060603020205020403" pitchFamily="18" charset="0"/>
              </a:rPr>
              <a:t>ESULTS</a:t>
            </a:r>
            <a:r>
              <a:rPr lang="en-IN" sz="4400" dirty="0">
                <a:latin typeface="Rockwell" panose="02060603020205020403" pitchFamily="18" charset="0"/>
              </a:rPr>
              <a:t> A</a:t>
            </a:r>
            <a:r>
              <a:rPr lang="en-IN" dirty="0">
                <a:latin typeface="Rockwell" panose="02060603020205020403" pitchFamily="18" charset="0"/>
              </a:rPr>
              <a:t>ND</a:t>
            </a:r>
            <a:r>
              <a:rPr lang="en-IN" sz="4400" dirty="0">
                <a:latin typeface="Rockwell" panose="02060603020205020403" pitchFamily="18" charset="0"/>
              </a:rPr>
              <a:t> E</a:t>
            </a:r>
            <a:r>
              <a:rPr lang="en-IN" dirty="0">
                <a:latin typeface="Rockwell" panose="02060603020205020403" pitchFamily="18" charset="0"/>
              </a:rPr>
              <a:t>VALUATION</a:t>
            </a:r>
            <a:endParaRPr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794384"/>
            <a:ext cx="4495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85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pc="185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NTRODUCTION</a:t>
            </a:r>
            <a:endParaRPr sz="44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81554"/>
            <a:ext cx="9751060" cy="18408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marR="5080" indent="-457200" algn="just">
              <a:lnSpc>
                <a:spcPct val="99100"/>
              </a:lnSpc>
              <a:spcBef>
                <a:spcPts val="125"/>
              </a:spcBef>
              <a:buSzPct val="125000"/>
              <a:buFont typeface="Arial MT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For many years,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many people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died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due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undetected diseases.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Early</a:t>
            </a:r>
            <a:r>
              <a:rPr sz="2400" spc="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r>
              <a:rPr sz="2400" spc="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4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2400" spc="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diseases</a:t>
            </a:r>
            <a:r>
              <a:rPr sz="2400" spc="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400" spc="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micro</a:t>
            </a:r>
            <a:r>
              <a:rPr sz="2400" spc="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2400" spc="4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stage </a:t>
            </a:r>
            <a:r>
              <a:rPr sz="2400" spc="-7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 useful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providing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proper treatment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patients at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early stage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saved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lot of lives.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lot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research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being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detect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these diseases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earliest.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AAA27F-DDCC-4303-A316-F3E33195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33742"/>
              </p:ext>
            </p:extLst>
          </p:nvPr>
        </p:nvGraphicFramePr>
        <p:xfrm>
          <a:off x="0" y="-20165"/>
          <a:ext cx="12192000" cy="68781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133290187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44345486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33408905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984961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832316836"/>
                    </a:ext>
                  </a:extLst>
                </a:gridCol>
              </a:tblGrid>
              <a:tr h="355238">
                <a:tc>
                  <a:txBody>
                    <a:bodyPr/>
                    <a:lstStyle/>
                    <a:p>
                      <a:pPr marL="288000" marR="4191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Disease Name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Accuracy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Loss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marR="254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4360" algn="l"/>
                        </a:tabLs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Testing Accuracy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Testing Loss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3584945734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Breast Cancer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87.36%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31.24%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85.49%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38.67%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1014065806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Pneumonia 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95.86%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10.92%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98.25%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14.88%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3187158702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Glioma Tumor 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92.20%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19.64%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92.41%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19.73%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1759140231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Meningioma Tumor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93.19%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18.18%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90.52%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21.80%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3559759913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Diabetes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82.40%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23.10%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80.52%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25.13%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2723408380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Pituitary Tumor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99.06%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3.33%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98.85%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2034482432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Melanoma (Skin) Cancer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85.12%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31.37%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83.87%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33.26%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526720451"/>
                  </a:ext>
                </a:extLst>
              </a:tr>
              <a:tr h="774795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Acute Lymphoblastic Leukemia (ALL)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84.14%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37.54%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70.43%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58.85%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3440585889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Heart Disease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91.37%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25.13%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88.97%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28.83%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850379006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Chronic Kidney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89.63%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19.53%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86.63%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21.53%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237948228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Malaria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89.69%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26.80%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90.49%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24.19%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4286691896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Brain Tumor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89.21%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28.49%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66.67%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33.72%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1629781789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Lung Cnacer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94.41%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13.80%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95.26%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11.60%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20722343"/>
                  </a:ext>
                </a:extLst>
              </a:tr>
              <a:tr h="774795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Invasive Ductal Carcinoma (IDC)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80.57%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43.16%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78.70%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47.90%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73856491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Tuberculosis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96.69%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9.75%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95.64%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11.64%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2654264472"/>
                  </a:ext>
                </a:extLst>
              </a:tr>
              <a:tr h="355238"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COVID-19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86.56%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33.12%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86.90%</a:t>
                      </a:r>
                      <a:endParaRPr lang="en-IN" sz="1500" b="1" ker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tc>
                  <a:txBody>
                    <a:bodyPr/>
                    <a:lstStyle/>
                    <a:p>
                      <a:pPr marL="288000" algn="ctr">
                        <a:lnSpc>
                          <a:spcPct val="17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32.88%</a:t>
                      </a:r>
                      <a:endParaRPr lang="en-IN" sz="1500" b="1" kern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4812" marR="34812" marT="0" marB="0" anchor="ctr"/>
                </a:tc>
                <a:extLst>
                  <a:ext uri="{0D108BD9-81ED-4DB2-BD59-A6C34878D82A}">
                    <a16:rowId xmlns:a16="http://schemas.microsoft.com/office/drawing/2014/main" val="94033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0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660" y="956818"/>
            <a:ext cx="48379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5" dirty="0">
                <a:latin typeface="Rockwell" panose="02060603020205020403" pitchFamily="18" charset="0"/>
              </a:rPr>
              <a:t>T</a:t>
            </a:r>
            <a:r>
              <a:rPr lang="en-IN" spc="95" dirty="0">
                <a:latin typeface="Rockwell" panose="02060603020205020403" pitchFamily="18" charset="0"/>
              </a:rPr>
              <a:t>OOLS</a:t>
            </a:r>
            <a:r>
              <a:rPr sz="4400" spc="90" dirty="0">
                <a:latin typeface="Rockwell" panose="02060603020205020403" pitchFamily="18" charset="0"/>
              </a:rPr>
              <a:t> </a:t>
            </a:r>
            <a:r>
              <a:rPr sz="4400" spc="-45" dirty="0">
                <a:latin typeface="Rockwell" panose="02060603020205020403" pitchFamily="18" charset="0"/>
              </a:rPr>
              <a:t>&amp;</a:t>
            </a:r>
            <a:r>
              <a:rPr sz="4400" spc="100" dirty="0">
                <a:latin typeface="Rockwell" panose="02060603020205020403" pitchFamily="18" charset="0"/>
              </a:rPr>
              <a:t> </a:t>
            </a:r>
            <a:r>
              <a:rPr sz="4400" spc="250" dirty="0">
                <a:latin typeface="Rockwell" panose="02060603020205020403" pitchFamily="18" charset="0"/>
              </a:rPr>
              <a:t>D</a:t>
            </a:r>
            <a:r>
              <a:rPr lang="en-IN" spc="250" dirty="0">
                <a:latin typeface="Rockwell" panose="02060603020205020403" pitchFamily="18" charset="0"/>
              </a:rPr>
              <a:t>ESIGN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3989704" cy="16383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Web-Based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suitable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design.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Advantage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tools.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164" y="2363723"/>
            <a:ext cx="6335268" cy="29824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1014729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Rockwell" panose="02060603020205020403" pitchFamily="18" charset="0"/>
                <a:cs typeface="Calibri"/>
              </a:rPr>
              <a:t>A</a:t>
            </a:r>
            <a:r>
              <a:rPr lang="en-IN" dirty="0">
                <a:latin typeface="Rockwell" panose="02060603020205020403" pitchFamily="18" charset="0"/>
                <a:cs typeface="Calibri"/>
              </a:rPr>
              <a:t>UTHENTICATION</a:t>
            </a:r>
            <a:r>
              <a:rPr sz="4400" spc="-60" dirty="0">
                <a:latin typeface="Rockwell" panose="02060603020205020403" pitchFamily="18" charset="0"/>
                <a:cs typeface="Calibri"/>
              </a:rPr>
              <a:t> </a:t>
            </a:r>
            <a:r>
              <a:rPr sz="4400" dirty="0">
                <a:latin typeface="Rockwell" panose="02060603020205020403" pitchFamily="18" charset="0"/>
                <a:cs typeface="Calibri"/>
              </a:rPr>
              <a:t>&amp;</a:t>
            </a:r>
            <a:r>
              <a:rPr sz="4400" spc="-35" dirty="0">
                <a:latin typeface="Rockwell" panose="02060603020205020403" pitchFamily="18" charset="0"/>
                <a:cs typeface="Calibri"/>
              </a:rPr>
              <a:t> </a:t>
            </a:r>
            <a:r>
              <a:rPr sz="4400" spc="-5" dirty="0">
                <a:latin typeface="Rockwell" panose="02060603020205020403" pitchFamily="18" charset="0"/>
                <a:cs typeface="Calibri"/>
              </a:rPr>
              <a:t>A</a:t>
            </a:r>
            <a:r>
              <a:rPr lang="en-IN" spc="-5" dirty="0">
                <a:latin typeface="Rockwell" panose="02060603020205020403" pitchFamily="18" charset="0"/>
                <a:cs typeface="Calibri"/>
              </a:rPr>
              <a:t>CCESSBILITY</a:t>
            </a:r>
            <a:endParaRPr sz="4400" dirty="0">
              <a:latin typeface="Rockwell" panose="02060603020205020403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0" y="2232786"/>
            <a:ext cx="3987800" cy="285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579120" indent="-384175">
              <a:lnSpc>
                <a:spcPct val="155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registered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system.</a:t>
            </a:r>
            <a:endParaRPr sz="2400">
              <a:latin typeface="Calibri"/>
              <a:cs typeface="Calibri"/>
            </a:endParaRPr>
          </a:p>
          <a:p>
            <a:pPr marL="384175" marR="5080" indent="-384175">
              <a:lnSpc>
                <a:spcPct val="154600"/>
              </a:lnSpc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SQLAlchemy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connect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1585"/>
              </a:spcBef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9" y="2624327"/>
            <a:ext cx="6234683" cy="2791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dirty="0">
                <a:latin typeface="Rockwell" panose="02060603020205020403" pitchFamily="18" charset="0"/>
                <a:cs typeface="Calibri"/>
              </a:rPr>
              <a:t>U</a:t>
            </a:r>
            <a:r>
              <a:rPr lang="en-IN" dirty="0">
                <a:latin typeface="Rockwell" panose="02060603020205020403" pitchFamily="18" charset="0"/>
                <a:cs typeface="Calibri"/>
              </a:rPr>
              <a:t>PDATION</a:t>
            </a:r>
            <a:r>
              <a:rPr lang="en-IN" sz="4400" dirty="0">
                <a:latin typeface="Rockwell" panose="02060603020205020403" pitchFamily="18" charset="0"/>
                <a:cs typeface="Calibri"/>
              </a:rPr>
              <a:t> </a:t>
            </a:r>
            <a:r>
              <a:rPr lang="en-IN" dirty="0">
                <a:latin typeface="Rockwell" panose="02060603020205020403" pitchFamily="18" charset="0"/>
                <a:cs typeface="Calibri"/>
              </a:rPr>
              <a:t>IN</a:t>
            </a:r>
            <a:r>
              <a:rPr lang="en-IN" sz="4400" dirty="0">
                <a:latin typeface="Rockwell" panose="02060603020205020403" pitchFamily="18" charset="0"/>
                <a:cs typeface="Calibri"/>
              </a:rPr>
              <a:t> U</a:t>
            </a:r>
            <a:r>
              <a:rPr lang="en-IN" dirty="0">
                <a:latin typeface="Rockwell" panose="02060603020205020403" pitchFamily="18" charset="0"/>
                <a:cs typeface="Calibri"/>
              </a:rPr>
              <a:t>SER</a:t>
            </a:r>
            <a:r>
              <a:rPr lang="en-IN" sz="4400" dirty="0">
                <a:latin typeface="Rockwell" panose="02060603020205020403" pitchFamily="18" charset="0"/>
                <a:cs typeface="Calibri"/>
              </a:rPr>
              <a:t> D</a:t>
            </a:r>
            <a:r>
              <a:rPr lang="en-IN" dirty="0">
                <a:latin typeface="Rockwell" panose="02060603020205020403" pitchFamily="18" charset="0"/>
                <a:cs typeface="Calibri"/>
              </a:rPr>
              <a:t>ETAILS</a:t>
            </a:r>
            <a:endParaRPr sz="4400" dirty="0">
              <a:latin typeface="Rockwell" panose="02060603020205020403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0" y="2232786"/>
            <a:ext cx="4192904" cy="342328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1685"/>
              </a:spcBef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forgets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  <a:p>
            <a:pPr marL="384175" marR="353695" indent="-384175">
              <a:lnSpc>
                <a:spcPct val="1547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modifications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details.</a:t>
            </a:r>
            <a:endParaRPr sz="2400">
              <a:latin typeface="Calibri"/>
              <a:cs typeface="Calibri"/>
            </a:endParaRPr>
          </a:p>
          <a:p>
            <a:pPr marL="384175" marR="5080" indent="-384175">
              <a:lnSpc>
                <a:spcPts val="4460"/>
              </a:lnSpc>
              <a:spcBef>
                <a:spcPts val="405"/>
              </a:spcBef>
              <a:buSzPct val="95833"/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Commits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changes in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accessing</a:t>
            </a:r>
            <a:endParaRPr sz="2400">
              <a:latin typeface="Calibri"/>
              <a:cs typeface="Calibri"/>
            </a:endParaRPr>
          </a:p>
          <a:p>
            <a:pPr marL="422909">
              <a:lnSpc>
                <a:spcPct val="100000"/>
              </a:lnSpc>
              <a:spcBef>
                <a:spcPts val="116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details.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660" y="956818"/>
            <a:ext cx="48379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95" dirty="0">
                <a:latin typeface="Rockwell" panose="02060603020205020403" pitchFamily="18" charset="0"/>
              </a:rPr>
              <a:t>C</a:t>
            </a:r>
            <a:r>
              <a:rPr lang="en-IN" spc="95" dirty="0">
                <a:latin typeface="Rockwell" panose="02060603020205020403" pitchFamily="18" charset="0"/>
              </a:rPr>
              <a:t>ONCLUSION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10209784" cy="315310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etter than many systems available in the market as it can detect many diseases.</a:t>
            </a:r>
          </a:p>
          <a:p>
            <a:pPr marL="241300" indent="-228600">
              <a:lnSpc>
                <a:spcPct val="15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 help to save many lives with precision.</a:t>
            </a:r>
          </a:p>
          <a:p>
            <a:pPr marL="241300" indent="-228600">
              <a:lnSpc>
                <a:spcPct val="15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errors will be reduced to a great extent.</a:t>
            </a:r>
          </a:p>
          <a:p>
            <a:pPr marL="241300" indent="-228600">
              <a:lnSpc>
                <a:spcPct val="15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of treatment can be planned very quickly.</a:t>
            </a:r>
            <a:endParaRPr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1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226" y="627380"/>
            <a:ext cx="3239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R</a:t>
            </a:r>
            <a:r>
              <a:rPr spc="204" dirty="0"/>
              <a:t>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75461" y="1692402"/>
            <a:ext cx="10241280" cy="43942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6985" indent="-343535" algn="just">
              <a:lnSpc>
                <a:spcPct val="86100"/>
              </a:lnSpc>
              <a:spcBef>
                <a:spcPts val="350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R. Sangeetha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K.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S.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Murthy, "A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novel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approach for detection of breast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cancer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at an early stage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 image processing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techniques,"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2017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on</a:t>
            </a:r>
            <a:r>
              <a:rPr sz="15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Inventive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15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15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(ICISC)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Coimbatore,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2017,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1-4,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doi: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10.1109/ICISC.2017.8068625.</a:t>
            </a:r>
            <a:endParaRPr sz="15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ts val="1540"/>
              </a:lnSpc>
              <a:spcBef>
                <a:spcPts val="1070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Y. Lu, J. Li, Y.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Su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A.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Liu,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"A Review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Breast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Cancer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Medical Images," 2018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IEEE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Visual Communications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(VCIP),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Taichung,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Taiwan,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2018,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1-4,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doi: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10.1109/VCIP.2018.8698732.</a:t>
            </a:r>
            <a:endParaRPr sz="15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6000"/>
              </a:lnSpc>
              <a:spcBef>
                <a:spcPts val="1035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S.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Nayak,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S.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Kumar and M. Jangid, "Malaria Detection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Deep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 Approaches,"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2019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2nd International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Intelligent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Computational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Techniques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(ICCT),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Jaipur,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India,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2019,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292-297,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doi: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10.1109/ICCT46177.2019.8969046.</a:t>
            </a:r>
            <a:endParaRPr sz="15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1540"/>
              </a:lnSpc>
              <a:spcBef>
                <a:spcPts val="1070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X.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Zeng,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Chen,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Luo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W.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Ye,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"Automated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Diabetic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Retinopathy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on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Binocular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Siamese-Like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Convolutional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Neural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Network,"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IEEE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Access,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7,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30744-30753,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2019,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doi: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10.1109/ACCESS.2019.2903171.</a:t>
            </a:r>
            <a:endParaRPr sz="1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6000"/>
              </a:lnSpc>
              <a:spcBef>
                <a:spcPts val="1045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T. J.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Wroge,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Y. Özkanca, C. Demiroglu, D. Si, D. C. Atkins and R. H. Ghomi, "Parkinson’s Disease Diagnosis Using Machine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Voice," 2018 IEEE Signal Processing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Medicine and Biology Symposium (SPMB), Philadelphia, PA, 2018,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1-7,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doi: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10.1109/SPMB.2018.8615607.</a:t>
            </a:r>
            <a:endParaRPr sz="1500">
              <a:latin typeface="Times New Roman"/>
              <a:cs typeface="Times New Roman"/>
            </a:endParaRPr>
          </a:p>
          <a:p>
            <a:pPr marL="355600" indent="-343535" algn="just">
              <a:lnSpc>
                <a:spcPts val="1670"/>
              </a:lnSpc>
              <a:spcBef>
                <a:spcPts val="795"/>
              </a:spcBef>
              <a:buSzPct val="70000"/>
              <a:buAutoNum type="arabicParenR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Liu</a:t>
            </a:r>
            <a:r>
              <a:rPr sz="1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al.,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"Detecting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Diseases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Human-Physiological-Parameter-Based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Learning,"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Access,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7,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22002-</a:t>
            </a:r>
            <a:endParaRPr sz="1500">
              <a:latin typeface="Times New Roman"/>
              <a:cs typeface="Times New Roman"/>
            </a:endParaRPr>
          </a:p>
          <a:p>
            <a:pPr marL="355600" algn="just">
              <a:lnSpc>
                <a:spcPts val="1670"/>
              </a:lnSpc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22010,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2019,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doi: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10.1109/ACCESS.2019.2893877.</a:t>
            </a:r>
            <a:endParaRPr sz="1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6000"/>
              </a:lnSpc>
              <a:spcBef>
                <a:spcPts val="1055"/>
              </a:spcBef>
              <a:buSzPct val="70000"/>
              <a:buAutoNum type="arabicParenR" startAt="7"/>
              <a:tabLst>
                <a:tab pos="356235" algn="l"/>
              </a:tabLst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A. Shrivastava,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I.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Jaggi,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S. Gupta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D.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Gupta,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"Handwritten Digit Recognition Using Machine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Learning: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 Review," 2019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2nd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International Conference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Energy,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 and Intelligent Control (PEEIC), Greater Noida,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India,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2019,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pp. 322-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326,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doi: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10.1109/PEEIC47157.2019.8976601.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890" y="2758821"/>
            <a:ext cx="4080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latin typeface="Rockwell" panose="02060603020205020403" pitchFamily="18" charset="0"/>
              </a:rPr>
              <a:t>T</a:t>
            </a:r>
            <a:r>
              <a:rPr sz="4400" spc="95" dirty="0">
                <a:latin typeface="Rockwell" panose="02060603020205020403" pitchFamily="18" charset="0"/>
              </a:rPr>
              <a:t>HANK</a:t>
            </a:r>
            <a:r>
              <a:rPr sz="4400" spc="150" dirty="0">
                <a:latin typeface="Rockwell" panose="02060603020205020403" pitchFamily="18" charset="0"/>
              </a:rPr>
              <a:t> </a:t>
            </a:r>
            <a:r>
              <a:rPr sz="4800" spc="375" dirty="0">
                <a:latin typeface="Rockwell" panose="02060603020205020403" pitchFamily="18" charset="0"/>
              </a:rPr>
              <a:t>Y</a:t>
            </a:r>
            <a:r>
              <a:rPr sz="4400" spc="375" dirty="0">
                <a:latin typeface="Rockwell" panose="02060603020205020403" pitchFamily="18" charset="0"/>
              </a:rPr>
              <a:t>OU</a:t>
            </a:r>
            <a:endParaRPr sz="4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084" y="794384"/>
            <a:ext cx="61017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10" dirty="0">
                <a:latin typeface="Rockwell" panose="02060603020205020403" pitchFamily="18" charset="0"/>
              </a:rPr>
              <a:t>P</a:t>
            </a:r>
            <a:r>
              <a:rPr spc="110" dirty="0">
                <a:latin typeface="Rockwell" panose="02060603020205020403" pitchFamily="18" charset="0"/>
              </a:rPr>
              <a:t>ROBLEM</a:t>
            </a:r>
            <a:r>
              <a:rPr spc="190" dirty="0">
                <a:latin typeface="Rockwell" panose="02060603020205020403" pitchFamily="18" charset="0"/>
              </a:rPr>
              <a:t> </a:t>
            </a:r>
            <a:r>
              <a:rPr sz="4400" spc="105" dirty="0">
                <a:latin typeface="Rockwell" panose="02060603020205020403" pitchFamily="18" charset="0"/>
              </a:rPr>
              <a:t>S</a:t>
            </a:r>
            <a:r>
              <a:rPr spc="105" dirty="0">
                <a:latin typeface="Rockwell" panose="02060603020205020403" pitchFamily="18" charset="0"/>
              </a:rPr>
              <a:t>TATEMENT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6879"/>
            <a:ext cx="8416925" cy="1504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AI-DocHelper,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 artificial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intelligence-based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gives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best accuracy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minimum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loss.</a:t>
            </a:r>
            <a:endParaRPr sz="24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Final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be 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prediction.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289" y="811733"/>
            <a:ext cx="439331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>
                <a:latin typeface="Rockwell" panose="02060603020205020403" pitchFamily="18" charset="0"/>
              </a:rPr>
              <a:t>R</a:t>
            </a:r>
            <a:r>
              <a:rPr spc="125" dirty="0">
                <a:latin typeface="Rockwell" panose="02060603020205020403" pitchFamily="18" charset="0"/>
              </a:rPr>
              <a:t>EQUIREMENTS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4908550" cy="22034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Processor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Intel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i3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Pentium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RAM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GB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Hard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Disk Space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GB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516" y="956818"/>
            <a:ext cx="41612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>
                <a:latin typeface="Rockwell" panose="02060603020205020403" pitchFamily="18" charset="0"/>
              </a:rPr>
              <a:t>R</a:t>
            </a:r>
            <a:r>
              <a:rPr spc="125" dirty="0">
                <a:latin typeface="Rockwell" panose="02060603020205020403" pitchFamily="18" charset="0"/>
              </a:rPr>
              <a:t>EQUIREMENTS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9444355" cy="26269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Operating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Browser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Chrome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Mozilla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Firefox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Software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Libraries :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3.x, Tensorflow 2.0, Annaconda,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Jupyter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Notebook,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Numpy,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Pandas,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Scikit-learn,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Flask/Django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8794" y="956818"/>
            <a:ext cx="301980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5" dirty="0">
                <a:latin typeface="Rockwell" panose="02060603020205020403" pitchFamily="18" charset="0"/>
              </a:rPr>
              <a:t>F</a:t>
            </a:r>
            <a:r>
              <a:rPr spc="110" dirty="0">
                <a:latin typeface="Rockwell" panose="02060603020205020403" pitchFamily="18" charset="0"/>
              </a:rPr>
              <a:t>EATURES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3694429" cy="22034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Early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disease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friendly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GUI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Precise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980" y="956818"/>
            <a:ext cx="62480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0" dirty="0">
                <a:latin typeface="Rockwell" panose="02060603020205020403" pitchFamily="18" charset="0"/>
              </a:rPr>
              <a:t>W</a:t>
            </a:r>
            <a:r>
              <a:rPr spc="240" dirty="0">
                <a:latin typeface="Rockwell" panose="02060603020205020403" pitchFamily="18" charset="0"/>
              </a:rPr>
              <a:t>HY</a:t>
            </a:r>
            <a:r>
              <a:rPr spc="190" dirty="0">
                <a:latin typeface="Rockwell" panose="02060603020205020403" pitchFamily="18" charset="0"/>
              </a:rPr>
              <a:t> </a:t>
            </a:r>
            <a:r>
              <a:rPr sz="4400" spc="200" dirty="0">
                <a:latin typeface="Rockwell" panose="02060603020205020403" pitchFamily="18" charset="0"/>
              </a:rPr>
              <a:t>AI-D</a:t>
            </a:r>
            <a:r>
              <a:rPr spc="200" dirty="0">
                <a:latin typeface="Rockwell" panose="02060603020205020403" pitchFamily="18" charset="0"/>
              </a:rPr>
              <a:t>OC</a:t>
            </a:r>
            <a:r>
              <a:rPr sz="4400" spc="200" dirty="0">
                <a:latin typeface="Rockwell" panose="02060603020205020403" pitchFamily="18" charset="0"/>
              </a:rPr>
              <a:t>H</a:t>
            </a:r>
            <a:r>
              <a:rPr spc="200" dirty="0">
                <a:latin typeface="Rockwell" panose="02060603020205020403" pitchFamily="18" charset="0"/>
              </a:rPr>
              <a:t>ELPER</a:t>
            </a:r>
            <a:r>
              <a:rPr spc="100" dirty="0">
                <a:latin typeface="Rockwell" panose="02060603020205020403" pitchFamily="18" charset="0"/>
              </a:rPr>
              <a:t> </a:t>
            </a:r>
            <a:r>
              <a:rPr spc="185" dirty="0">
                <a:latin typeface="Rockwell" panose="02060603020205020403" pitchFamily="18" charset="0"/>
              </a:rPr>
              <a:t>?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9583420" cy="10706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Existing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to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detect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diseases.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Everything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the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 be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automated.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28600"/>
            <a:ext cx="62480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240" dirty="0">
                <a:latin typeface="Rockwell" panose="02060603020205020403" pitchFamily="18" charset="0"/>
              </a:rPr>
              <a:t>D</a:t>
            </a:r>
            <a:r>
              <a:rPr lang="en-IN" spc="240" dirty="0">
                <a:latin typeface="Rockwell" panose="02060603020205020403" pitchFamily="18" charset="0"/>
              </a:rPr>
              <a:t>ATASETS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6652-B3AC-445B-87E6-1DD5AA332E5A}"/>
              </a:ext>
            </a:extLst>
          </p:cNvPr>
          <p:cNvSpPr txBox="1"/>
          <p:nvPr/>
        </p:nvSpPr>
        <p:spPr>
          <a:xfrm>
            <a:off x="762000" y="1143000"/>
            <a:ext cx="4648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 Tumor Classification (MRI) Dataset :</a:t>
            </a:r>
            <a:r>
              <a:rPr lang="en-IN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3624 samples and 4 classes(</a:t>
            </a: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Tumor, Glioma Tumor, Meningioma Tumor, Pituitary Tumor)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179C39-5417-47CF-B2A4-7F27CD91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40" y="838200"/>
            <a:ext cx="5936460" cy="59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9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28600"/>
            <a:ext cx="62480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spc="240" dirty="0">
                <a:latin typeface="Rockwell" panose="02060603020205020403" pitchFamily="18" charset="0"/>
              </a:rPr>
              <a:t>D</a:t>
            </a:r>
            <a:r>
              <a:rPr lang="en-IN" spc="240" dirty="0">
                <a:latin typeface="Rockwell" panose="02060603020205020403" pitchFamily="18" charset="0"/>
              </a:rPr>
              <a:t>ATASETS</a:t>
            </a:r>
            <a:endParaRPr sz="4400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6652-B3AC-445B-87E6-1DD5AA332E5A}"/>
              </a:ext>
            </a:extLst>
          </p:cNvPr>
          <p:cNvSpPr txBox="1"/>
          <p:nvPr/>
        </p:nvSpPr>
        <p:spPr>
          <a:xfrm>
            <a:off x="762000" y="1143000"/>
            <a:ext cx="533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Leukemia Classification Dataset :</a:t>
            </a:r>
            <a:r>
              <a:rPr lang="en-IN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3527 samples and 2 classes(</a:t>
            </a: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ALL, 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4C20F2-8969-49B4-B971-09B747CAD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3" t="40588" r="29713" b="20196"/>
          <a:stretch/>
        </p:blipFill>
        <p:spPr bwMode="auto">
          <a:xfrm>
            <a:off x="6324600" y="838200"/>
            <a:ext cx="518122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1A2EE0F-19BB-4BA6-A3AD-15DD92207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99"/>
          <a:stretch/>
        </p:blipFill>
        <p:spPr bwMode="auto">
          <a:xfrm>
            <a:off x="990600" y="3810000"/>
            <a:ext cx="2095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DE30CFA-4354-4099-A72E-9DD58100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11482" r="49533" b="14445"/>
          <a:stretch/>
        </p:blipFill>
        <p:spPr bwMode="auto">
          <a:xfrm>
            <a:off x="3276600" y="3810000"/>
            <a:ext cx="2019300" cy="22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61BE90-86FF-4FB1-B8BE-280AD40140A6}"/>
              </a:ext>
            </a:extLst>
          </p:cNvPr>
          <p:cNvSpPr txBox="1"/>
          <p:nvPr/>
        </p:nvSpPr>
        <p:spPr>
          <a:xfrm>
            <a:off x="6096000" y="4330005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Malaria Cell Image Dataset : 27.6k samples and 2 classes (</a:t>
            </a:r>
            <a:r>
              <a:rPr lang="en-US" sz="240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Uninfected, Parasitized)</a:t>
            </a:r>
          </a:p>
        </p:txBody>
      </p:sp>
    </p:spTree>
    <p:extLst>
      <p:ext uri="{BB962C8B-B14F-4D97-AF65-F5344CB8AC3E}">
        <p14:creationId xmlns:p14="http://schemas.microsoft.com/office/powerpoint/2010/main" val="15469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1135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Rockwell</vt:lpstr>
      <vt:lpstr>Tahoma</vt:lpstr>
      <vt:lpstr>Times New Roman</vt:lpstr>
      <vt:lpstr>Office Theme</vt:lpstr>
      <vt:lpstr>AI-DOCHELPER</vt:lpstr>
      <vt:lpstr>INTRODUCTION</vt:lpstr>
      <vt:lpstr>PROBLEM STATEMENT</vt:lpstr>
      <vt:lpstr>REQUIREMENTS</vt:lpstr>
      <vt:lpstr>REQUIREMENTS</vt:lpstr>
      <vt:lpstr>FEATURES</vt:lpstr>
      <vt:lpstr>WHY AI-DOCHELPER ?</vt:lpstr>
      <vt:lpstr>DATASETS</vt:lpstr>
      <vt:lpstr>DATASETS</vt:lpstr>
      <vt:lpstr>DATASETS</vt:lpstr>
      <vt:lpstr>CLASS DIAGRAM</vt:lpstr>
      <vt:lpstr>FLOW OF EVENTS</vt:lpstr>
      <vt:lpstr>PROPOSED SYSTEM : WORKFLOW</vt:lpstr>
      <vt:lpstr>PRE-PROCESSING THE TEXTUAL DATASET</vt:lpstr>
      <vt:lpstr>PRE-PROCESSING THE IMAGE DATASET</vt:lpstr>
      <vt:lpstr>COMPARATIVE STUDY FOR TEXTUAL  DATASET</vt:lpstr>
      <vt:lpstr>COMPARATIVE STUDY FOR TEXTUAL  DATASET</vt:lpstr>
      <vt:lpstr>STUDY FOR IMAGE DATASET</vt:lpstr>
      <vt:lpstr>RESULTS AND EVALUATION</vt:lpstr>
      <vt:lpstr>PowerPoint Presentation</vt:lpstr>
      <vt:lpstr>TOOLS &amp; DESIGN</vt:lpstr>
      <vt:lpstr>AUTHENTICATION &amp; ACCESSBILITY</vt:lpstr>
      <vt:lpstr>UPDATION IN USER DETAILS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AI-DOCHELPER</dc:title>
  <dc:creator>Vikrant Shah</dc:creator>
  <cp:lastModifiedBy>Vikrant Shah</cp:lastModifiedBy>
  <cp:revision>22</cp:revision>
  <dcterms:created xsi:type="dcterms:W3CDTF">2021-05-10T10:41:33Z</dcterms:created>
  <dcterms:modified xsi:type="dcterms:W3CDTF">2021-05-26T07:02:39Z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2021-05-10T00:00:00Z</vt:filetime>
  </property>
</Properties>
</file>