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4"/>
  </p:notesMasterIdLst>
  <p:handoutMasterIdLst>
    <p:handoutMasterId r:id="rId25"/>
  </p:handoutMasterIdLst>
  <p:sldIdLst>
    <p:sldId id="256" r:id="rId5"/>
    <p:sldId id="258" r:id="rId6"/>
    <p:sldId id="264" r:id="rId7"/>
    <p:sldId id="265" r:id="rId8"/>
    <p:sldId id="267" r:id="rId9"/>
    <p:sldId id="273" r:id="rId10"/>
    <p:sldId id="278" r:id="rId11"/>
    <p:sldId id="269" r:id="rId12"/>
    <p:sldId id="279" r:id="rId13"/>
    <p:sldId id="280" r:id="rId14"/>
    <p:sldId id="274" r:id="rId15"/>
    <p:sldId id="275" r:id="rId16"/>
    <p:sldId id="276" r:id="rId17"/>
    <p:sldId id="277" r:id="rId18"/>
    <p:sldId id="270" r:id="rId19"/>
    <p:sldId id="271" r:id="rId20"/>
    <p:sldId id="272" r:id="rId21"/>
    <p:sldId id="266"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12/18/2020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2215091" y="1081352"/>
            <a:ext cx="8791575" cy="1176426"/>
          </a:xfrm>
        </p:spPr>
        <p:txBody>
          <a:bodyPr>
            <a:normAutofit/>
          </a:bodyPr>
          <a:lstStyle/>
          <a:p>
            <a:pPr algn="ctr"/>
            <a:r>
              <a:rPr lang="en-US" sz="7200" dirty="0">
                <a:latin typeface="Rockwell" panose="02060603020205020403" pitchFamily="18" charset="0"/>
              </a:rPr>
              <a:t>AI-</a:t>
            </a:r>
            <a:r>
              <a:rPr lang="en-US" sz="7200" dirty="0" err="1">
                <a:latin typeface="Rockwell" panose="02060603020205020403" pitchFamily="18" charset="0"/>
              </a:rPr>
              <a:t>D</a:t>
            </a:r>
            <a:r>
              <a:rPr lang="en-US" sz="6000" dirty="0" err="1">
                <a:latin typeface="Rockwell" panose="02060603020205020403" pitchFamily="18" charset="0"/>
              </a:rPr>
              <a:t>OC</a:t>
            </a:r>
            <a:r>
              <a:rPr lang="en-US" sz="7200" dirty="0" err="1">
                <a:latin typeface="Rockwell" panose="02060603020205020403" pitchFamily="18" charset="0"/>
              </a:rPr>
              <a:t>h</a:t>
            </a:r>
            <a:r>
              <a:rPr lang="en-US" sz="6000" dirty="0" err="1">
                <a:latin typeface="Rockwell" panose="02060603020205020403" pitchFamily="18" charset="0"/>
              </a:rPr>
              <a:t>elper</a:t>
            </a:r>
            <a:endParaRPr lang="en-US" sz="72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602038"/>
            <a:ext cx="9683397" cy="2776184"/>
          </a:xfrm>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G</a:t>
            </a:r>
            <a:r>
              <a:rPr lang="en-US" dirty="0">
                <a:latin typeface="Tahoma" panose="020B0604030504040204" pitchFamily="34" charset="0"/>
                <a:ea typeface="Tahoma" panose="020B0604030504040204" pitchFamily="34" charset="0"/>
                <a:cs typeface="Tahoma" panose="020B0604030504040204" pitchFamily="34" charset="0"/>
              </a:rPr>
              <a:t>uide</a:t>
            </a:r>
            <a:r>
              <a:rPr lang="en-US" sz="2400" dirty="0">
                <a:latin typeface="Tahoma" panose="020B0604030504040204" pitchFamily="34" charset="0"/>
                <a:ea typeface="Tahoma" panose="020B0604030504040204" pitchFamily="34" charset="0"/>
                <a:cs typeface="Tahoma" panose="020B0604030504040204" pitchFamily="34" charset="0"/>
              </a:rPr>
              <a:t> :                         G</a:t>
            </a:r>
            <a:r>
              <a:rPr lang="en-US" dirty="0">
                <a:latin typeface="Tahoma" panose="020B0604030504040204" pitchFamily="34" charset="0"/>
                <a:ea typeface="Tahoma" panose="020B0604030504040204" pitchFamily="34" charset="0"/>
                <a:cs typeface="Tahoma" panose="020B0604030504040204" pitchFamily="34" charset="0"/>
              </a:rPr>
              <a:t>roup</a:t>
            </a:r>
            <a:r>
              <a:rPr lang="en-US" sz="2400" dirty="0">
                <a:latin typeface="Tahoma" panose="020B0604030504040204" pitchFamily="34" charset="0"/>
                <a:ea typeface="Tahoma" panose="020B0604030504040204" pitchFamily="34" charset="0"/>
                <a:cs typeface="Tahoma" panose="020B0604030504040204" pitchFamily="34" charset="0"/>
              </a:rPr>
              <a:t> no :		G</a:t>
            </a:r>
            <a:r>
              <a:rPr lang="en-US" dirty="0">
                <a:latin typeface="Tahoma" panose="020B0604030504040204" pitchFamily="34" charset="0"/>
                <a:ea typeface="Tahoma" panose="020B0604030504040204" pitchFamily="34" charset="0"/>
                <a:cs typeface="Tahoma" panose="020B0604030504040204" pitchFamily="34" charset="0"/>
              </a:rPr>
              <a:t>roup</a:t>
            </a:r>
            <a:r>
              <a:rPr lang="en-US" sz="2400" dirty="0">
                <a:latin typeface="Tahoma" panose="020B0604030504040204" pitchFamily="34" charset="0"/>
                <a:ea typeface="Tahoma" panose="020B0604030504040204" pitchFamily="34" charset="0"/>
                <a:cs typeface="Tahoma" panose="020B0604030504040204" pitchFamily="34" charset="0"/>
              </a:rPr>
              <a:t> M</a:t>
            </a:r>
            <a:r>
              <a:rPr lang="en-US" dirty="0">
                <a:latin typeface="Tahoma" panose="020B0604030504040204" pitchFamily="34" charset="0"/>
                <a:ea typeface="Tahoma" panose="020B0604030504040204" pitchFamily="34" charset="0"/>
                <a:cs typeface="Tahoma" panose="020B0604030504040204" pitchFamily="34" charset="0"/>
              </a:rPr>
              <a:t>embers</a:t>
            </a:r>
            <a:r>
              <a:rPr lang="en-US" sz="2400" dirty="0">
                <a:latin typeface="Tahoma" panose="020B0604030504040204" pitchFamily="34" charset="0"/>
                <a:ea typeface="Tahoma" panose="020B0604030504040204" pitchFamily="34" charset="0"/>
                <a:cs typeface="Tahoma" panose="020B0604030504040204" pitchFamily="34" charset="0"/>
              </a:rPr>
              <a:t> :</a:t>
            </a:r>
          </a:p>
          <a:p>
            <a:r>
              <a:rPr lang="en-US" sz="2400" dirty="0">
                <a:latin typeface="Tahoma" panose="020B0604030504040204" pitchFamily="34" charset="0"/>
                <a:ea typeface="Tahoma" panose="020B0604030504040204" pitchFamily="34" charset="0"/>
                <a:cs typeface="Tahoma" panose="020B0604030504040204" pitchFamily="34" charset="0"/>
              </a:rPr>
              <a:t>P</a:t>
            </a:r>
            <a:r>
              <a:rPr lang="en-US" dirty="0">
                <a:latin typeface="Tahoma" panose="020B0604030504040204" pitchFamily="34" charset="0"/>
                <a:ea typeface="Tahoma" panose="020B0604030504040204" pitchFamily="34" charset="0"/>
                <a:cs typeface="Tahoma" panose="020B0604030504040204" pitchFamily="34" charset="0"/>
              </a:rPr>
              <a:t>rof. </a:t>
            </a:r>
            <a:r>
              <a:rPr lang="en-US" sz="2400" dirty="0" err="1">
                <a:latin typeface="Tahoma" panose="020B0604030504040204" pitchFamily="34" charset="0"/>
                <a:ea typeface="Tahoma" panose="020B0604030504040204" pitchFamily="34" charset="0"/>
                <a:cs typeface="Tahoma" panose="020B0604030504040204" pitchFamily="34" charset="0"/>
              </a:rPr>
              <a:t>Aejaz</a:t>
            </a:r>
            <a:r>
              <a:rPr lang="en-US" sz="2400" dirty="0">
                <a:latin typeface="Tahoma" panose="020B0604030504040204" pitchFamily="34" charset="0"/>
                <a:ea typeface="Tahoma" panose="020B0604030504040204" pitchFamily="34" charset="0"/>
                <a:cs typeface="Tahoma" panose="020B0604030504040204" pitchFamily="34" charset="0"/>
              </a:rPr>
              <a:t> khan               43			Vikrant Shah</a:t>
            </a:r>
          </a:p>
          <a:p>
            <a:r>
              <a:rPr lang="en-US" sz="2400" dirty="0">
                <a:latin typeface="Tahoma" panose="020B0604030504040204" pitchFamily="34" charset="0"/>
                <a:ea typeface="Tahoma" panose="020B0604030504040204" pitchFamily="34" charset="0"/>
                <a:cs typeface="Tahoma" panose="020B0604030504040204" pitchFamily="34" charset="0"/>
              </a:rPr>
              <a:t>							Surbhi Singh</a:t>
            </a:r>
          </a:p>
          <a:p>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anuja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kothavale</a:t>
            </a:r>
            <a:r>
              <a:rPr lang="en-US" sz="2400" dirty="0">
                <a:latin typeface="Tahoma" panose="020B0604030504040204" pitchFamily="34" charset="0"/>
                <a:ea typeface="Tahoma" panose="020B0604030504040204" pitchFamily="34" charset="0"/>
                <a:cs typeface="Tahoma" panose="020B0604030504040204" pitchFamily="34" charset="0"/>
              </a:rPr>
              <a:t>	</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2CAB-8E28-43A7-B518-D4D374E71A82}"/>
              </a:ext>
            </a:extLst>
          </p:cNvPr>
          <p:cNvSpPr>
            <a:spLocks noGrp="1"/>
          </p:cNvSpPr>
          <p:nvPr>
            <p:ph type="title"/>
          </p:nvPr>
        </p:nvSpPr>
        <p:spPr>
          <a:xfrm>
            <a:off x="772356" y="325552"/>
            <a:ext cx="10617693" cy="1478570"/>
          </a:xfrm>
        </p:spPr>
        <p:txBody>
          <a:bodyPr>
            <a:normAutofit/>
          </a:bodyPr>
          <a:lstStyle/>
          <a:p>
            <a:pPr algn="ctr"/>
            <a:r>
              <a:rPr lang="en-IN" sz="4400" dirty="0">
                <a:latin typeface="Rockwell" panose="02060603020205020403" pitchFamily="18" charset="0"/>
              </a:rPr>
              <a:t>P</a:t>
            </a:r>
            <a:r>
              <a:rPr lang="en-IN" sz="4000" dirty="0">
                <a:latin typeface="Rockwell" panose="02060603020205020403" pitchFamily="18" charset="0"/>
              </a:rPr>
              <a:t>re</a:t>
            </a:r>
            <a:r>
              <a:rPr lang="en-IN" sz="4400" dirty="0">
                <a:latin typeface="Rockwell" panose="02060603020205020403" pitchFamily="18" charset="0"/>
              </a:rPr>
              <a:t>-P</a:t>
            </a:r>
            <a:r>
              <a:rPr lang="en-IN" sz="4000" dirty="0">
                <a:latin typeface="Rockwell" panose="02060603020205020403" pitchFamily="18" charset="0"/>
              </a:rPr>
              <a:t>rocessing</a:t>
            </a:r>
            <a:r>
              <a:rPr lang="en-IN" sz="4400" dirty="0">
                <a:latin typeface="Rockwell" panose="02060603020205020403" pitchFamily="18" charset="0"/>
              </a:rPr>
              <a:t> t</a:t>
            </a:r>
            <a:r>
              <a:rPr lang="en-IN" sz="4000" dirty="0">
                <a:latin typeface="Rockwell" panose="02060603020205020403" pitchFamily="18" charset="0"/>
              </a:rPr>
              <a:t>he</a:t>
            </a:r>
            <a:r>
              <a:rPr lang="en-IN" sz="4400" dirty="0">
                <a:latin typeface="Rockwell" panose="02060603020205020403" pitchFamily="18" charset="0"/>
              </a:rPr>
              <a:t> I</a:t>
            </a:r>
            <a:r>
              <a:rPr lang="en-IN" sz="4000" dirty="0">
                <a:latin typeface="Rockwell" panose="02060603020205020403" pitchFamily="18" charset="0"/>
              </a:rPr>
              <a:t>mage</a:t>
            </a:r>
            <a:r>
              <a:rPr lang="en-IN" sz="4400" dirty="0">
                <a:latin typeface="Rockwell" panose="02060603020205020403" pitchFamily="18" charset="0"/>
              </a:rPr>
              <a:t> D</a:t>
            </a:r>
            <a:r>
              <a:rPr lang="en-IN" sz="4000" dirty="0">
                <a:latin typeface="Rockwell" panose="02060603020205020403" pitchFamily="18" charset="0"/>
              </a:rPr>
              <a:t>ataset</a:t>
            </a:r>
            <a:endParaRPr lang="en-IN"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E5565B15-D7F5-473D-A2BD-1CAE4333071A}"/>
              </a:ext>
            </a:extLst>
          </p:cNvPr>
          <p:cNvSpPr>
            <a:spLocks noGrp="1"/>
          </p:cNvSpPr>
          <p:nvPr>
            <p:ph idx="1"/>
          </p:nvPr>
        </p:nvSpPr>
        <p:spPr>
          <a:xfrm>
            <a:off x="1141413" y="2249487"/>
            <a:ext cx="4954588" cy="3541714"/>
          </a:xfrm>
        </p:spPr>
        <p:txBody>
          <a:bodyPr/>
          <a:lstStyle/>
          <a:p>
            <a:r>
              <a:rPr lang="en-IN" dirty="0">
                <a:latin typeface="Tahoma" panose="020B0604030504040204" pitchFamily="34" charset="0"/>
                <a:ea typeface="Tahoma" panose="020B0604030504040204" pitchFamily="34" charset="0"/>
                <a:cs typeface="Tahoma" panose="020B0604030504040204" pitchFamily="34" charset="0"/>
              </a:rPr>
              <a:t>Dropping all the blur images.</a:t>
            </a:r>
          </a:p>
          <a:p>
            <a:r>
              <a:rPr lang="en-IN" dirty="0">
                <a:latin typeface="Tahoma" panose="020B0604030504040204" pitchFamily="34" charset="0"/>
                <a:ea typeface="Tahoma" panose="020B0604030504040204" pitchFamily="34" charset="0"/>
                <a:cs typeface="Tahoma" panose="020B0604030504040204" pitchFamily="34" charset="0"/>
              </a:rPr>
              <a:t>Region of Interest</a:t>
            </a:r>
          </a:p>
          <a:p>
            <a:r>
              <a:rPr lang="en-IN" dirty="0">
                <a:latin typeface="Tahoma" panose="020B0604030504040204" pitchFamily="34" charset="0"/>
                <a:ea typeface="Tahoma" panose="020B0604030504040204" pitchFamily="34" charset="0"/>
                <a:cs typeface="Tahoma" panose="020B0604030504040204" pitchFamily="34" charset="0"/>
              </a:rPr>
              <a:t>Filtering &amp; Smoothing an image.</a:t>
            </a:r>
          </a:p>
          <a:p>
            <a:r>
              <a:rPr lang="en-IN" dirty="0">
                <a:latin typeface="Tahoma" panose="020B0604030504040204" pitchFamily="34" charset="0"/>
                <a:ea typeface="Tahoma" panose="020B0604030504040204" pitchFamily="34" charset="0"/>
                <a:cs typeface="Tahoma" panose="020B0604030504040204" pitchFamily="34" charset="0"/>
              </a:rPr>
              <a:t>Getting the Region of Interest / Volume of Interest.</a:t>
            </a:r>
          </a:p>
          <a:p>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2EAC6508-DA5B-4B93-915F-F36DD2ED94DB}"/>
              </a:ext>
            </a:extLst>
          </p:cNvPr>
          <p:cNvPicPr>
            <a:picLocks noChangeAspect="1"/>
          </p:cNvPicPr>
          <p:nvPr/>
        </p:nvPicPr>
        <p:blipFill>
          <a:blip r:embed="rId2"/>
          <a:stretch>
            <a:fillRect/>
          </a:stretch>
        </p:blipFill>
        <p:spPr>
          <a:xfrm>
            <a:off x="6096000" y="2299824"/>
            <a:ext cx="5365072" cy="2556260"/>
          </a:xfrm>
          <a:prstGeom prst="rect">
            <a:avLst/>
          </a:prstGeom>
        </p:spPr>
      </p:pic>
    </p:spTree>
    <p:extLst>
      <p:ext uri="{BB962C8B-B14F-4D97-AF65-F5344CB8AC3E}">
        <p14:creationId xmlns:p14="http://schemas.microsoft.com/office/powerpoint/2010/main" val="406797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7D18-D677-4137-89C4-9DADC8728886}"/>
              </a:ext>
            </a:extLst>
          </p:cNvPr>
          <p:cNvSpPr>
            <a:spLocks noGrp="1"/>
          </p:cNvSpPr>
          <p:nvPr>
            <p:ph type="title"/>
          </p:nvPr>
        </p:nvSpPr>
        <p:spPr>
          <a:xfrm>
            <a:off x="1141413" y="174634"/>
            <a:ext cx="9905998" cy="1478570"/>
          </a:xfrm>
        </p:spPr>
        <p:txBody>
          <a:bodyPr>
            <a:normAutofit/>
          </a:bodyPr>
          <a:lstStyle/>
          <a:p>
            <a:pPr algn="ctr"/>
            <a:r>
              <a:rPr lang="en-IN" sz="4400" dirty="0">
                <a:latin typeface="Rockwell" panose="02060603020205020403" pitchFamily="18" charset="0"/>
              </a:rPr>
              <a:t>C</a:t>
            </a:r>
            <a:r>
              <a:rPr lang="en-IN" sz="4000" dirty="0">
                <a:latin typeface="Rockwell" panose="02060603020205020403" pitchFamily="18" charset="0"/>
              </a:rPr>
              <a:t>omparative</a:t>
            </a:r>
            <a:r>
              <a:rPr lang="en-IN" sz="4400" dirty="0">
                <a:latin typeface="Rockwell" panose="02060603020205020403" pitchFamily="18" charset="0"/>
              </a:rPr>
              <a:t> S</a:t>
            </a:r>
            <a:r>
              <a:rPr lang="en-IN" sz="4000" dirty="0">
                <a:latin typeface="Rockwell" panose="02060603020205020403" pitchFamily="18" charset="0"/>
              </a:rPr>
              <a:t>tudy</a:t>
            </a:r>
            <a:r>
              <a:rPr lang="en-IN" sz="4400" dirty="0">
                <a:latin typeface="Rockwell" panose="02060603020205020403" pitchFamily="18" charset="0"/>
              </a:rPr>
              <a:t> f</a:t>
            </a:r>
            <a:r>
              <a:rPr lang="en-IN" sz="4000" dirty="0">
                <a:latin typeface="Rockwell" panose="02060603020205020403" pitchFamily="18" charset="0"/>
              </a:rPr>
              <a:t>or</a:t>
            </a:r>
            <a:r>
              <a:rPr lang="en-IN" sz="4400" dirty="0">
                <a:latin typeface="Rockwell" panose="02060603020205020403" pitchFamily="18" charset="0"/>
              </a:rPr>
              <a:t> T</a:t>
            </a:r>
            <a:r>
              <a:rPr lang="en-IN" sz="4000" dirty="0">
                <a:latin typeface="Rockwell" panose="02060603020205020403" pitchFamily="18" charset="0"/>
              </a:rPr>
              <a:t>extual</a:t>
            </a:r>
            <a:r>
              <a:rPr lang="en-IN" sz="4400" dirty="0">
                <a:latin typeface="Rockwell" panose="02060603020205020403" pitchFamily="18" charset="0"/>
              </a:rPr>
              <a:t> D</a:t>
            </a:r>
            <a:r>
              <a:rPr lang="en-IN" sz="4000" dirty="0">
                <a:latin typeface="Rockwell" panose="02060603020205020403" pitchFamily="18" charset="0"/>
              </a:rPr>
              <a:t>ataset</a:t>
            </a:r>
            <a:endParaRPr lang="en-IN"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846C317F-9350-48D0-83E4-F09D9831A20B}"/>
              </a:ext>
            </a:extLst>
          </p:cNvPr>
          <p:cNvSpPr>
            <a:spLocks noGrp="1"/>
          </p:cNvSpPr>
          <p:nvPr>
            <p:ph idx="1"/>
          </p:nvPr>
        </p:nvSpPr>
        <p:spPr>
          <a:xfrm>
            <a:off x="1141412" y="1793288"/>
            <a:ext cx="9609446" cy="4625267"/>
          </a:xfrm>
        </p:spPr>
        <p:txBody>
          <a:bodyPr>
            <a:normAutofit/>
          </a:bodyPr>
          <a:lstStyle/>
          <a:p>
            <a:r>
              <a:rPr lang="en-IN" dirty="0">
                <a:latin typeface="Tahoma" panose="020B0604030504040204" pitchFamily="34" charset="0"/>
                <a:ea typeface="Tahoma" panose="020B0604030504040204" pitchFamily="34" charset="0"/>
                <a:cs typeface="Tahoma" panose="020B0604030504040204" pitchFamily="34" charset="0"/>
              </a:rPr>
              <a:t>Pima Indian Diabetes Database / Dataset</a:t>
            </a:r>
          </a:p>
          <a:p>
            <a:r>
              <a:rPr lang="en-US" dirty="0">
                <a:latin typeface="Tahoma" panose="020B0604030504040204" pitchFamily="34" charset="0"/>
                <a:ea typeface="Tahoma" panose="020B0604030504040204" pitchFamily="34" charset="0"/>
                <a:cs typeface="Tahoma" panose="020B0604030504040204" pitchFamily="34" charset="0"/>
              </a:rPr>
              <a:t>O</a:t>
            </a: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riginally from the National Institute of Diabetes and Kidney Diseases</a:t>
            </a:r>
          </a:p>
          <a:p>
            <a:r>
              <a:rPr lang="en-IN" dirty="0">
                <a:latin typeface="Tahoma" panose="020B0604030504040204" pitchFamily="34" charset="0"/>
                <a:ea typeface="Tahoma" panose="020B0604030504040204" pitchFamily="34" charset="0"/>
                <a:cs typeface="Tahoma" panose="020B0604030504040204" pitchFamily="34" charset="0"/>
              </a:rPr>
              <a:t>Published by UCI Machine Learning</a:t>
            </a:r>
          </a:p>
          <a:p>
            <a:r>
              <a:rPr lang="en-IN" dirty="0">
                <a:latin typeface="Tahoma" panose="020B0604030504040204" pitchFamily="34" charset="0"/>
                <a:ea typeface="Tahoma" panose="020B0604030504040204" pitchFamily="34" charset="0"/>
                <a:cs typeface="Tahoma" panose="020B0604030504040204" pitchFamily="34" charset="0"/>
              </a:rPr>
              <a:t>Dataset Fields : </a:t>
            </a: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Pregnancies, Glucose </a:t>
            </a:r>
            <a:r>
              <a:rPr lang="en-US" b="0" i="0" u="none" strike="noStrike" baseline="0" dirty="0" err="1">
                <a:latin typeface="Tahoma" panose="020B0604030504040204" pitchFamily="34" charset="0"/>
                <a:ea typeface="Tahoma" panose="020B0604030504040204" pitchFamily="34" charset="0"/>
                <a:cs typeface="Tahoma" panose="020B0604030504040204" pitchFamily="34" charset="0"/>
              </a:rPr>
              <a:t>BloodPressure</a:t>
            </a: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 </a:t>
            </a:r>
            <a:r>
              <a:rPr lang="en-US" b="0" i="0" u="none" strike="noStrike" baseline="0" dirty="0" err="1">
                <a:latin typeface="Tahoma" panose="020B0604030504040204" pitchFamily="34" charset="0"/>
                <a:ea typeface="Tahoma" panose="020B0604030504040204" pitchFamily="34" charset="0"/>
                <a:cs typeface="Tahoma" panose="020B0604030504040204" pitchFamily="34" charset="0"/>
              </a:rPr>
              <a:t>SkinThickness</a:t>
            </a: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 </a:t>
            </a:r>
            <a:r>
              <a:rPr lang="en-IN" b="0" i="0" u="none" strike="noStrike" baseline="0" dirty="0">
                <a:latin typeface="Tahoma" panose="020B0604030504040204" pitchFamily="34" charset="0"/>
                <a:ea typeface="Tahoma" panose="020B0604030504040204" pitchFamily="34" charset="0"/>
                <a:cs typeface="Tahoma" panose="020B0604030504040204" pitchFamily="34" charset="0"/>
              </a:rPr>
              <a:t>Insulin, BMI, </a:t>
            </a:r>
            <a:r>
              <a:rPr lang="en-IN" b="0" i="0" u="none" strike="noStrike" baseline="0" dirty="0" err="1">
                <a:latin typeface="Tahoma" panose="020B0604030504040204" pitchFamily="34" charset="0"/>
                <a:ea typeface="Tahoma" panose="020B0604030504040204" pitchFamily="34" charset="0"/>
                <a:cs typeface="Tahoma" panose="020B0604030504040204" pitchFamily="34" charset="0"/>
              </a:rPr>
              <a:t>DiabetesPedigreeFunction</a:t>
            </a:r>
            <a:r>
              <a:rPr lang="en-IN" b="0" i="0" u="none" strike="noStrike" baseline="0" dirty="0">
                <a:latin typeface="Tahoma" panose="020B0604030504040204" pitchFamily="34" charset="0"/>
                <a:ea typeface="Tahoma" panose="020B0604030504040204" pitchFamily="34" charset="0"/>
                <a:cs typeface="Tahoma" panose="020B0604030504040204" pitchFamily="34" charset="0"/>
              </a:rPr>
              <a:t>, Age, Outcome</a:t>
            </a:r>
            <a:endParaRPr lang="en-IN" sz="1800" b="0" i="0" u="none" strike="noStrike" baseline="0" dirty="0">
              <a:latin typeface="Tahoma" panose="020B0604030504040204" pitchFamily="34" charset="0"/>
              <a:ea typeface="Tahoma" panose="020B0604030504040204" pitchFamily="34" charset="0"/>
              <a:cs typeface="Tahoma" panose="020B0604030504040204" pitchFamily="34" charset="0"/>
            </a:endParaRPr>
          </a:p>
          <a:p>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671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7D18-D677-4137-89C4-9DADC8728886}"/>
              </a:ext>
            </a:extLst>
          </p:cNvPr>
          <p:cNvSpPr>
            <a:spLocks noGrp="1"/>
          </p:cNvSpPr>
          <p:nvPr>
            <p:ph type="title"/>
          </p:nvPr>
        </p:nvSpPr>
        <p:spPr>
          <a:xfrm>
            <a:off x="1141413" y="174634"/>
            <a:ext cx="9905998" cy="1478570"/>
          </a:xfrm>
        </p:spPr>
        <p:txBody>
          <a:bodyPr>
            <a:normAutofit/>
          </a:bodyPr>
          <a:lstStyle/>
          <a:p>
            <a:pPr algn="ctr"/>
            <a:r>
              <a:rPr lang="en-IN" sz="4400" dirty="0">
                <a:latin typeface="Rockwell" panose="02060603020205020403" pitchFamily="18" charset="0"/>
              </a:rPr>
              <a:t>C</a:t>
            </a:r>
            <a:r>
              <a:rPr lang="en-IN" sz="4000" dirty="0">
                <a:latin typeface="Rockwell" panose="02060603020205020403" pitchFamily="18" charset="0"/>
              </a:rPr>
              <a:t>omparative</a:t>
            </a:r>
            <a:r>
              <a:rPr lang="en-IN" sz="4400" dirty="0">
                <a:latin typeface="Rockwell" panose="02060603020205020403" pitchFamily="18" charset="0"/>
              </a:rPr>
              <a:t> S</a:t>
            </a:r>
            <a:r>
              <a:rPr lang="en-IN" sz="4000" dirty="0">
                <a:latin typeface="Rockwell" panose="02060603020205020403" pitchFamily="18" charset="0"/>
              </a:rPr>
              <a:t>tudy</a:t>
            </a:r>
            <a:r>
              <a:rPr lang="en-IN" sz="4400" dirty="0">
                <a:latin typeface="Rockwell" panose="02060603020205020403" pitchFamily="18" charset="0"/>
              </a:rPr>
              <a:t> f</a:t>
            </a:r>
            <a:r>
              <a:rPr lang="en-IN" sz="4000" dirty="0">
                <a:latin typeface="Rockwell" panose="02060603020205020403" pitchFamily="18" charset="0"/>
              </a:rPr>
              <a:t>or</a:t>
            </a:r>
            <a:r>
              <a:rPr lang="en-IN" sz="4400" dirty="0">
                <a:latin typeface="Rockwell" panose="02060603020205020403" pitchFamily="18" charset="0"/>
              </a:rPr>
              <a:t> T</a:t>
            </a:r>
            <a:r>
              <a:rPr lang="en-IN" sz="4000" dirty="0">
                <a:latin typeface="Rockwell" panose="02060603020205020403" pitchFamily="18" charset="0"/>
              </a:rPr>
              <a:t>extual</a:t>
            </a:r>
            <a:r>
              <a:rPr lang="en-IN" sz="4400" dirty="0">
                <a:latin typeface="Rockwell" panose="02060603020205020403" pitchFamily="18" charset="0"/>
              </a:rPr>
              <a:t> D</a:t>
            </a:r>
            <a:r>
              <a:rPr lang="en-IN" sz="4000" dirty="0">
                <a:latin typeface="Rockwell" panose="02060603020205020403" pitchFamily="18" charset="0"/>
              </a:rPr>
              <a:t>ataset</a:t>
            </a:r>
            <a:endParaRPr lang="en-IN"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0612F065-0E90-4424-AF65-2FFAE91FEC79}"/>
              </a:ext>
            </a:extLst>
          </p:cNvPr>
          <p:cNvGraphicFramePr>
            <a:graphicFrameLocks noGrp="1"/>
          </p:cNvGraphicFramePr>
          <p:nvPr>
            <p:ph idx="1"/>
            <p:extLst>
              <p:ext uri="{D42A27DB-BD31-4B8C-83A1-F6EECF244321}">
                <p14:modId xmlns:p14="http://schemas.microsoft.com/office/powerpoint/2010/main" val="3150099352"/>
              </p:ext>
            </p:extLst>
          </p:nvPr>
        </p:nvGraphicFramePr>
        <p:xfrm>
          <a:off x="1562470" y="1653203"/>
          <a:ext cx="9357064" cy="4729840"/>
        </p:xfrm>
        <a:graphic>
          <a:graphicData uri="http://schemas.openxmlformats.org/drawingml/2006/table">
            <a:tbl>
              <a:tblPr firstRow="1" firstCol="1" bandRow="1">
                <a:tableStyleId>{5C22544A-7EE6-4342-B048-85BDC9FD1C3A}</a:tableStyleId>
              </a:tblPr>
              <a:tblGrid>
                <a:gridCol w="6134470">
                  <a:extLst>
                    <a:ext uri="{9D8B030D-6E8A-4147-A177-3AD203B41FA5}">
                      <a16:colId xmlns:a16="http://schemas.microsoft.com/office/drawing/2014/main" val="967622067"/>
                    </a:ext>
                  </a:extLst>
                </a:gridCol>
                <a:gridCol w="3222594">
                  <a:extLst>
                    <a:ext uri="{9D8B030D-6E8A-4147-A177-3AD203B41FA5}">
                      <a16:colId xmlns:a16="http://schemas.microsoft.com/office/drawing/2014/main" val="326438708"/>
                    </a:ext>
                  </a:extLst>
                </a:gridCol>
              </a:tblGrid>
              <a:tr h="591230">
                <a:tc>
                  <a:txBody>
                    <a:bodyPr/>
                    <a:lstStyle/>
                    <a:p>
                      <a:pPr marL="325755" marR="424815" algn="ctr">
                        <a:lnSpc>
                          <a:spcPct val="150000"/>
                        </a:lnSpc>
                        <a:spcBef>
                          <a:spcPts val="5"/>
                        </a:spcBef>
                        <a:spcAft>
                          <a:spcPts val="800"/>
                        </a:spcAft>
                      </a:pPr>
                      <a:r>
                        <a:rPr lang="en-US" sz="2400" kern="0" dirty="0">
                          <a:effectLst/>
                          <a:latin typeface="Tahoma" panose="020B0604030504040204" pitchFamily="34" charset="0"/>
                          <a:ea typeface="Tahoma" panose="020B0604030504040204" pitchFamily="34" charset="0"/>
                          <a:cs typeface="Tahoma" panose="020B0604030504040204" pitchFamily="34" charset="0"/>
                        </a:rPr>
                        <a:t>MODEL</a:t>
                      </a:r>
                      <a:endParaRPr lang="en-IN" sz="2000" b="1" kern="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325755" marR="424815" algn="ctr">
                        <a:lnSpc>
                          <a:spcPct val="150000"/>
                        </a:lnSpc>
                        <a:spcBef>
                          <a:spcPts val="5"/>
                        </a:spcBef>
                        <a:spcAft>
                          <a:spcPts val="800"/>
                        </a:spcAft>
                      </a:pPr>
                      <a:r>
                        <a:rPr lang="en-US" sz="2400" kern="0" dirty="0">
                          <a:effectLst/>
                          <a:latin typeface="Tahoma" panose="020B0604030504040204" pitchFamily="34" charset="0"/>
                          <a:ea typeface="Tahoma" panose="020B0604030504040204" pitchFamily="34" charset="0"/>
                          <a:cs typeface="Tahoma" panose="020B0604030504040204" pitchFamily="34" charset="0"/>
                        </a:rPr>
                        <a:t>ACCURACY</a:t>
                      </a:r>
                      <a:endParaRPr lang="en-IN" sz="2000" b="1" kern="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815978796"/>
                  </a:ext>
                </a:extLst>
              </a:tr>
              <a:tr h="591230">
                <a:tc>
                  <a:txBody>
                    <a:bodyPr/>
                    <a:lstStyle/>
                    <a:p>
                      <a:pPr marL="325755" marR="424815" algn="ctr">
                        <a:lnSpc>
                          <a:spcPct val="150000"/>
                        </a:lnSpc>
                        <a:spcBef>
                          <a:spcPts val="5"/>
                        </a:spcBef>
                        <a:spcAft>
                          <a:spcPts val="800"/>
                        </a:spcAft>
                      </a:pPr>
                      <a:r>
                        <a:rPr lang="en-US" sz="2400" kern="0">
                          <a:effectLst/>
                          <a:latin typeface="Tahoma" panose="020B0604030504040204" pitchFamily="34" charset="0"/>
                          <a:ea typeface="Tahoma" panose="020B0604030504040204" pitchFamily="34" charset="0"/>
                          <a:cs typeface="Tahoma" panose="020B0604030504040204" pitchFamily="34" charset="0"/>
                        </a:rPr>
                        <a:t>Logistic Regression</a:t>
                      </a:r>
                      <a:endParaRPr lang="en-IN" sz="2000" b="1" kern="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r>
                        <a:rPr lang="en-IN" sz="2400" dirty="0">
                          <a:effectLst/>
                          <a:latin typeface="Tahoma" panose="020B0604030504040204" pitchFamily="34" charset="0"/>
                          <a:ea typeface="Tahoma" panose="020B0604030504040204" pitchFamily="34" charset="0"/>
                          <a:cs typeface="Tahoma" panose="020B0604030504040204" pitchFamily="34" charset="0"/>
                        </a:rPr>
                        <a:t>0.8246753246753247</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456783811"/>
                  </a:ext>
                </a:extLst>
              </a:tr>
              <a:tr h="591230">
                <a:tc>
                  <a:txBody>
                    <a:bodyPr/>
                    <a:lstStyle/>
                    <a:p>
                      <a:pPr marL="325755" marR="424815" algn="ctr">
                        <a:lnSpc>
                          <a:spcPct val="150000"/>
                        </a:lnSpc>
                        <a:spcBef>
                          <a:spcPts val="5"/>
                        </a:spcBef>
                        <a:spcAft>
                          <a:spcPts val="800"/>
                        </a:spcAft>
                      </a:pPr>
                      <a:r>
                        <a:rPr lang="en-US" sz="2400" kern="0" dirty="0">
                          <a:effectLst/>
                          <a:latin typeface="Tahoma" panose="020B0604030504040204" pitchFamily="34" charset="0"/>
                          <a:ea typeface="Tahoma" panose="020B0604030504040204" pitchFamily="34" charset="0"/>
                          <a:cs typeface="Tahoma" panose="020B0604030504040204" pitchFamily="34" charset="0"/>
                        </a:rPr>
                        <a:t>K-Nearest </a:t>
                      </a:r>
                      <a:r>
                        <a:rPr lang="en-US" sz="2400" kern="0" dirty="0" err="1">
                          <a:effectLst/>
                          <a:latin typeface="Tahoma" panose="020B0604030504040204" pitchFamily="34" charset="0"/>
                          <a:ea typeface="Tahoma" panose="020B0604030504040204" pitchFamily="34" charset="0"/>
                          <a:cs typeface="Tahoma" panose="020B0604030504040204" pitchFamily="34" charset="0"/>
                        </a:rPr>
                        <a:t>Neighbour</a:t>
                      </a:r>
                      <a:r>
                        <a:rPr lang="en-US" sz="2400" kern="0" dirty="0">
                          <a:effectLst/>
                          <a:latin typeface="Tahoma" panose="020B0604030504040204" pitchFamily="34" charset="0"/>
                          <a:ea typeface="Tahoma" panose="020B0604030504040204" pitchFamily="34" charset="0"/>
                          <a:cs typeface="Tahoma" panose="020B0604030504040204" pitchFamily="34" charset="0"/>
                        </a:rPr>
                        <a:t> Classifier</a:t>
                      </a:r>
                      <a:endParaRPr lang="en-IN" sz="2000" b="1" kern="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r>
                        <a:rPr lang="en-IN" sz="2400" dirty="0">
                          <a:effectLst/>
                          <a:latin typeface="Tahoma" panose="020B0604030504040204" pitchFamily="34" charset="0"/>
                          <a:ea typeface="Tahoma" panose="020B0604030504040204" pitchFamily="34" charset="0"/>
                          <a:cs typeface="Tahoma" panose="020B0604030504040204" pitchFamily="34" charset="0"/>
                        </a:rPr>
                        <a:t>0.7987012987012987</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531684055"/>
                  </a:ext>
                </a:extLst>
              </a:tr>
              <a:tr h="591230">
                <a:tc>
                  <a:txBody>
                    <a:bodyPr/>
                    <a:lstStyle/>
                    <a:p>
                      <a:pPr marL="325755" marR="424815" algn="ctr">
                        <a:lnSpc>
                          <a:spcPct val="150000"/>
                        </a:lnSpc>
                        <a:spcBef>
                          <a:spcPts val="5"/>
                        </a:spcBef>
                        <a:spcAft>
                          <a:spcPts val="800"/>
                        </a:spcAft>
                      </a:pPr>
                      <a:r>
                        <a:rPr lang="en-US" sz="2400" kern="0" dirty="0">
                          <a:effectLst/>
                          <a:latin typeface="Tahoma" panose="020B0604030504040204" pitchFamily="34" charset="0"/>
                          <a:ea typeface="Tahoma" panose="020B0604030504040204" pitchFamily="34" charset="0"/>
                          <a:cs typeface="Tahoma" panose="020B0604030504040204" pitchFamily="34" charset="0"/>
                        </a:rPr>
                        <a:t>Support Vector Classifier</a:t>
                      </a:r>
                      <a:endParaRPr lang="en-IN" sz="2000" b="1" kern="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r>
                        <a:rPr lang="en-IN" sz="2400" dirty="0">
                          <a:effectLst/>
                          <a:latin typeface="Tahoma" panose="020B0604030504040204" pitchFamily="34" charset="0"/>
                          <a:ea typeface="Tahoma" panose="020B0604030504040204" pitchFamily="34" charset="0"/>
                          <a:cs typeface="Tahoma" panose="020B0604030504040204" pitchFamily="34" charset="0"/>
                        </a:rPr>
                        <a:t>0.8246753246753247</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4271173287"/>
                  </a:ext>
                </a:extLst>
              </a:tr>
              <a:tr h="591230">
                <a:tc>
                  <a:txBody>
                    <a:bodyPr/>
                    <a:lstStyle/>
                    <a:p>
                      <a:pPr marL="325755" marR="424815" algn="ctr">
                        <a:lnSpc>
                          <a:spcPct val="150000"/>
                        </a:lnSpc>
                        <a:spcBef>
                          <a:spcPts val="5"/>
                        </a:spcBef>
                        <a:spcAft>
                          <a:spcPts val="800"/>
                        </a:spcAft>
                      </a:pPr>
                      <a:r>
                        <a:rPr lang="en-US" sz="2400" kern="0">
                          <a:effectLst/>
                          <a:latin typeface="Tahoma" panose="020B0604030504040204" pitchFamily="34" charset="0"/>
                          <a:ea typeface="Tahoma" panose="020B0604030504040204" pitchFamily="34" charset="0"/>
                          <a:cs typeface="Tahoma" panose="020B0604030504040204" pitchFamily="34" charset="0"/>
                        </a:rPr>
                        <a:t>Naïve Bayes</a:t>
                      </a:r>
                      <a:endParaRPr lang="en-IN" sz="2000" b="1" kern="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r>
                        <a:rPr lang="en-IN" sz="2400" dirty="0">
                          <a:effectLst/>
                          <a:latin typeface="Tahoma" panose="020B0604030504040204" pitchFamily="34" charset="0"/>
                          <a:ea typeface="Tahoma" panose="020B0604030504040204" pitchFamily="34" charset="0"/>
                          <a:cs typeface="Tahoma" panose="020B0604030504040204" pitchFamily="34" charset="0"/>
                        </a:rPr>
                        <a:t>0.7922077922077922</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13621648"/>
                  </a:ext>
                </a:extLst>
              </a:tr>
              <a:tr h="591230">
                <a:tc>
                  <a:txBody>
                    <a:bodyPr/>
                    <a:lstStyle/>
                    <a:p>
                      <a:pPr marL="325755" marR="424815" algn="ctr">
                        <a:lnSpc>
                          <a:spcPct val="150000"/>
                        </a:lnSpc>
                        <a:spcBef>
                          <a:spcPts val="5"/>
                        </a:spcBef>
                        <a:spcAft>
                          <a:spcPts val="800"/>
                        </a:spcAft>
                      </a:pPr>
                      <a:r>
                        <a:rPr lang="en-US" sz="2400" kern="0">
                          <a:effectLst/>
                          <a:latin typeface="Tahoma" panose="020B0604030504040204" pitchFamily="34" charset="0"/>
                          <a:ea typeface="Tahoma" panose="020B0604030504040204" pitchFamily="34" charset="0"/>
                          <a:cs typeface="Tahoma" panose="020B0604030504040204" pitchFamily="34" charset="0"/>
                        </a:rPr>
                        <a:t>Decision Tree Classifier</a:t>
                      </a:r>
                      <a:endParaRPr lang="en-IN" sz="2000" b="1" kern="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r>
                        <a:rPr lang="en-IN" sz="2400" dirty="0">
                          <a:effectLst/>
                          <a:latin typeface="Tahoma" panose="020B0604030504040204" pitchFamily="34" charset="0"/>
                          <a:ea typeface="Tahoma" panose="020B0604030504040204" pitchFamily="34" charset="0"/>
                          <a:cs typeface="Tahoma" panose="020B0604030504040204" pitchFamily="34" charset="0"/>
                        </a:rPr>
                        <a:t>0.7077922077922078</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443763242"/>
                  </a:ext>
                </a:extLst>
              </a:tr>
              <a:tr h="591230">
                <a:tc>
                  <a:txBody>
                    <a:bodyPr/>
                    <a:lstStyle/>
                    <a:p>
                      <a:pPr marL="325755" marR="424815" algn="ctr">
                        <a:lnSpc>
                          <a:spcPct val="150000"/>
                        </a:lnSpc>
                        <a:spcBef>
                          <a:spcPts val="5"/>
                        </a:spcBef>
                        <a:spcAft>
                          <a:spcPts val="800"/>
                        </a:spcAft>
                      </a:pPr>
                      <a:r>
                        <a:rPr lang="en-US" sz="2400" kern="0">
                          <a:effectLst/>
                          <a:latin typeface="Tahoma" panose="020B0604030504040204" pitchFamily="34" charset="0"/>
                          <a:ea typeface="Tahoma" panose="020B0604030504040204" pitchFamily="34" charset="0"/>
                          <a:cs typeface="Tahoma" panose="020B0604030504040204" pitchFamily="34" charset="0"/>
                        </a:rPr>
                        <a:t>Random Forest Classifier</a:t>
                      </a:r>
                      <a:endParaRPr lang="en-IN" sz="2000" b="1" kern="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r>
                        <a:rPr lang="en-IN" sz="2400" dirty="0">
                          <a:effectLst/>
                          <a:latin typeface="Tahoma" panose="020B0604030504040204" pitchFamily="34" charset="0"/>
                          <a:ea typeface="Tahoma" panose="020B0604030504040204" pitchFamily="34" charset="0"/>
                          <a:cs typeface="Tahoma" panose="020B0604030504040204" pitchFamily="34" charset="0"/>
                        </a:rPr>
                        <a:t>0.8246753246753247</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068234232"/>
                  </a:ext>
                </a:extLst>
              </a:tr>
              <a:tr h="591230">
                <a:tc>
                  <a:txBody>
                    <a:bodyPr/>
                    <a:lstStyle/>
                    <a:p>
                      <a:pPr marL="325755" marR="424815" algn="ctr">
                        <a:lnSpc>
                          <a:spcPct val="150000"/>
                        </a:lnSpc>
                        <a:spcBef>
                          <a:spcPts val="5"/>
                        </a:spcBef>
                        <a:spcAft>
                          <a:spcPts val="800"/>
                        </a:spcAft>
                      </a:pPr>
                      <a:r>
                        <a:rPr lang="en-US" sz="2400" kern="0">
                          <a:effectLst/>
                          <a:latin typeface="Tahoma" panose="020B0604030504040204" pitchFamily="34" charset="0"/>
                          <a:ea typeface="Tahoma" panose="020B0604030504040204" pitchFamily="34" charset="0"/>
                          <a:cs typeface="Tahoma" panose="020B0604030504040204" pitchFamily="34" charset="0"/>
                        </a:rPr>
                        <a:t>Artificial Neural Network</a:t>
                      </a:r>
                      <a:endParaRPr lang="en-IN" sz="2000" b="1" kern="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effectLst/>
                          <a:latin typeface="Tahoma" panose="020B0604030504040204" pitchFamily="34" charset="0"/>
                          <a:ea typeface="Tahoma" panose="020B0604030504040204" pitchFamily="34" charset="0"/>
                          <a:cs typeface="Tahoma" panose="020B0604030504040204" pitchFamily="34" charset="0"/>
                        </a:rPr>
                        <a:t>0.7077922224998474</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275847396"/>
                  </a:ext>
                </a:extLst>
              </a:tr>
            </a:tbl>
          </a:graphicData>
        </a:graphic>
      </p:graphicFrame>
    </p:spTree>
    <p:extLst>
      <p:ext uri="{BB962C8B-B14F-4D97-AF65-F5344CB8AC3E}">
        <p14:creationId xmlns:p14="http://schemas.microsoft.com/office/powerpoint/2010/main" val="250217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11DB-F6D3-4636-BD38-0F4A95AC2356}"/>
              </a:ext>
            </a:extLst>
          </p:cNvPr>
          <p:cNvSpPr>
            <a:spLocks noGrp="1"/>
          </p:cNvSpPr>
          <p:nvPr>
            <p:ph type="title"/>
          </p:nvPr>
        </p:nvSpPr>
        <p:spPr>
          <a:xfrm>
            <a:off x="1141413" y="174634"/>
            <a:ext cx="9905998" cy="1478570"/>
          </a:xfrm>
        </p:spPr>
        <p:txBody>
          <a:bodyPr>
            <a:normAutofit/>
          </a:bodyPr>
          <a:lstStyle/>
          <a:p>
            <a:pPr algn="ctr"/>
            <a:r>
              <a:rPr lang="en-IN" sz="4400" dirty="0">
                <a:latin typeface="Rockwell" panose="02060603020205020403" pitchFamily="18" charset="0"/>
              </a:rPr>
              <a:t>S</a:t>
            </a:r>
            <a:r>
              <a:rPr lang="en-IN" sz="4000" dirty="0">
                <a:latin typeface="Rockwell" panose="02060603020205020403" pitchFamily="18" charset="0"/>
              </a:rPr>
              <a:t>tudy</a:t>
            </a:r>
            <a:r>
              <a:rPr lang="en-IN" sz="4400" dirty="0">
                <a:latin typeface="Rockwell" panose="02060603020205020403" pitchFamily="18" charset="0"/>
              </a:rPr>
              <a:t> f</a:t>
            </a:r>
            <a:r>
              <a:rPr lang="en-IN" sz="4000" dirty="0">
                <a:latin typeface="Rockwell" panose="02060603020205020403" pitchFamily="18" charset="0"/>
              </a:rPr>
              <a:t>or</a:t>
            </a:r>
            <a:r>
              <a:rPr lang="en-IN" sz="4400" dirty="0">
                <a:latin typeface="Rockwell" panose="02060603020205020403" pitchFamily="18" charset="0"/>
              </a:rPr>
              <a:t> I</a:t>
            </a:r>
            <a:r>
              <a:rPr lang="en-IN" sz="4000" dirty="0">
                <a:latin typeface="Rockwell" panose="02060603020205020403" pitchFamily="18" charset="0"/>
              </a:rPr>
              <a:t>mage</a:t>
            </a:r>
            <a:r>
              <a:rPr lang="en-IN" sz="4400" dirty="0">
                <a:latin typeface="Rockwell" panose="02060603020205020403" pitchFamily="18" charset="0"/>
              </a:rPr>
              <a:t> D</a:t>
            </a:r>
            <a:r>
              <a:rPr lang="en-IN" sz="4000" dirty="0">
                <a:latin typeface="Rockwell" panose="02060603020205020403" pitchFamily="18" charset="0"/>
              </a:rPr>
              <a:t>ataset</a:t>
            </a:r>
            <a:endParaRPr lang="en-IN"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DAF6DAC8-4D40-4632-AE77-3093E27A89A3}"/>
              </a:ext>
            </a:extLst>
          </p:cNvPr>
          <p:cNvSpPr>
            <a:spLocks noGrp="1"/>
          </p:cNvSpPr>
          <p:nvPr>
            <p:ph idx="1"/>
          </p:nvPr>
        </p:nvSpPr>
        <p:spPr>
          <a:xfrm>
            <a:off x="1141413" y="1658143"/>
            <a:ext cx="9905999" cy="4352040"/>
          </a:xfrm>
        </p:spPr>
        <p:txBody>
          <a:bodyPr/>
          <a:lstStyle/>
          <a:p>
            <a:r>
              <a:rPr lang="en-IN" dirty="0">
                <a:latin typeface="Tahoma" panose="020B0604030504040204" pitchFamily="34" charset="0"/>
                <a:ea typeface="Tahoma" panose="020B0604030504040204" pitchFamily="34" charset="0"/>
                <a:cs typeface="Tahoma" panose="020B0604030504040204" pitchFamily="34" charset="0"/>
              </a:rPr>
              <a:t>Convolutional Neural Network (CNN) will be used.</a:t>
            </a:r>
          </a:p>
          <a:p>
            <a:r>
              <a:rPr lang="en-IN" dirty="0">
                <a:latin typeface="Tahoma" panose="020B0604030504040204" pitchFamily="34" charset="0"/>
                <a:ea typeface="Tahoma" panose="020B0604030504040204" pitchFamily="34" charset="0"/>
                <a:cs typeface="Tahoma" panose="020B0604030504040204" pitchFamily="34" charset="0"/>
              </a:rPr>
              <a:t>Datasets Acquired : Skin Cancer Detection, Breast Cancer Detection, Parkinson Disease, and many more</a:t>
            </a:r>
          </a:p>
        </p:txBody>
      </p:sp>
    </p:spTree>
    <p:extLst>
      <p:ext uri="{BB962C8B-B14F-4D97-AF65-F5344CB8AC3E}">
        <p14:creationId xmlns:p14="http://schemas.microsoft.com/office/powerpoint/2010/main" val="49693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4326-6ACE-4B46-BCAC-B6C2034D7677}"/>
              </a:ext>
            </a:extLst>
          </p:cNvPr>
          <p:cNvSpPr>
            <a:spLocks noGrp="1"/>
          </p:cNvSpPr>
          <p:nvPr>
            <p:ph type="title"/>
          </p:nvPr>
        </p:nvSpPr>
        <p:spPr>
          <a:xfrm>
            <a:off x="1143001" y="0"/>
            <a:ext cx="9905998" cy="1478570"/>
          </a:xfrm>
        </p:spPr>
        <p:txBody>
          <a:bodyPr>
            <a:normAutofit/>
          </a:bodyPr>
          <a:lstStyle/>
          <a:p>
            <a:pPr algn="ctr"/>
            <a:r>
              <a:rPr lang="en-IN" sz="4400" dirty="0">
                <a:latin typeface="Rockwell" panose="02060603020205020403" pitchFamily="18" charset="0"/>
              </a:rPr>
              <a:t>F</a:t>
            </a:r>
            <a:r>
              <a:rPr lang="en-IN" sz="4000" dirty="0">
                <a:latin typeface="Rockwell" panose="02060603020205020403" pitchFamily="18" charset="0"/>
              </a:rPr>
              <a:t>low</a:t>
            </a:r>
            <a:r>
              <a:rPr lang="en-IN" sz="4400" dirty="0">
                <a:latin typeface="Rockwell" panose="02060603020205020403" pitchFamily="18" charset="0"/>
              </a:rPr>
              <a:t> O</a:t>
            </a:r>
            <a:r>
              <a:rPr lang="en-IN" sz="4000" dirty="0">
                <a:latin typeface="Rockwell" panose="02060603020205020403" pitchFamily="18" charset="0"/>
              </a:rPr>
              <a:t>f</a:t>
            </a:r>
            <a:r>
              <a:rPr lang="en-IN" sz="4400" dirty="0">
                <a:latin typeface="Rockwell" panose="02060603020205020403" pitchFamily="18" charset="0"/>
              </a:rPr>
              <a:t> E</a:t>
            </a:r>
            <a:r>
              <a:rPr lang="en-IN" sz="4000" dirty="0">
                <a:latin typeface="Rockwell" panose="02060603020205020403" pitchFamily="18" charset="0"/>
              </a:rPr>
              <a:t>vents</a:t>
            </a:r>
            <a:endParaRPr lang="en-IN" sz="4400" dirty="0">
              <a:latin typeface="Rockwell" panose="02060603020205020403" pitchFamily="18" charset="0"/>
            </a:endParaRPr>
          </a:p>
        </p:txBody>
      </p:sp>
      <p:pic>
        <p:nvPicPr>
          <p:cNvPr id="5" name="Picture 4">
            <a:extLst>
              <a:ext uri="{FF2B5EF4-FFF2-40B4-BE49-F238E27FC236}">
                <a16:creationId xmlns:a16="http://schemas.microsoft.com/office/drawing/2014/main" id="{D256AA0E-C9A5-401C-AE4D-43D31FBAFBA8}"/>
              </a:ext>
            </a:extLst>
          </p:cNvPr>
          <p:cNvPicPr>
            <a:picLocks noChangeAspect="1"/>
          </p:cNvPicPr>
          <p:nvPr/>
        </p:nvPicPr>
        <p:blipFill rotWithShape="1">
          <a:blip r:embed="rId2"/>
          <a:srcRect t="11080"/>
          <a:stretch/>
        </p:blipFill>
        <p:spPr>
          <a:xfrm>
            <a:off x="1269507" y="1478570"/>
            <a:ext cx="9905998" cy="5217735"/>
          </a:xfrm>
          <a:prstGeom prst="rect">
            <a:avLst/>
          </a:prstGeom>
        </p:spPr>
      </p:pic>
    </p:spTree>
    <p:extLst>
      <p:ext uri="{BB962C8B-B14F-4D97-AF65-F5344CB8AC3E}">
        <p14:creationId xmlns:p14="http://schemas.microsoft.com/office/powerpoint/2010/main" val="8168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8F71-E7B1-4571-83EA-F221DE1A6A56}"/>
              </a:ext>
            </a:extLst>
          </p:cNvPr>
          <p:cNvSpPr>
            <a:spLocks noGrp="1"/>
          </p:cNvSpPr>
          <p:nvPr>
            <p:ph type="title"/>
          </p:nvPr>
        </p:nvSpPr>
        <p:spPr/>
        <p:txBody>
          <a:bodyPr>
            <a:normAutofit/>
          </a:bodyPr>
          <a:lstStyle/>
          <a:p>
            <a:pPr algn="ctr"/>
            <a:r>
              <a:rPr lang="en-IN" sz="4400" dirty="0">
                <a:latin typeface="Rockwell" panose="02060603020205020403" pitchFamily="18" charset="0"/>
              </a:rPr>
              <a:t>GUI D</a:t>
            </a:r>
            <a:r>
              <a:rPr lang="en-IN" sz="4000" dirty="0">
                <a:latin typeface="Rockwell" panose="02060603020205020403" pitchFamily="18" charset="0"/>
              </a:rPr>
              <a:t>esign</a:t>
            </a:r>
            <a:endParaRPr lang="en-IN"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E577C04-78DD-4D05-86F2-698CA95BD780}"/>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Web-Based System</a:t>
            </a:r>
          </a:p>
          <a:p>
            <a:r>
              <a:rPr lang="en-US" dirty="0">
                <a:latin typeface="Tahoma" panose="020B0604030504040204" pitchFamily="34" charset="0"/>
                <a:ea typeface="Tahoma" panose="020B0604030504040204" pitchFamily="34" charset="0"/>
                <a:cs typeface="Tahoma" panose="020B0604030504040204" pitchFamily="34" charset="0"/>
              </a:rPr>
              <a:t>Tools suitable for design.</a:t>
            </a:r>
          </a:p>
          <a:p>
            <a:r>
              <a:rPr lang="en-US" dirty="0">
                <a:latin typeface="Tahoma" panose="020B0604030504040204" pitchFamily="34" charset="0"/>
                <a:ea typeface="Tahoma" panose="020B0604030504040204" pitchFamily="34" charset="0"/>
                <a:cs typeface="Tahoma" panose="020B0604030504040204" pitchFamily="34" charset="0"/>
              </a:rPr>
              <a:t>Advantage over other tools.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692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A3495F-4CF4-4F82-9830-A8A5206609BE}"/>
              </a:ext>
            </a:extLst>
          </p:cNvPr>
          <p:cNvSpPr>
            <a:spLocks noGrp="1"/>
          </p:cNvSpPr>
          <p:nvPr>
            <p:ph type="title"/>
          </p:nvPr>
        </p:nvSpPr>
        <p:spPr/>
        <p:txBody>
          <a:bodyPr>
            <a:normAutofit/>
          </a:bodyPr>
          <a:lstStyle/>
          <a:p>
            <a:pPr algn="ctr"/>
            <a:r>
              <a:rPr lang="en-IN" sz="4400" dirty="0">
                <a:latin typeface="Rockwell" panose="02060603020205020403" pitchFamily="18" charset="0"/>
              </a:rPr>
              <a:t>GUI D</a:t>
            </a:r>
            <a:r>
              <a:rPr lang="en-IN" sz="4000" dirty="0">
                <a:latin typeface="Rockwell" panose="02060603020205020403" pitchFamily="18" charset="0"/>
              </a:rPr>
              <a:t>esign : </a:t>
            </a:r>
            <a:r>
              <a:rPr lang="en-IN" sz="4400" dirty="0">
                <a:latin typeface="Rockwell" panose="02060603020205020403" pitchFamily="18" charset="0"/>
              </a:rPr>
              <a:t>D</a:t>
            </a:r>
            <a:r>
              <a:rPr lang="en-IN" sz="4000" dirty="0">
                <a:latin typeface="Rockwell" panose="02060603020205020403" pitchFamily="18" charset="0"/>
              </a:rPr>
              <a:t>efault</a:t>
            </a:r>
            <a:r>
              <a:rPr lang="en-IN" sz="4400" dirty="0">
                <a:latin typeface="Rockwell" panose="02060603020205020403" pitchFamily="18" charset="0"/>
              </a:rPr>
              <a:t> / F</a:t>
            </a:r>
            <a:r>
              <a:rPr lang="en-IN" sz="4000" dirty="0">
                <a:latin typeface="Rockwell" panose="02060603020205020403" pitchFamily="18" charset="0"/>
              </a:rPr>
              <a:t>irst</a:t>
            </a:r>
            <a:r>
              <a:rPr lang="en-IN" sz="4400" dirty="0">
                <a:latin typeface="Rockwell" panose="02060603020205020403" pitchFamily="18" charset="0"/>
              </a:rPr>
              <a:t> P</a:t>
            </a:r>
            <a:r>
              <a:rPr lang="en-IN" sz="4000" dirty="0">
                <a:latin typeface="Rockwell" panose="02060603020205020403" pitchFamily="18" charset="0"/>
              </a:rPr>
              <a:t>age</a:t>
            </a:r>
            <a:endParaRPr lang="en-IN" sz="4400" dirty="0">
              <a:latin typeface="Rockwell" panose="02060603020205020403" pitchFamily="18" charset="0"/>
            </a:endParaRPr>
          </a:p>
        </p:txBody>
      </p:sp>
      <p:sp>
        <p:nvSpPr>
          <p:cNvPr id="5" name="Content Placeholder 4">
            <a:extLst>
              <a:ext uri="{FF2B5EF4-FFF2-40B4-BE49-F238E27FC236}">
                <a16:creationId xmlns:a16="http://schemas.microsoft.com/office/drawing/2014/main" id="{055768CB-FD0B-44A1-B0E7-D7B0B61AFC3E}"/>
              </a:ext>
            </a:extLst>
          </p:cNvPr>
          <p:cNvSpPr>
            <a:spLocks noGrp="1"/>
          </p:cNvSpPr>
          <p:nvPr>
            <p:ph sz="half"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Authentication</a:t>
            </a:r>
          </a:p>
          <a:p>
            <a:r>
              <a:rPr lang="en-US" dirty="0">
                <a:latin typeface="Tahoma" panose="020B0604030504040204" pitchFamily="34" charset="0"/>
                <a:ea typeface="Tahoma" panose="020B0604030504040204" pitchFamily="34" charset="0"/>
                <a:cs typeface="Tahoma" panose="020B0604030504040204" pitchFamily="34" charset="0"/>
              </a:rPr>
              <a:t>Search for particular disease</a:t>
            </a:r>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a:extLst>
              <a:ext uri="{FF2B5EF4-FFF2-40B4-BE49-F238E27FC236}">
                <a16:creationId xmlns:a16="http://schemas.microsoft.com/office/drawing/2014/main" id="{DA99606A-3EA5-4F9E-8089-B82FDC07FC5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0598" y="2031353"/>
            <a:ext cx="4255607" cy="3773305"/>
          </a:xfrm>
          <a:prstGeom prst="rect">
            <a:avLst/>
          </a:prstGeom>
        </p:spPr>
      </p:pic>
    </p:spTree>
    <p:extLst>
      <p:ext uri="{BB962C8B-B14F-4D97-AF65-F5344CB8AC3E}">
        <p14:creationId xmlns:p14="http://schemas.microsoft.com/office/powerpoint/2010/main" val="401701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A3495F-4CF4-4F82-9830-A8A5206609BE}"/>
              </a:ext>
            </a:extLst>
          </p:cNvPr>
          <p:cNvSpPr>
            <a:spLocks noGrp="1"/>
          </p:cNvSpPr>
          <p:nvPr>
            <p:ph type="title"/>
          </p:nvPr>
        </p:nvSpPr>
        <p:spPr>
          <a:xfrm>
            <a:off x="1143001" y="0"/>
            <a:ext cx="9905998" cy="1478570"/>
          </a:xfrm>
        </p:spPr>
        <p:txBody>
          <a:bodyPr>
            <a:normAutofit/>
          </a:bodyPr>
          <a:lstStyle/>
          <a:p>
            <a:pPr algn="ctr"/>
            <a:r>
              <a:rPr lang="en-IN" sz="4400" dirty="0">
                <a:latin typeface="Rockwell" panose="02060603020205020403" pitchFamily="18" charset="0"/>
              </a:rPr>
              <a:t>GUI D</a:t>
            </a:r>
            <a:r>
              <a:rPr lang="en-IN" sz="4000" dirty="0">
                <a:latin typeface="Rockwell" panose="02060603020205020403" pitchFamily="18" charset="0"/>
              </a:rPr>
              <a:t>esign : </a:t>
            </a:r>
            <a:r>
              <a:rPr lang="en-IN" sz="4400" dirty="0">
                <a:latin typeface="Rockwell" panose="02060603020205020403" pitchFamily="18" charset="0"/>
              </a:rPr>
              <a:t>o</a:t>
            </a:r>
            <a:r>
              <a:rPr lang="en-IN" sz="4000" dirty="0">
                <a:latin typeface="Rockwell" panose="02060603020205020403" pitchFamily="18" charset="0"/>
              </a:rPr>
              <a:t>n </a:t>
            </a:r>
            <a:r>
              <a:rPr lang="en-IN" sz="4400" dirty="0">
                <a:latin typeface="Rockwell" panose="02060603020205020403" pitchFamily="18" charset="0"/>
              </a:rPr>
              <a:t>N</a:t>
            </a:r>
            <a:r>
              <a:rPr lang="en-IN" sz="4000" dirty="0">
                <a:latin typeface="Rockwell" panose="02060603020205020403" pitchFamily="18" charset="0"/>
              </a:rPr>
              <a:t>avigating</a:t>
            </a:r>
            <a:endParaRPr lang="en-IN" sz="4400" dirty="0">
              <a:latin typeface="Rockwell" panose="02060603020205020403" pitchFamily="18" charset="0"/>
            </a:endParaRPr>
          </a:p>
        </p:txBody>
      </p:sp>
      <p:sp>
        <p:nvSpPr>
          <p:cNvPr id="6" name="Text Placeholder 10">
            <a:extLst>
              <a:ext uri="{FF2B5EF4-FFF2-40B4-BE49-F238E27FC236}">
                <a16:creationId xmlns:a16="http://schemas.microsoft.com/office/drawing/2014/main" id="{30FE0B5D-28F8-4E70-A844-A3D041852975}"/>
              </a:ext>
            </a:extLst>
          </p:cNvPr>
          <p:cNvSpPr txBox="1">
            <a:spLocks/>
          </p:cNvSpPr>
          <p:nvPr/>
        </p:nvSpPr>
        <p:spPr>
          <a:xfrm>
            <a:off x="839788" y="1352688"/>
            <a:ext cx="4939575" cy="9466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User are free to select particular disease from different options.</a:t>
            </a:r>
          </a:p>
        </p:txBody>
      </p:sp>
      <p:pic>
        <p:nvPicPr>
          <p:cNvPr id="8" name="Content Placeholder 7">
            <a:extLst>
              <a:ext uri="{FF2B5EF4-FFF2-40B4-BE49-F238E27FC236}">
                <a16:creationId xmlns:a16="http://schemas.microsoft.com/office/drawing/2014/main" id="{2C3C53C7-5678-444F-9D20-A8EF56C4E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3316627"/>
            <a:ext cx="4939575" cy="3233336"/>
          </a:xfrm>
          <a:prstGeom prst="rect">
            <a:avLst/>
          </a:prstGeom>
        </p:spPr>
      </p:pic>
      <p:sp>
        <p:nvSpPr>
          <p:cNvPr id="9" name="Text Placeholder 11">
            <a:extLst>
              <a:ext uri="{FF2B5EF4-FFF2-40B4-BE49-F238E27FC236}">
                <a16:creationId xmlns:a16="http://schemas.microsoft.com/office/drawing/2014/main" id="{51D605B2-024A-4A18-AB63-7E135528307C}"/>
              </a:ext>
            </a:extLst>
          </p:cNvPr>
          <p:cNvSpPr txBox="1">
            <a:spLocks/>
          </p:cNvSpPr>
          <p:nvPr/>
        </p:nvSpPr>
        <p:spPr>
          <a:xfrm>
            <a:off x="6082575" y="1352687"/>
            <a:ext cx="5769113" cy="1804141"/>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On selecting, Image/text data is required for result.</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Once data is entered ,result is predicted on same page.</a:t>
            </a:r>
          </a:p>
        </p:txBody>
      </p:sp>
      <p:pic>
        <p:nvPicPr>
          <p:cNvPr id="10" name="Content Placeholder 9">
            <a:extLst>
              <a:ext uri="{FF2B5EF4-FFF2-40B4-BE49-F238E27FC236}">
                <a16:creationId xmlns:a16="http://schemas.microsoft.com/office/drawing/2014/main" id="{7990B98D-7BF0-4F6D-947A-1F806E26A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024" y="3316627"/>
            <a:ext cx="5336436" cy="3233336"/>
          </a:xfrm>
          <a:prstGeom prst="rect">
            <a:avLst/>
          </a:prstGeom>
        </p:spPr>
      </p:pic>
    </p:spTree>
    <p:extLst>
      <p:ext uri="{BB962C8B-B14F-4D97-AF65-F5344CB8AC3E}">
        <p14:creationId xmlns:p14="http://schemas.microsoft.com/office/powerpoint/2010/main" val="393794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819665"/>
          </a:xfrm>
        </p:spPr>
        <p:txBody>
          <a:bodyPr>
            <a:normAutofit/>
          </a:bodyPr>
          <a:lstStyle/>
          <a:p>
            <a:pPr algn="ctr"/>
            <a:r>
              <a:rPr lang="en-US" sz="4400" dirty="0">
                <a:latin typeface="Rockwell" panose="02060603020205020403" pitchFamily="18" charset="0"/>
              </a:rPr>
              <a:t>R</a:t>
            </a:r>
            <a:r>
              <a:rPr lang="en-US" sz="4000" dirty="0">
                <a:latin typeface="Rockwell" panose="02060603020205020403" pitchFamily="18" charset="0"/>
              </a:rPr>
              <a:t>eferences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896646" y="1695634"/>
            <a:ext cx="10395750" cy="4543847"/>
          </a:xfrm>
        </p:spPr>
        <p:txBody>
          <a:bodyPr>
            <a:normAutofit fontScale="85000" lnSpcReduction="20000"/>
          </a:bodyPr>
          <a:lstStyle/>
          <a:p>
            <a:pPr marL="342900" lvl="0" indent="-342900" algn="just">
              <a:lnSpc>
                <a:spcPct val="107000"/>
              </a:lnSpc>
              <a:buSzPts val="1100"/>
              <a:buFont typeface="TimesNewRoman"/>
              <a:buAutoNum type="arabicParenR"/>
            </a:pPr>
            <a:r>
              <a:rPr lang="en-IN" sz="1800" dirty="0">
                <a:effectLst/>
                <a:latin typeface="Times New Roman" panose="02020603050405020304" pitchFamily="18" charset="0"/>
                <a:ea typeface="Calibri" panose="020F0502020204030204" pitchFamily="34" charset="0"/>
                <a:cs typeface="TimesNewRoman"/>
              </a:rPr>
              <a:t>R. Sangeetha and K. S. Murthy, "A novel approach for detection of breast cancer at an early stage using digital image processing techniques," </a:t>
            </a:r>
            <a:r>
              <a:rPr lang="en-IN" sz="1800" i="1" dirty="0">
                <a:effectLst/>
                <a:latin typeface="Times New Roman" panose="02020603050405020304" pitchFamily="18" charset="0"/>
                <a:ea typeface="Calibri" panose="020F0502020204030204" pitchFamily="34" charset="0"/>
                <a:cs typeface="TimesNewRoman"/>
              </a:rPr>
              <a:t>2017 International Conference on Inventive Systems and Control (ICISC)</a:t>
            </a:r>
            <a:r>
              <a:rPr lang="en-IN" sz="1800" dirty="0">
                <a:effectLst/>
                <a:latin typeface="Times New Roman" panose="02020603050405020304" pitchFamily="18" charset="0"/>
                <a:ea typeface="Calibri" panose="020F0502020204030204" pitchFamily="34" charset="0"/>
                <a:cs typeface="TimesNewRoman"/>
              </a:rPr>
              <a:t>, Coimbatore, 2017, pp. 1-4, </a:t>
            </a:r>
            <a:r>
              <a:rPr lang="en-IN" sz="1800" dirty="0" err="1">
                <a:effectLst/>
                <a:latin typeface="Times New Roman" panose="02020603050405020304" pitchFamily="18" charset="0"/>
                <a:ea typeface="Calibri" panose="020F0502020204030204" pitchFamily="34" charset="0"/>
                <a:cs typeface="TimesNewRoman"/>
              </a:rPr>
              <a:t>doi</a:t>
            </a:r>
            <a:r>
              <a:rPr lang="en-IN" sz="1800" dirty="0">
                <a:effectLst/>
                <a:latin typeface="Times New Roman" panose="02020603050405020304" pitchFamily="18" charset="0"/>
                <a:ea typeface="Calibri" panose="020F0502020204030204" pitchFamily="34" charset="0"/>
                <a:cs typeface="TimesNewRoman"/>
              </a:rPr>
              <a:t>: 10.1109/ICISC.2017.8068625.</a:t>
            </a:r>
            <a:endParaRPr lang="en-IN" sz="1800" dirty="0">
              <a:effectLst/>
              <a:latin typeface="Calibri" panose="020F0502020204030204" pitchFamily="34" charset="0"/>
              <a:ea typeface="Calibri" panose="020F0502020204030204" pitchFamily="34" charset="0"/>
              <a:cs typeface="TimesNewRoman"/>
            </a:endParaRPr>
          </a:p>
          <a:p>
            <a:pPr marL="342900" lvl="0" indent="-342900" algn="just">
              <a:lnSpc>
                <a:spcPct val="107000"/>
              </a:lnSpc>
              <a:buSzPts val="1100"/>
              <a:buFont typeface="TimesNewRoman"/>
              <a:buAutoNum type="arabicParenR"/>
            </a:pPr>
            <a:r>
              <a:rPr lang="en-IN" sz="1800" dirty="0">
                <a:effectLst/>
                <a:latin typeface="Times New Roman" panose="02020603050405020304" pitchFamily="18" charset="0"/>
                <a:ea typeface="Calibri" panose="020F0502020204030204" pitchFamily="34" charset="0"/>
                <a:cs typeface="TimesNewRoman"/>
              </a:rPr>
              <a:t>Y. Lu, J. Li, Y. </a:t>
            </a:r>
            <a:r>
              <a:rPr lang="en-IN" sz="1800" dirty="0" err="1">
                <a:effectLst/>
                <a:latin typeface="Times New Roman" panose="02020603050405020304" pitchFamily="18" charset="0"/>
                <a:ea typeface="Calibri" panose="020F0502020204030204" pitchFamily="34" charset="0"/>
                <a:cs typeface="TimesNewRoman"/>
              </a:rPr>
              <a:t>Su</a:t>
            </a:r>
            <a:r>
              <a:rPr lang="en-IN" sz="1800" dirty="0">
                <a:effectLst/>
                <a:latin typeface="Times New Roman" panose="02020603050405020304" pitchFamily="18" charset="0"/>
                <a:ea typeface="Calibri" panose="020F0502020204030204" pitchFamily="34" charset="0"/>
                <a:cs typeface="TimesNewRoman"/>
              </a:rPr>
              <a:t> and A. Liu, "A Review of Breast Cancer Detection in Medical Images," 2018 IEEE Visual Communications and Image Processing (VCIP), Taichung, Taiwan, 2018, pp. 1-4, </a:t>
            </a:r>
            <a:r>
              <a:rPr lang="en-IN" sz="1800" dirty="0" err="1">
                <a:effectLst/>
                <a:latin typeface="Times New Roman" panose="02020603050405020304" pitchFamily="18" charset="0"/>
                <a:ea typeface="Calibri" panose="020F0502020204030204" pitchFamily="34" charset="0"/>
                <a:cs typeface="TimesNewRoman"/>
              </a:rPr>
              <a:t>doi</a:t>
            </a:r>
            <a:r>
              <a:rPr lang="en-IN" sz="1800" dirty="0">
                <a:effectLst/>
                <a:latin typeface="Times New Roman" panose="02020603050405020304" pitchFamily="18" charset="0"/>
                <a:ea typeface="Calibri" panose="020F0502020204030204" pitchFamily="34" charset="0"/>
                <a:cs typeface="TimesNewRoman"/>
              </a:rPr>
              <a:t>: 10.1109/VCIP.2018.8698732.</a:t>
            </a:r>
            <a:endParaRPr lang="en-IN" sz="1800" dirty="0">
              <a:effectLst/>
              <a:latin typeface="Calibri" panose="020F0502020204030204" pitchFamily="34" charset="0"/>
              <a:ea typeface="Calibri" panose="020F0502020204030204" pitchFamily="34" charset="0"/>
              <a:cs typeface="TimesNewRoman"/>
            </a:endParaRPr>
          </a:p>
          <a:p>
            <a:pPr marL="342900" lvl="0" indent="-342900" algn="just">
              <a:lnSpc>
                <a:spcPct val="107000"/>
              </a:lnSpc>
              <a:buSzPts val="1100"/>
              <a:buFont typeface="TimesNewRoman"/>
              <a:buAutoNum type="arabicParenR"/>
            </a:pPr>
            <a:r>
              <a:rPr lang="en-IN" sz="1800" dirty="0">
                <a:effectLst/>
                <a:latin typeface="Times New Roman" panose="02020603050405020304" pitchFamily="18" charset="0"/>
                <a:ea typeface="Calibri" panose="020F0502020204030204" pitchFamily="34" charset="0"/>
                <a:cs typeface="TimesNewRoman"/>
              </a:rPr>
              <a:t>S. Nayak, S. Kumar and M. </a:t>
            </a:r>
            <a:r>
              <a:rPr lang="en-IN" sz="1800" dirty="0" err="1">
                <a:effectLst/>
                <a:latin typeface="Times New Roman" panose="02020603050405020304" pitchFamily="18" charset="0"/>
                <a:ea typeface="Calibri" panose="020F0502020204030204" pitchFamily="34" charset="0"/>
                <a:cs typeface="TimesNewRoman"/>
              </a:rPr>
              <a:t>Jangid</a:t>
            </a:r>
            <a:r>
              <a:rPr lang="en-IN" sz="1800" dirty="0">
                <a:effectLst/>
                <a:latin typeface="Times New Roman" panose="02020603050405020304" pitchFamily="18" charset="0"/>
                <a:ea typeface="Calibri" panose="020F0502020204030204" pitchFamily="34" charset="0"/>
                <a:cs typeface="TimesNewRoman"/>
              </a:rPr>
              <a:t>, "Malaria Detection Using Multiple Deep Learning Approaches," 2019 2nd International Conference on Intelligent Communication and Computational Techniques (ICCT), Jaipur, India, 2019, pp. 292-297, </a:t>
            </a:r>
            <a:r>
              <a:rPr lang="en-IN" sz="1800" dirty="0" err="1">
                <a:effectLst/>
                <a:latin typeface="Times New Roman" panose="02020603050405020304" pitchFamily="18" charset="0"/>
                <a:ea typeface="Calibri" panose="020F0502020204030204" pitchFamily="34" charset="0"/>
                <a:cs typeface="TimesNewRoman"/>
              </a:rPr>
              <a:t>doi</a:t>
            </a:r>
            <a:r>
              <a:rPr lang="en-IN" sz="1800" dirty="0">
                <a:effectLst/>
                <a:latin typeface="Times New Roman" panose="02020603050405020304" pitchFamily="18" charset="0"/>
                <a:ea typeface="Calibri" panose="020F0502020204030204" pitchFamily="34" charset="0"/>
                <a:cs typeface="TimesNewRoman"/>
              </a:rPr>
              <a:t>: 10.1109/ICCT46177.2019.8969046.</a:t>
            </a:r>
            <a:endParaRPr lang="en-IN" sz="1800" dirty="0">
              <a:effectLst/>
              <a:latin typeface="Calibri" panose="020F0502020204030204" pitchFamily="34" charset="0"/>
              <a:ea typeface="Calibri" panose="020F0502020204030204" pitchFamily="34" charset="0"/>
              <a:cs typeface="TimesNewRoman"/>
            </a:endParaRPr>
          </a:p>
          <a:p>
            <a:pPr marL="342900" lvl="0" indent="-342900" algn="just">
              <a:lnSpc>
                <a:spcPct val="107000"/>
              </a:lnSpc>
              <a:buSzPts val="1100"/>
              <a:buFont typeface="TimesNewRoman"/>
              <a:buAutoNum type="arabicParenR"/>
            </a:pPr>
            <a:r>
              <a:rPr lang="en-IN" sz="1800" dirty="0">
                <a:effectLst/>
                <a:latin typeface="Times New Roman" panose="02020603050405020304" pitchFamily="18" charset="0"/>
                <a:ea typeface="Calibri" panose="020F0502020204030204" pitchFamily="34" charset="0"/>
                <a:cs typeface="TimesNewRoman"/>
              </a:rPr>
              <a:t>X. Zeng, H. Chen, Y. Luo and W. Ye, "Automated Diabetic Retinopathy Detection Based on Binocular Siamese-Like Convolutional Neural Network," in IEEE Access, vol. 7, pp. 30744-30753, 2019, </a:t>
            </a:r>
            <a:r>
              <a:rPr lang="en-IN" sz="1800" dirty="0" err="1">
                <a:effectLst/>
                <a:latin typeface="Times New Roman" panose="02020603050405020304" pitchFamily="18" charset="0"/>
                <a:ea typeface="Calibri" panose="020F0502020204030204" pitchFamily="34" charset="0"/>
                <a:cs typeface="TimesNewRoman"/>
              </a:rPr>
              <a:t>doi</a:t>
            </a:r>
            <a:r>
              <a:rPr lang="en-IN" sz="1800" dirty="0">
                <a:effectLst/>
                <a:latin typeface="Times New Roman" panose="02020603050405020304" pitchFamily="18" charset="0"/>
                <a:ea typeface="Calibri" panose="020F0502020204030204" pitchFamily="34" charset="0"/>
                <a:cs typeface="TimesNewRoman"/>
              </a:rPr>
              <a:t>: 10.1109/ACCESS.2019.2903171.</a:t>
            </a:r>
            <a:endParaRPr lang="en-IN" sz="1800" dirty="0">
              <a:effectLst/>
              <a:latin typeface="Calibri" panose="020F0502020204030204" pitchFamily="34" charset="0"/>
              <a:ea typeface="Calibri" panose="020F0502020204030204" pitchFamily="34" charset="0"/>
              <a:cs typeface="TimesNewRoman"/>
            </a:endParaRPr>
          </a:p>
          <a:p>
            <a:pPr marL="342900" lvl="0" indent="-342900" algn="just">
              <a:lnSpc>
                <a:spcPct val="107000"/>
              </a:lnSpc>
              <a:buSzPts val="1100"/>
              <a:buFont typeface="TimesNewRoman"/>
              <a:buAutoNum type="arabicParenR"/>
            </a:pPr>
            <a:r>
              <a:rPr lang="en-IN" sz="1800" dirty="0">
                <a:effectLst/>
                <a:latin typeface="Times New Roman" panose="02020603050405020304" pitchFamily="18" charset="0"/>
                <a:ea typeface="Calibri" panose="020F0502020204030204" pitchFamily="34" charset="0"/>
                <a:cs typeface="TimesNewRoman"/>
              </a:rPr>
              <a:t>T. J. </a:t>
            </a:r>
            <a:r>
              <a:rPr lang="en-IN" sz="1800" dirty="0" err="1">
                <a:effectLst/>
                <a:latin typeface="Times New Roman" panose="02020603050405020304" pitchFamily="18" charset="0"/>
                <a:ea typeface="Calibri" panose="020F0502020204030204" pitchFamily="34" charset="0"/>
                <a:cs typeface="TimesNewRoman"/>
              </a:rPr>
              <a:t>Wroge</a:t>
            </a:r>
            <a:r>
              <a:rPr lang="en-IN" sz="1800" dirty="0">
                <a:effectLst/>
                <a:latin typeface="Times New Roman" panose="02020603050405020304" pitchFamily="18" charset="0"/>
                <a:ea typeface="Calibri" panose="020F0502020204030204" pitchFamily="34" charset="0"/>
                <a:cs typeface="TimesNewRoman"/>
              </a:rPr>
              <a:t>, Y. </a:t>
            </a:r>
            <a:r>
              <a:rPr lang="en-IN" sz="1800" dirty="0" err="1">
                <a:effectLst/>
                <a:latin typeface="Times New Roman" panose="02020603050405020304" pitchFamily="18" charset="0"/>
                <a:ea typeface="Calibri" panose="020F0502020204030204" pitchFamily="34" charset="0"/>
                <a:cs typeface="TimesNewRoman"/>
              </a:rPr>
              <a:t>Özkanca</a:t>
            </a:r>
            <a:r>
              <a:rPr lang="en-IN" sz="1800" dirty="0">
                <a:effectLst/>
                <a:latin typeface="Times New Roman" panose="02020603050405020304" pitchFamily="18" charset="0"/>
                <a:ea typeface="Calibri" panose="020F0502020204030204" pitchFamily="34" charset="0"/>
                <a:cs typeface="TimesNewRoman"/>
              </a:rPr>
              <a:t>, C. </a:t>
            </a:r>
            <a:r>
              <a:rPr lang="en-IN" sz="1800" dirty="0" err="1">
                <a:effectLst/>
                <a:latin typeface="Times New Roman" panose="02020603050405020304" pitchFamily="18" charset="0"/>
                <a:ea typeface="Calibri" panose="020F0502020204030204" pitchFamily="34" charset="0"/>
                <a:cs typeface="TimesNewRoman"/>
              </a:rPr>
              <a:t>Demiroglu</a:t>
            </a:r>
            <a:r>
              <a:rPr lang="en-IN" sz="1800" dirty="0">
                <a:effectLst/>
                <a:latin typeface="Times New Roman" panose="02020603050405020304" pitchFamily="18" charset="0"/>
                <a:ea typeface="Calibri" panose="020F0502020204030204" pitchFamily="34" charset="0"/>
                <a:cs typeface="TimesNewRoman"/>
              </a:rPr>
              <a:t>, D. Si, D. C. Atkins and R. H. </a:t>
            </a:r>
            <a:r>
              <a:rPr lang="en-IN" sz="1800" dirty="0" err="1">
                <a:effectLst/>
                <a:latin typeface="Times New Roman" panose="02020603050405020304" pitchFamily="18" charset="0"/>
                <a:ea typeface="Calibri" panose="020F0502020204030204" pitchFamily="34" charset="0"/>
                <a:cs typeface="TimesNewRoman"/>
              </a:rPr>
              <a:t>Ghomi</a:t>
            </a:r>
            <a:r>
              <a:rPr lang="en-IN" sz="1800" dirty="0">
                <a:effectLst/>
                <a:latin typeface="Times New Roman" panose="02020603050405020304" pitchFamily="18" charset="0"/>
                <a:ea typeface="Calibri" panose="020F0502020204030204" pitchFamily="34" charset="0"/>
                <a:cs typeface="TimesNewRoman"/>
              </a:rPr>
              <a:t>, "Parkinson’s Disease Diagnosis Using Machine Learning and Voice," 2018 IEEE Signal Processing in Medicine and Biology Symposium (SPMB), Philadelphia, PA, 2018, pp. 1-7, </a:t>
            </a:r>
            <a:r>
              <a:rPr lang="en-IN" sz="1800" dirty="0" err="1">
                <a:effectLst/>
                <a:latin typeface="Times New Roman" panose="02020603050405020304" pitchFamily="18" charset="0"/>
                <a:ea typeface="Calibri" panose="020F0502020204030204" pitchFamily="34" charset="0"/>
                <a:cs typeface="TimesNewRoman"/>
              </a:rPr>
              <a:t>doi</a:t>
            </a:r>
            <a:r>
              <a:rPr lang="en-IN" sz="1800" dirty="0">
                <a:effectLst/>
                <a:latin typeface="Times New Roman" panose="02020603050405020304" pitchFamily="18" charset="0"/>
                <a:ea typeface="Calibri" panose="020F0502020204030204" pitchFamily="34" charset="0"/>
                <a:cs typeface="TimesNewRoman"/>
              </a:rPr>
              <a:t>: 10.1109/SPMB.2018.8615607.</a:t>
            </a:r>
            <a:endParaRPr lang="en-IN" sz="1800" dirty="0">
              <a:effectLst/>
              <a:latin typeface="Calibri" panose="020F0502020204030204" pitchFamily="34" charset="0"/>
              <a:ea typeface="Calibri" panose="020F0502020204030204" pitchFamily="34" charset="0"/>
              <a:cs typeface="TimesNewRoman"/>
            </a:endParaRPr>
          </a:p>
          <a:p>
            <a:pPr marL="342900" lvl="0" indent="-342900" algn="just">
              <a:lnSpc>
                <a:spcPct val="107000"/>
              </a:lnSpc>
              <a:buSzPts val="1100"/>
              <a:buFont typeface="TimesNewRoman"/>
              <a:buAutoNum type="arabicParenR"/>
            </a:pPr>
            <a:r>
              <a:rPr lang="en-IN" sz="1800" dirty="0">
                <a:effectLst/>
                <a:latin typeface="Times New Roman" panose="02020603050405020304" pitchFamily="18" charset="0"/>
                <a:ea typeface="Calibri" panose="020F0502020204030204" pitchFamily="34" charset="0"/>
                <a:cs typeface="TimesNewRoman"/>
              </a:rPr>
              <a:t>Y. Liu et al., "Detecting Diseases by Human-Physiological-Parameter-Based Deep Learning," in IEEE Access, vol. 7, pp. 22002-22010, 2019, </a:t>
            </a:r>
            <a:r>
              <a:rPr lang="en-IN" sz="1800" dirty="0" err="1">
                <a:effectLst/>
                <a:latin typeface="Times New Roman" panose="02020603050405020304" pitchFamily="18" charset="0"/>
                <a:ea typeface="Calibri" panose="020F0502020204030204" pitchFamily="34" charset="0"/>
                <a:cs typeface="TimesNewRoman"/>
              </a:rPr>
              <a:t>doi</a:t>
            </a:r>
            <a:r>
              <a:rPr lang="en-IN" sz="1800" dirty="0">
                <a:effectLst/>
                <a:latin typeface="Times New Roman" panose="02020603050405020304" pitchFamily="18" charset="0"/>
                <a:ea typeface="Calibri" panose="020F0502020204030204" pitchFamily="34" charset="0"/>
                <a:cs typeface="TimesNewRoman"/>
              </a:rPr>
              <a:t>: 10.1109/ACCESS.2019.2893877.</a:t>
            </a:r>
            <a:endParaRPr lang="en-IN" sz="1800" dirty="0">
              <a:effectLst/>
              <a:latin typeface="Calibri" panose="020F0502020204030204" pitchFamily="34" charset="0"/>
              <a:ea typeface="Calibri" panose="020F0502020204030204" pitchFamily="34" charset="0"/>
              <a:cs typeface="TimesNewRoman"/>
            </a:endParaRPr>
          </a:p>
          <a:p>
            <a:pPr marL="342900" lvl="0" indent="-342900" algn="just">
              <a:lnSpc>
                <a:spcPct val="107000"/>
              </a:lnSpc>
              <a:spcAft>
                <a:spcPts val="800"/>
              </a:spcAft>
              <a:buSzPts val="1100"/>
              <a:buFont typeface="TimesNewRoman"/>
              <a:buAutoNum type="arabicParenR"/>
            </a:pPr>
            <a:r>
              <a:rPr lang="en-IN" sz="1800" dirty="0">
                <a:effectLst/>
                <a:latin typeface="Times New Roman" panose="02020603050405020304" pitchFamily="18" charset="0"/>
                <a:ea typeface="Calibri" panose="020F0502020204030204" pitchFamily="34" charset="0"/>
                <a:cs typeface="TimesNewRoman"/>
              </a:rPr>
              <a:t>A. Shrivastava, I. </a:t>
            </a:r>
            <a:r>
              <a:rPr lang="en-IN" sz="1800" dirty="0" err="1">
                <a:effectLst/>
                <a:latin typeface="Times New Roman" panose="02020603050405020304" pitchFamily="18" charset="0"/>
                <a:ea typeface="Calibri" panose="020F0502020204030204" pitchFamily="34" charset="0"/>
                <a:cs typeface="TimesNewRoman"/>
              </a:rPr>
              <a:t>Jaggi</a:t>
            </a:r>
            <a:r>
              <a:rPr lang="en-IN" sz="1800" dirty="0">
                <a:effectLst/>
                <a:latin typeface="Times New Roman" panose="02020603050405020304" pitchFamily="18" charset="0"/>
                <a:ea typeface="Calibri" panose="020F0502020204030204" pitchFamily="34" charset="0"/>
                <a:cs typeface="TimesNewRoman"/>
              </a:rPr>
              <a:t>, S. Gupta and D. Gupta, "Handwritten Digit Recognition Using Machine Learning: A Review," 2019 2nd International Conference on Power Energy, Environment and Intelligent Control (PEEIC), Greater Noida, India, 2019, pp. 322-326, </a:t>
            </a:r>
            <a:r>
              <a:rPr lang="en-IN" sz="1800" dirty="0" err="1">
                <a:effectLst/>
                <a:latin typeface="Times New Roman" panose="02020603050405020304" pitchFamily="18" charset="0"/>
                <a:ea typeface="Calibri" panose="020F0502020204030204" pitchFamily="34" charset="0"/>
                <a:cs typeface="TimesNewRoman"/>
              </a:rPr>
              <a:t>doi</a:t>
            </a:r>
            <a:r>
              <a:rPr lang="en-IN" sz="1800" dirty="0">
                <a:effectLst/>
                <a:latin typeface="Times New Roman" panose="02020603050405020304" pitchFamily="18" charset="0"/>
                <a:ea typeface="Calibri" panose="020F0502020204030204" pitchFamily="34" charset="0"/>
                <a:cs typeface="TimesNewRoman"/>
              </a:rPr>
              <a:t>: 10.1109/PEEIC47157.2019.8976601.</a:t>
            </a:r>
            <a:endParaRPr lang="en-IN" sz="1800" dirty="0">
              <a:effectLst/>
              <a:latin typeface="Calibri" panose="020F0502020204030204" pitchFamily="34" charset="0"/>
              <a:ea typeface="Calibri" panose="020F0502020204030204" pitchFamily="34" charset="0"/>
              <a:cs typeface="TimesNewRoman"/>
            </a:endParaRPr>
          </a:p>
          <a:p>
            <a:pPr marL="0" indent="0" algn="just">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321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41DD-6CA7-4E25-B8F4-794EA7B416D7}"/>
              </a:ext>
            </a:extLst>
          </p:cNvPr>
          <p:cNvSpPr>
            <a:spLocks noGrp="1"/>
          </p:cNvSpPr>
          <p:nvPr>
            <p:ph type="title"/>
          </p:nvPr>
        </p:nvSpPr>
        <p:spPr>
          <a:xfrm>
            <a:off x="1143001" y="2453674"/>
            <a:ext cx="9905998" cy="1478570"/>
          </a:xfrm>
        </p:spPr>
        <p:txBody>
          <a:bodyPr>
            <a:normAutofit/>
          </a:bodyPr>
          <a:lstStyle/>
          <a:p>
            <a:pPr algn="ctr"/>
            <a:r>
              <a:rPr lang="en-IN" sz="4800" dirty="0">
                <a:latin typeface="Rockwell" panose="02060603020205020403" pitchFamily="18" charset="0"/>
              </a:rPr>
              <a:t>T</a:t>
            </a:r>
            <a:r>
              <a:rPr lang="en-IN" sz="4400" dirty="0">
                <a:latin typeface="Rockwell" panose="02060603020205020403" pitchFamily="18" charset="0"/>
              </a:rPr>
              <a:t>hank</a:t>
            </a:r>
            <a:r>
              <a:rPr lang="en-IN" sz="4800" dirty="0">
                <a:latin typeface="Rockwell" panose="02060603020205020403" pitchFamily="18" charset="0"/>
              </a:rPr>
              <a:t> Y</a:t>
            </a:r>
            <a:r>
              <a:rPr lang="en-IN" sz="4400" dirty="0">
                <a:latin typeface="Rockwell" panose="02060603020205020403" pitchFamily="18" charset="0"/>
              </a:rPr>
              <a:t>ou</a:t>
            </a:r>
            <a:endParaRPr lang="en-IN" sz="4800" dirty="0">
              <a:latin typeface="Rockwell" panose="02060603020205020403" pitchFamily="18" charset="0"/>
            </a:endParaRPr>
          </a:p>
        </p:txBody>
      </p:sp>
    </p:spTree>
    <p:extLst>
      <p:ext uri="{BB962C8B-B14F-4D97-AF65-F5344CB8AC3E}">
        <p14:creationId xmlns:p14="http://schemas.microsoft.com/office/powerpoint/2010/main" val="61533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153838"/>
          </a:xfrm>
        </p:spPr>
        <p:txBody>
          <a:bodyPr>
            <a:normAutofit/>
          </a:bodyPr>
          <a:lstStyle/>
          <a:p>
            <a:pPr algn="ctr"/>
            <a:r>
              <a:rPr lang="en-US" sz="4400" dirty="0">
                <a:latin typeface="Rockwell" panose="02060603020205020403" pitchFamily="18" charset="0"/>
              </a:rPr>
              <a:t>I</a:t>
            </a:r>
            <a:r>
              <a:rPr lang="en-US" sz="4000" dirty="0">
                <a:latin typeface="Rockwell" panose="02060603020205020403" pitchFamily="18" charset="0"/>
              </a:rPr>
              <a:t>ntroduction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457200" indent="-457200" algn="just">
              <a:lnSpc>
                <a:spcPct val="100000"/>
              </a:lnSpc>
              <a:spcBef>
                <a:spcPts val="0"/>
              </a:spcBef>
              <a:buFont typeface="Arial,Sans-Serif" panose="020B0604020202020204" pitchFamily="34" charset="0"/>
            </a:pPr>
            <a:r>
              <a:rPr lang="en-US" sz="2400" dirty="0">
                <a:latin typeface="Tahoma" panose="020B0604030504040204" pitchFamily="34" charset="0"/>
                <a:ea typeface="Tahoma" panose="020B0604030504040204" pitchFamily="34" charset="0"/>
                <a:cs typeface="Tahoma" panose="020B0604030504040204" pitchFamily="34" charset="0"/>
              </a:rPr>
              <a:t>For many years, many people have died due to undetected diseases. Early detection of these diseases at the micro classification stage can be useful for providing proper treatment to the patients at the early stage and could have saved a lot of lives. A lot of research is being done to detect these diseases at the earliest. </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153838"/>
          </a:xfrm>
        </p:spPr>
        <p:txBody>
          <a:bodyPr>
            <a:normAutofit/>
          </a:bodyPr>
          <a:lstStyle/>
          <a:p>
            <a:pPr algn="ctr"/>
            <a:r>
              <a:rPr lang="en-US" sz="4400" dirty="0">
                <a:latin typeface="Rockwell" panose="02060603020205020403" pitchFamily="18" charset="0"/>
              </a:rPr>
              <a:t>P</a:t>
            </a:r>
            <a:r>
              <a:rPr lang="en-US" sz="4000" dirty="0">
                <a:latin typeface="Rockwell" panose="02060603020205020403" pitchFamily="18" charset="0"/>
              </a:rPr>
              <a:t>roblem</a:t>
            </a:r>
            <a:r>
              <a:rPr lang="en-US" sz="4400" dirty="0">
                <a:latin typeface="Rockwell" panose="02060603020205020403" pitchFamily="18" charset="0"/>
              </a:rPr>
              <a:t> S</a:t>
            </a:r>
            <a:r>
              <a:rPr lang="en-US" sz="4000" dirty="0">
                <a:latin typeface="Rockwell" panose="02060603020205020403" pitchFamily="18" charset="0"/>
              </a:rPr>
              <a:t>tatement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457200" indent="-457200">
              <a:lnSpc>
                <a:spcPct val="100000"/>
              </a:lnSpc>
              <a:spcBef>
                <a:spcPts val="600"/>
              </a:spcBef>
              <a:spcAft>
                <a:spcPts val="600"/>
              </a:spcAft>
              <a:buFont typeface="Arial,Sans-Serif" panose="020B0604020202020204" pitchFamily="34" charset="0"/>
            </a:pPr>
            <a:r>
              <a:rPr lang="en-US" sz="2400" dirty="0">
                <a:latin typeface="Tahoma" panose="020B0604030504040204" pitchFamily="34" charset="0"/>
                <a:ea typeface="Tahoma" panose="020B0604030504040204" pitchFamily="34" charset="0"/>
                <a:cs typeface="Tahoma" panose="020B0604030504040204" pitchFamily="34" charset="0"/>
              </a:rPr>
              <a:t>AI-</a:t>
            </a:r>
            <a:r>
              <a:rPr lang="en-US" sz="2400" dirty="0" err="1">
                <a:latin typeface="Tahoma" panose="020B0604030504040204" pitchFamily="34" charset="0"/>
                <a:ea typeface="Tahoma" panose="020B0604030504040204" pitchFamily="34" charset="0"/>
                <a:cs typeface="Tahoma" panose="020B0604030504040204" pitchFamily="34" charset="0"/>
              </a:rPr>
              <a:t>DocHelper</a:t>
            </a:r>
            <a:r>
              <a:rPr lang="en-US" sz="2400" dirty="0">
                <a:latin typeface="Tahoma" panose="020B0604030504040204" pitchFamily="34" charset="0"/>
                <a:ea typeface="Tahoma" panose="020B0604030504040204" pitchFamily="34" charset="0"/>
                <a:cs typeface="Tahoma" panose="020B0604030504040204" pitchFamily="34" charset="0"/>
              </a:rPr>
              <a:t>, an artificial intelligence-based system.</a:t>
            </a:r>
          </a:p>
          <a:p>
            <a:pPr marL="457200" indent="-457200">
              <a:lnSpc>
                <a:spcPct val="100000"/>
              </a:lnSpc>
              <a:spcBef>
                <a:spcPts val="600"/>
              </a:spcBef>
              <a:spcAft>
                <a:spcPts val="600"/>
              </a:spcAft>
              <a:buFont typeface="Arial,Sans-Serif" panose="020B0604020202020204" pitchFamily="34" charset="0"/>
            </a:pPr>
            <a:r>
              <a:rPr lang="en-US" sz="2400" dirty="0">
                <a:latin typeface="Tahoma" panose="020B0604030504040204" pitchFamily="34" charset="0"/>
                <a:ea typeface="Tahoma" panose="020B0604030504040204" pitchFamily="34" charset="0"/>
                <a:cs typeface="Tahoma" panose="020B0604030504040204" pitchFamily="34" charset="0"/>
              </a:rPr>
              <a:t>The model that gives the best accuracy and minimum loss. </a:t>
            </a:r>
          </a:p>
          <a:p>
            <a:pPr marL="457200" indent="-457200">
              <a:lnSpc>
                <a:spcPct val="100000"/>
              </a:lnSpc>
              <a:spcBef>
                <a:spcPts val="600"/>
              </a:spcBef>
              <a:spcAft>
                <a:spcPts val="600"/>
              </a:spcAft>
              <a:buFont typeface="Arial,Sans-Serif" panose="020B0604020202020204" pitchFamily="34" charset="0"/>
            </a:pPr>
            <a:r>
              <a:rPr lang="en-US" sz="2400" dirty="0">
                <a:latin typeface="Tahoma" panose="020B0604030504040204" pitchFamily="34" charset="0"/>
                <a:ea typeface="Tahoma" panose="020B0604030504040204" pitchFamily="34" charset="0"/>
                <a:cs typeface="Tahoma" panose="020B0604030504040204" pitchFamily="34" charset="0"/>
              </a:rPr>
              <a:t>The output of Final result will be a prediction.</a:t>
            </a:r>
          </a:p>
        </p:txBody>
      </p:sp>
    </p:spTree>
    <p:extLst>
      <p:ext uri="{BB962C8B-B14F-4D97-AF65-F5344CB8AC3E}">
        <p14:creationId xmlns:p14="http://schemas.microsoft.com/office/powerpoint/2010/main" val="282252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65320" y="636274"/>
            <a:ext cx="10204032" cy="1153838"/>
          </a:xfrm>
        </p:spPr>
        <p:txBody>
          <a:bodyPr>
            <a:normAutofit/>
          </a:bodyPr>
          <a:lstStyle/>
          <a:p>
            <a:pPr algn="ctr"/>
            <a:r>
              <a:rPr lang="en-US" sz="4400" dirty="0">
                <a:latin typeface="Rockwell" panose="02060603020205020403" pitchFamily="18" charset="0"/>
              </a:rPr>
              <a:t>R</a:t>
            </a:r>
            <a:r>
              <a:rPr lang="en-US" sz="4000" dirty="0">
                <a:latin typeface="Rockwell" panose="02060603020205020403" pitchFamily="18" charset="0"/>
              </a:rPr>
              <a:t>equirements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Hardware Requirements :</a:t>
            </a:r>
          </a:p>
          <a:p>
            <a:r>
              <a:rPr lang="en-US" sz="2400" dirty="0">
                <a:latin typeface="Tahoma" panose="020B0604030504040204" pitchFamily="34" charset="0"/>
                <a:ea typeface="Tahoma" panose="020B0604030504040204" pitchFamily="34" charset="0"/>
                <a:cs typeface="Tahoma" panose="020B0604030504040204" pitchFamily="34" charset="0"/>
              </a:rPr>
              <a:t>Processor : Intel Core i3 / Pentium </a:t>
            </a:r>
          </a:p>
          <a:p>
            <a:r>
              <a:rPr lang="en-US" sz="2400" dirty="0">
                <a:latin typeface="Tahoma" panose="020B0604030504040204" pitchFamily="34" charset="0"/>
                <a:ea typeface="Tahoma" panose="020B0604030504040204" pitchFamily="34" charset="0"/>
                <a:cs typeface="Tahoma" panose="020B0604030504040204" pitchFamily="34" charset="0"/>
              </a:rPr>
              <a:t>RAM : 4 GB Minimum </a:t>
            </a:r>
          </a:p>
          <a:p>
            <a:r>
              <a:rPr lang="en-US" sz="2400" dirty="0">
                <a:latin typeface="Tahoma" panose="020B0604030504040204" pitchFamily="34" charset="0"/>
                <a:ea typeface="Tahoma" panose="020B0604030504040204" pitchFamily="34" charset="0"/>
                <a:cs typeface="Tahoma" panose="020B0604030504040204" pitchFamily="34" charset="0"/>
              </a:rPr>
              <a:t>Hard Disk Space : 30 GB Minimum </a:t>
            </a:r>
          </a:p>
          <a:p>
            <a:pPr algn="just"/>
            <a:endParaRPr lang="en-US" dirty="0">
              <a:latin typeface="Tahoma" panose="020B0604030504040204" pitchFamily="34" charset="0"/>
              <a:ea typeface="Tahoma" panose="020B0604030504040204" pitchFamily="34" charset="0"/>
              <a:cs typeface="Tahoma" panose="020B0604030504040204" pitchFamily="34" charset="0"/>
            </a:endParaRPr>
          </a:p>
          <a:p>
            <a:pPr algn="just">
              <a:buFont typeface="Courier New" panose="02070309020205020404" pitchFamily="49" charset="0"/>
              <a:buChar char="o"/>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809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403D-C85C-4CF9-8301-4278A5C38911}"/>
              </a:ext>
            </a:extLst>
          </p:cNvPr>
          <p:cNvSpPr>
            <a:spLocks noGrp="1"/>
          </p:cNvSpPr>
          <p:nvPr>
            <p:ph type="title"/>
          </p:nvPr>
        </p:nvSpPr>
        <p:spPr/>
        <p:txBody>
          <a:bodyPr>
            <a:normAutofit/>
          </a:bodyPr>
          <a:lstStyle/>
          <a:p>
            <a:pPr algn="ctr"/>
            <a:r>
              <a:rPr lang="en-IN" sz="4400" dirty="0">
                <a:latin typeface="Rockwell" panose="02060603020205020403" pitchFamily="18" charset="0"/>
              </a:rPr>
              <a:t>R</a:t>
            </a:r>
            <a:r>
              <a:rPr lang="en-IN" sz="4000" dirty="0">
                <a:latin typeface="Rockwell" panose="02060603020205020403" pitchFamily="18" charset="0"/>
              </a:rPr>
              <a:t>equirements</a:t>
            </a:r>
            <a:endParaRPr lang="en-IN"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CE1F12E9-4EBC-461F-9E70-2907D72A05BA}"/>
              </a:ext>
            </a:extLst>
          </p:cNvPr>
          <p:cNvSpPr>
            <a:spLocks noGrp="1"/>
          </p:cNvSpPr>
          <p:nvPr>
            <p:ph idx="1"/>
          </p:nvPr>
        </p:nvSpPr>
        <p:spPr/>
        <p:txBody>
          <a:bodyPr/>
          <a:lstStyle/>
          <a:p>
            <a:pPr marL="0" indent="0">
              <a:buNone/>
            </a:pPr>
            <a:r>
              <a:rPr lang="en-IN" dirty="0">
                <a:latin typeface="Tahoma" panose="020B0604030504040204" pitchFamily="34" charset="0"/>
                <a:ea typeface="Tahoma" panose="020B0604030504040204" pitchFamily="34" charset="0"/>
                <a:cs typeface="Tahoma" panose="020B0604030504040204" pitchFamily="34" charset="0"/>
              </a:rPr>
              <a:t>Software Requirements :</a:t>
            </a:r>
          </a:p>
          <a:p>
            <a:r>
              <a:rPr lang="en-US" dirty="0">
                <a:latin typeface="Tahoma" panose="020B0604030504040204" pitchFamily="34" charset="0"/>
                <a:ea typeface="Tahoma" panose="020B0604030504040204" pitchFamily="34" charset="0"/>
                <a:cs typeface="Tahoma" panose="020B0604030504040204" pitchFamily="34" charset="0"/>
              </a:rPr>
              <a:t>Operating System : Windows / MacOS / Linux </a:t>
            </a:r>
          </a:p>
          <a:p>
            <a:r>
              <a:rPr lang="en-US" dirty="0">
                <a:latin typeface="Tahoma" panose="020B0604030504040204" pitchFamily="34" charset="0"/>
                <a:ea typeface="Tahoma" panose="020B0604030504040204" pitchFamily="34" charset="0"/>
                <a:cs typeface="Tahoma" panose="020B0604030504040204" pitchFamily="34" charset="0"/>
              </a:rPr>
              <a:t>Browser : Google Chrome / Mozilla Firefox  </a:t>
            </a:r>
          </a:p>
          <a:p>
            <a:r>
              <a:rPr lang="en-US" dirty="0">
                <a:latin typeface="Tahoma" panose="020B0604030504040204" pitchFamily="34" charset="0"/>
                <a:ea typeface="Tahoma" panose="020B0604030504040204" pitchFamily="34" charset="0"/>
                <a:cs typeface="Tahoma" panose="020B0604030504040204" pitchFamily="34" charset="0"/>
              </a:rPr>
              <a:t>Software Libraries : Python 3.x, </a:t>
            </a:r>
            <a:r>
              <a:rPr lang="en-US" dirty="0" err="1">
                <a:latin typeface="Tahoma" panose="020B0604030504040204" pitchFamily="34" charset="0"/>
                <a:ea typeface="Tahoma" panose="020B0604030504040204" pitchFamily="34" charset="0"/>
                <a:cs typeface="Tahoma" panose="020B0604030504040204" pitchFamily="34" charset="0"/>
              </a:rPr>
              <a:t>Tensorflow</a:t>
            </a:r>
            <a:r>
              <a:rPr lang="en-US" dirty="0">
                <a:latin typeface="Tahoma" panose="020B0604030504040204" pitchFamily="34" charset="0"/>
                <a:ea typeface="Tahoma" panose="020B0604030504040204" pitchFamily="34" charset="0"/>
                <a:cs typeface="Tahoma" panose="020B0604030504040204" pitchFamily="34" charset="0"/>
              </a:rPr>
              <a:t> 2.0, </a:t>
            </a:r>
            <a:r>
              <a:rPr lang="en-US" dirty="0" err="1">
                <a:latin typeface="Tahoma" panose="020B0604030504040204" pitchFamily="34" charset="0"/>
                <a:ea typeface="Tahoma" panose="020B0604030504040204" pitchFamily="34" charset="0"/>
                <a:cs typeface="Tahoma" panose="020B0604030504040204" pitchFamily="34" charset="0"/>
              </a:rPr>
              <a:t>Annaconda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Jupyter</a:t>
            </a:r>
            <a:r>
              <a:rPr lang="en-US" dirty="0">
                <a:latin typeface="Tahoma" panose="020B0604030504040204" pitchFamily="34" charset="0"/>
                <a:ea typeface="Tahoma" panose="020B0604030504040204" pitchFamily="34" charset="0"/>
                <a:cs typeface="Tahoma" panose="020B0604030504040204" pitchFamily="34" charset="0"/>
              </a:rPr>
              <a:t> Notebook, </a:t>
            </a:r>
            <a:r>
              <a:rPr lang="en-US" dirty="0" err="1">
                <a:latin typeface="Tahoma" panose="020B0604030504040204" pitchFamily="34" charset="0"/>
                <a:ea typeface="Tahoma" panose="020B0604030504040204" pitchFamily="34" charset="0"/>
                <a:cs typeface="Tahoma" panose="020B0604030504040204" pitchFamily="34" charset="0"/>
              </a:rPr>
              <a:t>Numpy</a:t>
            </a:r>
            <a:r>
              <a:rPr lang="en-US" dirty="0">
                <a:latin typeface="Tahoma" panose="020B0604030504040204" pitchFamily="34" charset="0"/>
                <a:ea typeface="Tahoma" panose="020B0604030504040204" pitchFamily="34" charset="0"/>
                <a:cs typeface="Tahoma" panose="020B0604030504040204" pitchFamily="34" charset="0"/>
              </a:rPr>
              <a:t>, Pandas, Scikit-learn, Flask/Django</a:t>
            </a:r>
          </a:p>
          <a:p>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2738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22D2-1CE9-4B33-88AA-F7594C15D6B8}"/>
              </a:ext>
            </a:extLst>
          </p:cNvPr>
          <p:cNvSpPr>
            <a:spLocks noGrp="1"/>
          </p:cNvSpPr>
          <p:nvPr>
            <p:ph type="title"/>
          </p:nvPr>
        </p:nvSpPr>
        <p:spPr/>
        <p:txBody>
          <a:bodyPr>
            <a:normAutofit/>
          </a:bodyPr>
          <a:lstStyle/>
          <a:p>
            <a:pPr algn="ctr"/>
            <a:r>
              <a:rPr lang="en-IN" sz="4400" dirty="0">
                <a:latin typeface="Rockwell" panose="02060603020205020403" pitchFamily="18" charset="0"/>
              </a:rPr>
              <a:t>F</a:t>
            </a:r>
            <a:r>
              <a:rPr lang="en-IN" sz="4000" dirty="0">
                <a:latin typeface="Rockwell" panose="02060603020205020403" pitchFamily="18" charset="0"/>
              </a:rPr>
              <a:t>eatures</a:t>
            </a:r>
            <a:endParaRPr lang="en-IN"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EBC3DAC7-57BC-4228-A339-D1C9BD2E34F6}"/>
              </a:ext>
            </a:extLst>
          </p:cNvPr>
          <p:cNvSpPr>
            <a:spLocks noGrp="1"/>
          </p:cNvSpPr>
          <p:nvPr>
            <p:ph idx="1"/>
          </p:nvPr>
        </p:nvSpPr>
        <p:spPr/>
        <p:txBody>
          <a:bodyPr>
            <a:normAutofit/>
          </a:bodyPr>
          <a:lstStyle/>
          <a:p>
            <a:r>
              <a:rPr lang="en-US" b="0" i="0" u="none" strike="noStrike" baseline="0" dirty="0">
                <a:latin typeface="Tahoma" panose="020B0604030504040204" pitchFamily="34" charset="0"/>
                <a:ea typeface="Tahoma" panose="020B0604030504040204" pitchFamily="34" charset="0"/>
                <a:cs typeface="Tahoma" panose="020B0604030504040204" pitchFamily="34" charset="0"/>
              </a:rPr>
              <a:t>Early detection of disease </a:t>
            </a:r>
          </a:p>
          <a:p>
            <a:r>
              <a:rPr lang="en-US" b="0" i="0" u="none" strike="noStrike" baseline="0" dirty="0">
                <a:latin typeface="Tahoma" panose="020B0604030504040204" pitchFamily="34" charset="0"/>
                <a:ea typeface="Tahoma" panose="020B0604030504040204" pitchFamily="34" charset="0"/>
                <a:cs typeface="Tahoma" panose="020B0604030504040204" pitchFamily="34" charset="0"/>
              </a:rPr>
              <a:t>User friendly GUI</a:t>
            </a:r>
          </a:p>
          <a:p>
            <a:r>
              <a:rPr lang="en-US" b="0" i="0" u="none" strike="noStrike" baseline="0" dirty="0">
                <a:latin typeface="Tahoma" panose="020B0604030504040204" pitchFamily="34" charset="0"/>
                <a:ea typeface="Tahoma" panose="020B0604030504040204" pitchFamily="34" charset="0"/>
                <a:cs typeface="Tahoma" panose="020B0604030504040204" pitchFamily="34" charset="0"/>
              </a:rPr>
              <a:t>Precise results</a:t>
            </a:r>
          </a:p>
          <a:p>
            <a:r>
              <a:rPr lang="en-US" b="0" i="0" u="none" strike="noStrike" baseline="0" dirty="0">
                <a:latin typeface="Tahoma" panose="020B0604030504040204" pitchFamily="34" charset="0"/>
                <a:ea typeface="Tahoma" panose="020B0604030504040204" pitchFamily="34" charset="0"/>
                <a:cs typeface="Tahoma" panose="020B0604030504040204" pitchFamily="34" charset="0"/>
              </a:rPr>
              <a:t>User Data Store</a:t>
            </a:r>
          </a:p>
        </p:txBody>
      </p:sp>
    </p:spTree>
    <p:extLst>
      <p:ext uri="{BB962C8B-B14F-4D97-AF65-F5344CB8AC3E}">
        <p14:creationId xmlns:p14="http://schemas.microsoft.com/office/powerpoint/2010/main" val="290263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C162-0B20-4183-8314-48F09A1420C2}"/>
              </a:ext>
            </a:extLst>
          </p:cNvPr>
          <p:cNvSpPr>
            <a:spLocks noGrp="1"/>
          </p:cNvSpPr>
          <p:nvPr>
            <p:ph type="title"/>
          </p:nvPr>
        </p:nvSpPr>
        <p:spPr/>
        <p:txBody>
          <a:bodyPr>
            <a:normAutofit/>
          </a:bodyPr>
          <a:lstStyle/>
          <a:p>
            <a:pPr algn="ctr"/>
            <a:r>
              <a:rPr lang="en-IN" sz="4400" dirty="0">
                <a:latin typeface="Rockwell" panose="02060603020205020403" pitchFamily="18" charset="0"/>
              </a:rPr>
              <a:t>W</a:t>
            </a:r>
            <a:r>
              <a:rPr lang="en-IN" sz="4000" dirty="0">
                <a:latin typeface="Rockwell" panose="02060603020205020403" pitchFamily="18" charset="0"/>
              </a:rPr>
              <a:t>hy</a:t>
            </a:r>
            <a:r>
              <a:rPr lang="en-IN" sz="4400" dirty="0">
                <a:latin typeface="Rockwell" panose="02060603020205020403" pitchFamily="18" charset="0"/>
              </a:rPr>
              <a:t> AI-</a:t>
            </a:r>
            <a:r>
              <a:rPr lang="en-IN" sz="4400" dirty="0" err="1">
                <a:latin typeface="Rockwell" panose="02060603020205020403" pitchFamily="18" charset="0"/>
              </a:rPr>
              <a:t>D</a:t>
            </a:r>
            <a:r>
              <a:rPr lang="en-IN" sz="4000" dirty="0" err="1">
                <a:latin typeface="Rockwell" panose="02060603020205020403" pitchFamily="18" charset="0"/>
              </a:rPr>
              <a:t>oc</a:t>
            </a:r>
            <a:r>
              <a:rPr lang="en-IN" sz="4400" dirty="0" err="1">
                <a:latin typeface="Rockwell" panose="02060603020205020403" pitchFamily="18" charset="0"/>
              </a:rPr>
              <a:t>H</a:t>
            </a:r>
            <a:r>
              <a:rPr lang="en-IN" sz="4000" dirty="0" err="1">
                <a:latin typeface="Rockwell" panose="02060603020205020403" pitchFamily="18" charset="0"/>
              </a:rPr>
              <a:t>elper</a:t>
            </a:r>
            <a:r>
              <a:rPr lang="en-IN" sz="4000" dirty="0">
                <a:latin typeface="Rockwell" panose="02060603020205020403" pitchFamily="18" charset="0"/>
              </a:rPr>
              <a:t> ?</a:t>
            </a:r>
            <a:endParaRPr lang="en-IN"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F7DF4D6B-ED01-4DC0-9004-2C1FEC061214}"/>
              </a:ext>
            </a:extLst>
          </p:cNvPr>
          <p:cNvSpPr>
            <a:spLocks noGrp="1"/>
          </p:cNvSpPr>
          <p:nvPr>
            <p:ph idx="1"/>
          </p:nvPr>
        </p:nvSpPr>
        <p:spPr/>
        <p:txBody>
          <a:bodyPr/>
          <a:lstStyle/>
          <a:p>
            <a:r>
              <a:rPr lang="en-IN" dirty="0">
                <a:latin typeface="Tahoma" panose="020B0604030504040204" pitchFamily="34" charset="0"/>
                <a:ea typeface="Tahoma" panose="020B0604030504040204" pitchFamily="34" charset="0"/>
                <a:cs typeface="Tahoma" panose="020B0604030504040204" pitchFamily="34" charset="0"/>
              </a:rPr>
              <a:t>Existing system available are able to detect only one or two diseases.</a:t>
            </a:r>
          </a:p>
          <a:p>
            <a:r>
              <a:rPr lang="en-IN" dirty="0">
                <a:latin typeface="Tahoma" panose="020B0604030504040204" pitchFamily="34" charset="0"/>
                <a:ea typeface="Tahoma" panose="020B0604030504040204" pitchFamily="34" charset="0"/>
                <a:cs typeface="Tahoma" panose="020B0604030504040204" pitchFamily="34" charset="0"/>
              </a:rPr>
              <a:t>Everything in the future will be automated.</a:t>
            </a:r>
          </a:p>
        </p:txBody>
      </p:sp>
    </p:spTree>
    <p:extLst>
      <p:ext uri="{BB962C8B-B14F-4D97-AF65-F5344CB8AC3E}">
        <p14:creationId xmlns:p14="http://schemas.microsoft.com/office/powerpoint/2010/main" val="232551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6307-3F3D-4BB0-975F-0B8C62CCC39F}"/>
              </a:ext>
            </a:extLst>
          </p:cNvPr>
          <p:cNvSpPr>
            <a:spLocks noGrp="1"/>
          </p:cNvSpPr>
          <p:nvPr>
            <p:ph type="title"/>
          </p:nvPr>
        </p:nvSpPr>
        <p:spPr/>
        <p:txBody>
          <a:bodyPr>
            <a:normAutofit/>
          </a:bodyPr>
          <a:lstStyle/>
          <a:p>
            <a:pPr algn="ctr"/>
            <a:r>
              <a:rPr lang="en-IN" sz="4400" dirty="0">
                <a:latin typeface="Rockwell" panose="02060603020205020403" pitchFamily="18" charset="0"/>
              </a:rPr>
              <a:t>P</a:t>
            </a:r>
            <a:r>
              <a:rPr lang="en-IN" sz="4000" dirty="0">
                <a:latin typeface="Rockwell" panose="02060603020205020403" pitchFamily="18" charset="0"/>
              </a:rPr>
              <a:t>roposed</a:t>
            </a:r>
            <a:r>
              <a:rPr lang="en-IN" sz="4400" dirty="0">
                <a:latin typeface="Rockwell" panose="02060603020205020403" pitchFamily="18" charset="0"/>
              </a:rPr>
              <a:t> S</a:t>
            </a:r>
            <a:r>
              <a:rPr lang="en-IN" sz="4000" dirty="0">
                <a:latin typeface="Rockwell" panose="02060603020205020403" pitchFamily="18" charset="0"/>
              </a:rPr>
              <a:t>ystem : </a:t>
            </a:r>
            <a:r>
              <a:rPr lang="en-IN" sz="4400" dirty="0">
                <a:latin typeface="Rockwell" panose="02060603020205020403" pitchFamily="18" charset="0"/>
              </a:rPr>
              <a:t>W</a:t>
            </a:r>
            <a:r>
              <a:rPr lang="en-IN" sz="4000" dirty="0">
                <a:latin typeface="Rockwell" panose="02060603020205020403" pitchFamily="18" charset="0"/>
              </a:rPr>
              <a:t>orkflow</a:t>
            </a:r>
            <a:endParaRPr lang="en-IN" sz="4400" dirty="0">
              <a:latin typeface="Rockwell" panose="02060603020205020403" pitchFamily="18" charset="0"/>
            </a:endParaRPr>
          </a:p>
        </p:txBody>
      </p:sp>
      <p:pic>
        <p:nvPicPr>
          <p:cNvPr id="4" name="Content Placeholder 3">
            <a:extLst>
              <a:ext uri="{FF2B5EF4-FFF2-40B4-BE49-F238E27FC236}">
                <a16:creationId xmlns:a16="http://schemas.microsoft.com/office/drawing/2014/main" id="{3FD872F3-8C34-4DB2-BDF1-93849E0E72F8}"/>
              </a:ext>
            </a:extLst>
          </p:cNvPr>
          <p:cNvPicPr>
            <a:picLocks noGrp="1" noChangeAspect="1"/>
          </p:cNvPicPr>
          <p:nvPr>
            <p:ph idx="1"/>
          </p:nvPr>
        </p:nvPicPr>
        <p:blipFill>
          <a:blip r:embed="rId2"/>
          <a:stretch>
            <a:fillRect/>
          </a:stretch>
        </p:blipFill>
        <p:spPr>
          <a:xfrm>
            <a:off x="1056442" y="2043782"/>
            <a:ext cx="5149049" cy="4195700"/>
          </a:xfrm>
          <a:prstGeom prst="rect">
            <a:avLst/>
          </a:prstGeom>
        </p:spPr>
      </p:pic>
      <p:pic>
        <p:nvPicPr>
          <p:cNvPr id="5" name="Picture 4">
            <a:extLst>
              <a:ext uri="{FF2B5EF4-FFF2-40B4-BE49-F238E27FC236}">
                <a16:creationId xmlns:a16="http://schemas.microsoft.com/office/drawing/2014/main" id="{0A5D3501-25A8-421C-94E3-A874223F25E0}"/>
              </a:ext>
            </a:extLst>
          </p:cNvPr>
          <p:cNvPicPr>
            <a:picLocks noChangeAspect="1"/>
          </p:cNvPicPr>
          <p:nvPr/>
        </p:nvPicPr>
        <p:blipFill>
          <a:blip r:embed="rId3"/>
          <a:stretch>
            <a:fillRect/>
          </a:stretch>
        </p:blipFill>
        <p:spPr>
          <a:xfrm>
            <a:off x="7830105" y="2043782"/>
            <a:ext cx="3124940" cy="4195700"/>
          </a:xfrm>
          <a:prstGeom prst="rect">
            <a:avLst/>
          </a:prstGeom>
        </p:spPr>
      </p:pic>
    </p:spTree>
    <p:extLst>
      <p:ext uri="{BB962C8B-B14F-4D97-AF65-F5344CB8AC3E}">
        <p14:creationId xmlns:p14="http://schemas.microsoft.com/office/powerpoint/2010/main" val="3946335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2CAB-8E28-43A7-B518-D4D374E71A82}"/>
              </a:ext>
            </a:extLst>
          </p:cNvPr>
          <p:cNvSpPr>
            <a:spLocks noGrp="1"/>
          </p:cNvSpPr>
          <p:nvPr>
            <p:ph type="title"/>
          </p:nvPr>
        </p:nvSpPr>
        <p:spPr>
          <a:xfrm>
            <a:off x="772356" y="325552"/>
            <a:ext cx="10617693" cy="1478570"/>
          </a:xfrm>
        </p:spPr>
        <p:txBody>
          <a:bodyPr>
            <a:normAutofit/>
          </a:bodyPr>
          <a:lstStyle/>
          <a:p>
            <a:pPr algn="ctr"/>
            <a:r>
              <a:rPr lang="en-IN" sz="4400" dirty="0">
                <a:latin typeface="Rockwell" panose="02060603020205020403" pitchFamily="18" charset="0"/>
              </a:rPr>
              <a:t>P</a:t>
            </a:r>
            <a:r>
              <a:rPr lang="en-IN" sz="4000" dirty="0">
                <a:latin typeface="Rockwell" panose="02060603020205020403" pitchFamily="18" charset="0"/>
              </a:rPr>
              <a:t>re</a:t>
            </a:r>
            <a:r>
              <a:rPr lang="en-IN" sz="4400" dirty="0">
                <a:latin typeface="Rockwell" panose="02060603020205020403" pitchFamily="18" charset="0"/>
              </a:rPr>
              <a:t>-P</a:t>
            </a:r>
            <a:r>
              <a:rPr lang="en-IN" sz="4000" dirty="0">
                <a:latin typeface="Rockwell" panose="02060603020205020403" pitchFamily="18" charset="0"/>
              </a:rPr>
              <a:t>rocessing</a:t>
            </a:r>
            <a:r>
              <a:rPr lang="en-IN" sz="4400" dirty="0">
                <a:latin typeface="Rockwell" panose="02060603020205020403" pitchFamily="18" charset="0"/>
              </a:rPr>
              <a:t> t</a:t>
            </a:r>
            <a:r>
              <a:rPr lang="en-IN" sz="4000" dirty="0">
                <a:latin typeface="Rockwell" panose="02060603020205020403" pitchFamily="18" charset="0"/>
              </a:rPr>
              <a:t>he</a:t>
            </a:r>
            <a:r>
              <a:rPr lang="en-IN" sz="4400" dirty="0">
                <a:latin typeface="Rockwell" panose="02060603020205020403" pitchFamily="18" charset="0"/>
              </a:rPr>
              <a:t> T</a:t>
            </a:r>
            <a:r>
              <a:rPr lang="en-IN" sz="4000" dirty="0">
                <a:latin typeface="Rockwell" panose="02060603020205020403" pitchFamily="18" charset="0"/>
              </a:rPr>
              <a:t>extual</a:t>
            </a:r>
            <a:r>
              <a:rPr lang="en-IN" sz="4400" dirty="0">
                <a:latin typeface="Rockwell" panose="02060603020205020403" pitchFamily="18" charset="0"/>
              </a:rPr>
              <a:t> D</a:t>
            </a:r>
            <a:r>
              <a:rPr lang="en-IN" sz="4000" dirty="0">
                <a:latin typeface="Rockwell" panose="02060603020205020403" pitchFamily="18" charset="0"/>
              </a:rPr>
              <a:t>ataset</a:t>
            </a:r>
            <a:endParaRPr lang="en-IN"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E5565B15-D7F5-473D-A2BD-1CAE4333071A}"/>
              </a:ext>
            </a:extLst>
          </p:cNvPr>
          <p:cNvSpPr>
            <a:spLocks noGrp="1"/>
          </p:cNvSpPr>
          <p:nvPr>
            <p:ph idx="1"/>
          </p:nvPr>
        </p:nvSpPr>
        <p:spPr/>
        <p:txBody>
          <a:bodyPr/>
          <a:lstStyle/>
          <a:p>
            <a:r>
              <a:rPr lang="en-IN" dirty="0">
                <a:latin typeface="Tahoma" panose="020B0604030504040204" pitchFamily="34" charset="0"/>
                <a:ea typeface="Tahoma" panose="020B0604030504040204" pitchFamily="34" charset="0"/>
                <a:cs typeface="Tahoma" panose="020B0604030504040204" pitchFamily="34" charset="0"/>
              </a:rPr>
              <a:t>Dropping the unnecessary fields.</a:t>
            </a:r>
          </a:p>
          <a:p>
            <a:r>
              <a:rPr lang="en-IN" dirty="0">
                <a:latin typeface="Tahoma" panose="020B0604030504040204" pitchFamily="34" charset="0"/>
                <a:ea typeface="Tahoma" panose="020B0604030504040204" pitchFamily="34" charset="0"/>
                <a:cs typeface="Tahoma" panose="020B0604030504040204" pitchFamily="34" charset="0"/>
              </a:rPr>
              <a:t>Replacing all the missing fields with a value.</a:t>
            </a:r>
          </a:p>
          <a:p>
            <a:r>
              <a:rPr lang="en-IN" dirty="0">
                <a:latin typeface="Tahoma" panose="020B0604030504040204" pitchFamily="34" charset="0"/>
                <a:ea typeface="Tahoma" panose="020B0604030504040204" pitchFamily="34" charset="0"/>
                <a:cs typeface="Tahoma" panose="020B0604030504040204" pitchFamily="34" charset="0"/>
              </a:rPr>
              <a:t>Scaling the data</a:t>
            </a:r>
          </a:p>
          <a:p>
            <a:r>
              <a:rPr lang="en-IN" dirty="0">
                <a:latin typeface="Tahoma" panose="020B0604030504040204" pitchFamily="34" charset="0"/>
                <a:ea typeface="Tahoma" panose="020B0604030504040204" pitchFamily="34" charset="0"/>
                <a:cs typeface="Tahoma" panose="020B0604030504040204" pitchFamily="34" charset="0"/>
              </a:rPr>
              <a:t>Converting categorical data to numeric data.</a:t>
            </a:r>
          </a:p>
        </p:txBody>
      </p:sp>
    </p:spTree>
    <p:extLst>
      <p:ext uri="{BB962C8B-B14F-4D97-AF65-F5344CB8AC3E}">
        <p14:creationId xmlns:p14="http://schemas.microsoft.com/office/powerpoint/2010/main" val="1455795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16c05727-aa75-4e4a-9b5f-8a80a1165891"/>
    <ds:schemaRef ds:uri="http://schemas.microsoft.com/office/2006/documentManagement/type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512</TotalTime>
  <Words>855</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Arial,Sans-Serif</vt:lpstr>
      <vt:lpstr>Calibri</vt:lpstr>
      <vt:lpstr>Courier New</vt:lpstr>
      <vt:lpstr>Rockwell</vt:lpstr>
      <vt:lpstr>Tahoma</vt:lpstr>
      <vt:lpstr>Times New Roman</vt:lpstr>
      <vt:lpstr>TimesNewRoman</vt:lpstr>
      <vt:lpstr>Tw Cen MT</vt:lpstr>
      <vt:lpstr>Circuit</vt:lpstr>
      <vt:lpstr>AI-DOChelper</vt:lpstr>
      <vt:lpstr>Introduction</vt:lpstr>
      <vt:lpstr>Problem Statement</vt:lpstr>
      <vt:lpstr>Requirements</vt:lpstr>
      <vt:lpstr>Requirements</vt:lpstr>
      <vt:lpstr>Features</vt:lpstr>
      <vt:lpstr>Why AI-DocHelper ?</vt:lpstr>
      <vt:lpstr>Proposed System : Workflow</vt:lpstr>
      <vt:lpstr>Pre-Processing the Textual Dataset</vt:lpstr>
      <vt:lpstr>Pre-Processing the Image Dataset</vt:lpstr>
      <vt:lpstr>Comparative Study for Textual Dataset</vt:lpstr>
      <vt:lpstr>Comparative Study for Textual Dataset</vt:lpstr>
      <vt:lpstr>Study for Image Dataset</vt:lpstr>
      <vt:lpstr>Flow Of Events</vt:lpstr>
      <vt:lpstr>GUI Design</vt:lpstr>
      <vt:lpstr>GUI Design : Default / First Page</vt:lpstr>
      <vt:lpstr>GUI Design : on Navigating</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AI-DOChelper</dc:title>
  <dc:creator>Vikrant Shah</dc:creator>
  <cp:lastModifiedBy>Vikrant Shah</cp:lastModifiedBy>
  <cp:revision>21</cp:revision>
  <dcterms:created xsi:type="dcterms:W3CDTF">2020-08-26T16:30:52Z</dcterms:created>
  <dcterms:modified xsi:type="dcterms:W3CDTF">2020-12-18T06:35:45Z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