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8/27/2020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8/27/2020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5091" y="1081352"/>
            <a:ext cx="8791575" cy="1176426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Rockwell" panose="02060603020205020403" pitchFamily="18" charset="0"/>
              </a:rPr>
              <a:t>AI-</a:t>
            </a:r>
            <a:r>
              <a:rPr lang="en-US" sz="7200" dirty="0" err="1">
                <a:latin typeface="Rockwell" panose="02060603020205020403" pitchFamily="18" charset="0"/>
              </a:rPr>
              <a:t>D</a:t>
            </a:r>
            <a:r>
              <a:rPr lang="en-US" sz="6000" dirty="0" err="1">
                <a:latin typeface="Rockwell" panose="02060603020205020403" pitchFamily="18" charset="0"/>
              </a:rPr>
              <a:t>OC</a:t>
            </a:r>
            <a:r>
              <a:rPr lang="en-US" sz="7200" dirty="0" err="1">
                <a:latin typeface="Rockwell" panose="02060603020205020403" pitchFamily="18" charset="0"/>
              </a:rPr>
              <a:t>h</a:t>
            </a:r>
            <a:r>
              <a:rPr lang="en-US" sz="6000" dirty="0" err="1">
                <a:latin typeface="Rockwell" panose="02060603020205020403" pitchFamily="18" charset="0"/>
              </a:rPr>
              <a:t>elper</a:t>
            </a:r>
            <a:endParaRPr lang="en-US" sz="72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9683397" cy="277618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uide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                        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 :		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embers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rof.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Aejaz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khan               43			Vikrant Shah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		Surbhi Singh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		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anuja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kothavale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53838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A</a:t>
            </a:r>
            <a:r>
              <a:rPr lang="en-US" sz="4000" dirty="0">
                <a:latin typeface="Rockwell" panose="02060603020205020403" pitchFamily="18" charset="0"/>
              </a:rPr>
              <a:t>bstract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Death due to undetected diseases.</a:t>
            </a:r>
          </a:p>
          <a:p>
            <a:pPr algn="just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Early Detection</a:t>
            </a:r>
          </a:p>
          <a:p>
            <a:pPr algn="just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this system is proposed?</a:t>
            </a:r>
          </a:p>
          <a:p>
            <a:pPr algn="just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Diseases Predicted</a:t>
            </a:r>
          </a:p>
          <a:p>
            <a:pPr marL="0" indent="0" algn="just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53838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P</a:t>
            </a:r>
            <a:r>
              <a:rPr lang="en-US" sz="4000" dirty="0">
                <a:latin typeface="Rockwell" panose="02060603020205020403" pitchFamily="18" charset="0"/>
              </a:rPr>
              <a:t>roblem</a:t>
            </a:r>
            <a:r>
              <a:rPr lang="en-US" sz="4400" dirty="0">
                <a:latin typeface="Rockwell" panose="02060603020205020403" pitchFamily="18" charset="0"/>
              </a:rPr>
              <a:t> S</a:t>
            </a:r>
            <a:r>
              <a:rPr lang="en-US" sz="4000" dirty="0">
                <a:latin typeface="Rockwell" panose="02060603020205020403" pitchFamily="18" charset="0"/>
              </a:rPr>
              <a:t>tatement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/ Dataset</a:t>
            </a:r>
          </a:p>
          <a:p>
            <a:pPr algn="just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Method/Algorithms to be used (KNN, SVM, Decision Tree Classifier, Random Forest, ANN, CNN, etc.)</a:t>
            </a:r>
          </a:p>
          <a:p>
            <a:pPr algn="just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 / Final Result</a:t>
            </a:r>
          </a:p>
          <a:p>
            <a:pPr algn="just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82252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320" y="636274"/>
            <a:ext cx="10204032" cy="11538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T</a:t>
            </a:r>
            <a:r>
              <a:rPr lang="en-US" sz="4000" dirty="0">
                <a:latin typeface="Rockwell" panose="02060603020205020403" pitchFamily="18" charset="0"/>
              </a:rPr>
              <a:t>esting A</a:t>
            </a:r>
            <a:r>
              <a:rPr lang="en-US" dirty="0">
                <a:latin typeface="Rockwell" panose="02060603020205020403" pitchFamily="18" charset="0"/>
              </a:rPr>
              <a:t>nd</a:t>
            </a:r>
            <a:r>
              <a:rPr lang="en-US" sz="4000" dirty="0">
                <a:latin typeface="Rockwell" panose="02060603020205020403" pitchFamily="18" charset="0"/>
              </a:rPr>
              <a:t> E</a:t>
            </a:r>
            <a:r>
              <a:rPr lang="en-US" dirty="0">
                <a:latin typeface="Rockwell" panose="02060603020205020403" pitchFamily="18" charset="0"/>
              </a:rPr>
              <a:t>valuating</a:t>
            </a:r>
            <a:r>
              <a:rPr lang="en-US" sz="4400" dirty="0">
                <a:latin typeface="Rockwell" panose="02060603020205020403" pitchFamily="18" charset="0"/>
              </a:rPr>
              <a:t> T</a:t>
            </a:r>
            <a:r>
              <a:rPr lang="en-US" sz="4000" dirty="0">
                <a:latin typeface="Rockwell" panose="02060603020205020403" pitchFamily="18" charset="0"/>
              </a:rPr>
              <a:t>he</a:t>
            </a:r>
            <a:r>
              <a:rPr lang="en-US" sz="4400" dirty="0">
                <a:latin typeface="Rockwell" panose="02060603020205020403" pitchFamily="18" charset="0"/>
              </a:rPr>
              <a:t> F</a:t>
            </a:r>
            <a:r>
              <a:rPr lang="en-US" sz="4000" dirty="0">
                <a:latin typeface="Rockwell" panose="02060603020205020403" pitchFamily="18" charset="0"/>
              </a:rPr>
              <a:t>inal</a:t>
            </a:r>
            <a:r>
              <a:rPr lang="en-US" sz="4400" dirty="0">
                <a:latin typeface="Rockwell" panose="02060603020205020403" pitchFamily="18" charset="0"/>
              </a:rPr>
              <a:t> S</a:t>
            </a:r>
            <a:r>
              <a:rPr lang="en-US" sz="4000" dirty="0">
                <a:latin typeface="Rockwell" panose="02060603020205020403" pitchFamily="18" charset="0"/>
              </a:rPr>
              <a:t>ystem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 world data</a:t>
            </a:r>
          </a:p>
        </p:txBody>
      </p:sp>
    </p:spTree>
    <p:extLst>
      <p:ext uri="{BB962C8B-B14F-4D97-AF65-F5344CB8AC3E}">
        <p14:creationId xmlns:p14="http://schemas.microsoft.com/office/powerpoint/2010/main" val="3378095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9665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R</a:t>
            </a:r>
            <a:r>
              <a:rPr lang="en-US" sz="4000" dirty="0">
                <a:latin typeface="Rockwell" panose="02060603020205020403" pitchFamily="18" charset="0"/>
              </a:rPr>
              <a:t>eferences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646" y="1695634"/>
            <a:ext cx="10395750" cy="4543847"/>
          </a:xfrm>
        </p:spPr>
        <p:txBody>
          <a:bodyPr>
            <a:normAutofit fontScale="85000" lnSpcReduction="20000"/>
          </a:bodyPr>
          <a:lstStyle/>
          <a:p>
            <a:pPr marL="342900" lvl="0" indent="-342900" algn="just">
              <a:lnSpc>
                <a:spcPct val="107000"/>
              </a:lnSpc>
              <a:buSzPts val="1100"/>
              <a:buFont typeface="TimesNewRoman"/>
              <a:buAutoNum type="arabicParenR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NewRoman"/>
              </a:rPr>
              <a:t>R. Sangeetha and K. S. Murthy, "A novel approach for detection of breast cancer at an early stage using digital image processing techniques," </a:t>
            </a:r>
            <a:r>
              <a:rPr lang="en-IN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NewRoman"/>
              </a:rPr>
              <a:t>2017 International Conference on Inventive Systems and Control (ICISC)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NewRoman"/>
              </a:rPr>
              <a:t>, Coimbatore, 2017, pp. 1-4,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NewRoman"/>
              </a:rPr>
              <a:t>doi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NewRoman"/>
              </a:rPr>
              <a:t>: 10.1109/ICISC.2017.8068625.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NewRoman"/>
            </a:endParaRPr>
          </a:p>
          <a:p>
            <a:pPr marL="342900" lvl="0" indent="-342900" algn="just">
              <a:lnSpc>
                <a:spcPct val="107000"/>
              </a:lnSpc>
              <a:buSzPts val="1100"/>
              <a:buFont typeface="TimesNewRoman"/>
              <a:buAutoNum type="arabicParenR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NewRoman"/>
              </a:rPr>
              <a:t>Y. Lu, J. Li, Y.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NewRoman"/>
              </a:rPr>
              <a:t>Su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NewRoman"/>
              </a:rPr>
              <a:t> and A. Liu, "A Review of Breast Cancer Detection in Medical Images," 2018 IEEE Visual Communications and Image Processing (VCIP), Taichung, Taiwan, 2018, pp. 1-4,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NewRoman"/>
              </a:rPr>
              <a:t>doi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NewRoman"/>
              </a:rPr>
              <a:t>: 10.1109/VCIP.2018.8698732.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NewRoman"/>
            </a:endParaRPr>
          </a:p>
          <a:p>
            <a:pPr marL="342900" lvl="0" indent="-342900" algn="just">
              <a:lnSpc>
                <a:spcPct val="107000"/>
              </a:lnSpc>
              <a:buSzPts val="1100"/>
              <a:buFont typeface="TimesNewRoman"/>
              <a:buAutoNum type="arabicParenR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NewRoman"/>
              </a:rPr>
              <a:t>S. Nayak, S. Kumar and M.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NewRoman"/>
              </a:rPr>
              <a:t>Jangid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NewRoman"/>
              </a:rPr>
              <a:t>, "Malaria Detection Using Multiple Deep Learning Approaches," 2019 2nd International Conference on Intelligent Communication and Computational Techniques (ICCT), Jaipur, India, 2019, pp. 292-297,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NewRoman"/>
              </a:rPr>
              <a:t>doi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NewRoman"/>
              </a:rPr>
              <a:t>: 10.1109/ICCT46177.2019.8969046.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NewRoman"/>
            </a:endParaRPr>
          </a:p>
          <a:p>
            <a:pPr marL="342900" lvl="0" indent="-342900" algn="just">
              <a:lnSpc>
                <a:spcPct val="107000"/>
              </a:lnSpc>
              <a:buSzPts val="1100"/>
              <a:buFont typeface="TimesNewRoman"/>
              <a:buAutoNum type="arabicParenR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NewRoman"/>
              </a:rPr>
              <a:t>X. Zeng, H. Chen, Y. Luo and W. Ye, "Automated Diabetic Retinopathy Detection Based on Binocular Siamese-Like Convolutional Neural Network," in IEEE Access, vol. 7, pp. 30744-30753, 2019,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NewRoman"/>
              </a:rPr>
              <a:t>doi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NewRoman"/>
              </a:rPr>
              <a:t>: 10.1109/ACCESS.2019.2903171.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NewRoman"/>
            </a:endParaRPr>
          </a:p>
          <a:p>
            <a:pPr marL="342900" lvl="0" indent="-342900" algn="just">
              <a:lnSpc>
                <a:spcPct val="107000"/>
              </a:lnSpc>
              <a:buSzPts val="1100"/>
              <a:buFont typeface="TimesNewRoman"/>
              <a:buAutoNum type="arabicParenR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NewRoman"/>
              </a:rPr>
              <a:t>T. J.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NewRoman"/>
              </a:rPr>
              <a:t>Wroge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NewRoman"/>
              </a:rPr>
              <a:t>, Y.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NewRoman"/>
              </a:rPr>
              <a:t>Özkanca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NewRoman"/>
              </a:rPr>
              <a:t>, C.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NewRoman"/>
              </a:rPr>
              <a:t>Demiroglu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NewRoman"/>
              </a:rPr>
              <a:t>, D. Si, D. C. Atkins and R. H.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NewRoman"/>
              </a:rPr>
              <a:t>Ghomi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NewRoman"/>
              </a:rPr>
              <a:t>, "Parkinson’s Disease Diagnosis Using Machine Learning and Voice," 2018 IEEE Signal Processing in Medicine and Biology Symposium (SPMB), Philadelphia, PA, 2018, pp. 1-7,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NewRoman"/>
              </a:rPr>
              <a:t>doi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NewRoman"/>
              </a:rPr>
              <a:t>: 10.1109/SPMB.2018.8615607.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NewRoman"/>
            </a:endParaRPr>
          </a:p>
          <a:p>
            <a:pPr marL="342900" lvl="0" indent="-342900" algn="just">
              <a:lnSpc>
                <a:spcPct val="107000"/>
              </a:lnSpc>
              <a:buSzPts val="1100"/>
              <a:buFont typeface="TimesNewRoman"/>
              <a:buAutoNum type="arabicParenR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NewRoman"/>
              </a:rPr>
              <a:t>Y. Liu et al., "Detecting Diseases by Human-Physiological-Parameter-Based Deep Learning," in IEEE Access, vol. 7, pp. 22002-22010, 2019,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NewRoman"/>
              </a:rPr>
              <a:t>doi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NewRoman"/>
              </a:rPr>
              <a:t>: 10.1109/ACCESS.2019.2893877.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NewRoman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100"/>
              <a:buFont typeface="TimesNewRoman"/>
              <a:buAutoNum type="arabicParenR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NewRoman"/>
              </a:rPr>
              <a:t>A. Shrivastava, I.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NewRoman"/>
              </a:rPr>
              <a:t>Jaggi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NewRoman"/>
              </a:rPr>
              <a:t>, S. Gupta and D. Gupta, "Handwritten Digit Recognition Using Machine Learning: A Review," 2019 2nd International Conference on Power Energy, Environment and Intelligent Control (PEEIC), Greater Noida, India, 2019, pp. 322-326,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NewRoman"/>
              </a:rPr>
              <a:t>doi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NewRoman"/>
              </a:rPr>
              <a:t>: 10.1109/PEEIC47157.2019.8976601.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NewRoman"/>
            </a:endParaRPr>
          </a:p>
          <a:p>
            <a:pPr marL="0" indent="0" algn="just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216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16c05727-aa75-4e4a-9b5f-8a80a1165891"/>
    <ds:schemaRef ds:uri="http://schemas.microsoft.com/office/2006/documentManagement/types"/>
    <ds:schemaRef ds:uri="71af3243-3dd4-4a8d-8c0d-dd76da1f02a5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384</TotalTime>
  <Words>479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Rockwell</vt:lpstr>
      <vt:lpstr>Tahoma</vt:lpstr>
      <vt:lpstr>Times New Roman</vt:lpstr>
      <vt:lpstr>TimesNewRoman</vt:lpstr>
      <vt:lpstr>Tw Cen MT</vt:lpstr>
      <vt:lpstr>Circuit</vt:lpstr>
      <vt:lpstr>AI-DOChelper</vt:lpstr>
      <vt:lpstr>Abstract</vt:lpstr>
      <vt:lpstr>Problem Statement</vt:lpstr>
      <vt:lpstr>Testing And Evaluating The Final System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AI-DOChelper</dc:title>
  <dc:creator>Vikrant Shah</dc:creator>
  <cp:lastModifiedBy>Vikrant Shah</cp:lastModifiedBy>
  <cp:revision>7</cp:revision>
  <dcterms:created xsi:type="dcterms:W3CDTF">2020-08-26T16:30:52Z</dcterms:created>
  <dcterms:modified xsi:type="dcterms:W3CDTF">2020-08-27T14:14:24Z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