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4317B-B199-63F2-5E43-11A055AD6E77}" v="260" dt="2024-05-19T22:19:20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13" y="4551363"/>
            <a:ext cx="11923239" cy="184331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Vikrant Shah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 Artificial Intelligence &amp; Machine Learning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23158018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logo with a deer and text&#10;&#10;Description automatically generated">
            <a:extLst>
              <a:ext uri="{FF2B5EF4-FFF2-40B4-BE49-F238E27FC236}">
                <a16:creationId xmlns:a16="http://schemas.microsoft.com/office/drawing/2014/main" id="{A5DA9CD6-E5E9-4416-9210-AF62757E7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230" y="323669"/>
            <a:ext cx="312844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68D8F-F791-689F-FCEC-75C26FB484E4}"/>
              </a:ext>
            </a:extLst>
          </p:cNvPr>
          <p:cNvSpPr txBox="1"/>
          <p:nvPr/>
        </p:nvSpPr>
        <p:spPr>
          <a:xfrm>
            <a:off x="612139" y="1506220"/>
            <a:ext cx="1027176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Feedback from Sai Keerthana: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Mention Data Sources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Clearly point out the sources of data for prostate cancer histopathology images and Gleason/ISUP scores.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 Explanation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Discuss how the model will be developed and how its efficiency will be determined.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AF7C7-8E67-C9C1-7468-48D46B68CA55}"/>
              </a:ext>
            </a:extLst>
          </p:cNvPr>
          <p:cNvSpPr txBox="1"/>
          <p:nvPr/>
        </p:nvSpPr>
        <p:spPr>
          <a:xfrm>
            <a:off x="3771900" y="57150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D0D0D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Summary of Changes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7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68D8F-F791-689F-FCEC-75C26FB484E4}"/>
              </a:ext>
            </a:extLst>
          </p:cNvPr>
          <p:cNvSpPr txBox="1"/>
          <p:nvPr/>
        </p:nvSpPr>
        <p:spPr>
          <a:xfrm>
            <a:off x="612139" y="1506220"/>
            <a:ext cx="1027176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Feedback from Siddharth Prince: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Proper Problem Statement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Define the problem more explicitly, explaining what aspect of the Gleason grading system has issues and what you aim to solve.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Methods and Instruments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Detail the specific tools and models (e.g., deep learning models) you will use to tackle the research problem.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References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 references to support key claims, particularly those about the performance of current deep learning models in medical imaging.</a:t>
            </a:r>
          </a:p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AF7C7-8E67-C9C1-7468-48D46B68CA55}"/>
              </a:ext>
            </a:extLst>
          </p:cNvPr>
          <p:cNvSpPr txBox="1"/>
          <p:nvPr/>
        </p:nvSpPr>
        <p:spPr>
          <a:xfrm>
            <a:off x="3771900" y="57150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D0D0D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Summary of Changes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8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BF0A95-9CFA-0C89-EFFD-322A53CA0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007344"/>
              </p:ext>
            </p:extLst>
          </p:nvPr>
        </p:nvGraphicFramePr>
        <p:xfrm>
          <a:off x="780610" y="822589"/>
          <a:ext cx="10303565" cy="5054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41">
                  <a:extLst>
                    <a:ext uri="{9D8B030D-6E8A-4147-A177-3AD203B41FA5}">
                      <a16:colId xmlns:a16="http://schemas.microsoft.com/office/drawing/2014/main" val="410669880"/>
                    </a:ext>
                  </a:extLst>
                </a:gridCol>
                <a:gridCol w="6397724">
                  <a:extLst>
                    <a:ext uri="{9D8B030D-6E8A-4147-A177-3AD203B41FA5}">
                      <a16:colId xmlns:a16="http://schemas.microsoft.com/office/drawing/2014/main" val="1433232382"/>
                    </a:ext>
                  </a:extLst>
                </a:gridCol>
              </a:tblGrid>
              <a:tr h="407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 marL="10781" marR="10781" marT="10781" marB="517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0781" marR="10781" marT="10781" marB="517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49546"/>
                  </a:ext>
                </a:extLst>
              </a:tr>
              <a:tr h="443211">
                <a:tc>
                  <a:txBody>
                    <a:bodyPr/>
                    <a:lstStyle/>
                    <a:p>
                      <a:pPr fontAlgn="base"/>
                      <a:r>
                        <a:rPr lang="en-IN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Topic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Leveraging Deep Learning for Enhanced Gleason Grading in Prostate Cancer Histopathology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547453"/>
                  </a:ext>
                </a:extLst>
              </a:tr>
              <a:tr h="655954">
                <a:tc>
                  <a:txBody>
                    <a:bodyPr/>
                    <a:lstStyle/>
                    <a:p>
                      <a:pPr fontAlgn="base"/>
                      <a:r>
                        <a:rPr lang="en-IN" sz="11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Problem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current Gleason grading system for prostate cancer has limitations due to inter-observer variability and subjective interpretation, leading to inconsistent diagnostic outcomes.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347636"/>
                  </a:ext>
                </a:extLst>
              </a:tr>
              <a:tr h="655954">
                <a:tc>
                  <a:txBody>
                    <a:bodyPr/>
                    <a:lstStyle/>
                    <a:p>
                      <a:pPr fontAlgn="base"/>
                      <a:r>
                        <a:rPr lang="en-IN" sz="11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Goals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fontAlgn="base">
                        <a:buFontTx/>
                        <a:buChar char="-"/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a deep learning model that improves the accuracy of Gleason grading for prostate cancer histopathology. </a:t>
                      </a:r>
                    </a:p>
                    <a:p>
                      <a:pPr marL="0" indent="0" fontAlgn="base">
                        <a:buFontTx/>
                        <a:buNone/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Validate the model's performance against existing benchmarks and pathologists.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121639"/>
                  </a:ext>
                </a:extLst>
              </a:tr>
              <a:tr h="921882">
                <a:tc>
                  <a:txBody>
                    <a:bodyPr/>
                    <a:lstStyle/>
                    <a:p>
                      <a:pPr fontAlgn="base"/>
                      <a:r>
                        <a:rPr lang="en-IN" sz="11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Questions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How can deep learning models enhance the accuracy and consistency of Gleason grading in prostate cancer?  - What are the limitations of current grading systems that can be addressed by AI?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37128"/>
                  </a:ext>
                </a:extLst>
              </a:tr>
              <a:tr h="764702">
                <a:tc>
                  <a:txBody>
                    <a:bodyPr/>
                    <a:lstStyle/>
                    <a:p>
                      <a:pPr fontAlgn="base"/>
                      <a:r>
                        <a:rPr lang="en-IN" sz="11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Methods and Instruments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fontAlgn="base">
                        <a:buFontTx/>
                        <a:buChar char="-"/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 the PANDA challenge dataset from Kaggle, which includes prostate cancer histopathology images and Gleason/ISUP scores. </a:t>
                      </a:r>
                    </a:p>
                    <a:p>
                      <a:pPr marL="171450" indent="-171450" fontAlgn="base">
                        <a:buFontTx/>
                        <a:buChar char="-"/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Implement the winning solution using MobileNetv2 architecture.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83328"/>
                  </a:ext>
                </a:extLst>
              </a:tr>
              <a:tr h="549017"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Data Collected and Analysis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Collect histopathology images and corresponding Gleason/ISUP scores from the PANDA challenge dataset. - - Use evaluation metrics such as accuracy, precision, recall, and F1-score to assess model.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844868"/>
                  </a:ext>
                </a:extLst>
              </a:tr>
              <a:tr h="655954">
                <a:tc>
                  <a:txBody>
                    <a:bodyPr/>
                    <a:lstStyle/>
                    <a:p>
                      <a:pPr fontAlgn="base"/>
                      <a:r>
                        <a:rPr lang="en-IN" sz="11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Possible Expected Results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fontAlgn="base">
                        <a:buFontTx/>
                        <a:buChar char="-"/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accuracy and consistency in Gleason grading compared to current methods.</a:t>
                      </a:r>
                    </a:p>
                    <a:p>
                      <a:pPr marL="0" indent="0" fontAlgn="base">
                        <a:buFontTx/>
                        <a:buNone/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Demonstrated ability of the model to perform at or above pathologist level.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609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99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2DD1DF-CA61-FAD1-BAAC-3AB37A90F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240577"/>
              </p:ext>
            </p:extLst>
          </p:nvPr>
        </p:nvGraphicFramePr>
        <p:xfrm>
          <a:off x="328473" y="284087"/>
          <a:ext cx="11567606" cy="6427422"/>
        </p:xfrm>
        <a:graphic>
          <a:graphicData uri="http://schemas.openxmlformats.org/drawingml/2006/table">
            <a:tbl>
              <a:tblPr/>
              <a:tblGrid>
                <a:gridCol w="3674753">
                  <a:extLst>
                    <a:ext uri="{9D8B030D-6E8A-4147-A177-3AD203B41FA5}">
                      <a16:colId xmlns:a16="http://schemas.microsoft.com/office/drawing/2014/main" val="2293224547"/>
                    </a:ext>
                  </a:extLst>
                </a:gridCol>
                <a:gridCol w="2473665">
                  <a:extLst>
                    <a:ext uri="{9D8B030D-6E8A-4147-A177-3AD203B41FA5}">
                      <a16:colId xmlns:a16="http://schemas.microsoft.com/office/drawing/2014/main" val="161033103"/>
                    </a:ext>
                  </a:extLst>
                </a:gridCol>
                <a:gridCol w="3288689">
                  <a:extLst>
                    <a:ext uri="{9D8B030D-6E8A-4147-A177-3AD203B41FA5}">
                      <a16:colId xmlns:a16="http://schemas.microsoft.com/office/drawing/2014/main" val="3518217140"/>
                    </a:ext>
                  </a:extLst>
                </a:gridCol>
                <a:gridCol w="757829">
                  <a:extLst>
                    <a:ext uri="{9D8B030D-6E8A-4147-A177-3AD203B41FA5}">
                      <a16:colId xmlns:a16="http://schemas.microsoft.com/office/drawing/2014/main" val="3317690301"/>
                    </a:ext>
                  </a:extLst>
                </a:gridCol>
                <a:gridCol w="757829">
                  <a:extLst>
                    <a:ext uri="{9D8B030D-6E8A-4147-A177-3AD203B41FA5}">
                      <a16:colId xmlns:a16="http://schemas.microsoft.com/office/drawing/2014/main" val="345683311"/>
                    </a:ext>
                  </a:extLst>
                </a:gridCol>
                <a:gridCol w="614841">
                  <a:extLst>
                    <a:ext uri="{9D8B030D-6E8A-4147-A177-3AD203B41FA5}">
                      <a16:colId xmlns:a16="http://schemas.microsoft.com/office/drawing/2014/main" val="4279104440"/>
                    </a:ext>
                  </a:extLst>
                </a:gridCol>
              </a:tblGrid>
              <a:tr h="30731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MSc SE DISSERTATION: PLAN (v1 20/03/2024) Vikrant Shah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120394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757091"/>
                  </a:ext>
                </a:extLst>
              </a:tr>
              <a:tr h="18014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RQ: Leveraging Deep Learning for Enhanced Gleason Grading in Prostate Cancer Histopathology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530205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page count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page count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due date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64570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Chapter 1 Introduction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078848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1.1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Overview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Week 15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384997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1.2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Research Questions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Week 14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104807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1.3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Contribution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10-Aug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84177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Methodology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10-Aug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21030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Overview of the Dissertation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10-Aug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019040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1.5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Motivation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10-Aug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684400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613699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Chapter 2 Literature Review 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543174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2.1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Overview of AI/ML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Week 8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148529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Overview of Prostate Cancer Histopathology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Week 9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974330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treatment plans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Week 10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664408"/>
                  </a:ext>
                </a:extLst>
              </a:tr>
              <a:tr h="35543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Deep Learning Paradigms for Prostate Cancer Histopathology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Week 11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26341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Leveraging Deep Learning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444417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Features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Week 13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108116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2.4.1 CNNs (2 pages)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426070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2.4.2 MobileNet (2 pages)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647832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Set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Week 14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929911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State of the art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Week 15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75817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2.8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Summary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Week 15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780287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537426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Chapter 3: Prototype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20-Jun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746000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082821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Chapter 4: Case Studies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01-Aug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945174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829488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Chapter 5 Discussion and Conclusions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10-Aug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879305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042761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References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889797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987985"/>
                  </a:ext>
                </a:extLst>
              </a:tr>
              <a:tr h="1801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PAGE COUNT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</a:t>
                      </a: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762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64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535</Words>
  <Application>Microsoft Office PowerPoint</Application>
  <PresentationFormat>Widescreen</PresentationFormat>
  <Paragraphs>120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Aptos Narrow</vt:lpstr>
      <vt:lpstr>Arial</vt:lpstr>
      <vt:lpstr>Times New Roman</vt:lpstr>
      <vt:lpstr>office theme</vt:lpstr>
      <vt:lpstr>Vikrant Shah MSc Artificial Intelligence &amp; Machine Learning 23158018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Sourabh Gavali</cp:lastModifiedBy>
  <cp:revision>115</cp:revision>
  <dcterms:created xsi:type="dcterms:W3CDTF">2024-05-19T12:49:25Z</dcterms:created>
  <dcterms:modified xsi:type="dcterms:W3CDTF">2024-05-19T22:50:20Z</dcterms:modified>
</cp:coreProperties>
</file>