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18"/>
  </p:notesMasterIdLst>
  <p:handoutMasterIdLst>
    <p:handoutMasterId r:id="rId19"/>
  </p:handoutMasterIdLst>
  <p:sldIdLst>
    <p:sldId id="256" r:id="rId5"/>
    <p:sldId id="264" r:id="rId6"/>
    <p:sldId id="277" r:id="rId7"/>
    <p:sldId id="266" r:id="rId8"/>
    <p:sldId id="267" r:id="rId9"/>
    <p:sldId id="268" r:id="rId10"/>
    <p:sldId id="270" r:id="rId11"/>
    <p:sldId id="272" r:id="rId12"/>
    <p:sldId id="273" r:id="rId13"/>
    <p:sldId id="274" r:id="rId14"/>
    <p:sldId id="275" r:id="rId15"/>
    <p:sldId id="276" r:id="rId16"/>
    <p:sldId id="26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605" autoAdjust="0"/>
  </p:normalViewPr>
  <p:slideViewPr>
    <p:cSldViewPr snapToGrid="0">
      <p:cViewPr varScale="1">
        <p:scale>
          <a:sx n="74" d="100"/>
          <a:sy n="74" d="100"/>
        </p:scale>
        <p:origin x="534" y="54"/>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GYPSUM RESERVES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2459972461694578E-2"/>
          <c:y val="9.9981665894704322E-2"/>
          <c:w val="0.91673746896165575"/>
          <c:h val="0.70473830477072719"/>
        </c:manualLayout>
      </c:layout>
      <c:barChart>
        <c:barDir val="col"/>
        <c:grouping val="clustered"/>
        <c:varyColors val="0"/>
        <c:ser>
          <c:idx val="0"/>
          <c:order val="0"/>
          <c:tx>
            <c:strRef>
              <c:f>Sheet1!$B$1</c:f>
              <c:strCache>
                <c:ptCount val="1"/>
                <c:pt idx="0">
                  <c:v>Bagalkot disrtict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Sheet1!$B$2:$B$5</c:f>
              <c:numCache>
                <c:formatCode>General</c:formatCode>
                <c:ptCount val="4"/>
                <c:pt idx="0">
                  <c:v>30</c:v>
                </c:pt>
              </c:numCache>
            </c:numRef>
          </c:val>
          <c:extLst>
            <c:ext xmlns:c16="http://schemas.microsoft.com/office/drawing/2014/chart" uri="{C3380CC4-5D6E-409C-BE32-E72D297353CC}">
              <c16:uniqueId val="{00000000-5BA3-4317-93ED-839E9E4C57FD}"/>
            </c:ext>
          </c:extLst>
        </c:ser>
        <c:ser>
          <c:idx val="1"/>
          <c:order val="1"/>
          <c:tx>
            <c:strRef>
              <c:f>Sheet1!$C$1</c:f>
              <c:strCache>
                <c:ptCount val="1"/>
                <c:pt idx="0">
                  <c:v>Chitradurga district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Sheet1!$C$2:$C$5</c:f>
              <c:numCache>
                <c:formatCode>General</c:formatCode>
                <c:ptCount val="4"/>
                <c:pt idx="0">
                  <c:v>20</c:v>
                </c:pt>
              </c:numCache>
            </c:numRef>
          </c:val>
          <c:extLst>
            <c:ext xmlns:c16="http://schemas.microsoft.com/office/drawing/2014/chart" uri="{C3380CC4-5D6E-409C-BE32-E72D297353CC}">
              <c16:uniqueId val="{00000001-5BA3-4317-93ED-839E9E4C57FD}"/>
            </c:ext>
          </c:extLst>
        </c:ser>
        <c:ser>
          <c:idx val="2"/>
          <c:order val="2"/>
          <c:tx>
            <c:strRef>
              <c:f>Sheet1!$D$1</c:f>
              <c:strCache>
                <c:ptCount val="1"/>
                <c:pt idx="0">
                  <c:v>Gulbarga district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Sheet1!$D$2:$D$5</c:f>
              <c:numCache>
                <c:formatCode>General</c:formatCode>
                <c:ptCount val="4"/>
                <c:pt idx="0">
                  <c:v>10</c:v>
                </c:pt>
              </c:numCache>
            </c:numRef>
          </c:val>
          <c:extLst>
            <c:ext xmlns:c16="http://schemas.microsoft.com/office/drawing/2014/chart" uri="{C3380CC4-5D6E-409C-BE32-E72D297353CC}">
              <c16:uniqueId val="{00000002-5BA3-4317-93ED-839E9E4C57FD}"/>
            </c:ext>
          </c:extLst>
        </c:ser>
        <c:ser>
          <c:idx val="3"/>
          <c:order val="3"/>
          <c:tx>
            <c:strRef>
              <c:f>Sheet1!$E$1</c:f>
              <c:strCache>
                <c:ptCount val="1"/>
                <c:pt idx="0">
                  <c:v>Kargil and Leh districts</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Sheet1!$E$2:$E$5</c:f>
              <c:numCache>
                <c:formatCode>General</c:formatCode>
                <c:ptCount val="4"/>
                <c:pt idx="3">
                  <c:v>15</c:v>
                </c:pt>
              </c:numCache>
            </c:numRef>
          </c:val>
          <c:extLst>
            <c:ext xmlns:c16="http://schemas.microsoft.com/office/drawing/2014/chart" uri="{C3380CC4-5D6E-409C-BE32-E72D297353CC}">
              <c16:uniqueId val="{00000003-5BA3-4317-93ED-839E9E4C57FD}"/>
            </c:ext>
          </c:extLst>
        </c:ser>
        <c:ser>
          <c:idx val="4"/>
          <c:order val="4"/>
          <c:tx>
            <c:strRef>
              <c:f>Sheet1!$F$1</c:f>
              <c:strCache>
                <c:ptCount val="1"/>
                <c:pt idx="0">
                  <c:v>Zanskar valley</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Sheet1!$F$2:$F$5</c:f>
              <c:numCache>
                <c:formatCode>General</c:formatCode>
                <c:ptCount val="4"/>
                <c:pt idx="3">
                  <c:v>5</c:v>
                </c:pt>
              </c:numCache>
            </c:numRef>
          </c:val>
          <c:extLst>
            <c:ext xmlns:c16="http://schemas.microsoft.com/office/drawing/2014/chart" uri="{C3380CC4-5D6E-409C-BE32-E72D297353CC}">
              <c16:uniqueId val="{00000004-5BA3-4317-93ED-839E9E4C57FD}"/>
            </c:ext>
          </c:extLst>
        </c:ser>
        <c:ser>
          <c:idx val="5"/>
          <c:order val="5"/>
          <c:tx>
            <c:strRef>
              <c:f>Sheet1!$G$1</c:f>
              <c:strCache>
                <c:ptCount val="1"/>
                <c:pt idx="0">
                  <c:v>Nubra valley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Sheet1!$G$2:$G$5</c:f>
              <c:numCache>
                <c:formatCode>General</c:formatCode>
                <c:ptCount val="4"/>
                <c:pt idx="3">
                  <c:v>8</c:v>
                </c:pt>
              </c:numCache>
            </c:numRef>
          </c:val>
          <c:extLst>
            <c:ext xmlns:c16="http://schemas.microsoft.com/office/drawing/2014/chart" uri="{C3380CC4-5D6E-409C-BE32-E72D297353CC}">
              <c16:uniqueId val="{00000005-5BA3-4317-93ED-839E9E4C57FD}"/>
            </c:ext>
          </c:extLst>
        </c:ser>
        <c:dLbls>
          <c:dLblPos val="outEnd"/>
          <c:showLegendKey val="0"/>
          <c:showVal val="1"/>
          <c:showCatName val="0"/>
          <c:showSerName val="0"/>
          <c:showPercent val="0"/>
          <c:showBubbleSize val="0"/>
        </c:dLbls>
        <c:gapWidth val="150"/>
        <c:axId val="513959456"/>
        <c:axId val="513957056"/>
      </c:barChart>
      <c:catAx>
        <c:axId val="513959456"/>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STATES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3957056"/>
        <c:crosses val="autoZero"/>
        <c:auto val="1"/>
        <c:lblAlgn val="ctr"/>
        <c:lblOffset val="100"/>
        <c:noMultiLvlLbl val="0"/>
      </c:catAx>
      <c:valAx>
        <c:axId val="51395705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QUANTITY (IN METRIC TONNES)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3959456"/>
        <c:crosses val="autoZero"/>
        <c:crossBetween val="between"/>
      </c:valAx>
      <c:spPr>
        <a:noFill/>
        <a:ln>
          <a:noFill/>
        </a:ln>
        <a:effectLst/>
      </c:spPr>
    </c:plotArea>
    <c:legend>
      <c:legendPos val="b"/>
      <c:layout>
        <c:manualLayout>
          <c:xMode val="edge"/>
          <c:yMode val="edge"/>
          <c:x val="2.7137429472606646E-2"/>
          <c:y val="0.89630075652308172"/>
          <c:w val="0.94777363547832971"/>
          <c:h val="8.89933611239771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LIMESTONE RESERVES</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Bagalkot district</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Sheet1!$B$2:$B$5</c:f>
              <c:numCache>
                <c:formatCode>General</c:formatCode>
                <c:ptCount val="4"/>
                <c:pt idx="0">
                  <c:v>400</c:v>
                </c:pt>
              </c:numCache>
            </c:numRef>
          </c:val>
          <c:extLst>
            <c:ext xmlns:c16="http://schemas.microsoft.com/office/drawing/2014/chart" uri="{C3380CC4-5D6E-409C-BE32-E72D297353CC}">
              <c16:uniqueId val="{00000000-C197-4DFC-850C-90CCFA989EBE}"/>
            </c:ext>
          </c:extLst>
        </c:ser>
        <c:ser>
          <c:idx val="1"/>
          <c:order val="1"/>
          <c:tx>
            <c:strRef>
              <c:f>Sheet1!$C$1</c:f>
              <c:strCache>
                <c:ptCount val="1"/>
                <c:pt idx="0">
                  <c:v>Bijapur district</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Sheet1!$C$2:$C$5</c:f>
              <c:numCache>
                <c:formatCode>General</c:formatCode>
                <c:ptCount val="4"/>
                <c:pt idx="0">
                  <c:v>250</c:v>
                </c:pt>
              </c:numCache>
            </c:numRef>
          </c:val>
          <c:extLst>
            <c:ext xmlns:c16="http://schemas.microsoft.com/office/drawing/2014/chart" uri="{C3380CC4-5D6E-409C-BE32-E72D297353CC}">
              <c16:uniqueId val="{00000001-C197-4DFC-850C-90CCFA989EBE}"/>
            </c:ext>
          </c:extLst>
        </c:ser>
        <c:ser>
          <c:idx val="2"/>
          <c:order val="2"/>
          <c:tx>
            <c:strRef>
              <c:f>Sheet1!$D$1</c:f>
              <c:strCache>
                <c:ptCount val="1"/>
                <c:pt idx="0">
                  <c:v>Tumkur district</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Sheet1!$D$2:$D$5</c:f>
              <c:numCache>
                <c:formatCode>General</c:formatCode>
                <c:ptCount val="4"/>
                <c:pt idx="0">
                  <c:v>150</c:v>
                </c:pt>
              </c:numCache>
            </c:numRef>
          </c:val>
          <c:extLst>
            <c:ext xmlns:c16="http://schemas.microsoft.com/office/drawing/2014/chart" uri="{C3380CC4-5D6E-409C-BE32-E72D297353CC}">
              <c16:uniqueId val="{00000002-C197-4DFC-850C-90CCFA989EBE}"/>
            </c:ext>
          </c:extLst>
        </c:ser>
        <c:ser>
          <c:idx val="3"/>
          <c:order val="3"/>
          <c:tx>
            <c:strRef>
              <c:f>Sheet1!$E$1</c:f>
              <c:strCache>
                <c:ptCount val="1"/>
                <c:pt idx="0">
                  <c:v>Zanskar valley</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Sheet1!$E$2:$E$5</c:f>
              <c:numCache>
                <c:formatCode>General</c:formatCode>
                <c:ptCount val="4"/>
                <c:pt idx="3">
                  <c:v>20</c:v>
                </c:pt>
              </c:numCache>
            </c:numRef>
          </c:val>
          <c:extLst>
            <c:ext xmlns:c16="http://schemas.microsoft.com/office/drawing/2014/chart" uri="{C3380CC4-5D6E-409C-BE32-E72D297353CC}">
              <c16:uniqueId val="{00000003-C197-4DFC-850C-90CCFA989EBE}"/>
            </c:ext>
          </c:extLst>
        </c:ser>
        <c:ser>
          <c:idx val="4"/>
          <c:order val="4"/>
          <c:tx>
            <c:strRef>
              <c:f>Sheet1!$F$1</c:f>
              <c:strCache>
                <c:ptCount val="1"/>
                <c:pt idx="0">
                  <c:v>Leh district</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Sheet1!$F$2:$F$5</c:f>
              <c:numCache>
                <c:formatCode>General</c:formatCode>
                <c:ptCount val="4"/>
                <c:pt idx="3">
                  <c:v>15</c:v>
                </c:pt>
              </c:numCache>
            </c:numRef>
          </c:val>
          <c:extLst>
            <c:ext xmlns:c16="http://schemas.microsoft.com/office/drawing/2014/chart" uri="{C3380CC4-5D6E-409C-BE32-E72D297353CC}">
              <c16:uniqueId val="{00000004-C197-4DFC-850C-90CCFA989EBE}"/>
            </c:ext>
          </c:extLst>
        </c:ser>
        <c:ser>
          <c:idx val="5"/>
          <c:order val="5"/>
          <c:tx>
            <c:strRef>
              <c:f>Sheet1!$G$1</c:f>
              <c:strCache>
                <c:ptCount val="1"/>
                <c:pt idx="0">
                  <c:v>Nubra valley</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KARNATAKA</c:v>
                </c:pt>
                <c:pt idx="3">
                  <c:v>LADAKH</c:v>
                </c:pt>
              </c:strCache>
            </c:strRef>
          </c:cat>
          <c:val>
            <c:numRef>
              <c:f>Sheet1!$G$2:$G$5</c:f>
              <c:numCache>
                <c:formatCode>General</c:formatCode>
                <c:ptCount val="4"/>
                <c:pt idx="3">
                  <c:v>10</c:v>
                </c:pt>
              </c:numCache>
            </c:numRef>
          </c:val>
          <c:extLst>
            <c:ext xmlns:c16="http://schemas.microsoft.com/office/drawing/2014/chart" uri="{C3380CC4-5D6E-409C-BE32-E72D297353CC}">
              <c16:uniqueId val="{00000005-C197-4DFC-850C-90CCFA989EBE}"/>
            </c:ext>
          </c:extLst>
        </c:ser>
        <c:dLbls>
          <c:dLblPos val="outEnd"/>
          <c:showLegendKey val="0"/>
          <c:showVal val="1"/>
          <c:showCatName val="0"/>
          <c:showSerName val="0"/>
          <c:showPercent val="0"/>
          <c:showBubbleSize val="0"/>
        </c:dLbls>
        <c:gapWidth val="219"/>
        <c:overlap val="-27"/>
        <c:axId val="763371424"/>
        <c:axId val="763368064"/>
      </c:barChart>
      <c:catAx>
        <c:axId val="763371424"/>
        <c:scaling>
          <c:orientation val="minMax"/>
        </c:scaling>
        <c:delete val="0"/>
        <c:axPos val="b"/>
        <c:title>
          <c:tx>
            <c:rich>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STATES</a:t>
                </a:r>
              </a:p>
            </c:rich>
          </c:tx>
          <c:overlay val="0"/>
          <c:spPr>
            <a:noFill/>
            <a:ln>
              <a:noFill/>
            </a:ln>
            <a:effectLst/>
          </c:spPr>
          <c:txPr>
            <a:bodyPr rot="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3368064"/>
        <c:crosses val="autoZero"/>
        <c:auto val="1"/>
        <c:lblAlgn val="ctr"/>
        <c:lblOffset val="100"/>
        <c:noMultiLvlLbl val="0"/>
      </c:catAx>
      <c:valAx>
        <c:axId val="7633680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en-IN" dirty="0"/>
                  <a:t>QUANTITY (IN METRIC TONNES)</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63371424"/>
        <c:crosses val="autoZero"/>
        <c:crossBetween val="between"/>
      </c:valAx>
      <c:spPr>
        <a:noFill/>
        <a:ln>
          <a:noFill/>
        </a:ln>
        <a:effectLst/>
      </c:spPr>
    </c:plotArea>
    <c:legend>
      <c:legendPos val="b"/>
      <c:layout>
        <c:manualLayout>
          <c:xMode val="edge"/>
          <c:yMode val="edge"/>
          <c:x val="1.1849940968065653E-2"/>
          <c:y val="0.89630075652308172"/>
          <c:w val="0.97834861248741167"/>
          <c:h val="8.8993361123977155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7720856-93F0-4CC7-B7FD-2466914A11D4}"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pt>
    <dgm:pt modelId="{4AF52931-E4CA-4429-AACB-B8747CDB2409}">
      <dgm:prSet phldrT="[Text]"/>
      <dgm:spPr/>
      <dgm:t>
        <a:bodyPr/>
        <a:lstStyle/>
        <a:p>
          <a:pPr algn="just">
            <a:lnSpc>
              <a:spcPct val="100000"/>
            </a:lnSpc>
          </a:pPr>
          <a:r>
            <a:rPr lang="en-US" dirty="0"/>
            <a:t>BENIFICIATION</a:t>
          </a:r>
        </a:p>
      </dgm:t>
    </dgm:pt>
    <dgm:pt modelId="{67B2FC97-2FAE-4EFE-9DEE-E4216C657F35}" type="parTrans" cxnId="{F82329C8-C3B2-4E9B-9033-528488D72705}">
      <dgm:prSet/>
      <dgm:spPr/>
      <dgm:t>
        <a:bodyPr/>
        <a:lstStyle/>
        <a:p>
          <a:endParaRPr lang="en-US"/>
        </a:p>
      </dgm:t>
    </dgm:pt>
    <dgm:pt modelId="{D86AF01C-9CBC-41F8-9354-48CD82BDFDC9}" type="sibTrans" cxnId="{F82329C8-C3B2-4E9B-9033-528488D72705}">
      <dgm:prSet/>
      <dgm:spPr/>
      <dgm:t>
        <a:bodyPr/>
        <a:lstStyle/>
        <a:p>
          <a:endParaRPr lang="en-US"/>
        </a:p>
      </dgm:t>
    </dgm:pt>
    <dgm:pt modelId="{81BEB84D-9A77-49C6-9301-B3359FCAC75F}">
      <dgm:prSet phldrT="[Text]"/>
      <dgm:spPr/>
      <dgm:t>
        <a:bodyPr/>
        <a:lstStyle/>
        <a:p>
          <a:pPr>
            <a:lnSpc>
              <a:spcPct val="100000"/>
            </a:lnSpc>
          </a:pPr>
          <a:r>
            <a:rPr lang="en-US" dirty="0"/>
            <a:t>EXTRACTION</a:t>
          </a:r>
        </a:p>
      </dgm:t>
    </dgm:pt>
    <dgm:pt modelId="{AE4D0D43-0332-4F79-8D35-BCD8C10758AE}" type="parTrans" cxnId="{420EF6C4-7321-43BE-A2FC-253606B1E06A}">
      <dgm:prSet/>
      <dgm:spPr/>
      <dgm:t>
        <a:bodyPr/>
        <a:lstStyle/>
        <a:p>
          <a:endParaRPr lang="en-US"/>
        </a:p>
      </dgm:t>
    </dgm:pt>
    <dgm:pt modelId="{5D260F18-25D2-4074-87F1-7E78DDA61C58}" type="sibTrans" cxnId="{420EF6C4-7321-43BE-A2FC-253606B1E06A}">
      <dgm:prSet/>
      <dgm:spPr/>
      <dgm:t>
        <a:bodyPr/>
        <a:lstStyle/>
        <a:p>
          <a:endParaRPr lang="en-US"/>
        </a:p>
      </dgm:t>
    </dgm:pt>
    <dgm:pt modelId="{BFF9359E-E9B1-4B73-BACC-2C7988765B16}">
      <dgm:prSet phldrT="[Text]"/>
      <dgm:spPr/>
      <dgm:t>
        <a:bodyPr/>
        <a:lstStyle/>
        <a:p>
          <a:pPr>
            <a:lnSpc>
              <a:spcPct val="100000"/>
            </a:lnSpc>
          </a:pPr>
          <a:r>
            <a:rPr lang="en-US" dirty="0"/>
            <a:t>PURIFICATION</a:t>
          </a:r>
        </a:p>
      </dgm:t>
    </dgm:pt>
    <dgm:pt modelId="{6E0A40FA-1B79-4089-8B9A-3BA22865FE4E}" type="parTrans" cxnId="{516EC545-1971-48B3-978C-4756FCDCCFD9}">
      <dgm:prSet/>
      <dgm:spPr/>
      <dgm:t>
        <a:bodyPr/>
        <a:lstStyle/>
        <a:p>
          <a:endParaRPr lang="en-US"/>
        </a:p>
      </dgm:t>
    </dgm:pt>
    <dgm:pt modelId="{1CEF1965-C516-4C44-BAE3-2FA3F5116930}" type="sibTrans" cxnId="{516EC545-1971-48B3-978C-4756FCDCCFD9}">
      <dgm:prSet/>
      <dgm:spPr/>
      <dgm:t>
        <a:bodyPr/>
        <a:lstStyle/>
        <a:p>
          <a:endParaRPr lang="en-US"/>
        </a:p>
      </dgm:t>
    </dgm:pt>
    <dgm:pt modelId="{6F4DA4D9-01DC-439B-8F27-AAA47846B277}" type="pres">
      <dgm:prSet presAssocID="{C7720856-93F0-4CC7-B7FD-2466914A11D4}" presName="root" presStyleCnt="0">
        <dgm:presLayoutVars>
          <dgm:dir/>
          <dgm:resizeHandles val="exact"/>
        </dgm:presLayoutVars>
      </dgm:prSet>
      <dgm:spPr/>
    </dgm:pt>
    <dgm:pt modelId="{7BD98E3C-315B-4C9C-8D58-D6DB162B58F8}" type="pres">
      <dgm:prSet presAssocID="{4AF52931-E4CA-4429-AACB-B8747CDB2409}" presName="compNode" presStyleCnt="0"/>
      <dgm:spPr/>
    </dgm:pt>
    <dgm:pt modelId="{DD5F79B1-3C2C-4604-AC16-19B868C74020}" type="pres">
      <dgm:prSet presAssocID="{4AF52931-E4CA-4429-AACB-B8747CDB2409}" presName="bgRect" presStyleLbl="bgShp" presStyleIdx="0" presStyleCnt="3"/>
      <dgm:spPr/>
    </dgm:pt>
    <dgm:pt modelId="{B949D2F1-162D-4D02-A732-D01345E22AA4}" type="pres">
      <dgm:prSet presAssocID="{4AF52931-E4CA-4429-AACB-B8747CDB240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tom"/>
        </a:ext>
      </dgm:extLst>
    </dgm:pt>
    <dgm:pt modelId="{B131C359-49F1-4CB8-8E9B-1B1386A2778B}" type="pres">
      <dgm:prSet presAssocID="{4AF52931-E4CA-4429-AACB-B8747CDB2409}" presName="spaceRect" presStyleCnt="0"/>
      <dgm:spPr/>
    </dgm:pt>
    <dgm:pt modelId="{F8F5240A-0D85-485B-9D93-407D1FFAF913}" type="pres">
      <dgm:prSet presAssocID="{4AF52931-E4CA-4429-AACB-B8747CDB2409}" presName="parTx" presStyleLbl="revTx" presStyleIdx="0" presStyleCnt="3">
        <dgm:presLayoutVars>
          <dgm:chMax val="0"/>
          <dgm:chPref val="0"/>
        </dgm:presLayoutVars>
      </dgm:prSet>
      <dgm:spPr/>
    </dgm:pt>
    <dgm:pt modelId="{D8ABCEC2-390B-429B-9081-E082DA5D0427}" type="pres">
      <dgm:prSet presAssocID="{D86AF01C-9CBC-41F8-9354-48CD82BDFDC9}" presName="sibTrans" presStyleCnt="0"/>
      <dgm:spPr/>
    </dgm:pt>
    <dgm:pt modelId="{F2D54F12-8080-4E0C-BD80-92EA1630D084}" type="pres">
      <dgm:prSet presAssocID="{81BEB84D-9A77-49C6-9301-B3359FCAC75F}" presName="compNode" presStyleCnt="0"/>
      <dgm:spPr/>
    </dgm:pt>
    <dgm:pt modelId="{CBA0401E-7684-42C8-839E-D801768D883C}" type="pres">
      <dgm:prSet presAssocID="{81BEB84D-9A77-49C6-9301-B3359FCAC75F}" presName="bgRect" presStyleLbl="bgShp" presStyleIdx="1" presStyleCnt="3"/>
      <dgm:spPr/>
    </dgm:pt>
    <dgm:pt modelId="{EF3B2503-2995-401B-AD2A-8687192014FC}" type="pres">
      <dgm:prSet presAssocID="{81BEB84D-9A77-49C6-9301-B3359FCAC7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est tubes"/>
        </a:ext>
      </dgm:extLst>
    </dgm:pt>
    <dgm:pt modelId="{69262E9A-AC8B-4E45-B562-DDB0B7EF679B}" type="pres">
      <dgm:prSet presAssocID="{81BEB84D-9A77-49C6-9301-B3359FCAC75F}" presName="spaceRect" presStyleCnt="0"/>
      <dgm:spPr/>
    </dgm:pt>
    <dgm:pt modelId="{686301C7-6BD3-4366-8AD9-2496B2EDF77C}" type="pres">
      <dgm:prSet presAssocID="{81BEB84D-9A77-49C6-9301-B3359FCAC75F}" presName="parTx" presStyleLbl="revTx" presStyleIdx="1" presStyleCnt="3">
        <dgm:presLayoutVars>
          <dgm:chMax val="0"/>
          <dgm:chPref val="0"/>
        </dgm:presLayoutVars>
      </dgm:prSet>
      <dgm:spPr/>
    </dgm:pt>
    <dgm:pt modelId="{6ED4671C-AA9A-4E39-8821-8479FB442A42}" type="pres">
      <dgm:prSet presAssocID="{5D260F18-25D2-4074-87F1-7E78DDA61C58}" presName="sibTrans" presStyleCnt="0"/>
      <dgm:spPr/>
    </dgm:pt>
    <dgm:pt modelId="{73B0EF57-FE6C-4349-B546-40C4671BE0AF}" type="pres">
      <dgm:prSet presAssocID="{BFF9359E-E9B1-4B73-BACC-2C7988765B16}" presName="compNode" presStyleCnt="0"/>
      <dgm:spPr/>
    </dgm:pt>
    <dgm:pt modelId="{5865A6BD-F99C-4927-AA71-14438D8BD5FD}" type="pres">
      <dgm:prSet presAssocID="{BFF9359E-E9B1-4B73-BACC-2C7988765B16}" presName="bgRect" presStyleLbl="bgShp" presStyleIdx="2" presStyleCnt="3"/>
      <dgm:spPr/>
    </dgm:pt>
    <dgm:pt modelId="{F7573F21-6CA6-4D82-A5B8-20E46E8BAE44}" type="pres">
      <dgm:prSet presAssocID="{BFF9359E-E9B1-4B73-BACC-2C7988765B16}"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ask"/>
        </a:ext>
      </dgm:extLst>
    </dgm:pt>
    <dgm:pt modelId="{CFA2DEF1-3E86-45A4-93DF-3F3524CE8FA1}" type="pres">
      <dgm:prSet presAssocID="{BFF9359E-E9B1-4B73-BACC-2C7988765B16}" presName="spaceRect" presStyleCnt="0"/>
      <dgm:spPr/>
    </dgm:pt>
    <dgm:pt modelId="{3A277CF8-63F3-4E73-9A0E-6D37315945D9}" type="pres">
      <dgm:prSet presAssocID="{BFF9359E-E9B1-4B73-BACC-2C7988765B16}" presName="parTx" presStyleLbl="revTx" presStyleIdx="2" presStyleCnt="3">
        <dgm:presLayoutVars>
          <dgm:chMax val="0"/>
          <dgm:chPref val="0"/>
        </dgm:presLayoutVars>
      </dgm:prSet>
      <dgm:spPr/>
    </dgm:pt>
  </dgm:ptLst>
  <dgm:cxnLst>
    <dgm:cxn modelId="{157D760D-D278-416A-8A95-E1E5E1AC50DD}" type="presOf" srcId="{BFF9359E-E9B1-4B73-BACC-2C7988765B16}" destId="{3A277CF8-63F3-4E73-9A0E-6D37315945D9}" srcOrd="0" destOrd="0" presId="urn:microsoft.com/office/officeart/2018/2/layout/IconVerticalSolidList"/>
    <dgm:cxn modelId="{0FB2B426-F0E1-46AC-8877-C6BC9AFEAA79}" type="presOf" srcId="{81BEB84D-9A77-49C6-9301-B3359FCAC75F}" destId="{686301C7-6BD3-4366-8AD9-2496B2EDF77C}" srcOrd="0" destOrd="0" presId="urn:microsoft.com/office/officeart/2018/2/layout/IconVerticalSolidList"/>
    <dgm:cxn modelId="{E35E8428-56F2-46AB-9E50-4261F022E415}" type="presOf" srcId="{4AF52931-E4CA-4429-AACB-B8747CDB2409}" destId="{F8F5240A-0D85-485B-9D93-407D1FFAF913}" srcOrd="0" destOrd="0" presId="urn:microsoft.com/office/officeart/2018/2/layout/IconVerticalSolidList"/>
    <dgm:cxn modelId="{516EC545-1971-48B3-978C-4756FCDCCFD9}" srcId="{C7720856-93F0-4CC7-B7FD-2466914A11D4}" destId="{BFF9359E-E9B1-4B73-BACC-2C7988765B16}" srcOrd="2" destOrd="0" parTransId="{6E0A40FA-1B79-4089-8B9A-3BA22865FE4E}" sibTransId="{1CEF1965-C516-4C44-BAE3-2FA3F5116930}"/>
    <dgm:cxn modelId="{9AA0145A-3FA6-4E40-B6CD-6DB3507FF368}" type="presOf" srcId="{C7720856-93F0-4CC7-B7FD-2466914A11D4}" destId="{6F4DA4D9-01DC-439B-8F27-AAA47846B277}" srcOrd="0" destOrd="0" presId="urn:microsoft.com/office/officeart/2018/2/layout/IconVerticalSolidList"/>
    <dgm:cxn modelId="{420EF6C4-7321-43BE-A2FC-253606B1E06A}" srcId="{C7720856-93F0-4CC7-B7FD-2466914A11D4}" destId="{81BEB84D-9A77-49C6-9301-B3359FCAC75F}" srcOrd="1" destOrd="0" parTransId="{AE4D0D43-0332-4F79-8D35-BCD8C10758AE}" sibTransId="{5D260F18-25D2-4074-87F1-7E78DDA61C58}"/>
    <dgm:cxn modelId="{F82329C8-C3B2-4E9B-9033-528488D72705}" srcId="{C7720856-93F0-4CC7-B7FD-2466914A11D4}" destId="{4AF52931-E4CA-4429-AACB-B8747CDB2409}" srcOrd="0" destOrd="0" parTransId="{67B2FC97-2FAE-4EFE-9DEE-E4216C657F35}" sibTransId="{D86AF01C-9CBC-41F8-9354-48CD82BDFDC9}"/>
    <dgm:cxn modelId="{AFECB7CA-4E50-4F60-A6FB-C3816E8CAB87}" type="presParOf" srcId="{6F4DA4D9-01DC-439B-8F27-AAA47846B277}" destId="{7BD98E3C-315B-4C9C-8D58-D6DB162B58F8}" srcOrd="0" destOrd="0" presId="urn:microsoft.com/office/officeart/2018/2/layout/IconVerticalSolidList"/>
    <dgm:cxn modelId="{A2217810-9D1C-4BC7-BE87-D83BE419F7B1}" type="presParOf" srcId="{7BD98E3C-315B-4C9C-8D58-D6DB162B58F8}" destId="{DD5F79B1-3C2C-4604-AC16-19B868C74020}" srcOrd="0" destOrd="0" presId="urn:microsoft.com/office/officeart/2018/2/layout/IconVerticalSolidList"/>
    <dgm:cxn modelId="{30B94466-A785-41BF-BAD4-03A089615086}" type="presParOf" srcId="{7BD98E3C-315B-4C9C-8D58-D6DB162B58F8}" destId="{B949D2F1-162D-4D02-A732-D01345E22AA4}" srcOrd="1" destOrd="0" presId="urn:microsoft.com/office/officeart/2018/2/layout/IconVerticalSolidList"/>
    <dgm:cxn modelId="{FFB8D8B5-5828-46DD-BA77-13638195E4D6}" type="presParOf" srcId="{7BD98E3C-315B-4C9C-8D58-D6DB162B58F8}" destId="{B131C359-49F1-4CB8-8E9B-1B1386A2778B}" srcOrd="2" destOrd="0" presId="urn:microsoft.com/office/officeart/2018/2/layout/IconVerticalSolidList"/>
    <dgm:cxn modelId="{11227E96-FF77-4F39-8B07-07E8611C740D}" type="presParOf" srcId="{7BD98E3C-315B-4C9C-8D58-D6DB162B58F8}" destId="{F8F5240A-0D85-485B-9D93-407D1FFAF913}" srcOrd="3" destOrd="0" presId="urn:microsoft.com/office/officeart/2018/2/layout/IconVerticalSolidList"/>
    <dgm:cxn modelId="{FFC4B6D5-9F56-4405-843A-09B40CA888A3}" type="presParOf" srcId="{6F4DA4D9-01DC-439B-8F27-AAA47846B277}" destId="{D8ABCEC2-390B-429B-9081-E082DA5D0427}" srcOrd="1" destOrd="0" presId="urn:microsoft.com/office/officeart/2018/2/layout/IconVerticalSolidList"/>
    <dgm:cxn modelId="{16ACC83C-7034-4747-BC5D-1E635B3C6CE7}" type="presParOf" srcId="{6F4DA4D9-01DC-439B-8F27-AAA47846B277}" destId="{F2D54F12-8080-4E0C-BD80-92EA1630D084}" srcOrd="2" destOrd="0" presId="urn:microsoft.com/office/officeart/2018/2/layout/IconVerticalSolidList"/>
    <dgm:cxn modelId="{8B276A48-7CBD-4E21-9430-CF0A09D6C0BD}" type="presParOf" srcId="{F2D54F12-8080-4E0C-BD80-92EA1630D084}" destId="{CBA0401E-7684-42C8-839E-D801768D883C}" srcOrd="0" destOrd="0" presId="urn:microsoft.com/office/officeart/2018/2/layout/IconVerticalSolidList"/>
    <dgm:cxn modelId="{F08383BF-FD60-4A49-AD77-65D910EFB252}" type="presParOf" srcId="{F2D54F12-8080-4E0C-BD80-92EA1630D084}" destId="{EF3B2503-2995-401B-AD2A-8687192014FC}" srcOrd="1" destOrd="0" presId="urn:microsoft.com/office/officeart/2018/2/layout/IconVerticalSolidList"/>
    <dgm:cxn modelId="{9D8D1D89-E527-4484-AD56-92A94FED0B6C}" type="presParOf" srcId="{F2D54F12-8080-4E0C-BD80-92EA1630D084}" destId="{69262E9A-AC8B-4E45-B562-DDB0B7EF679B}" srcOrd="2" destOrd="0" presId="urn:microsoft.com/office/officeart/2018/2/layout/IconVerticalSolidList"/>
    <dgm:cxn modelId="{6BE50CC8-CADE-45A7-BC96-23D75538F39A}" type="presParOf" srcId="{F2D54F12-8080-4E0C-BD80-92EA1630D084}" destId="{686301C7-6BD3-4366-8AD9-2496B2EDF77C}" srcOrd="3" destOrd="0" presId="urn:microsoft.com/office/officeart/2018/2/layout/IconVerticalSolidList"/>
    <dgm:cxn modelId="{159D78D4-1170-4693-834B-E3B0A1E5AA76}" type="presParOf" srcId="{6F4DA4D9-01DC-439B-8F27-AAA47846B277}" destId="{6ED4671C-AA9A-4E39-8821-8479FB442A42}" srcOrd="3" destOrd="0" presId="urn:microsoft.com/office/officeart/2018/2/layout/IconVerticalSolidList"/>
    <dgm:cxn modelId="{0E014224-8D52-4573-89D1-F50AF2BE6748}" type="presParOf" srcId="{6F4DA4D9-01DC-439B-8F27-AAA47846B277}" destId="{73B0EF57-FE6C-4349-B546-40C4671BE0AF}" srcOrd="4" destOrd="0" presId="urn:microsoft.com/office/officeart/2018/2/layout/IconVerticalSolidList"/>
    <dgm:cxn modelId="{ACBC9EF5-3D90-4A12-AA98-CAAF2742426F}" type="presParOf" srcId="{73B0EF57-FE6C-4349-B546-40C4671BE0AF}" destId="{5865A6BD-F99C-4927-AA71-14438D8BD5FD}" srcOrd="0" destOrd="0" presId="urn:microsoft.com/office/officeart/2018/2/layout/IconVerticalSolidList"/>
    <dgm:cxn modelId="{528DEE1A-B9B3-44B7-9915-05F053EAB214}" type="presParOf" srcId="{73B0EF57-FE6C-4349-B546-40C4671BE0AF}" destId="{F7573F21-6CA6-4D82-A5B8-20E46E8BAE44}" srcOrd="1" destOrd="0" presId="urn:microsoft.com/office/officeart/2018/2/layout/IconVerticalSolidList"/>
    <dgm:cxn modelId="{BBB56E6E-28C7-4B11-9E9C-87BF204F01B2}" type="presParOf" srcId="{73B0EF57-FE6C-4349-B546-40C4671BE0AF}" destId="{CFA2DEF1-3E86-45A4-93DF-3F3524CE8FA1}" srcOrd="2" destOrd="0" presId="urn:microsoft.com/office/officeart/2018/2/layout/IconVerticalSolidList"/>
    <dgm:cxn modelId="{109CAEC4-7E84-44CD-AC12-5A4173227651}" type="presParOf" srcId="{73B0EF57-FE6C-4349-B546-40C4671BE0AF}" destId="{3A277CF8-63F3-4E73-9A0E-6D37315945D9}"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5F79B1-3C2C-4604-AC16-19B868C74020}">
      <dsp:nvSpPr>
        <dsp:cNvPr id="0" name=""/>
        <dsp:cNvSpPr/>
      </dsp:nvSpPr>
      <dsp:spPr>
        <a:xfrm>
          <a:off x="0" y="473"/>
          <a:ext cx="3352128" cy="11086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49D2F1-162D-4D02-A732-D01345E22AA4}">
      <dsp:nvSpPr>
        <dsp:cNvPr id="0" name=""/>
        <dsp:cNvSpPr/>
      </dsp:nvSpPr>
      <dsp:spPr>
        <a:xfrm>
          <a:off x="335374" y="249925"/>
          <a:ext cx="609771" cy="6097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8F5240A-0D85-485B-9D93-407D1FFAF913}">
      <dsp:nvSpPr>
        <dsp:cNvPr id="0" name=""/>
        <dsp:cNvSpPr/>
      </dsp:nvSpPr>
      <dsp:spPr>
        <a:xfrm>
          <a:off x="1280519" y="473"/>
          <a:ext cx="2071608" cy="1108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5" tIns="117335" rIns="117335" bIns="117335" numCol="1" spcCol="1270" anchor="ctr" anchorCtr="0">
          <a:noAutofit/>
        </a:bodyPr>
        <a:lstStyle/>
        <a:p>
          <a:pPr marL="0" lvl="0" indent="0" algn="just" defTabSz="1022350">
            <a:lnSpc>
              <a:spcPct val="100000"/>
            </a:lnSpc>
            <a:spcBef>
              <a:spcPct val="0"/>
            </a:spcBef>
            <a:spcAft>
              <a:spcPct val="35000"/>
            </a:spcAft>
            <a:buNone/>
          </a:pPr>
          <a:r>
            <a:rPr lang="en-US" sz="2300" kern="1200" dirty="0"/>
            <a:t>BENIFICIATION</a:t>
          </a:r>
        </a:p>
      </dsp:txBody>
      <dsp:txXfrm>
        <a:off x="1280519" y="473"/>
        <a:ext cx="2071608" cy="1108674"/>
      </dsp:txXfrm>
    </dsp:sp>
    <dsp:sp modelId="{CBA0401E-7684-42C8-839E-D801768D883C}">
      <dsp:nvSpPr>
        <dsp:cNvPr id="0" name=""/>
        <dsp:cNvSpPr/>
      </dsp:nvSpPr>
      <dsp:spPr>
        <a:xfrm>
          <a:off x="0" y="1386317"/>
          <a:ext cx="3352128" cy="11086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3B2503-2995-401B-AD2A-8687192014FC}">
      <dsp:nvSpPr>
        <dsp:cNvPr id="0" name=""/>
        <dsp:cNvSpPr/>
      </dsp:nvSpPr>
      <dsp:spPr>
        <a:xfrm>
          <a:off x="335374" y="1635768"/>
          <a:ext cx="609771" cy="6097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6301C7-6BD3-4366-8AD9-2496B2EDF77C}">
      <dsp:nvSpPr>
        <dsp:cNvPr id="0" name=""/>
        <dsp:cNvSpPr/>
      </dsp:nvSpPr>
      <dsp:spPr>
        <a:xfrm>
          <a:off x="1280519" y="1386317"/>
          <a:ext cx="2071608" cy="1108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5" tIns="117335" rIns="117335" bIns="117335" numCol="1" spcCol="1270" anchor="ctr" anchorCtr="0">
          <a:noAutofit/>
        </a:bodyPr>
        <a:lstStyle/>
        <a:p>
          <a:pPr marL="0" lvl="0" indent="0" algn="l" defTabSz="1022350">
            <a:lnSpc>
              <a:spcPct val="100000"/>
            </a:lnSpc>
            <a:spcBef>
              <a:spcPct val="0"/>
            </a:spcBef>
            <a:spcAft>
              <a:spcPct val="35000"/>
            </a:spcAft>
            <a:buNone/>
          </a:pPr>
          <a:r>
            <a:rPr lang="en-US" sz="2300" kern="1200" dirty="0"/>
            <a:t>EXTRACTION</a:t>
          </a:r>
        </a:p>
      </dsp:txBody>
      <dsp:txXfrm>
        <a:off x="1280519" y="1386317"/>
        <a:ext cx="2071608" cy="1108674"/>
      </dsp:txXfrm>
    </dsp:sp>
    <dsp:sp modelId="{5865A6BD-F99C-4927-AA71-14438D8BD5FD}">
      <dsp:nvSpPr>
        <dsp:cNvPr id="0" name=""/>
        <dsp:cNvSpPr/>
      </dsp:nvSpPr>
      <dsp:spPr>
        <a:xfrm>
          <a:off x="0" y="2772160"/>
          <a:ext cx="3352128" cy="110867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573F21-6CA6-4D82-A5B8-20E46E8BAE44}">
      <dsp:nvSpPr>
        <dsp:cNvPr id="0" name=""/>
        <dsp:cNvSpPr/>
      </dsp:nvSpPr>
      <dsp:spPr>
        <a:xfrm>
          <a:off x="335374" y="3021612"/>
          <a:ext cx="609771" cy="6097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A277CF8-63F3-4E73-9A0E-6D37315945D9}">
      <dsp:nvSpPr>
        <dsp:cNvPr id="0" name=""/>
        <dsp:cNvSpPr/>
      </dsp:nvSpPr>
      <dsp:spPr>
        <a:xfrm>
          <a:off x="1280519" y="2772160"/>
          <a:ext cx="2071608" cy="11086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335" tIns="117335" rIns="117335" bIns="117335" numCol="1" spcCol="1270" anchor="ctr" anchorCtr="0">
          <a:noAutofit/>
        </a:bodyPr>
        <a:lstStyle/>
        <a:p>
          <a:pPr marL="0" lvl="0" indent="0" algn="l" defTabSz="1022350">
            <a:lnSpc>
              <a:spcPct val="100000"/>
            </a:lnSpc>
            <a:spcBef>
              <a:spcPct val="0"/>
            </a:spcBef>
            <a:spcAft>
              <a:spcPct val="35000"/>
            </a:spcAft>
            <a:buNone/>
          </a:pPr>
          <a:r>
            <a:rPr lang="en-US" sz="2300" kern="1200" dirty="0"/>
            <a:t>PURIFICATION</a:t>
          </a:r>
        </a:p>
      </dsp:txBody>
      <dsp:txXfrm>
        <a:off x="1280519" y="2772160"/>
        <a:ext cx="2071608" cy="11086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AEF700-9B0B-4359-8356-DCE7EE4E41C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B9BF05B-06DB-4EC8-B476-CF95F9BD85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3D6361-1E3C-4214-95E1-B8DE93421F8F}" type="datetimeFigureOut">
              <a:rPr lang="en-US" smtClean="0"/>
              <a:t>6/5/2025</a:t>
            </a:fld>
            <a:endParaRPr lang="en-US" dirty="0"/>
          </a:p>
        </p:txBody>
      </p:sp>
      <p:sp>
        <p:nvSpPr>
          <p:cNvPr id="4" name="Footer Placeholder 3">
            <a:extLst>
              <a:ext uri="{FF2B5EF4-FFF2-40B4-BE49-F238E27FC236}">
                <a16:creationId xmlns:a16="http://schemas.microsoft.com/office/drawing/2014/main" id="{6321952E-79CD-4E03-AAEB-C22680419E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3DCA65F-8548-4E36-8331-FD471638BD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8CE0281-66A0-46B8-BDE2-AEF0C7453753}" type="slidenum">
              <a:rPr lang="en-US" smtClean="0"/>
              <a:t>‹#›</a:t>
            </a:fld>
            <a:endParaRPr lang="en-US" dirty="0"/>
          </a:p>
        </p:txBody>
      </p:sp>
    </p:spTree>
    <p:extLst>
      <p:ext uri="{BB962C8B-B14F-4D97-AF65-F5344CB8AC3E}">
        <p14:creationId xmlns:p14="http://schemas.microsoft.com/office/powerpoint/2010/main" val="65573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F9CFFA-1E2F-4435-8DD6-9B5CC3FF4505}" type="datetimeFigureOut">
              <a:rPr lang="en-US" smtClean="0"/>
              <a:t>6/5/2025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EDED1C-4656-4CF8-AD34-DC4A65BB3913}" type="slidenum">
              <a:rPr lang="en-US" smtClean="0"/>
              <a:t>‹#›</a:t>
            </a:fld>
            <a:endParaRPr lang="en-US" dirty="0"/>
          </a:p>
        </p:txBody>
      </p:sp>
    </p:spTree>
    <p:extLst>
      <p:ext uri="{BB962C8B-B14F-4D97-AF65-F5344CB8AC3E}">
        <p14:creationId xmlns:p14="http://schemas.microsoft.com/office/powerpoint/2010/main" val="3895429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a:t>
            </a:fld>
            <a:endParaRPr lang="en-US" dirty="0"/>
          </a:p>
        </p:txBody>
      </p:sp>
    </p:spTree>
    <p:extLst>
      <p:ext uri="{BB962C8B-B14F-4D97-AF65-F5344CB8AC3E}">
        <p14:creationId xmlns:p14="http://schemas.microsoft.com/office/powerpoint/2010/main" val="2040842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2</a:t>
            </a:fld>
            <a:endParaRPr lang="en-US" dirty="0"/>
          </a:p>
        </p:txBody>
      </p:sp>
    </p:spTree>
    <p:extLst>
      <p:ext uri="{BB962C8B-B14F-4D97-AF65-F5344CB8AC3E}">
        <p14:creationId xmlns:p14="http://schemas.microsoft.com/office/powerpoint/2010/main" val="643230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EDED1C-4656-4CF8-AD34-DC4A65BB3913}" type="slidenum">
              <a:rPr lang="en-US" smtClean="0"/>
              <a:t>13</a:t>
            </a:fld>
            <a:endParaRPr lang="en-US" dirty="0"/>
          </a:p>
        </p:txBody>
      </p:sp>
    </p:spTree>
    <p:extLst>
      <p:ext uri="{BB962C8B-B14F-4D97-AF65-F5344CB8AC3E}">
        <p14:creationId xmlns:p14="http://schemas.microsoft.com/office/powerpoint/2010/main" val="392917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87403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7697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422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31610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2134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8399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974186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396699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564001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24972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62707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7535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51646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0249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3326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537943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185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6/5/2025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8249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smtClean="0"/>
              <a:pPr/>
              <a:t>6/5/2025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52261784"/>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70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2.png"/><Relationship Id="rId5" Type="http://schemas.openxmlformats.org/officeDocument/2006/relationships/image" Target="../media/image4.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14.jpe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jpeg"/><Relationship Id="rId7" Type="http://schemas.openxmlformats.org/officeDocument/2006/relationships/diagramQuickStyle" Target="../diagrams/quickStyle1.xm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6.png"/><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A391C69-E52F-4DC0-B51A-0DABC54840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2">
            <a:extLst>
              <a:ext uri="{FF2B5EF4-FFF2-40B4-BE49-F238E27FC236}">
                <a16:creationId xmlns:a16="http://schemas.microsoft.com/office/drawing/2014/main" id="{C3C7ED6A-DE7F-4002-9699-B659DE5512C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cstate="email">
            <a:alphaModFix/>
            <a:extLst>
              <a:ext uri="{28A0092B-C50C-407E-A947-70E740481C1C}">
                <a14:useLocalDpi xmlns:a14="http://schemas.microsoft.com/office/drawing/2010/main"/>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048390FD-448E-4FF2-AEE8-C46960568E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759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Petri Dish">
            <a:extLst>
              <a:ext uri="{FF2B5EF4-FFF2-40B4-BE49-F238E27FC236}">
                <a16:creationId xmlns:a16="http://schemas.microsoft.com/office/drawing/2014/main" id="{D16B27C4-A9C2-4AC4-9DD3-88F63F48E83C}"/>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357274" y="10"/>
            <a:ext cx="4834726" cy="6857990"/>
          </a:xfrm>
          <a:prstGeom prst="rect">
            <a:avLst/>
          </a:prstGeom>
        </p:spPr>
      </p:pic>
      <p:pic>
        <p:nvPicPr>
          <p:cNvPr id="16" name="Picture 15">
            <a:extLst>
              <a:ext uri="{FF2B5EF4-FFF2-40B4-BE49-F238E27FC236}">
                <a16:creationId xmlns:a16="http://schemas.microsoft.com/office/drawing/2014/main" id="{0BD259F2-A289-4420-B3EB-BBC6A904FC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6"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6BE7596B-F237-47DD-989E-9D8B0B49B4BB}"/>
              </a:ext>
            </a:extLst>
          </p:cNvPr>
          <p:cNvSpPr>
            <a:spLocks noGrp="1"/>
          </p:cNvSpPr>
          <p:nvPr>
            <p:ph type="ctrTitle"/>
          </p:nvPr>
        </p:nvSpPr>
        <p:spPr>
          <a:xfrm>
            <a:off x="63795" y="1358901"/>
            <a:ext cx="7152168" cy="2730498"/>
          </a:xfrm>
        </p:spPr>
        <p:txBody>
          <a:bodyPr anchor="ctr">
            <a:normAutofit/>
          </a:bodyPr>
          <a:lstStyle/>
          <a:p>
            <a:r>
              <a:rPr lang="en-US" dirty="0">
                <a:solidFill>
                  <a:schemeClr val="tx1">
                    <a:lumMod val="65000"/>
                    <a:lumOff val="35000"/>
                  </a:schemeClr>
                </a:solidFill>
              </a:rPr>
              <a:t>CHEMISTRY:</a:t>
            </a:r>
            <a:br>
              <a:rPr lang="en-US" sz="3600" dirty="0">
                <a:solidFill>
                  <a:schemeClr val="tx1">
                    <a:lumMod val="65000"/>
                    <a:lumOff val="35000"/>
                  </a:schemeClr>
                </a:solidFill>
              </a:rPr>
            </a:br>
            <a:r>
              <a:rPr lang="en-US" sz="3600" dirty="0">
                <a:solidFill>
                  <a:schemeClr val="tx1">
                    <a:lumMod val="65000"/>
                    <a:lumOff val="35000"/>
                  </a:schemeClr>
                </a:solidFill>
              </a:rPr>
              <a:t>FROM ORE TO METAL:</a:t>
            </a:r>
            <a:br>
              <a:rPr lang="en-US" sz="3600" dirty="0">
                <a:solidFill>
                  <a:schemeClr val="tx1">
                    <a:lumMod val="65000"/>
                    <a:lumOff val="35000"/>
                  </a:schemeClr>
                </a:solidFill>
              </a:rPr>
            </a:br>
            <a:r>
              <a:rPr lang="en-US" sz="3600" dirty="0">
                <a:solidFill>
                  <a:schemeClr val="tx1">
                    <a:lumMod val="65000"/>
                    <a:lumOff val="35000"/>
                  </a:schemeClr>
                </a:solidFill>
              </a:rPr>
              <a:t>EXPLORING THE JOURNEY OF METALS</a:t>
            </a:r>
          </a:p>
        </p:txBody>
      </p:sp>
      <p:sp>
        <p:nvSpPr>
          <p:cNvPr id="3" name="Subtitle 2">
            <a:extLst>
              <a:ext uri="{FF2B5EF4-FFF2-40B4-BE49-F238E27FC236}">
                <a16:creationId xmlns:a16="http://schemas.microsoft.com/office/drawing/2014/main" id="{6063915B-82A1-4F1C-B5C6-3E18DDD97232}"/>
              </a:ext>
            </a:extLst>
          </p:cNvPr>
          <p:cNvSpPr>
            <a:spLocks noGrp="1"/>
          </p:cNvSpPr>
          <p:nvPr>
            <p:ph type="subTitle" idx="1"/>
          </p:nvPr>
        </p:nvSpPr>
        <p:spPr>
          <a:xfrm>
            <a:off x="981075" y="4165600"/>
            <a:ext cx="5280027" cy="1371599"/>
          </a:xfrm>
        </p:spPr>
        <p:txBody>
          <a:bodyPr>
            <a:normAutofit/>
          </a:bodyPr>
          <a:lstStyle/>
          <a:p>
            <a:r>
              <a:rPr lang="en-US" dirty="0"/>
              <a:t>Class 10 art integration project on </a:t>
            </a:r>
            <a:r>
              <a:rPr lang="en-US" b="1" dirty="0"/>
              <a:t>chemistry</a:t>
            </a:r>
          </a:p>
        </p:txBody>
      </p:sp>
    </p:spTree>
    <p:custDataLst>
      <p:tags r:id="rId1"/>
    </p:custDataLst>
    <p:extLst>
      <p:ext uri="{BB962C8B-B14F-4D97-AF65-F5344CB8AC3E}">
        <p14:creationId xmlns:p14="http://schemas.microsoft.com/office/powerpoint/2010/main" val="264202284"/>
      </p:ext>
    </p:extLst>
  </p:cSld>
  <p:clrMapOvr>
    <a:masterClrMapping/>
  </p:clrMapOvr>
  <p:transition spd="slow" advTm="9551">
    <p:randomBar dir="vert"/>
  </p:transition>
  <p:extLst>
    <p:ext uri="{E180D4A7-C9FB-4DFB-919C-405C955672EB}">
      <p14:showEvtLst xmlns:p14="http://schemas.microsoft.com/office/powerpoint/2010/main">
        <p14:playEvt time="731" objId="4"/>
        <p14:playEvt time="9150" objId="6"/>
        <p14:stopEvt time="9551" objId="6"/>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C69951-3090-BF3B-33B7-AAA2AFEA0A87}"/>
              </a:ext>
            </a:extLst>
          </p:cNvPr>
          <p:cNvSpPr txBox="1"/>
          <p:nvPr/>
        </p:nvSpPr>
        <p:spPr>
          <a:xfrm>
            <a:off x="490780" y="377126"/>
            <a:ext cx="10724827" cy="6740307"/>
          </a:xfrm>
          <a:prstGeom prst="rect">
            <a:avLst/>
          </a:prstGeom>
          <a:noFill/>
        </p:spPr>
        <p:txBody>
          <a:bodyPr wrap="square" rtlCol="0">
            <a:spAutoFit/>
          </a:bodyPr>
          <a:lstStyle/>
          <a:p>
            <a:r>
              <a:rPr lang="en-GB" dirty="0"/>
              <a:t>4.	Crushing and Screening:</a:t>
            </a:r>
          </a:p>
          <a:p>
            <a:r>
              <a:rPr lang="en-GB" dirty="0"/>
              <a:t>o	The extracted limestone is crushed into different sizes and shapes according to the intended use (e.g., coarse for construction or fine for cement production).</a:t>
            </a:r>
          </a:p>
          <a:p>
            <a:r>
              <a:rPr lang="en-GB" dirty="0"/>
              <a:t>o	The material is then screened to remove impurities and ensure uniformity in particle size.</a:t>
            </a:r>
          </a:p>
          <a:p>
            <a:r>
              <a:rPr lang="en-GB" dirty="0"/>
              <a:t>5.	Calcination (if needed):</a:t>
            </a:r>
          </a:p>
          <a:p>
            <a:r>
              <a:rPr lang="en-GB" dirty="0"/>
              <a:t>o	Calcination is the heating of limestone to produce quicklime (CaO) and carbon dioxide (CO₂).</a:t>
            </a:r>
          </a:p>
          <a:p>
            <a:r>
              <a:rPr lang="en-GB" dirty="0"/>
              <a:t>	</a:t>
            </a:r>
            <a:r>
              <a:rPr lang="en-GB" dirty="0" err="1"/>
              <a:t>CaCO</a:t>
            </a:r>
            <a:r>
              <a:rPr lang="en-GB" dirty="0"/>
              <a:t>₃ → CaO + CO₂ (heat)</a:t>
            </a:r>
          </a:p>
          <a:p>
            <a:r>
              <a:rPr lang="en-GB" dirty="0"/>
              <a:t>6.	Storage and Transport:</a:t>
            </a:r>
          </a:p>
          <a:p>
            <a:r>
              <a:rPr lang="en-GB" dirty="0"/>
              <a:t>o	The processed limestone is stored in large silos or piles before being transported to various industries, such as cement factories or steel plants.</a:t>
            </a:r>
          </a:p>
          <a:p>
            <a:r>
              <a:rPr lang="en-GB" dirty="0"/>
              <a:t>________________________________________</a:t>
            </a:r>
          </a:p>
          <a:p>
            <a:r>
              <a:rPr lang="en-GB" dirty="0"/>
              <a:t>Applications of Limestone</a:t>
            </a:r>
          </a:p>
          <a:p>
            <a:r>
              <a:rPr lang="en-GB" dirty="0"/>
              <a:t>1.	Cement Production: The primary use of limestone is in the production of cement. It is heated in a kiln to produce quicklime (CaO) and carbon dioxide. The lime is then mixed with other materials to form Portland cement.</a:t>
            </a:r>
          </a:p>
          <a:p>
            <a:r>
              <a:rPr lang="en-GB" dirty="0"/>
              <a:t>2.	Construction: Limestone is used as a building material due to its durability. It is also used in road construction, asphalt production, and ballast in railroads.</a:t>
            </a:r>
          </a:p>
          <a:p>
            <a:r>
              <a:rPr lang="en-GB" dirty="0"/>
              <a:t>3.	Agriculture: Ground limestone (also called </a:t>
            </a:r>
            <a:r>
              <a:rPr lang="en-GB" dirty="0" err="1"/>
              <a:t>aglime</a:t>
            </a:r>
            <a:r>
              <a:rPr lang="en-GB" dirty="0"/>
              <a:t>) is used to neutralize acidic soils and improve soil quality.</a:t>
            </a:r>
          </a:p>
          <a:p>
            <a:r>
              <a:rPr lang="en-GB" dirty="0"/>
              <a:t>4.	Steel Production: In the steel industry, limestone is used as a flux to remove impurities from molten iron in the blast furnace.</a:t>
            </a:r>
          </a:p>
          <a:p>
            <a:r>
              <a:rPr lang="en-GB" dirty="0"/>
              <a:t>5.	Water Treatment: Limestone is used in water filtration systems, helping to remove impurities and raise the pH level of water.</a:t>
            </a:r>
          </a:p>
          <a:p>
            <a:r>
              <a:rPr lang="en-GB" dirty="0"/>
              <a:t>6.	Carbon Capture: In flue gas desulfurization, limestone is used to remove </a:t>
            </a:r>
            <a:r>
              <a:rPr lang="en-GB" dirty="0" err="1"/>
              <a:t>sulfur</a:t>
            </a:r>
            <a:r>
              <a:rPr lang="en-GB" dirty="0"/>
              <a:t> dioxide (SO₂) from power plant emissions, helping to reduce air pollution.</a:t>
            </a:r>
          </a:p>
          <a:p>
            <a:endParaRPr lang="en-IN" dirty="0"/>
          </a:p>
        </p:txBody>
      </p:sp>
    </p:spTree>
    <p:extLst>
      <p:ext uri="{BB962C8B-B14F-4D97-AF65-F5344CB8AC3E}">
        <p14:creationId xmlns:p14="http://schemas.microsoft.com/office/powerpoint/2010/main" val="2799052909"/>
      </p:ext>
    </p:extLst>
  </p:cSld>
  <p:clrMapOvr>
    <a:masterClrMapping/>
  </p:clrMapOvr>
  <mc:AlternateContent xmlns:mc="http://schemas.openxmlformats.org/markup-compatibility/2006">
    <mc:Choice xmlns:p14="http://schemas.microsoft.com/office/powerpoint/2010/main" Requires="p14">
      <p:transition spd="slow" p14:dur="3000" advTm="92285">
        <p14:shred/>
      </p:transition>
    </mc:Choice>
    <mc:Fallback>
      <p:transition spd="slow" advTm="92285">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CAC42F1-A057-7BE3-300B-BBCD4ACA2B9A}"/>
              </a:ext>
            </a:extLst>
          </p:cNvPr>
          <p:cNvSpPr txBox="1"/>
          <p:nvPr/>
        </p:nvSpPr>
        <p:spPr>
          <a:xfrm>
            <a:off x="387458" y="361627"/>
            <a:ext cx="11293098" cy="2123658"/>
          </a:xfrm>
          <a:prstGeom prst="rect">
            <a:avLst/>
          </a:prstGeom>
          <a:noFill/>
        </p:spPr>
        <p:txBody>
          <a:bodyPr wrap="square" rtlCol="0">
            <a:spAutoFit/>
          </a:bodyPr>
          <a:lstStyle/>
          <a:p>
            <a:r>
              <a:rPr lang="en-GB" sz="2400" b="1" dirty="0"/>
              <a:t>Conclusion</a:t>
            </a:r>
          </a:p>
          <a:p>
            <a:r>
              <a:rPr lang="en-GB" dirty="0"/>
              <a:t>Limestone is a vital resource found in many parts of the world, including regions like Karnataka and Ladakh. Its versatile applications in construction, agriculture, and industry make it an essential mineral. The extraction process, while varying in scale, generally follows similar steps: from quarrying and crushing to its use in cement, steel production, and other industrial processes.</a:t>
            </a:r>
          </a:p>
          <a:p>
            <a:endParaRPr lang="en-GB" dirty="0"/>
          </a:p>
          <a:p>
            <a:endParaRPr lang="en-IN" dirty="0"/>
          </a:p>
        </p:txBody>
      </p:sp>
    </p:spTree>
    <p:extLst>
      <p:ext uri="{BB962C8B-B14F-4D97-AF65-F5344CB8AC3E}">
        <p14:creationId xmlns:p14="http://schemas.microsoft.com/office/powerpoint/2010/main" val="27635064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advTm="21995">
        <p15:prstTrans prst="prestige"/>
      </p:transition>
    </mc:Choice>
    <mc:Fallback>
      <p:transition spd="slow" advTm="21995">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55347-B0C0-CFE0-38D0-6F31C7A31E07}"/>
              </a:ext>
            </a:extLst>
          </p:cNvPr>
          <p:cNvSpPr>
            <a:spLocks noGrp="1"/>
          </p:cNvSpPr>
          <p:nvPr>
            <p:ph type="title"/>
          </p:nvPr>
        </p:nvSpPr>
        <p:spPr/>
        <p:txBody>
          <a:bodyPr/>
          <a:lstStyle/>
          <a:p>
            <a:r>
              <a:rPr lang="en-IN" dirty="0"/>
              <a:t>STATISTICAL ZONE</a:t>
            </a:r>
          </a:p>
        </p:txBody>
      </p:sp>
      <p:graphicFrame>
        <p:nvGraphicFramePr>
          <p:cNvPr id="7" name="Content Placeholder 6">
            <a:extLst>
              <a:ext uri="{FF2B5EF4-FFF2-40B4-BE49-F238E27FC236}">
                <a16:creationId xmlns:a16="http://schemas.microsoft.com/office/drawing/2014/main" id="{50897DB6-4FE2-4E97-B403-B1C5E82ADE8F}"/>
              </a:ext>
            </a:extLst>
          </p:cNvPr>
          <p:cNvGraphicFramePr>
            <a:graphicFrameLocks noGrp="1"/>
          </p:cNvGraphicFramePr>
          <p:nvPr>
            <p:ph sz="quarter" idx="13"/>
            <p:extLst>
              <p:ext uri="{D42A27DB-BD31-4B8C-83A1-F6EECF244321}">
                <p14:modId xmlns:p14="http://schemas.microsoft.com/office/powerpoint/2010/main" val="2109934109"/>
              </p:ext>
            </p:extLst>
          </p:nvPr>
        </p:nvGraphicFramePr>
        <p:xfrm>
          <a:off x="5078413" y="609600"/>
          <a:ext cx="6199187"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15EE89AC-DC25-6D4E-52E6-70F1B729F17B}"/>
              </a:ext>
            </a:extLst>
          </p:cNvPr>
          <p:cNvSpPr>
            <a:spLocks noGrp="1"/>
          </p:cNvSpPr>
          <p:nvPr>
            <p:ph type="body" sz="half" idx="2"/>
          </p:nvPr>
        </p:nvSpPr>
        <p:spPr/>
        <p:txBody>
          <a:bodyPr/>
          <a:lstStyle/>
          <a:p>
            <a:r>
              <a:rPr lang="en-IN" dirty="0"/>
              <a:t>AT THE GRAPH…</a:t>
            </a:r>
          </a:p>
        </p:txBody>
      </p:sp>
    </p:spTree>
    <p:extLst>
      <p:ext uri="{BB962C8B-B14F-4D97-AF65-F5344CB8AC3E}">
        <p14:creationId xmlns:p14="http://schemas.microsoft.com/office/powerpoint/2010/main" val="1167352323"/>
      </p:ext>
    </p:extLst>
  </p:cSld>
  <p:clrMapOvr>
    <a:masterClrMapping/>
  </p:clrMapOvr>
  <mc:AlternateContent xmlns:mc="http://schemas.openxmlformats.org/markup-compatibility/2006">
    <mc:Choice xmlns:p14="http://schemas.microsoft.com/office/powerpoint/2010/main" Requires="p14">
      <p:transition spd="slow" p14:dur="2500" advTm="7495">
        <p:checker/>
      </p:transition>
    </mc:Choice>
    <mc:Fallback>
      <p:transition spd="slow" advTm="7495">
        <p:check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46" name="Picture 2">
            <a:extLst>
              <a:ext uri="{FF2B5EF4-FFF2-40B4-BE49-F238E27FC236}">
                <a16:creationId xmlns:a16="http://schemas.microsoft.com/office/drawing/2014/main" id="{22790EC5-ACA7-4536-8066-B60199F3C6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CAD20AEA-7CAF-4A83-BE2E-EAF010B8B7F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50" name="Rectangle 49">
            <a:extLst>
              <a:ext uri="{FF2B5EF4-FFF2-40B4-BE49-F238E27FC236}">
                <a16:creationId xmlns:a16="http://schemas.microsoft.com/office/drawing/2014/main" id="{2255CADE-DCE0-447F-B290-2AE78E5E55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2" name="Picture 2">
            <a:extLst>
              <a:ext uri="{FF2B5EF4-FFF2-40B4-BE49-F238E27FC236}">
                <a16:creationId xmlns:a16="http://schemas.microsoft.com/office/drawing/2014/main" id="{240987D2-7FAC-4B65-A97B-0EAADE73BB3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extLst>
              <a:ext uri="{28A0092B-C50C-407E-A947-70E740481C1C}">
                <a14:useLocalDpi xmlns:a14="http://schemas.microsoft.com/office/drawing/2010/main" val="0"/>
              </a:ext>
            </a:extLst>
          </a:blip>
          <a:srcRect/>
          <a:stretch>
            <a:fillRect/>
          </a:stretch>
        </p:blipFill>
        <p:spPr bwMode="auto">
          <a:xfrm>
            <a:off x="0" y="130627"/>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Placeholder 5" descr="Science Lab">
            <a:extLst>
              <a:ext uri="{FF2B5EF4-FFF2-40B4-BE49-F238E27FC236}">
                <a16:creationId xmlns:a16="http://schemas.microsoft.com/office/drawing/2014/main" id="{2543122C-30CE-4CD2-B15E-CA20AE39CC4D}"/>
              </a:ext>
            </a:extLst>
          </p:cNvPr>
          <p:cNvPicPr>
            <a:picLocks noGrp="1" noChangeAspect="1"/>
          </p:cNvPicPr>
          <p:nvPr>
            <p:ph type="pic" idx="1"/>
          </p:nvPr>
        </p:nvPicPr>
        <p:blipFill rotWithShape="1">
          <a:blip r:embed="rId5" cstate="email">
            <a:extLst>
              <a:ext uri="{28A0092B-C50C-407E-A947-70E740481C1C}">
                <a14:useLocalDpi xmlns:a14="http://schemas.microsoft.com/office/drawing/2010/main"/>
              </a:ext>
            </a:extLst>
          </a:blip>
          <a:srcRect l="7364" r="2" b="2"/>
          <a:stretch/>
        </p:blipFill>
        <p:spPr>
          <a:xfrm>
            <a:off x="8860" y="10"/>
            <a:ext cx="6924201" cy="6857990"/>
          </a:xfrm>
          <a:prstGeom prst="rect">
            <a:avLst/>
          </a:prstGeom>
        </p:spPr>
      </p:pic>
      <p:sp>
        <p:nvSpPr>
          <p:cNvPr id="54" name="Rectangle 53">
            <a:extLst>
              <a:ext uri="{FF2B5EF4-FFF2-40B4-BE49-F238E27FC236}">
                <a16:creationId xmlns:a16="http://schemas.microsoft.com/office/drawing/2014/main" id="{4245587C-701C-48A1-9B6B-10C3DF81A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33061" y="-2"/>
            <a:ext cx="81313" cy="6858002"/>
          </a:xfrm>
          <a:prstGeom prst="rect">
            <a:avLst/>
          </a:prstGeom>
          <a:gradFill flip="none" rotWithShape="1">
            <a:gsLst>
              <a:gs pos="84000">
                <a:srgbClr val="B5B5B5"/>
              </a:gs>
              <a:gs pos="60159">
                <a:srgbClr val="D5D5D5"/>
              </a:gs>
              <a:gs pos="50447">
                <a:srgbClr val="E6E6E6"/>
              </a:gs>
              <a:gs pos="44260">
                <a:srgbClr val="D5D5D5"/>
              </a:gs>
              <a:gs pos="15928">
                <a:srgbClr val="B5B5B5"/>
              </a:gs>
              <a:gs pos="7000">
                <a:srgbClr val="8A8A8A"/>
              </a:gs>
              <a:gs pos="0">
                <a:srgbClr val="BBBBBB"/>
              </a:gs>
              <a:gs pos="93000">
                <a:srgbClr val="8A8A8A"/>
              </a:gs>
              <a:gs pos="100000">
                <a:srgbClr val="BBBBBB"/>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6" name="Picture 55">
            <a:extLst>
              <a:ext uri="{FF2B5EF4-FFF2-40B4-BE49-F238E27FC236}">
                <a16:creationId xmlns:a16="http://schemas.microsoft.com/office/drawing/2014/main" id="{2E5CF545-7AAF-4A13-8871-089E929E850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8860" y="0"/>
            <a:ext cx="12192000" cy="6858000"/>
          </a:xfrm>
          <a:prstGeom prst="rect">
            <a:avLst/>
          </a:prstGeom>
        </p:spPr>
      </p:pic>
      <p:sp>
        <p:nvSpPr>
          <p:cNvPr id="2" name="Title 1">
            <a:extLst>
              <a:ext uri="{FF2B5EF4-FFF2-40B4-BE49-F238E27FC236}">
                <a16:creationId xmlns:a16="http://schemas.microsoft.com/office/drawing/2014/main" id="{12B77B0A-41A1-428C-897D-2AEE4B4A56BD}"/>
              </a:ext>
            </a:extLst>
          </p:cNvPr>
          <p:cNvSpPr>
            <a:spLocks noGrp="1"/>
          </p:cNvSpPr>
          <p:nvPr>
            <p:ph type="title"/>
          </p:nvPr>
        </p:nvSpPr>
        <p:spPr>
          <a:xfrm>
            <a:off x="7570382" y="1358901"/>
            <a:ext cx="3707844" cy="2730498"/>
          </a:xfrm>
        </p:spPr>
        <p:txBody>
          <a:bodyPr vert="horz" lIns="91440" tIns="45720" rIns="91440" bIns="45720" rtlCol="0" anchor="b">
            <a:normAutofit/>
          </a:bodyPr>
          <a:lstStyle/>
          <a:p>
            <a:r>
              <a:rPr lang="en-US" sz="4800" dirty="0"/>
              <a:t>THANK YOU</a:t>
            </a:r>
          </a:p>
        </p:txBody>
      </p:sp>
      <p:sp>
        <p:nvSpPr>
          <p:cNvPr id="4" name="Text Placeholder 3">
            <a:extLst>
              <a:ext uri="{FF2B5EF4-FFF2-40B4-BE49-F238E27FC236}">
                <a16:creationId xmlns:a16="http://schemas.microsoft.com/office/drawing/2014/main" id="{038BA689-20E2-4C6E-9788-5A871F3D197B}"/>
              </a:ext>
            </a:extLst>
          </p:cNvPr>
          <p:cNvSpPr>
            <a:spLocks noGrp="1"/>
          </p:cNvSpPr>
          <p:nvPr>
            <p:ph type="body" sz="half" idx="2"/>
          </p:nvPr>
        </p:nvSpPr>
        <p:spPr>
          <a:xfrm>
            <a:off x="7676707" y="4165601"/>
            <a:ext cx="3487479" cy="789172"/>
          </a:xfrm>
        </p:spPr>
        <p:txBody>
          <a:bodyPr vert="horz" lIns="91440" tIns="45720" rIns="91440" bIns="45720" rtlCol="0">
            <a:normAutofit fontScale="77500" lnSpcReduction="20000"/>
          </a:bodyPr>
          <a:lstStyle/>
          <a:p>
            <a:r>
              <a:rPr lang="en-US" sz="2200" b="1" dirty="0"/>
              <a:t>~VIKRANT CHAKRADHAR</a:t>
            </a:r>
          </a:p>
          <a:p>
            <a:r>
              <a:rPr lang="en-US" sz="2200" b="1" dirty="0"/>
              <a:t>MAJETI , X - A</a:t>
            </a:r>
          </a:p>
        </p:txBody>
      </p:sp>
    </p:spTree>
    <p:extLst>
      <p:ext uri="{BB962C8B-B14F-4D97-AF65-F5344CB8AC3E}">
        <p14:creationId xmlns:p14="http://schemas.microsoft.com/office/powerpoint/2010/main" val="29846103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1669">
        <p15:prstTrans prst="airplane"/>
      </p:transition>
    </mc:Choice>
    <mc:Fallback>
      <p:transition spd="slow" advTm="166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13" name="Rectangle 112">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Science Lab">
            <a:extLst>
              <a:ext uri="{FF2B5EF4-FFF2-40B4-BE49-F238E27FC236}">
                <a16:creationId xmlns:a16="http://schemas.microsoft.com/office/drawing/2014/main" id="{7E185DA8-778E-49D9-863D-7DB5660424E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l="12754" r="25902"/>
          <a:stretch/>
        </p:blipFill>
        <p:spPr>
          <a:xfrm>
            <a:off x="1028342" y="618517"/>
            <a:ext cx="6139725" cy="5629884"/>
          </a:xfrm>
          <a:prstGeom prst="roundRect">
            <a:avLst>
              <a:gd name="adj" fmla="val 298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pic>
        <p:nvPicPr>
          <p:cNvPr id="115" name="Picture 114">
            <a:extLst>
              <a:ext uri="{FF2B5EF4-FFF2-40B4-BE49-F238E27FC236}">
                <a16:creationId xmlns:a16="http://schemas.microsoft.com/office/drawing/2014/main" id="{E3265C2A-0A58-43AD-A406-8F4478E2875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A850B972-0B7A-40CD-9E79-07E8A87AB03C}"/>
              </a:ext>
            </a:extLst>
          </p:cNvPr>
          <p:cNvSpPr>
            <a:spLocks noGrp="1"/>
          </p:cNvSpPr>
          <p:nvPr>
            <p:ph type="title"/>
          </p:nvPr>
        </p:nvSpPr>
        <p:spPr>
          <a:xfrm>
            <a:off x="8196408" y="640831"/>
            <a:ext cx="3352128" cy="1573863"/>
          </a:xfrm>
        </p:spPr>
        <p:txBody>
          <a:bodyPr>
            <a:normAutofit/>
          </a:bodyPr>
          <a:lstStyle/>
          <a:p>
            <a:pPr algn="l"/>
            <a:r>
              <a:rPr lang="en-US" dirty="0"/>
              <a:t>Steps involved:</a:t>
            </a:r>
          </a:p>
        </p:txBody>
      </p:sp>
      <p:graphicFrame>
        <p:nvGraphicFramePr>
          <p:cNvPr id="9" name="Content Placeholder 8" descr="Icons">
            <a:extLst>
              <a:ext uri="{FF2B5EF4-FFF2-40B4-BE49-F238E27FC236}">
                <a16:creationId xmlns:a16="http://schemas.microsoft.com/office/drawing/2014/main" id="{8FF6EDB8-0D3A-4193-BDFE-DD56CEA7DAB2}"/>
              </a:ext>
            </a:extLst>
          </p:cNvPr>
          <p:cNvGraphicFramePr>
            <a:graphicFrameLocks noGrp="1"/>
          </p:cNvGraphicFramePr>
          <p:nvPr>
            <p:ph idx="1"/>
            <p:extLst>
              <p:ext uri="{D42A27DB-BD31-4B8C-83A1-F6EECF244321}">
                <p14:modId xmlns:p14="http://schemas.microsoft.com/office/powerpoint/2010/main" val="699470340"/>
              </p:ext>
            </p:extLst>
          </p:nvPr>
        </p:nvGraphicFramePr>
        <p:xfrm>
          <a:off x="8196408" y="2367092"/>
          <a:ext cx="3352128" cy="388130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0264033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6567">
        <p159:morph option="byObject"/>
      </p:transition>
    </mc:Choice>
    <mc:Fallback>
      <p:transition spd="slow" advTm="6567">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AEB45-B371-CE25-2B62-905DA6935540}"/>
              </a:ext>
            </a:extLst>
          </p:cNvPr>
          <p:cNvSpPr>
            <a:spLocks noGrp="1"/>
          </p:cNvSpPr>
          <p:nvPr>
            <p:ph type="title"/>
          </p:nvPr>
        </p:nvSpPr>
        <p:spPr/>
        <p:txBody>
          <a:bodyPr/>
          <a:lstStyle/>
          <a:p>
            <a:r>
              <a:rPr lang="en-IN" dirty="0"/>
              <a:t>TWO COMMON MINERALS:</a:t>
            </a:r>
            <a:br>
              <a:rPr lang="en-IN" dirty="0"/>
            </a:br>
            <a:r>
              <a:rPr lang="en-IN" dirty="0"/>
              <a:t>GYPSUM &amp; LIMESTONE</a:t>
            </a:r>
          </a:p>
        </p:txBody>
      </p:sp>
      <p:sp>
        <p:nvSpPr>
          <p:cNvPr id="3" name="Content Placeholder 2">
            <a:extLst>
              <a:ext uri="{FF2B5EF4-FFF2-40B4-BE49-F238E27FC236}">
                <a16:creationId xmlns:a16="http://schemas.microsoft.com/office/drawing/2014/main" id="{5E556002-74B3-FD71-E941-36C1132392A6}"/>
              </a:ext>
            </a:extLst>
          </p:cNvPr>
          <p:cNvSpPr>
            <a:spLocks noGrp="1"/>
          </p:cNvSpPr>
          <p:nvPr>
            <p:ph idx="1"/>
          </p:nvPr>
        </p:nvSpPr>
        <p:spPr>
          <a:xfrm>
            <a:off x="913775" y="2367093"/>
            <a:ext cx="10364452" cy="4385002"/>
          </a:xfrm>
        </p:spPr>
        <p:txBody>
          <a:bodyPr>
            <a:normAutofit fontScale="62500" lnSpcReduction="20000"/>
          </a:bodyPr>
          <a:lstStyle/>
          <a:p>
            <a:pPr marL="0" indent="0">
              <a:buNone/>
            </a:pPr>
            <a:r>
              <a:rPr lang="en-GB" sz="2900" b="1" dirty="0"/>
              <a:t>Gypsum:</a:t>
            </a:r>
          </a:p>
          <a:p>
            <a:pPr marL="0" indent="0">
              <a:buNone/>
            </a:pPr>
            <a:r>
              <a:rPr lang="en-GB" dirty="0"/>
              <a:t>•A soft mineral composed of calcium </a:t>
            </a:r>
            <a:r>
              <a:rPr lang="en-GB" dirty="0" err="1"/>
              <a:t>sulfate</a:t>
            </a:r>
            <a:r>
              <a:rPr lang="en-GB" dirty="0"/>
              <a:t> dihydrate (</a:t>
            </a:r>
            <a:r>
              <a:rPr lang="en-GB" dirty="0" err="1"/>
              <a:t>CaSO</a:t>
            </a:r>
            <a:r>
              <a:rPr lang="en-GB" dirty="0"/>
              <a:t>₄·2H₂O).</a:t>
            </a:r>
          </a:p>
          <a:p>
            <a:pPr marL="0" indent="0">
              <a:buNone/>
            </a:pPr>
            <a:r>
              <a:rPr lang="en-GB" dirty="0"/>
              <a:t>•Forms from the evaporation of water in marine and saline environments.</a:t>
            </a:r>
          </a:p>
          <a:p>
            <a:pPr marL="0" indent="0">
              <a:buNone/>
            </a:pPr>
            <a:r>
              <a:rPr lang="en-GB" dirty="0"/>
              <a:t>•Used in plaster of Paris, drywall, and soil conditioning.</a:t>
            </a:r>
          </a:p>
          <a:p>
            <a:pPr marL="0" indent="0">
              <a:buNone/>
            </a:pPr>
            <a:r>
              <a:rPr lang="en-GB" dirty="0"/>
              <a:t>•Found mainly in sedimentary rock formations.</a:t>
            </a:r>
          </a:p>
          <a:p>
            <a:pPr marL="0" indent="0">
              <a:buNone/>
            </a:pPr>
            <a:r>
              <a:rPr lang="en-GB" dirty="0"/>
              <a:t>•Significant deposits in Karnataka and Ladakh.</a:t>
            </a:r>
          </a:p>
          <a:p>
            <a:pPr marL="0" indent="0">
              <a:buNone/>
            </a:pPr>
            <a:r>
              <a:rPr lang="en-GB" dirty="0"/>
              <a:t>________________________________________</a:t>
            </a:r>
          </a:p>
          <a:p>
            <a:pPr marL="0" indent="0">
              <a:buNone/>
            </a:pPr>
            <a:r>
              <a:rPr lang="en-GB" sz="2900" b="1" dirty="0"/>
              <a:t>Limestone:</a:t>
            </a:r>
          </a:p>
          <a:p>
            <a:pPr marL="0" indent="0">
              <a:buNone/>
            </a:pPr>
            <a:r>
              <a:rPr lang="en-GB" dirty="0"/>
              <a:t>•A sedimentary rock primarily made of calcium carbonate (</a:t>
            </a:r>
            <a:r>
              <a:rPr lang="en-GB" dirty="0" err="1"/>
              <a:t>CaCO</a:t>
            </a:r>
            <a:r>
              <a:rPr lang="en-GB" dirty="0"/>
              <a:t>₃).</a:t>
            </a:r>
          </a:p>
          <a:p>
            <a:pPr marL="0" indent="0">
              <a:buNone/>
            </a:pPr>
            <a:r>
              <a:rPr lang="en-GB" dirty="0"/>
              <a:t>•Forms from the remains of marine organisms or through evaporation.</a:t>
            </a:r>
          </a:p>
          <a:p>
            <a:pPr marL="0" indent="0">
              <a:buNone/>
            </a:pPr>
            <a:r>
              <a:rPr lang="en-GB" dirty="0"/>
              <a:t>•Essential for cement production, construction, and agriculture.</a:t>
            </a:r>
          </a:p>
          <a:p>
            <a:pPr marL="0" indent="0">
              <a:buNone/>
            </a:pPr>
            <a:r>
              <a:rPr lang="en-GB" dirty="0"/>
              <a:t>•Used in lime production and as a building material.</a:t>
            </a:r>
          </a:p>
          <a:p>
            <a:pPr marL="0" indent="0">
              <a:buNone/>
            </a:pPr>
            <a:r>
              <a:rPr lang="en-GB" dirty="0"/>
              <a:t>•Found in Karnataka and Ladakh</a:t>
            </a:r>
          </a:p>
          <a:p>
            <a:endParaRPr lang="en-IN" dirty="0"/>
          </a:p>
        </p:txBody>
      </p:sp>
    </p:spTree>
    <p:extLst>
      <p:ext uri="{BB962C8B-B14F-4D97-AF65-F5344CB8AC3E}">
        <p14:creationId xmlns:p14="http://schemas.microsoft.com/office/powerpoint/2010/main" val="3486745702"/>
      </p:ext>
    </p:extLst>
  </p:cSld>
  <p:clrMapOvr>
    <a:masterClrMapping/>
  </p:clrMapOvr>
  <mc:AlternateContent xmlns:mc="http://schemas.openxmlformats.org/markup-compatibility/2006">
    <mc:Choice xmlns:p14="http://schemas.microsoft.com/office/powerpoint/2010/main" Requires="p14">
      <p:transition spd="slow" p14:dur="4000" advTm="43163">
        <p14:vortex dir="r"/>
      </p:transition>
    </mc:Choice>
    <mc:Fallback>
      <p:transition spd="slow" advTm="43163">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Box 37">
            <a:extLst>
              <a:ext uri="{FF2B5EF4-FFF2-40B4-BE49-F238E27FC236}">
                <a16:creationId xmlns:a16="http://schemas.microsoft.com/office/drawing/2014/main" id="{79AC620D-6D43-2905-B195-67E8BBD049D0}"/>
              </a:ext>
            </a:extLst>
          </p:cNvPr>
          <p:cNvSpPr txBox="1"/>
          <p:nvPr/>
        </p:nvSpPr>
        <p:spPr>
          <a:xfrm>
            <a:off x="485238" y="115417"/>
            <a:ext cx="11221523" cy="6955750"/>
          </a:xfrm>
          <a:prstGeom prst="rect">
            <a:avLst/>
          </a:prstGeom>
          <a:noFill/>
        </p:spPr>
        <p:txBody>
          <a:bodyPr wrap="square">
            <a:spAutoFit/>
          </a:bodyPr>
          <a:lstStyle/>
          <a:p>
            <a:r>
              <a:rPr lang="en-GB" sz="2800" b="1" u="sng" dirty="0"/>
              <a:t>Gypsum: Physical Properties, Chemical Properties, and Extraction Process</a:t>
            </a:r>
          </a:p>
          <a:p>
            <a:endParaRPr lang="en-GB" dirty="0"/>
          </a:p>
          <a:p>
            <a:r>
              <a:rPr lang="en-GB" b="1" dirty="0"/>
              <a:t>Gypsum</a:t>
            </a:r>
            <a:r>
              <a:rPr lang="en-GB" dirty="0"/>
              <a:t> is a naturally occurring mineral composed of </a:t>
            </a:r>
            <a:r>
              <a:rPr lang="en-GB" b="1" dirty="0"/>
              <a:t>calcium </a:t>
            </a:r>
            <a:r>
              <a:rPr lang="en-GB" b="1" dirty="0" err="1"/>
              <a:t>sulfate</a:t>
            </a:r>
            <a:r>
              <a:rPr lang="en-GB" b="1" dirty="0"/>
              <a:t> dihydrate </a:t>
            </a:r>
            <a:r>
              <a:rPr lang="en-GB" dirty="0"/>
              <a:t>with the chemical formula </a:t>
            </a:r>
            <a:r>
              <a:rPr lang="en-GB" b="1" dirty="0" err="1"/>
              <a:t>CaSO</a:t>
            </a:r>
            <a:r>
              <a:rPr lang="en-GB" b="1" dirty="0"/>
              <a:t>₄·2H₂O</a:t>
            </a:r>
            <a:r>
              <a:rPr lang="en-GB" dirty="0"/>
              <a:t>. It is widely used in construction, agriculture, and various industries due to its versatility and abundance.</a:t>
            </a:r>
          </a:p>
          <a:p>
            <a:r>
              <a:rPr lang="en-GB" dirty="0"/>
              <a:t>________________________________________</a:t>
            </a:r>
          </a:p>
          <a:p>
            <a:r>
              <a:rPr lang="en-GB" dirty="0"/>
              <a:t>Physical Properties of Gypsum</a:t>
            </a:r>
          </a:p>
          <a:p>
            <a:r>
              <a:rPr lang="en-GB" dirty="0"/>
              <a:t>1.	Appearance: Gypsum is usually white, </a:t>
            </a:r>
            <a:r>
              <a:rPr lang="en-GB" dirty="0" err="1"/>
              <a:t>colorless</a:t>
            </a:r>
            <a:r>
              <a:rPr lang="en-GB" dirty="0"/>
              <a:t>, or </a:t>
            </a:r>
            <a:r>
              <a:rPr lang="en-GB" dirty="0" err="1"/>
              <a:t>gray</a:t>
            </a:r>
            <a:r>
              <a:rPr lang="en-GB" dirty="0"/>
              <a:t> but can also appear in shades of pink, yellow, or brown due to impurities.</a:t>
            </a:r>
          </a:p>
          <a:p>
            <a:r>
              <a:rPr lang="en-GB" dirty="0"/>
              <a:t>2.	Crystal System: Monoclinic.</a:t>
            </a:r>
          </a:p>
          <a:p>
            <a:r>
              <a:rPr lang="en-GB" dirty="0"/>
              <a:t>3.	Hardness: Very soft mineral with a Mohs hardness of 2.</a:t>
            </a:r>
          </a:p>
          <a:p>
            <a:r>
              <a:rPr lang="en-GB" dirty="0"/>
              <a:t>4.	</a:t>
            </a:r>
            <a:r>
              <a:rPr lang="en-GB" dirty="0" err="1"/>
              <a:t>Luster</a:t>
            </a:r>
            <a:r>
              <a:rPr lang="en-GB" dirty="0"/>
              <a:t>: Vitreous to silky or pearly.</a:t>
            </a:r>
          </a:p>
          <a:p>
            <a:r>
              <a:rPr lang="en-GB" dirty="0"/>
              <a:t>5.	Cleavage: Perfect in one direction.</a:t>
            </a:r>
          </a:p>
          <a:p>
            <a:r>
              <a:rPr lang="en-GB" dirty="0"/>
              <a:t>6.	Specific Gravity: Approximately 2.3.</a:t>
            </a:r>
          </a:p>
          <a:p>
            <a:r>
              <a:rPr lang="en-GB" dirty="0"/>
              <a:t>7.	Solubility: Slightly soluble in water; more soluble in warm water.</a:t>
            </a:r>
          </a:p>
          <a:p>
            <a:r>
              <a:rPr lang="en-GB" dirty="0"/>
              <a:t>8.	Transparency: Transparent to translucent.</a:t>
            </a:r>
          </a:p>
          <a:p>
            <a:r>
              <a:rPr lang="en-GB" dirty="0"/>
              <a:t>9.	Forms: Commonly found in massive, granular, fibrous, or crystalline forms such as selenite, alabaster, and satin spar.</a:t>
            </a:r>
          </a:p>
          <a:p>
            <a:r>
              <a:rPr lang="en-GB" dirty="0"/>
              <a:t>________________________________________</a:t>
            </a:r>
          </a:p>
          <a:p>
            <a:r>
              <a:rPr lang="en-GB" dirty="0"/>
              <a:t>Chemical Properties of Gypsum</a:t>
            </a:r>
          </a:p>
          <a:p>
            <a:r>
              <a:rPr lang="en-GB" dirty="0"/>
              <a:t>1.	Chemical Formula: </a:t>
            </a:r>
            <a:r>
              <a:rPr lang="en-GB" dirty="0" err="1"/>
              <a:t>CaSO</a:t>
            </a:r>
            <a:r>
              <a:rPr lang="en-GB" dirty="0"/>
              <a:t>₄·2H₂O (Calcium </a:t>
            </a:r>
            <a:r>
              <a:rPr lang="en-GB" dirty="0" err="1"/>
              <a:t>sulfate</a:t>
            </a:r>
            <a:r>
              <a:rPr lang="en-GB" dirty="0"/>
              <a:t> dihydrate)</a:t>
            </a:r>
          </a:p>
          <a:p>
            <a:r>
              <a:rPr lang="en-GB" dirty="0"/>
              <a:t>2.	Composition:</a:t>
            </a:r>
          </a:p>
          <a:p>
            <a:r>
              <a:rPr lang="en-GB" sz="1450" b="1" dirty="0"/>
              <a:t>o	Calcium (Ca) – 23.3%</a:t>
            </a:r>
          </a:p>
          <a:p>
            <a:r>
              <a:rPr lang="en-GB" sz="1450" b="1" dirty="0"/>
              <a:t>o	</a:t>
            </a:r>
            <a:r>
              <a:rPr lang="en-GB" sz="1450" b="1" dirty="0" err="1"/>
              <a:t>Sulfur</a:t>
            </a:r>
            <a:r>
              <a:rPr lang="en-GB" sz="1450" b="1" dirty="0"/>
              <a:t> (S) – 18.6%</a:t>
            </a:r>
          </a:p>
          <a:p>
            <a:r>
              <a:rPr lang="en-GB" sz="1450" b="1" dirty="0"/>
              <a:t>o	Oxygen (O) – 53.8%</a:t>
            </a:r>
          </a:p>
          <a:p>
            <a:r>
              <a:rPr lang="en-GB" sz="1450" b="1" dirty="0"/>
              <a:t>o	Water (H₂O) – 20.9%</a:t>
            </a:r>
          </a:p>
          <a:p>
            <a:endParaRPr lang="en-GB" dirty="0"/>
          </a:p>
        </p:txBody>
      </p:sp>
    </p:spTree>
    <p:extLst>
      <p:ext uri="{BB962C8B-B14F-4D97-AF65-F5344CB8AC3E}">
        <p14:creationId xmlns:p14="http://schemas.microsoft.com/office/powerpoint/2010/main" val="2399252917"/>
      </p:ext>
    </p:extLst>
  </p:cSld>
  <p:clrMapOvr>
    <a:masterClrMapping/>
  </p:clrMapOvr>
  <mc:AlternateContent xmlns:mc="http://schemas.openxmlformats.org/markup-compatibility/2006">
    <mc:Choice xmlns:p14="http://schemas.microsoft.com/office/powerpoint/2010/main" Requires="p14">
      <p:transition spd="slow" p14:dur="3900" advTm="81908">
        <p14:glitter pattern="hexagon"/>
      </p:transition>
    </mc:Choice>
    <mc:Fallback>
      <p:transition spd="slow" advTm="81908">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A1B9B7F-783D-E863-9759-DCBDBB549B3B}"/>
              </a:ext>
            </a:extLst>
          </p:cNvPr>
          <p:cNvSpPr txBox="1"/>
          <p:nvPr/>
        </p:nvSpPr>
        <p:spPr>
          <a:xfrm>
            <a:off x="772331" y="263471"/>
            <a:ext cx="10647337" cy="7232749"/>
          </a:xfrm>
          <a:prstGeom prst="rect">
            <a:avLst/>
          </a:prstGeom>
          <a:noFill/>
        </p:spPr>
        <p:txBody>
          <a:bodyPr wrap="square" rtlCol="0">
            <a:spAutoFit/>
          </a:bodyPr>
          <a:lstStyle/>
          <a:p>
            <a:r>
              <a:rPr lang="en-GB" dirty="0"/>
              <a:t>3.	Reactivity:</a:t>
            </a:r>
          </a:p>
          <a:p>
            <a:r>
              <a:rPr lang="en-GB" dirty="0"/>
              <a:t>o	When heated to about 150°C, gypsum loses water and forms Plaster of Paris (</a:t>
            </a:r>
            <a:r>
              <a:rPr lang="en-GB" dirty="0" err="1"/>
              <a:t>CaSO</a:t>
            </a:r>
            <a:r>
              <a:rPr lang="en-GB" dirty="0"/>
              <a:t>₄·½H₂O).</a:t>
            </a:r>
          </a:p>
          <a:p>
            <a:r>
              <a:rPr lang="en-GB" dirty="0"/>
              <a:t>o	Rehydration of Plaster of Paris returns it to its original form (gypsum), making it ideal for casting and </a:t>
            </a:r>
            <a:r>
              <a:rPr lang="en-GB" dirty="0" err="1"/>
              <a:t>molding</a:t>
            </a:r>
            <a:r>
              <a:rPr lang="en-GB" dirty="0"/>
              <a:t>.</a:t>
            </a:r>
          </a:p>
          <a:p>
            <a:r>
              <a:rPr lang="en-GB" dirty="0"/>
              <a:t>o	Gypsum is non-toxic and chemically stable under normal environmental conditions.</a:t>
            </a:r>
          </a:p>
          <a:p>
            <a:r>
              <a:rPr lang="en-GB" dirty="0"/>
              <a:t>-----------------------------------------------------------------------------------------------------------------------------------------</a:t>
            </a:r>
          </a:p>
          <a:p>
            <a:r>
              <a:rPr lang="en-GB" sz="3200" b="1" dirty="0"/>
              <a:t>Extraction Process of Gypsum</a:t>
            </a:r>
          </a:p>
          <a:p>
            <a:r>
              <a:rPr lang="en-GB" dirty="0"/>
              <a:t>Gypsum is primarily obtained through open-pit mining. The process involves the following steps:</a:t>
            </a:r>
          </a:p>
          <a:p>
            <a:r>
              <a:rPr lang="en-GB" dirty="0"/>
              <a:t>1.	Exploration and Site Preparation:</a:t>
            </a:r>
          </a:p>
          <a:p>
            <a:r>
              <a:rPr lang="en-GB" dirty="0"/>
              <a:t>o	Geological surveys locate gypsum deposits.</a:t>
            </a:r>
          </a:p>
          <a:p>
            <a:r>
              <a:rPr lang="en-GB" dirty="0"/>
              <a:t>o	Once a site is selected, overburden (topsoil and rock) is removed to expose the gypsum.</a:t>
            </a:r>
          </a:p>
          <a:p>
            <a:r>
              <a:rPr lang="en-GB" dirty="0"/>
              <a:t>2.	Drilling and Blasting:</a:t>
            </a:r>
          </a:p>
          <a:p>
            <a:r>
              <a:rPr lang="en-GB" dirty="0"/>
              <a:t>o	In larger mines, controlled blasting may be used to break up the rock.</a:t>
            </a:r>
          </a:p>
          <a:p>
            <a:r>
              <a:rPr lang="en-GB" dirty="0"/>
              <a:t>o	In smaller deposits or where high purity is required, mechanical methods are preferred.</a:t>
            </a:r>
          </a:p>
          <a:p>
            <a:r>
              <a:rPr lang="en-GB" dirty="0"/>
              <a:t>3.	Mining:</a:t>
            </a:r>
          </a:p>
          <a:p>
            <a:r>
              <a:rPr lang="en-GB" dirty="0"/>
              <a:t>o	Excavators, bulldozers, and front-end loaders remove the gypsum rock.</a:t>
            </a:r>
          </a:p>
          <a:p>
            <a:r>
              <a:rPr lang="en-GB" dirty="0"/>
              <a:t>o	It is transported to a processing facility for crushing and sizing.</a:t>
            </a:r>
          </a:p>
          <a:p>
            <a:r>
              <a:rPr lang="en-GB" dirty="0"/>
              <a:t>4.	Crushing and Screening:</a:t>
            </a:r>
          </a:p>
          <a:p>
            <a:r>
              <a:rPr lang="en-GB" dirty="0"/>
              <a:t>o	The mined gypsum is crushed into smaller pieces.</a:t>
            </a:r>
          </a:p>
          <a:p>
            <a:r>
              <a:rPr lang="en-GB" dirty="0"/>
              <a:t>o	It is screened to produce uniform particle sizes for further processing.</a:t>
            </a:r>
          </a:p>
          <a:p>
            <a:r>
              <a:rPr lang="en-GB" dirty="0"/>
              <a:t>5.	Calcination (if needed):</a:t>
            </a:r>
          </a:p>
          <a:p>
            <a:r>
              <a:rPr lang="en-GB" dirty="0"/>
              <a:t>o	For making products like Plaster of Paris or wallboard, gypsum is heated in kilns to remove water (calcination), forming calcium </a:t>
            </a:r>
            <a:r>
              <a:rPr lang="en-GB" dirty="0" err="1"/>
              <a:t>sulfate</a:t>
            </a:r>
            <a:r>
              <a:rPr lang="en-GB" dirty="0"/>
              <a:t> hemihydrate.</a:t>
            </a:r>
          </a:p>
          <a:p>
            <a:endParaRPr lang="en-GB" dirty="0"/>
          </a:p>
          <a:p>
            <a:endParaRPr lang="en-IN" dirty="0"/>
          </a:p>
        </p:txBody>
      </p:sp>
    </p:spTree>
    <p:extLst>
      <p:ext uri="{BB962C8B-B14F-4D97-AF65-F5344CB8AC3E}">
        <p14:creationId xmlns:p14="http://schemas.microsoft.com/office/powerpoint/2010/main" val="111413115"/>
      </p:ext>
    </p:extLst>
  </p:cSld>
  <p:clrMapOvr>
    <a:masterClrMapping/>
  </p:clrMapOvr>
  <mc:AlternateContent xmlns:mc="http://schemas.openxmlformats.org/markup-compatibility/2006">
    <mc:Choice xmlns:p14="http://schemas.microsoft.com/office/powerpoint/2010/main" Requires="p14">
      <p:transition spd="slow" p14:dur="1600" advTm="79493">
        <p:blinds dir="vert"/>
      </p:transition>
    </mc:Choice>
    <mc:Fallback>
      <p:transition spd="slow" advTm="79493">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BABFBF-B948-2ECF-669C-103623D55C18}"/>
              </a:ext>
            </a:extLst>
          </p:cNvPr>
          <p:cNvSpPr txBox="1"/>
          <p:nvPr/>
        </p:nvSpPr>
        <p:spPr>
          <a:xfrm>
            <a:off x="206644" y="689390"/>
            <a:ext cx="11758048" cy="4524315"/>
          </a:xfrm>
          <a:prstGeom prst="rect">
            <a:avLst/>
          </a:prstGeom>
          <a:noFill/>
        </p:spPr>
        <p:txBody>
          <a:bodyPr wrap="square">
            <a:spAutoFit/>
          </a:bodyPr>
          <a:lstStyle/>
          <a:p>
            <a:r>
              <a:rPr lang="en-GB" dirty="0"/>
              <a:t>o	Equation:</a:t>
            </a:r>
          </a:p>
          <a:p>
            <a:r>
              <a:rPr lang="en-GB" b="1" dirty="0" err="1"/>
              <a:t>CaSO</a:t>
            </a:r>
            <a:r>
              <a:rPr lang="en-GB" b="1" dirty="0"/>
              <a:t>₄·2H₂O → </a:t>
            </a:r>
            <a:r>
              <a:rPr lang="en-GB" b="1" dirty="0" err="1"/>
              <a:t>CaSO</a:t>
            </a:r>
            <a:r>
              <a:rPr lang="en-GB" b="1" dirty="0"/>
              <a:t>₄·½H₂O + 1.5H₂O (heat)</a:t>
            </a:r>
          </a:p>
          <a:p>
            <a:endParaRPr lang="en-GB" dirty="0"/>
          </a:p>
          <a:p>
            <a:r>
              <a:rPr lang="en-GB" dirty="0"/>
              <a:t>6.	Packaging and Transport:</a:t>
            </a:r>
          </a:p>
          <a:p>
            <a:r>
              <a:rPr lang="en-GB" dirty="0"/>
              <a:t>o	The final product (raw gypsum or calcined gypsum) is packaged and transported for industrial, construction, or agricultural use.</a:t>
            </a:r>
          </a:p>
          <a:p>
            <a:r>
              <a:rPr lang="en-GB" dirty="0"/>
              <a:t>________________________________________</a:t>
            </a:r>
          </a:p>
          <a:p>
            <a:r>
              <a:rPr lang="en-GB" dirty="0"/>
              <a:t>Applications of Gypsum</a:t>
            </a:r>
          </a:p>
          <a:p>
            <a:r>
              <a:rPr lang="en-GB" dirty="0"/>
              <a:t>•	Construction: Drywall, plaster, cement additive.</a:t>
            </a:r>
          </a:p>
          <a:p>
            <a:r>
              <a:rPr lang="en-GB" dirty="0"/>
              <a:t>•	Agriculture: Soil conditioner to improve aeration and reduce soil compaction.</a:t>
            </a:r>
          </a:p>
          <a:p>
            <a:r>
              <a:rPr lang="en-GB" dirty="0"/>
              <a:t>•	Medical: </a:t>
            </a:r>
            <a:r>
              <a:rPr lang="en-GB" dirty="0" err="1"/>
              <a:t>Orthopedic</a:t>
            </a:r>
            <a:r>
              <a:rPr lang="en-GB" dirty="0"/>
              <a:t> casts (Plaster of Paris).</a:t>
            </a:r>
          </a:p>
          <a:p>
            <a:r>
              <a:rPr lang="en-GB" dirty="0"/>
              <a:t>•	Art and Decoration: Sculpting material (alabaster).</a:t>
            </a:r>
          </a:p>
          <a:p>
            <a:r>
              <a:rPr lang="en-GB" dirty="0"/>
              <a:t>________________________________________</a:t>
            </a:r>
          </a:p>
          <a:p>
            <a:r>
              <a:rPr lang="en-GB" b="1" dirty="0"/>
              <a:t>Gypsum is a low-cost, sustainable, and essential mineral with wide-ranging applications due to its unique properties and ease of processing.</a:t>
            </a:r>
          </a:p>
          <a:p>
            <a:endParaRPr lang="en-GB" dirty="0"/>
          </a:p>
        </p:txBody>
      </p:sp>
    </p:spTree>
    <p:extLst>
      <p:ext uri="{BB962C8B-B14F-4D97-AF65-F5344CB8AC3E}">
        <p14:creationId xmlns:p14="http://schemas.microsoft.com/office/powerpoint/2010/main" val="121630102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43460">
        <p15:prstTrans prst="peelOff"/>
      </p:transition>
    </mc:Choice>
    <mc:Fallback>
      <p:transition spd="slow" advTm="4346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68EDD-A760-6752-F50B-F146F85DF78D}"/>
              </a:ext>
            </a:extLst>
          </p:cNvPr>
          <p:cNvSpPr>
            <a:spLocks noGrp="1"/>
          </p:cNvSpPr>
          <p:nvPr>
            <p:ph type="title"/>
          </p:nvPr>
        </p:nvSpPr>
        <p:spPr/>
        <p:txBody>
          <a:bodyPr/>
          <a:lstStyle/>
          <a:p>
            <a:r>
              <a:rPr lang="en-IN" dirty="0"/>
              <a:t>STATISTICAL ZONE</a:t>
            </a:r>
          </a:p>
        </p:txBody>
      </p:sp>
      <p:sp>
        <p:nvSpPr>
          <p:cNvPr id="4" name="Text Placeholder 3">
            <a:extLst>
              <a:ext uri="{FF2B5EF4-FFF2-40B4-BE49-F238E27FC236}">
                <a16:creationId xmlns:a16="http://schemas.microsoft.com/office/drawing/2014/main" id="{A887BC0D-1845-0DA5-62C2-28F77D6AB619}"/>
              </a:ext>
            </a:extLst>
          </p:cNvPr>
          <p:cNvSpPr>
            <a:spLocks noGrp="1"/>
          </p:cNvSpPr>
          <p:nvPr>
            <p:ph type="body" sz="half" idx="2"/>
          </p:nvPr>
        </p:nvSpPr>
        <p:spPr/>
        <p:txBody>
          <a:bodyPr/>
          <a:lstStyle/>
          <a:p>
            <a:r>
              <a:rPr lang="en-IN" dirty="0"/>
              <a:t>AT THE GRAPH…..</a:t>
            </a:r>
          </a:p>
        </p:txBody>
      </p:sp>
      <p:graphicFrame>
        <p:nvGraphicFramePr>
          <p:cNvPr id="13" name="Content Placeholder 12">
            <a:extLst>
              <a:ext uri="{FF2B5EF4-FFF2-40B4-BE49-F238E27FC236}">
                <a16:creationId xmlns:a16="http://schemas.microsoft.com/office/drawing/2014/main" id="{9667990D-C725-48AA-A1AC-91C26AC62B98}"/>
              </a:ext>
            </a:extLst>
          </p:cNvPr>
          <p:cNvGraphicFramePr>
            <a:graphicFrameLocks noGrp="1"/>
          </p:cNvGraphicFramePr>
          <p:nvPr>
            <p:ph sz="quarter" idx="13"/>
            <p:extLst>
              <p:ext uri="{D42A27DB-BD31-4B8C-83A1-F6EECF244321}">
                <p14:modId xmlns:p14="http://schemas.microsoft.com/office/powerpoint/2010/main" val="2067802314"/>
              </p:ext>
            </p:extLst>
          </p:nvPr>
        </p:nvGraphicFramePr>
        <p:xfrm>
          <a:off x="4849463" y="609600"/>
          <a:ext cx="6428137" cy="5181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255919127"/>
      </p:ext>
    </p:extLst>
  </p:cSld>
  <p:clrMapOvr>
    <a:masterClrMapping/>
  </p:clrMapOvr>
  <p:transition spd="slow" advTm="5955">
    <p:comb/>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1F4417-D26A-FD49-7C7B-C2723F42F9A3}"/>
              </a:ext>
            </a:extLst>
          </p:cNvPr>
          <p:cNvSpPr txBox="1"/>
          <p:nvPr/>
        </p:nvSpPr>
        <p:spPr>
          <a:xfrm>
            <a:off x="506278" y="439119"/>
            <a:ext cx="10977966" cy="6217087"/>
          </a:xfrm>
          <a:prstGeom prst="rect">
            <a:avLst/>
          </a:prstGeom>
          <a:noFill/>
        </p:spPr>
        <p:txBody>
          <a:bodyPr wrap="square" rtlCol="0">
            <a:spAutoFit/>
          </a:bodyPr>
          <a:lstStyle/>
          <a:p>
            <a:r>
              <a:rPr lang="en-GB" sz="2800" b="1" dirty="0"/>
              <a:t>Limestone: Physical Properties, Chemical Properties, and Extraction Process</a:t>
            </a:r>
          </a:p>
          <a:p>
            <a:endParaRPr lang="en-GB" dirty="0"/>
          </a:p>
          <a:p>
            <a:r>
              <a:rPr lang="en-GB" dirty="0"/>
              <a:t>Limestone is a sedimentary rock primarily composed of calcium carbonate (</a:t>
            </a:r>
            <a:r>
              <a:rPr lang="en-GB" dirty="0" err="1"/>
              <a:t>CaCO</a:t>
            </a:r>
            <a:r>
              <a:rPr lang="en-GB" dirty="0"/>
              <a:t>₃), and it is one of the most abundant and versatile rocks on Earth. It forms in a variety of geological settings, from shallow marine environments to caves. It is used in a wide range of applications, including in the construction industry, agriculture, and various industrial processes.</a:t>
            </a:r>
          </a:p>
          <a:p>
            <a:r>
              <a:rPr lang="en-GB" dirty="0"/>
              <a:t>________________________________________</a:t>
            </a:r>
          </a:p>
          <a:p>
            <a:r>
              <a:rPr lang="en-GB" dirty="0"/>
              <a:t>Physical Properties of Limestone</a:t>
            </a:r>
          </a:p>
          <a:p>
            <a:r>
              <a:rPr lang="en-GB" dirty="0"/>
              <a:t>1.	Appearance: Limestone typically appears as a </a:t>
            </a:r>
            <a:r>
              <a:rPr lang="en-GB" dirty="0" err="1"/>
              <a:t>light-colored</a:t>
            </a:r>
            <a:r>
              <a:rPr lang="en-GB" dirty="0"/>
              <a:t> rock, ranging from white to </a:t>
            </a:r>
            <a:r>
              <a:rPr lang="en-GB" dirty="0" err="1"/>
              <a:t>gray</a:t>
            </a:r>
            <a:r>
              <a:rPr lang="en-GB" dirty="0"/>
              <a:t>, but it can also be yellow, brown, or pink depending on impurities like clay, sand, or iron oxide.</a:t>
            </a:r>
          </a:p>
          <a:p>
            <a:r>
              <a:rPr lang="en-GB" dirty="0"/>
              <a:t>2.	Hardness: Limestone has a moderate hardness, typically 3 to 4 on the Mohs scale.</a:t>
            </a:r>
          </a:p>
          <a:p>
            <a:r>
              <a:rPr lang="en-GB" dirty="0"/>
              <a:t>3.	Texture: It can have a granular texture when composed of fine-grained calcite or a more coarse texture when composed of larger crystals.</a:t>
            </a:r>
          </a:p>
          <a:p>
            <a:r>
              <a:rPr lang="en-GB" dirty="0"/>
              <a:t>4.	Porosity: It is often porous, which makes it useful in water filtration and as a reservoir rock in oil and gas deposits.</a:t>
            </a:r>
          </a:p>
          <a:p>
            <a:r>
              <a:rPr lang="en-GB" dirty="0"/>
              <a:t>5.	Density: Limestone has a specific gravity between 2.3 to 2.7, which is typical for most sedimentary rocks.</a:t>
            </a:r>
          </a:p>
          <a:p>
            <a:r>
              <a:rPr lang="en-GB" dirty="0"/>
              <a:t>6.	Cleavage: While it doesn’t have perfect cleavage, limestone may break along irregular fractures.</a:t>
            </a:r>
          </a:p>
          <a:p>
            <a:r>
              <a:rPr lang="en-GB" dirty="0"/>
              <a:t>7.	Reactivity: When exposed to acids, limestone reacts and fizzes due to the release of carbon dioxide (CO₂).</a:t>
            </a:r>
          </a:p>
          <a:p>
            <a:r>
              <a:rPr lang="en-GB" dirty="0"/>
              <a:t>________________________________________</a:t>
            </a:r>
          </a:p>
          <a:p>
            <a:r>
              <a:rPr lang="en-GB" dirty="0"/>
              <a:t>Chemical Properties of Limestone</a:t>
            </a:r>
          </a:p>
          <a:p>
            <a:r>
              <a:rPr lang="en-GB" dirty="0"/>
              <a:t>1.	Chemical Formula: The primary component of limestone is calcium carbonate (</a:t>
            </a:r>
            <a:r>
              <a:rPr lang="en-GB" dirty="0" err="1"/>
              <a:t>CaCO</a:t>
            </a:r>
            <a:r>
              <a:rPr lang="en-GB" dirty="0"/>
              <a:t>₃).</a:t>
            </a:r>
          </a:p>
          <a:p>
            <a:endParaRPr lang="en-IN" dirty="0"/>
          </a:p>
        </p:txBody>
      </p:sp>
    </p:spTree>
    <p:extLst>
      <p:ext uri="{BB962C8B-B14F-4D97-AF65-F5344CB8AC3E}">
        <p14:creationId xmlns:p14="http://schemas.microsoft.com/office/powerpoint/2010/main" val="125185711"/>
      </p:ext>
    </p:extLst>
  </p:cSld>
  <p:clrMapOvr>
    <a:masterClrMapping/>
  </p:clrMapOvr>
  <mc:AlternateContent xmlns:mc="http://schemas.openxmlformats.org/markup-compatibility/2006">
    <mc:Choice xmlns:p14="http://schemas.microsoft.com/office/powerpoint/2010/main" Requires="p14">
      <p:transition spd="slow" p14:dur="1250" advTm="84653">
        <p14:switch dir="r"/>
      </p:transition>
    </mc:Choice>
    <mc:Fallback>
      <p:transition spd="slow" advTm="84653">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7E8044A-A7A7-E939-042E-445D9D704277}"/>
              </a:ext>
            </a:extLst>
          </p:cNvPr>
          <p:cNvSpPr txBox="1"/>
          <p:nvPr/>
        </p:nvSpPr>
        <p:spPr>
          <a:xfrm>
            <a:off x="433952" y="454617"/>
            <a:ext cx="11029627" cy="6186309"/>
          </a:xfrm>
          <a:prstGeom prst="rect">
            <a:avLst/>
          </a:prstGeom>
          <a:noFill/>
        </p:spPr>
        <p:txBody>
          <a:bodyPr wrap="square" rtlCol="0">
            <a:spAutoFit/>
          </a:bodyPr>
          <a:lstStyle/>
          <a:p>
            <a:r>
              <a:rPr lang="en-GB" dirty="0"/>
              <a:t>2.	Composition:</a:t>
            </a:r>
          </a:p>
          <a:p>
            <a:r>
              <a:rPr lang="en-GB" dirty="0"/>
              <a:t>o	Calcium (Ca) – 40%</a:t>
            </a:r>
          </a:p>
          <a:p>
            <a:r>
              <a:rPr lang="en-GB" dirty="0"/>
              <a:t>o	Carbon (C) – 12%</a:t>
            </a:r>
          </a:p>
          <a:p>
            <a:r>
              <a:rPr lang="en-GB" dirty="0"/>
              <a:t>o	Oxygen (O) – 48%</a:t>
            </a:r>
          </a:p>
          <a:p>
            <a:r>
              <a:rPr lang="en-GB" dirty="0"/>
              <a:t>3.	Reactivity:</a:t>
            </a:r>
          </a:p>
          <a:p>
            <a:r>
              <a:rPr lang="en-GB" dirty="0"/>
              <a:t>o	Acid Reaction: When limestone comes in contact with hydrochloric acid (HCl), it reacts to form calcium chloride (</a:t>
            </a:r>
            <a:r>
              <a:rPr lang="en-GB" dirty="0" err="1"/>
              <a:t>CaCl</a:t>
            </a:r>
            <a:r>
              <a:rPr lang="en-GB" dirty="0"/>
              <a:t>₂), water (H₂O), and carbon dioxide (CO₂) gas.</a:t>
            </a:r>
          </a:p>
          <a:p>
            <a:r>
              <a:rPr lang="en-GB" dirty="0"/>
              <a:t>	</a:t>
            </a:r>
            <a:r>
              <a:rPr lang="en-GB" dirty="0" err="1"/>
              <a:t>CaCO</a:t>
            </a:r>
            <a:r>
              <a:rPr lang="en-GB" dirty="0"/>
              <a:t>₃ + 2HCl → </a:t>
            </a:r>
            <a:r>
              <a:rPr lang="en-GB" dirty="0" err="1"/>
              <a:t>CaCl</a:t>
            </a:r>
            <a:r>
              <a:rPr lang="en-GB" dirty="0"/>
              <a:t>₂ + H₂O + CO₂</a:t>
            </a:r>
          </a:p>
          <a:p>
            <a:r>
              <a:rPr lang="en-GB" dirty="0"/>
              <a:t>o	This characteristic is useful in carbon capture processes and in the liming of soils.</a:t>
            </a:r>
          </a:p>
          <a:p>
            <a:r>
              <a:rPr lang="en-GB" dirty="0"/>
              <a:t>________________________________________</a:t>
            </a:r>
          </a:p>
          <a:p>
            <a:r>
              <a:rPr lang="en-GB" dirty="0"/>
              <a:t>Extraction Process of Limestone</a:t>
            </a:r>
          </a:p>
          <a:p>
            <a:r>
              <a:rPr lang="en-GB" dirty="0"/>
              <a:t>Limestone is extracted through quarrying or mining. The extraction process typically involves the following steps:</a:t>
            </a:r>
          </a:p>
          <a:p>
            <a:r>
              <a:rPr lang="en-GB" dirty="0"/>
              <a:t>1.	Exploration and Site Preparation:</a:t>
            </a:r>
          </a:p>
          <a:p>
            <a:r>
              <a:rPr lang="en-GB" dirty="0"/>
              <a:t>o	Geological surveys are conducted to locate suitable limestone deposits.</a:t>
            </a:r>
          </a:p>
          <a:p>
            <a:r>
              <a:rPr lang="en-GB" dirty="0"/>
              <a:t>o	Once a site is identified, it is prepared by removing overburden (soil and rock layers covering the limestone).</a:t>
            </a:r>
          </a:p>
          <a:p>
            <a:r>
              <a:rPr lang="en-GB" dirty="0"/>
              <a:t>2.	Drilling and Blasting:</a:t>
            </a:r>
          </a:p>
          <a:p>
            <a:r>
              <a:rPr lang="en-GB" dirty="0"/>
              <a:t>o	In large-scale quarries, controlled blasting is used to break up the limestone into manageable pieces.</a:t>
            </a:r>
          </a:p>
          <a:p>
            <a:r>
              <a:rPr lang="en-GB" dirty="0"/>
              <a:t>o	For smaller deposits, mechanical excavation using bulldozers or excavators may be employed.</a:t>
            </a:r>
          </a:p>
          <a:p>
            <a:r>
              <a:rPr lang="en-GB" dirty="0"/>
              <a:t>3.	Extraction:</a:t>
            </a:r>
          </a:p>
          <a:p>
            <a:r>
              <a:rPr lang="en-GB" dirty="0"/>
              <a:t>o	After blasting, the limestone is hauled to a processing facility for further processing. In large quarries, loaders and haul trucks are used to transport the rock.</a:t>
            </a:r>
          </a:p>
          <a:p>
            <a:endParaRPr lang="en-IN" dirty="0"/>
          </a:p>
        </p:txBody>
      </p:sp>
    </p:spTree>
    <p:extLst>
      <p:ext uri="{BB962C8B-B14F-4D97-AF65-F5344CB8AC3E}">
        <p14:creationId xmlns:p14="http://schemas.microsoft.com/office/powerpoint/2010/main" val="126605616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advTm="81092">
        <p15:prstTrans prst="pageCurlDouble"/>
      </p:transition>
    </mc:Choice>
    <mc:Fallback>
      <p:transition spd="slow" advTm="81092">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9.1"/>
</p:tagLst>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BA7D41-7EBD-45D7-AFB8-22EF4BFA6BA2}">
  <ds:schemaRefs>
    <ds:schemaRef ds:uri="http://www.w3.org/XML/1998/namespace"/>
    <ds:schemaRef ds:uri="http://purl.org/dc/dcmitype/"/>
    <ds:schemaRef ds:uri="http://schemas.microsoft.com/office/2006/documentManagement/types"/>
    <ds:schemaRef ds:uri="http://purl.org/dc/terms/"/>
    <ds:schemaRef ds:uri="http://schemas.openxmlformats.org/package/2006/metadata/core-properties"/>
    <ds:schemaRef ds:uri="http://schemas.microsoft.com/office/infopath/2007/PartnerControls"/>
    <ds:schemaRef ds:uri="71af3243-3dd4-4a8d-8c0d-dd76da1f02a5"/>
    <ds:schemaRef ds:uri="16c05727-aa75-4e4a-9b5f-8a80a1165891"/>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19C9275B-1E7E-409A-9467-302622C468D2}">
  <ds:schemaRefs>
    <ds:schemaRef ds:uri="http://schemas.microsoft.com/sharepoint/v3/contenttype/forms"/>
  </ds:schemaRefs>
</ds:datastoreItem>
</file>

<file path=customXml/itemProps3.xml><?xml version="1.0" encoding="utf-8"?>
<ds:datastoreItem xmlns:ds="http://schemas.openxmlformats.org/officeDocument/2006/customXml" ds:itemID="{38E52988-C458-4121-9BF8-864CDB291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Laboratory design</Template>
  <TotalTime>465</TotalTime>
  <Words>1789</Words>
  <Application>Microsoft Office PowerPoint</Application>
  <PresentationFormat>Widescreen</PresentationFormat>
  <Paragraphs>144</Paragraphs>
  <Slides>13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Tw Cen MT</vt:lpstr>
      <vt:lpstr>Droplet</vt:lpstr>
      <vt:lpstr>CHEMISTRY: FROM ORE TO METAL: EXPLORING THE JOURNEY OF METALS</vt:lpstr>
      <vt:lpstr>Steps involved:</vt:lpstr>
      <vt:lpstr>TWO COMMON MINERALS: GYPSUM &amp; LIMESTONE</vt:lpstr>
      <vt:lpstr>PowerPoint Presentation</vt:lpstr>
      <vt:lpstr>PowerPoint Presentation</vt:lpstr>
      <vt:lpstr>PowerPoint Presentation</vt:lpstr>
      <vt:lpstr>STATISTICAL ZONE</vt:lpstr>
      <vt:lpstr>PowerPoint Presentation</vt:lpstr>
      <vt:lpstr>PowerPoint Presentation</vt:lpstr>
      <vt:lpstr>PowerPoint Presentation</vt:lpstr>
      <vt:lpstr>PowerPoint Presentation</vt:lpstr>
      <vt:lpstr>STATISTICAL ZONE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Vikrant Chakradhar Majeti</dc:creator>
  <cp:lastModifiedBy>Vikrant Chakradhar Majeti</cp:lastModifiedBy>
  <cp:revision>3</cp:revision>
  <dcterms:created xsi:type="dcterms:W3CDTF">2025-05-07T03:59:17Z</dcterms:created>
  <dcterms:modified xsi:type="dcterms:W3CDTF">2025-06-05T15:53:24Z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