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MuseoModerno Medium" panose="020B0604020202020204" charset="0"/>
      <p:regular r:id="rId12"/>
    </p:embeddedFont>
    <p:embeddedFont>
      <p:font typeface="Source Sans Pro" panose="020B0503030403020204" pitchFamily="34" charset="0"/>
      <p:regular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6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4717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Glimpses of India – Part III: Tea from Assam</a:t>
            </a:r>
            <a:endParaRPr lang="en-US" sz="4450" dirty="0"/>
          </a:p>
        </p:txBody>
      </p:sp>
      <p:sp>
        <p:nvSpPr>
          <p:cNvPr id="4" name="Text 1"/>
          <p:cNvSpPr/>
          <p:nvPr/>
        </p:nvSpPr>
        <p:spPr>
          <a:xfrm>
            <a:off x="793790" y="3904893"/>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Welcome to "Glimpses of India – Part III: Tea from Assam," a captivating journey into the heart of India's renowned tea country. Authored by Arup Kumar Datta, this presentation explores the rich history, cultural significance, and fascinating process behind one of the world's most beloved beverages. Join us as we uncover the secrets of Assam's sprawling tea estates and celebrate the timeless appeal of a perfect cup of tea.</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8956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About the Author</a:t>
            </a:r>
            <a:endParaRPr lang="en-US" sz="4450" dirty="0"/>
          </a:p>
        </p:txBody>
      </p:sp>
      <p:sp>
        <p:nvSpPr>
          <p:cNvPr id="3" name="Text 1"/>
          <p:cNvSpPr/>
          <p:nvPr/>
        </p:nvSpPr>
        <p:spPr>
          <a:xfrm>
            <a:off x="793790" y="2225159"/>
            <a:ext cx="3647003"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A Celebrated Indian Writer</a:t>
            </a:r>
            <a:endParaRPr lang="en-US" sz="2200" dirty="0"/>
          </a:p>
        </p:txBody>
      </p:sp>
      <p:sp>
        <p:nvSpPr>
          <p:cNvPr id="4" name="Text 2"/>
          <p:cNvSpPr/>
          <p:nvPr/>
        </p:nvSpPr>
        <p:spPr>
          <a:xfrm>
            <a:off x="793790" y="2806303"/>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Arup Kumar Datta is a celebrated Indian writer and journalist, recognized for his significant literary contributions.</a:t>
            </a:r>
            <a:endParaRPr lang="en-US" sz="1750" dirty="0"/>
          </a:p>
        </p:txBody>
      </p:sp>
      <p:sp>
        <p:nvSpPr>
          <p:cNvPr id="5" name="Text 3"/>
          <p:cNvSpPr/>
          <p:nvPr/>
        </p:nvSpPr>
        <p:spPr>
          <a:xfrm>
            <a:off x="793790" y="3758922"/>
            <a:ext cx="3267908"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Literary Style and Focus</a:t>
            </a:r>
            <a:endParaRPr lang="en-US" sz="2200" dirty="0"/>
          </a:p>
        </p:txBody>
      </p:sp>
      <p:sp>
        <p:nvSpPr>
          <p:cNvPr id="6" name="Text 4"/>
          <p:cNvSpPr/>
          <p:nvPr/>
        </p:nvSpPr>
        <p:spPr>
          <a:xfrm>
            <a:off x="793790" y="4340066"/>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His vivid nature descriptions and engaging storytelling skillfully bring the diverse culture of Northeast India to life.</a:t>
            </a:r>
            <a:endParaRPr lang="en-US" sz="1750" dirty="0"/>
          </a:p>
        </p:txBody>
      </p:sp>
      <p:sp>
        <p:nvSpPr>
          <p:cNvPr id="7" name="Text 5"/>
          <p:cNvSpPr/>
          <p:nvPr/>
        </p:nvSpPr>
        <p:spPr>
          <a:xfrm>
            <a:off x="793790" y="5292685"/>
            <a:ext cx="3106103"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Themes and Accolades</a:t>
            </a:r>
            <a:endParaRPr lang="en-US" sz="2200" dirty="0"/>
          </a:p>
        </p:txBody>
      </p:sp>
      <p:sp>
        <p:nvSpPr>
          <p:cNvPr id="8" name="Text 6"/>
          <p:cNvSpPr/>
          <p:nvPr/>
        </p:nvSpPr>
        <p:spPr>
          <a:xfrm>
            <a:off x="793790" y="5873829"/>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His writings deeply explore the ecology, history, and traditions of the region. For his literary excellence, he was honored with the prestigious </a:t>
            </a:r>
            <a:r>
              <a:rPr lang="en-US" sz="1750" i="1" dirty="0">
                <a:solidFill>
                  <a:srgbClr val="2B4150"/>
                </a:solidFill>
                <a:latin typeface="Source Sans Pro" pitchFamily="34" charset="0"/>
                <a:ea typeface="Source Sans Pro" pitchFamily="34" charset="-122"/>
                <a:cs typeface="Source Sans Pro" pitchFamily="34" charset="-120"/>
              </a:rPr>
              <a:t>Padma Shri</a:t>
            </a:r>
            <a:r>
              <a:rPr lang="en-US" sz="1750" dirty="0">
                <a:solidFill>
                  <a:srgbClr val="2B4150"/>
                </a:solidFill>
                <a:latin typeface="Source Sans Pro" pitchFamily="34" charset="0"/>
                <a:ea typeface="Source Sans Pro" pitchFamily="34" charset="-122"/>
                <a:cs typeface="Source Sans Pro" pitchFamily="34" charset="-120"/>
              </a:rPr>
              <a:t>.</a:t>
            </a:r>
            <a:endParaRPr lang="en-US" sz="1750" dirty="0"/>
          </a:p>
        </p:txBody>
      </p:sp>
      <p:pic>
        <p:nvPicPr>
          <p:cNvPr id="9" name="Image 0" descr="preencoded.png"/>
          <p:cNvPicPr>
            <a:picLocks noChangeAspect="1"/>
          </p:cNvPicPr>
          <p:nvPr/>
        </p:nvPicPr>
        <p:blipFill>
          <a:blip r:embed="rId3"/>
          <a:stretch>
            <a:fillRect/>
          </a:stretch>
        </p:blipFill>
        <p:spPr>
          <a:xfrm>
            <a:off x="7599521" y="1226939"/>
            <a:ext cx="5775603" cy="5775603"/>
          </a:xfrm>
          <a:prstGeom prst="rect">
            <a:avLst/>
          </a:prstGeom>
        </p:spPr>
      </p:pic>
      <p:sp>
        <p:nvSpPr>
          <p:cNvPr id="10" name="Rectangle: Rounded Corners 9">
            <a:extLst>
              <a:ext uri="{FF2B5EF4-FFF2-40B4-BE49-F238E27FC236}">
                <a16:creationId xmlns:a16="http://schemas.microsoft.com/office/drawing/2014/main" id="{9492A794-D951-8BA8-59E5-280BA8C626EA}"/>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93044"/>
            <a:ext cx="9064823"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Introduction to 'Tea from Assam'</a:t>
            </a:r>
            <a:endParaRPr lang="en-US" sz="4450" dirty="0"/>
          </a:p>
        </p:txBody>
      </p:sp>
      <p:sp>
        <p:nvSpPr>
          <p:cNvPr id="3" name="Shape 1"/>
          <p:cNvSpPr/>
          <p:nvPr/>
        </p:nvSpPr>
        <p:spPr>
          <a:xfrm>
            <a:off x="793790" y="2655451"/>
            <a:ext cx="510302" cy="510302"/>
          </a:xfrm>
          <a:prstGeom prst="roundRect">
            <a:avLst>
              <a:gd name="adj" fmla="val 6667"/>
            </a:avLst>
          </a:prstGeom>
          <a:solidFill>
            <a:srgbClr val="F3EEE3"/>
          </a:solidFill>
          <a:ln/>
        </p:spPr>
      </p:sp>
      <p:pic>
        <p:nvPicPr>
          <p:cNvPr id="4" name="Image 0" descr="preencoded.png"/>
          <p:cNvPicPr>
            <a:picLocks noChangeAspect="1"/>
          </p:cNvPicPr>
          <p:nvPr/>
        </p:nvPicPr>
        <p:blipFill>
          <a:blip r:embed="rId3"/>
          <a:stretch>
            <a:fillRect/>
          </a:stretch>
        </p:blipFill>
        <p:spPr>
          <a:xfrm>
            <a:off x="878860" y="2697956"/>
            <a:ext cx="340162" cy="425291"/>
          </a:xfrm>
          <a:prstGeom prst="rect">
            <a:avLst/>
          </a:prstGeom>
        </p:spPr>
      </p:pic>
      <p:sp>
        <p:nvSpPr>
          <p:cNvPr id="5" name="Text 2"/>
          <p:cNvSpPr/>
          <p:nvPr/>
        </p:nvSpPr>
        <p:spPr>
          <a:xfrm>
            <a:off x="1530906" y="2733318"/>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An Informative Travelogue</a:t>
            </a:r>
            <a:endParaRPr lang="en-US" sz="2200" dirty="0"/>
          </a:p>
        </p:txBody>
      </p:sp>
      <p:sp>
        <p:nvSpPr>
          <p:cNvPr id="6" name="Text 3"/>
          <p:cNvSpPr/>
          <p:nvPr/>
        </p:nvSpPr>
        <p:spPr>
          <a:xfrm>
            <a:off x="1530906" y="3578066"/>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'Tea from Assam' is a descriptive and engaging travelogue that takes readers on an enlightening journey through the beautiful state of Assam, highlighting its rich tea culture.</a:t>
            </a:r>
            <a:endParaRPr lang="en-US" sz="1750" dirty="0"/>
          </a:p>
        </p:txBody>
      </p:sp>
      <p:sp>
        <p:nvSpPr>
          <p:cNvPr id="7" name="Shape 4"/>
          <p:cNvSpPr/>
          <p:nvPr/>
        </p:nvSpPr>
        <p:spPr>
          <a:xfrm>
            <a:off x="5235893" y="2655451"/>
            <a:ext cx="510302" cy="510302"/>
          </a:xfrm>
          <a:prstGeom prst="roundRect">
            <a:avLst>
              <a:gd name="adj" fmla="val 6667"/>
            </a:avLst>
          </a:prstGeom>
          <a:solidFill>
            <a:srgbClr val="F3EEE3"/>
          </a:solidFill>
          <a:ln/>
        </p:spPr>
      </p:sp>
      <p:pic>
        <p:nvPicPr>
          <p:cNvPr id="8" name="Image 1" descr="preencoded.png"/>
          <p:cNvPicPr>
            <a:picLocks noChangeAspect="1"/>
          </p:cNvPicPr>
          <p:nvPr/>
        </p:nvPicPr>
        <p:blipFill>
          <a:blip r:embed="rId4"/>
          <a:stretch>
            <a:fillRect/>
          </a:stretch>
        </p:blipFill>
        <p:spPr>
          <a:xfrm>
            <a:off x="5320963" y="2697956"/>
            <a:ext cx="340162" cy="425291"/>
          </a:xfrm>
          <a:prstGeom prst="rect">
            <a:avLst/>
          </a:prstGeom>
        </p:spPr>
      </p:pic>
      <p:sp>
        <p:nvSpPr>
          <p:cNvPr id="9" name="Text 5"/>
          <p:cNvSpPr/>
          <p:nvPr/>
        </p:nvSpPr>
        <p:spPr>
          <a:xfrm>
            <a:off x="5973008" y="2733318"/>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 Train Journey of Friendship</a:t>
            </a:r>
            <a:endParaRPr lang="en-US" sz="2200" dirty="0"/>
          </a:p>
        </p:txBody>
      </p:sp>
      <p:sp>
        <p:nvSpPr>
          <p:cNvPr id="10" name="Text 6"/>
          <p:cNvSpPr/>
          <p:nvPr/>
        </p:nvSpPr>
        <p:spPr>
          <a:xfrm>
            <a:off x="5973008" y="3578066"/>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narrative revolves around a memorable train adventure shared by two friends, Rajvir and Pranjol, as they travel to Pranjol's home in Assam during their summer vacation.</a:t>
            </a:r>
            <a:endParaRPr lang="en-US" sz="1750" dirty="0"/>
          </a:p>
        </p:txBody>
      </p:sp>
      <p:sp>
        <p:nvSpPr>
          <p:cNvPr id="11" name="Shape 7"/>
          <p:cNvSpPr/>
          <p:nvPr/>
        </p:nvSpPr>
        <p:spPr>
          <a:xfrm>
            <a:off x="9677995" y="2655451"/>
            <a:ext cx="510302" cy="510302"/>
          </a:xfrm>
          <a:prstGeom prst="roundRect">
            <a:avLst>
              <a:gd name="adj" fmla="val 6667"/>
            </a:avLst>
          </a:prstGeom>
          <a:solidFill>
            <a:srgbClr val="F3EEE3"/>
          </a:solidFill>
          <a:ln/>
        </p:spPr>
      </p:sp>
      <p:pic>
        <p:nvPicPr>
          <p:cNvPr id="12" name="Image 2" descr="preencoded.png"/>
          <p:cNvPicPr>
            <a:picLocks noChangeAspect="1"/>
          </p:cNvPicPr>
          <p:nvPr/>
        </p:nvPicPr>
        <p:blipFill>
          <a:blip r:embed="rId5"/>
          <a:stretch>
            <a:fillRect/>
          </a:stretch>
        </p:blipFill>
        <p:spPr>
          <a:xfrm>
            <a:off x="9763065" y="2697956"/>
            <a:ext cx="340162" cy="425291"/>
          </a:xfrm>
          <a:prstGeom prst="rect">
            <a:avLst/>
          </a:prstGeom>
        </p:spPr>
      </p:pic>
      <p:sp>
        <p:nvSpPr>
          <p:cNvPr id="13" name="Text 8"/>
          <p:cNvSpPr/>
          <p:nvPr/>
        </p:nvSpPr>
        <p:spPr>
          <a:xfrm>
            <a:off x="10415111" y="2733318"/>
            <a:ext cx="3421499" cy="708660"/>
          </a:xfrm>
          <a:prstGeom prst="rect">
            <a:avLst/>
          </a:prstGeom>
          <a:noFill/>
          <a:ln/>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Exploring Tea Gardens and Facts</a:t>
            </a:r>
            <a:endParaRPr lang="en-US" sz="2200" dirty="0"/>
          </a:p>
        </p:txBody>
      </p:sp>
      <p:sp>
        <p:nvSpPr>
          <p:cNvPr id="14" name="Text 9"/>
          <p:cNvSpPr/>
          <p:nvPr/>
        </p:nvSpPr>
        <p:spPr>
          <a:xfrm>
            <a:off x="10415111" y="3578066"/>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 story vividly showcases the sprawling tea gardens of Assam and unveils a treasure trove of fascinating facts and historical insights about the origin and global consumption of tea.</a:t>
            </a:r>
            <a:endParaRPr lang="en-US" sz="1750" dirty="0"/>
          </a:p>
        </p:txBody>
      </p:sp>
      <p:sp>
        <p:nvSpPr>
          <p:cNvPr id="15" name="Text 10"/>
          <p:cNvSpPr/>
          <p:nvPr/>
        </p:nvSpPr>
        <p:spPr>
          <a:xfrm>
            <a:off x="793790" y="601063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segment sets the stage for a delightful exploration, blending personal experience with educational content about one of India's most iconic exports.</a:t>
            </a:r>
            <a:endParaRPr lang="en-US" sz="1750" dirty="0"/>
          </a:p>
        </p:txBody>
      </p:sp>
      <p:sp>
        <p:nvSpPr>
          <p:cNvPr id="16" name="Rectangle: Rounded Corners 15">
            <a:extLst>
              <a:ext uri="{FF2B5EF4-FFF2-40B4-BE49-F238E27FC236}">
                <a16:creationId xmlns:a16="http://schemas.microsoft.com/office/drawing/2014/main" id="{4A7369C4-2E39-D428-D02E-30BE3E7ECA20}"/>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663779"/>
            <a:ext cx="7181374"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Meet the Main Characters</a:t>
            </a:r>
            <a:endParaRPr lang="en-US" sz="4450" dirty="0"/>
          </a:p>
        </p:txBody>
      </p:sp>
      <p:sp>
        <p:nvSpPr>
          <p:cNvPr id="3" name="Shape 1"/>
          <p:cNvSpPr/>
          <p:nvPr/>
        </p:nvSpPr>
        <p:spPr>
          <a:xfrm>
            <a:off x="793790" y="2826187"/>
            <a:ext cx="4196358" cy="3121462"/>
          </a:xfrm>
          <a:prstGeom prst="roundRect">
            <a:avLst>
              <a:gd name="adj" fmla="val 1090"/>
            </a:avLst>
          </a:prstGeom>
          <a:solidFill>
            <a:srgbClr val="F3EEE3"/>
          </a:solidFill>
          <a:ln/>
        </p:spPr>
      </p:sp>
      <p:sp>
        <p:nvSpPr>
          <p:cNvPr id="4" name="Text 2"/>
          <p:cNvSpPr/>
          <p:nvPr/>
        </p:nvSpPr>
        <p:spPr>
          <a:xfrm>
            <a:off x="1020604" y="30530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Rajvir</a:t>
            </a:r>
            <a:endParaRPr lang="en-US" sz="2200" dirty="0"/>
          </a:p>
        </p:txBody>
      </p:sp>
      <p:sp>
        <p:nvSpPr>
          <p:cNvPr id="5" name="Text 3"/>
          <p:cNvSpPr/>
          <p:nvPr/>
        </p:nvSpPr>
        <p:spPr>
          <a:xfrm>
            <a:off x="1020604" y="3543419"/>
            <a:ext cx="3742730"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Rajvir is depicted as an intelligent and inquisitive young boy, deeply enthusiastic about learning new things. He has done extensive research on tea, demonstrating his well-read nature and thirst for knowledge.</a:t>
            </a:r>
            <a:endParaRPr lang="en-US" sz="1750" dirty="0"/>
          </a:p>
        </p:txBody>
      </p:sp>
      <p:sp>
        <p:nvSpPr>
          <p:cNvPr id="6" name="Shape 4"/>
          <p:cNvSpPr/>
          <p:nvPr/>
        </p:nvSpPr>
        <p:spPr>
          <a:xfrm>
            <a:off x="5216962" y="2826187"/>
            <a:ext cx="4196358" cy="3121462"/>
          </a:xfrm>
          <a:prstGeom prst="roundRect">
            <a:avLst>
              <a:gd name="adj" fmla="val 1090"/>
            </a:avLst>
          </a:prstGeom>
          <a:solidFill>
            <a:srgbClr val="F3EEE3"/>
          </a:solidFill>
          <a:ln/>
        </p:spPr>
      </p:sp>
      <p:sp>
        <p:nvSpPr>
          <p:cNvPr id="7" name="Text 5"/>
          <p:cNvSpPr/>
          <p:nvPr/>
        </p:nvSpPr>
        <p:spPr>
          <a:xfrm>
            <a:off x="5443776" y="30530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Pranjol</a:t>
            </a:r>
            <a:endParaRPr lang="en-US" sz="2200" dirty="0"/>
          </a:p>
        </p:txBody>
      </p:sp>
      <p:sp>
        <p:nvSpPr>
          <p:cNvPr id="8" name="Text 6"/>
          <p:cNvSpPr/>
          <p:nvPr/>
        </p:nvSpPr>
        <p:spPr>
          <a:xfrm>
            <a:off x="5443776" y="3543419"/>
            <a:ext cx="3742730"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Pranjol is Rajvir's close friend and a native of Assam, providing a local perspective to their journey. His father manages a large tea estate, giving Pranjol an inherent understanding of the tea industry.</a:t>
            </a:r>
            <a:endParaRPr lang="en-US" sz="1750" dirty="0"/>
          </a:p>
        </p:txBody>
      </p:sp>
      <p:sp>
        <p:nvSpPr>
          <p:cNvPr id="9" name="Shape 7"/>
          <p:cNvSpPr/>
          <p:nvPr/>
        </p:nvSpPr>
        <p:spPr>
          <a:xfrm>
            <a:off x="9640133" y="2826187"/>
            <a:ext cx="4196358" cy="3121462"/>
          </a:xfrm>
          <a:prstGeom prst="roundRect">
            <a:avLst>
              <a:gd name="adj" fmla="val 1090"/>
            </a:avLst>
          </a:prstGeom>
          <a:solidFill>
            <a:srgbClr val="F3EEE3"/>
          </a:solidFill>
          <a:ln/>
        </p:spPr>
      </p:sp>
      <p:sp>
        <p:nvSpPr>
          <p:cNvPr id="10" name="Text 8"/>
          <p:cNvSpPr/>
          <p:nvPr/>
        </p:nvSpPr>
        <p:spPr>
          <a:xfrm>
            <a:off x="9866948" y="30530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Mr. Barua</a:t>
            </a:r>
            <a:endParaRPr lang="en-US" sz="2200" dirty="0"/>
          </a:p>
        </p:txBody>
      </p:sp>
      <p:sp>
        <p:nvSpPr>
          <p:cNvPr id="11" name="Text 9"/>
          <p:cNvSpPr/>
          <p:nvPr/>
        </p:nvSpPr>
        <p:spPr>
          <a:xfrm>
            <a:off x="9866948" y="3543419"/>
            <a:ext cx="3742730"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Mr. Barua is Pranjol's father and the experienced manager of a tea estate in Assam. He plays a crucial role in welcoming the boys and sharing insights into the practical aspects of tea cultivation.</a:t>
            </a:r>
            <a:endParaRPr lang="en-US" sz="1750" dirty="0"/>
          </a:p>
        </p:txBody>
      </p:sp>
      <p:sp>
        <p:nvSpPr>
          <p:cNvPr id="12" name="Text 10"/>
          <p:cNvSpPr/>
          <p:nvPr/>
        </p:nvSpPr>
        <p:spPr>
          <a:xfrm>
            <a:off x="793790" y="620279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These characters form the core of the narrative, each contributing uniquely to the educational and experiential aspects of the travelogue.</a:t>
            </a:r>
            <a:endParaRPr lang="en-US" sz="1750" dirty="0"/>
          </a:p>
        </p:txBody>
      </p:sp>
      <p:sp>
        <p:nvSpPr>
          <p:cNvPr id="13" name="Rectangle: Rounded Corners 12">
            <a:extLst>
              <a:ext uri="{FF2B5EF4-FFF2-40B4-BE49-F238E27FC236}">
                <a16:creationId xmlns:a16="http://schemas.microsoft.com/office/drawing/2014/main" id="{B26BF197-206A-AE67-352E-E34B0A14F141}"/>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1647" y="622935"/>
            <a:ext cx="11389400" cy="706874"/>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The Journey Begins: Fascinating Tea Facts</a:t>
            </a:r>
            <a:endParaRPr lang="en-US" sz="4450" dirty="0"/>
          </a:p>
        </p:txBody>
      </p:sp>
      <p:pic>
        <p:nvPicPr>
          <p:cNvPr id="3" name="Image 0" descr="preencoded.png"/>
          <p:cNvPicPr>
            <a:picLocks noChangeAspect="1"/>
          </p:cNvPicPr>
          <p:nvPr/>
        </p:nvPicPr>
        <p:blipFill>
          <a:blip r:embed="rId3"/>
          <a:stretch>
            <a:fillRect/>
          </a:stretch>
        </p:blipFill>
        <p:spPr>
          <a:xfrm>
            <a:off x="791647" y="1782128"/>
            <a:ext cx="3261717" cy="904756"/>
          </a:xfrm>
          <a:prstGeom prst="rect">
            <a:avLst/>
          </a:prstGeom>
        </p:spPr>
      </p:pic>
      <p:sp>
        <p:nvSpPr>
          <p:cNvPr id="4" name="Text 1"/>
          <p:cNvSpPr/>
          <p:nvPr/>
        </p:nvSpPr>
        <p:spPr>
          <a:xfrm>
            <a:off x="1017746" y="3026093"/>
            <a:ext cx="2809518" cy="353378"/>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Traveling to Assam</a:t>
            </a:r>
            <a:endParaRPr lang="en-US" sz="2200" dirty="0"/>
          </a:p>
        </p:txBody>
      </p:sp>
      <p:sp>
        <p:nvSpPr>
          <p:cNvPr id="5" name="Text 2"/>
          <p:cNvSpPr/>
          <p:nvPr/>
        </p:nvSpPr>
        <p:spPr>
          <a:xfrm>
            <a:off x="1017746" y="3515082"/>
            <a:ext cx="2809518" cy="2171700"/>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Rajvir and Pranjol embark on a train journey to Assam, a picturesque trip taken during their summer vacation, filled with anticipation and discovery.</a:t>
            </a:r>
            <a:endParaRPr lang="en-US" sz="1750" dirty="0"/>
          </a:p>
        </p:txBody>
      </p:sp>
      <p:pic>
        <p:nvPicPr>
          <p:cNvPr id="6" name="Image 1" descr="preencoded.png"/>
          <p:cNvPicPr>
            <a:picLocks noChangeAspect="1"/>
          </p:cNvPicPr>
          <p:nvPr/>
        </p:nvPicPr>
        <p:blipFill>
          <a:blip r:embed="rId4"/>
          <a:stretch>
            <a:fillRect/>
          </a:stretch>
        </p:blipFill>
        <p:spPr>
          <a:xfrm>
            <a:off x="4053364" y="1782128"/>
            <a:ext cx="3261836" cy="904756"/>
          </a:xfrm>
          <a:prstGeom prst="rect">
            <a:avLst/>
          </a:prstGeom>
        </p:spPr>
      </p:pic>
      <p:sp>
        <p:nvSpPr>
          <p:cNvPr id="7" name="Text 3"/>
          <p:cNvSpPr/>
          <p:nvPr/>
        </p:nvSpPr>
        <p:spPr>
          <a:xfrm>
            <a:off x="4279463" y="3026093"/>
            <a:ext cx="2809637" cy="706755"/>
          </a:xfrm>
          <a:prstGeom prst="rect">
            <a:avLst/>
          </a:prstGeom>
          <a:noFill/>
          <a:ln/>
        </p:spPr>
        <p:txBody>
          <a:bodyPr wrap="squar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Global Tea Consumption</a:t>
            </a:r>
            <a:endParaRPr lang="en-US" sz="2200" dirty="0"/>
          </a:p>
        </p:txBody>
      </p:sp>
      <p:sp>
        <p:nvSpPr>
          <p:cNvPr id="8" name="Text 4"/>
          <p:cNvSpPr/>
          <p:nvPr/>
        </p:nvSpPr>
        <p:spPr>
          <a:xfrm>
            <a:off x="4279463" y="3868460"/>
            <a:ext cx="2809637" cy="2533650"/>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Rajvir eagerly shares an astounding fact: over 800 crore cups of tea are consumed globally every single day, highlighting its immense popularity worldwide.</a:t>
            </a:r>
            <a:endParaRPr lang="en-US" sz="1750" dirty="0"/>
          </a:p>
        </p:txBody>
      </p:sp>
      <p:pic>
        <p:nvPicPr>
          <p:cNvPr id="9" name="Image 2" descr="preencoded.png"/>
          <p:cNvPicPr>
            <a:picLocks noChangeAspect="1"/>
          </p:cNvPicPr>
          <p:nvPr/>
        </p:nvPicPr>
        <p:blipFill>
          <a:blip r:embed="rId5"/>
          <a:stretch>
            <a:fillRect/>
          </a:stretch>
        </p:blipFill>
        <p:spPr>
          <a:xfrm>
            <a:off x="7315200" y="1782128"/>
            <a:ext cx="3261717" cy="904756"/>
          </a:xfrm>
          <a:prstGeom prst="rect">
            <a:avLst/>
          </a:prstGeom>
        </p:spPr>
      </p:pic>
      <p:sp>
        <p:nvSpPr>
          <p:cNvPr id="10" name="Text 5"/>
          <p:cNvSpPr/>
          <p:nvPr/>
        </p:nvSpPr>
        <p:spPr>
          <a:xfrm>
            <a:off x="7541300" y="3026093"/>
            <a:ext cx="2809518" cy="353378"/>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Origin in China</a:t>
            </a:r>
            <a:endParaRPr lang="en-US" sz="2200" dirty="0"/>
          </a:p>
        </p:txBody>
      </p:sp>
      <p:sp>
        <p:nvSpPr>
          <p:cNvPr id="11" name="Text 6"/>
          <p:cNvSpPr/>
          <p:nvPr/>
        </p:nvSpPr>
        <p:spPr>
          <a:xfrm>
            <a:off x="7541300" y="3515082"/>
            <a:ext cx="2809518" cy="1809750"/>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He explains that tea was first discovered in China, with ancient legends attributing its discovery to an emperor who preferred boiled water.</a:t>
            </a:r>
            <a:endParaRPr lang="en-US" sz="1750" dirty="0"/>
          </a:p>
        </p:txBody>
      </p:sp>
      <p:pic>
        <p:nvPicPr>
          <p:cNvPr id="12" name="Image 3" descr="preencoded.png"/>
          <p:cNvPicPr>
            <a:picLocks noChangeAspect="1"/>
          </p:cNvPicPr>
          <p:nvPr/>
        </p:nvPicPr>
        <p:blipFill>
          <a:blip r:embed="rId6"/>
          <a:stretch>
            <a:fillRect/>
          </a:stretch>
        </p:blipFill>
        <p:spPr>
          <a:xfrm>
            <a:off x="10576917" y="1782128"/>
            <a:ext cx="3261836" cy="904756"/>
          </a:xfrm>
          <a:prstGeom prst="rect">
            <a:avLst/>
          </a:prstGeom>
        </p:spPr>
      </p:pic>
      <p:sp>
        <p:nvSpPr>
          <p:cNvPr id="13" name="Text 7"/>
          <p:cNvSpPr/>
          <p:nvPr/>
        </p:nvSpPr>
        <p:spPr>
          <a:xfrm>
            <a:off x="10803017" y="3026093"/>
            <a:ext cx="2809637" cy="353378"/>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Early European Use</a:t>
            </a:r>
            <a:endParaRPr lang="en-US" sz="2200" dirty="0"/>
          </a:p>
        </p:txBody>
      </p:sp>
      <p:sp>
        <p:nvSpPr>
          <p:cNvPr id="14" name="Text 8"/>
          <p:cNvSpPr/>
          <p:nvPr/>
        </p:nvSpPr>
        <p:spPr>
          <a:xfrm>
            <a:off x="10803017" y="3515082"/>
            <a:ext cx="2809637" cy="2171700"/>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Interestingly, when tea was first introduced to Europe, it was primarily consumed for its medicinal properties rather than as a beverage for pleasure.</a:t>
            </a:r>
            <a:endParaRPr lang="en-US" sz="1750" dirty="0"/>
          </a:p>
        </p:txBody>
      </p:sp>
      <p:sp>
        <p:nvSpPr>
          <p:cNvPr id="15" name="Text 9"/>
          <p:cNvSpPr/>
          <p:nvPr/>
        </p:nvSpPr>
        <p:spPr>
          <a:xfrm>
            <a:off x="791647" y="6882646"/>
            <a:ext cx="13047107" cy="723900"/>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This segment captures the excitement of the journey while weaving in intriguing historical and statistical details about tea, enriching the travel experience.</a:t>
            </a:r>
            <a:endParaRPr lang="en-US" sz="1750" dirty="0"/>
          </a:p>
        </p:txBody>
      </p:sp>
      <p:sp>
        <p:nvSpPr>
          <p:cNvPr id="16" name="Rectangle: Rounded Corners 15">
            <a:extLst>
              <a:ext uri="{FF2B5EF4-FFF2-40B4-BE49-F238E27FC236}">
                <a16:creationId xmlns:a16="http://schemas.microsoft.com/office/drawing/2014/main" id="{82DEB6AD-C25A-D923-A101-CAA97828397F}"/>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05069"/>
            <a:ext cx="8840867"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Arrival in Assam: A Sea of Green</a:t>
            </a:r>
            <a:endParaRPr lang="en-US" sz="4450" dirty="0"/>
          </a:p>
        </p:txBody>
      </p:sp>
      <p:sp>
        <p:nvSpPr>
          <p:cNvPr id="3" name="Text 1"/>
          <p:cNvSpPr/>
          <p:nvPr/>
        </p:nvSpPr>
        <p:spPr>
          <a:xfrm>
            <a:off x="793790" y="2780824"/>
            <a:ext cx="3075503"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Lush Green Landscape</a:t>
            </a:r>
            <a:endParaRPr lang="en-US" sz="2200" dirty="0"/>
          </a:p>
        </p:txBody>
      </p:sp>
      <p:sp>
        <p:nvSpPr>
          <p:cNvPr id="4" name="Text 2"/>
          <p:cNvSpPr/>
          <p:nvPr/>
        </p:nvSpPr>
        <p:spPr>
          <a:xfrm>
            <a:off x="793790" y="3361968"/>
            <a:ext cx="3978116"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As the train approaches Assam, the landscape transforms into a breathtaking expanse of lush green. The dense greenery outside the windows signifies their entry into the heart of India's tea country, offering a visual feast.</a:t>
            </a:r>
            <a:endParaRPr lang="en-US" sz="1750" dirty="0"/>
          </a:p>
        </p:txBody>
      </p:sp>
      <p:sp>
        <p:nvSpPr>
          <p:cNvPr id="5" name="Text 3"/>
          <p:cNvSpPr/>
          <p:nvPr/>
        </p:nvSpPr>
        <p:spPr>
          <a:xfrm>
            <a:off x="5332928" y="2780824"/>
            <a:ext cx="3053953"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Sprawling Tea Bushes</a:t>
            </a:r>
            <a:endParaRPr lang="en-US" sz="2200" dirty="0"/>
          </a:p>
        </p:txBody>
      </p:sp>
      <p:sp>
        <p:nvSpPr>
          <p:cNvPr id="6" name="Text 4"/>
          <p:cNvSpPr/>
          <p:nvPr/>
        </p:nvSpPr>
        <p:spPr>
          <a:xfrm>
            <a:off x="5332928" y="3361968"/>
            <a:ext cx="3978116"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Endless rows of meticulously trimmed tea bushes stretch as far as the eye can see, resembling a perfectly manicured green carpet spread across the rolling hills. This iconic sight defines the region's agricultural beauty.</a:t>
            </a:r>
            <a:endParaRPr lang="en-US" sz="1750" dirty="0"/>
          </a:p>
        </p:txBody>
      </p:sp>
      <p:sp>
        <p:nvSpPr>
          <p:cNvPr id="7" name="Text 5"/>
          <p:cNvSpPr/>
          <p:nvPr/>
        </p:nvSpPr>
        <p:spPr>
          <a:xfrm>
            <a:off x="9872067" y="2780824"/>
            <a:ext cx="2921079" cy="354330"/>
          </a:xfrm>
          <a:prstGeom prst="rect">
            <a:avLst/>
          </a:prstGeom>
          <a:noFill/>
          <a:ln/>
        </p:spPr>
        <p:txBody>
          <a:bodyPr wrap="none" lIns="0" tIns="0" rIns="0" bIns="0" rtlCol="0" anchor="t"/>
          <a:lstStyle/>
          <a:p>
            <a:pPr marL="0" indent="0" algn="l">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Tea-Pluckers at Work</a:t>
            </a:r>
            <a:endParaRPr lang="en-US" sz="2200" dirty="0"/>
          </a:p>
        </p:txBody>
      </p:sp>
      <p:sp>
        <p:nvSpPr>
          <p:cNvPr id="8" name="Text 6"/>
          <p:cNvSpPr/>
          <p:nvPr/>
        </p:nvSpPr>
        <p:spPr>
          <a:xfrm>
            <a:off x="9872067" y="3361968"/>
            <a:ext cx="3978116" cy="217741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Rajvir keenly observes figures moving amidst the tea bushes. He identifies them as tea-pluckers, distinguished by their traditional aprons and the large bamboo baskets strapped to their backs, diligently picking tea leaves.</a:t>
            </a:r>
            <a:endParaRPr lang="en-US" sz="1750" dirty="0"/>
          </a:p>
        </p:txBody>
      </p:sp>
      <p:sp>
        <p:nvSpPr>
          <p:cNvPr id="9" name="Text 7"/>
          <p:cNvSpPr/>
          <p:nvPr/>
        </p:nvSpPr>
        <p:spPr>
          <a:xfrm>
            <a:off x="793790" y="599860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This card vividly paints the scene of Assam's iconic tea gardens, immersing the reader in the sensory experience of arriving in this unique landscape.</a:t>
            </a:r>
            <a:endParaRPr lang="en-US" sz="1750" dirty="0"/>
          </a:p>
        </p:txBody>
      </p:sp>
      <p:sp>
        <p:nvSpPr>
          <p:cNvPr id="10" name="Rectangle: Rounded Corners 9">
            <a:extLst>
              <a:ext uri="{FF2B5EF4-FFF2-40B4-BE49-F238E27FC236}">
                <a16:creationId xmlns:a16="http://schemas.microsoft.com/office/drawing/2014/main" id="{830F255D-B280-DFFE-D77E-312D97B42773}"/>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0812" y="615077"/>
            <a:ext cx="10389870" cy="697230"/>
          </a:xfrm>
          <a:prstGeom prst="rect">
            <a:avLst/>
          </a:prstGeom>
          <a:noFill/>
          <a:ln/>
        </p:spPr>
        <p:txBody>
          <a:bodyPr wrap="none" lIns="0" tIns="0" rIns="0" bIns="0" rtlCol="0" anchor="t"/>
          <a:lstStyle/>
          <a:p>
            <a:pPr marL="0" indent="0" algn="l">
              <a:lnSpc>
                <a:spcPts val="5450"/>
              </a:lnSpc>
              <a:buNone/>
            </a:pPr>
            <a:r>
              <a:rPr lang="en-US" sz="4350" dirty="0">
                <a:solidFill>
                  <a:srgbClr val="124E73"/>
                </a:solidFill>
                <a:latin typeface="MuseoModerno Medium" pitchFamily="34" charset="0"/>
                <a:ea typeface="MuseoModerno Medium" pitchFamily="34" charset="-122"/>
                <a:cs typeface="MuseoModerno Medium" pitchFamily="34" charset="-120"/>
              </a:rPr>
              <a:t>Experiencing the Tea Garden Firsthand</a:t>
            </a:r>
            <a:endParaRPr lang="en-US" sz="4350" dirty="0"/>
          </a:p>
        </p:txBody>
      </p:sp>
      <p:sp>
        <p:nvSpPr>
          <p:cNvPr id="3" name="Shape 1"/>
          <p:cNvSpPr/>
          <p:nvPr/>
        </p:nvSpPr>
        <p:spPr>
          <a:xfrm>
            <a:off x="780812" y="4203978"/>
            <a:ext cx="13068776" cy="30480"/>
          </a:xfrm>
          <a:prstGeom prst="roundRect">
            <a:avLst>
              <a:gd name="adj" fmla="val 109798"/>
            </a:avLst>
          </a:prstGeom>
          <a:solidFill>
            <a:srgbClr val="D9D4C9"/>
          </a:solidFill>
          <a:ln/>
        </p:spPr>
      </p:sp>
      <p:sp>
        <p:nvSpPr>
          <p:cNvPr id="4" name="Shape 2"/>
          <p:cNvSpPr/>
          <p:nvPr/>
        </p:nvSpPr>
        <p:spPr>
          <a:xfrm>
            <a:off x="3962995" y="3534728"/>
            <a:ext cx="30480" cy="669250"/>
          </a:xfrm>
          <a:prstGeom prst="roundRect">
            <a:avLst>
              <a:gd name="adj" fmla="val 109798"/>
            </a:avLst>
          </a:prstGeom>
          <a:solidFill>
            <a:srgbClr val="D9D4C9"/>
          </a:solidFill>
          <a:ln/>
        </p:spPr>
      </p:sp>
      <p:sp>
        <p:nvSpPr>
          <p:cNvPr id="5" name="Shape 3"/>
          <p:cNvSpPr/>
          <p:nvPr/>
        </p:nvSpPr>
        <p:spPr>
          <a:xfrm>
            <a:off x="3727252" y="3952994"/>
            <a:ext cx="501968" cy="501968"/>
          </a:xfrm>
          <a:prstGeom prst="roundRect">
            <a:avLst>
              <a:gd name="adj" fmla="val 6667"/>
            </a:avLst>
          </a:prstGeom>
          <a:solidFill>
            <a:srgbClr val="F3EEE3"/>
          </a:solidFill>
          <a:ln/>
        </p:spPr>
      </p:sp>
      <p:pic>
        <p:nvPicPr>
          <p:cNvPr id="6" name="Image 0" descr="preencoded.png"/>
          <p:cNvPicPr>
            <a:picLocks noChangeAspect="1"/>
          </p:cNvPicPr>
          <p:nvPr/>
        </p:nvPicPr>
        <p:blipFill>
          <a:blip r:embed="rId3"/>
          <a:stretch>
            <a:fillRect/>
          </a:stretch>
        </p:blipFill>
        <p:spPr>
          <a:xfrm>
            <a:off x="3810953" y="3994845"/>
            <a:ext cx="334566" cy="418267"/>
          </a:xfrm>
          <a:prstGeom prst="rect">
            <a:avLst/>
          </a:prstGeom>
        </p:spPr>
      </p:pic>
      <p:sp>
        <p:nvSpPr>
          <p:cNvPr id="7" name="Text 4"/>
          <p:cNvSpPr/>
          <p:nvPr/>
        </p:nvSpPr>
        <p:spPr>
          <a:xfrm>
            <a:off x="2583894" y="1758434"/>
            <a:ext cx="2788801" cy="348496"/>
          </a:xfrm>
          <a:prstGeom prst="rect">
            <a:avLst/>
          </a:prstGeom>
          <a:noFill/>
          <a:ln/>
        </p:spPr>
        <p:txBody>
          <a:bodyPr wrap="none" lIns="0" tIns="0" rIns="0" bIns="0" rtlCol="0" anchor="t"/>
          <a:lstStyle/>
          <a:p>
            <a:pPr marL="0" indent="0" algn="ctr">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Warm Welcome</a:t>
            </a:r>
            <a:endParaRPr lang="en-US" sz="2150" dirty="0"/>
          </a:p>
        </p:txBody>
      </p:sp>
      <p:sp>
        <p:nvSpPr>
          <p:cNvPr id="8" name="Text 5"/>
          <p:cNvSpPr/>
          <p:nvPr/>
        </p:nvSpPr>
        <p:spPr>
          <a:xfrm>
            <a:off x="1003816" y="2240756"/>
            <a:ext cx="5948958" cy="1070848"/>
          </a:xfrm>
          <a:prstGeom prst="rect">
            <a:avLst/>
          </a:prstGeom>
          <a:noFill/>
          <a:ln/>
        </p:spPr>
        <p:txBody>
          <a:bodyPr wrap="square" lIns="0" tIns="0" rIns="0" bIns="0" rtlCol="0" anchor="t"/>
          <a:lstStyle/>
          <a:p>
            <a:pPr marL="0" indent="0" algn="ctr">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Upon their arrival at the railway station, Mr. Barua, Pranjol's father, extends a warm and hospitable welcome to the two friends, marking the beginning of their immersive experience.</a:t>
            </a:r>
            <a:endParaRPr lang="en-US" sz="1750" dirty="0"/>
          </a:p>
        </p:txBody>
      </p:sp>
      <p:sp>
        <p:nvSpPr>
          <p:cNvPr id="9" name="Shape 6"/>
          <p:cNvSpPr/>
          <p:nvPr/>
        </p:nvSpPr>
        <p:spPr>
          <a:xfrm>
            <a:off x="7299841" y="4203978"/>
            <a:ext cx="30480" cy="669250"/>
          </a:xfrm>
          <a:prstGeom prst="roundRect">
            <a:avLst>
              <a:gd name="adj" fmla="val 109798"/>
            </a:avLst>
          </a:prstGeom>
          <a:solidFill>
            <a:srgbClr val="D9D4C9"/>
          </a:solidFill>
          <a:ln/>
        </p:spPr>
      </p:sp>
      <p:sp>
        <p:nvSpPr>
          <p:cNvPr id="10" name="Shape 7"/>
          <p:cNvSpPr/>
          <p:nvPr/>
        </p:nvSpPr>
        <p:spPr>
          <a:xfrm>
            <a:off x="7064097" y="3952994"/>
            <a:ext cx="501968" cy="501968"/>
          </a:xfrm>
          <a:prstGeom prst="roundRect">
            <a:avLst>
              <a:gd name="adj" fmla="val 6667"/>
            </a:avLst>
          </a:prstGeom>
          <a:solidFill>
            <a:srgbClr val="F3EEE3"/>
          </a:solidFill>
          <a:ln/>
        </p:spPr>
      </p:sp>
      <p:pic>
        <p:nvPicPr>
          <p:cNvPr id="11" name="Image 1" descr="preencoded.png"/>
          <p:cNvPicPr>
            <a:picLocks noChangeAspect="1"/>
          </p:cNvPicPr>
          <p:nvPr/>
        </p:nvPicPr>
        <p:blipFill>
          <a:blip r:embed="rId4"/>
          <a:stretch>
            <a:fillRect/>
          </a:stretch>
        </p:blipFill>
        <p:spPr>
          <a:xfrm>
            <a:off x="7147798" y="3994845"/>
            <a:ext cx="334566" cy="418267"/>
          </a:xfrm>
          <a:prstGeom prst="rect">
            <a:avLst/>
          </a:prstGeom>
        </p:spPr>
      </p:pic>
      <p:sp>
        <p:nvSpPr>
          <p:cNvPr id="12" name="Text 8"/>
          <p:cNvSpPr/>
          <p:nvPr/>
        </p:nvSpPr>
        <p:spPr>
          <a:xfrm>
            <a:off x="5920740" y="5096351"/>
            <a:ext cx="2788801" cy="348496"/>
          </a:xfrm>
          <a:prstGeom prst="rect">
            <a:avLst/>
          </a:prstGeom>
          <a:noFill/>
          <a:ln/>
        </p:spPr>
        <p:txBody>
          <a:bodyPr wrap="none" lIns="0" tIns="0" rIns="0" bIns="0" rtlCol="0" anchor="t"/>
          <a:lstStyle/>
          <a:p>
            <a:pPr marL="0" indent="0" algn="ctr">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The Second Flush</a:t>
            </a:r>
            <a:endParaRPr lang="en-US" sz="2150" dirty="0"/>
          </a:p>
        </p:txBody>
      </p:sp>
      <p:sp>
        <p:nvSpPr>
          <p:cNvPr id="13" name="Text 9"/>
          <p:cNvSpPr/>
          <p:nvPr/>
        </p:nvSpPr>
        <p:spPr>
          <a:xfrm>
            <a:off x="4340662" y="5578673"/>
            <a:ext cx="5948958" cy="1070848"/>
          </a:xfrm>
          <a:prstGeom prst="rect">
            <a:avLst/>
          </a:prstGeom>
          <a:noFill/>
          <a:ln/>
        </p:spPr>
        <p:txBody>
          <a:bodyPr wrap="square" lIns="0" tIns="0" rIns="0" bIns="0" rtlCol="0" anchor="t"/>
          <a:lstStyle/>
          <a:p>
            <a:pPr marL="0" indent="0" algn="ctr">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Mr. Barua informs them about the "second flush" or "monsoon flush," explaining that this period, from May to July, yields the best quality tea leaves with superior flavour and aroma.</a:t>
            </a:r>
            <a:endParaRPr lang="en-US" sz="1750" dirty="0"/>
          </a:p>
        </p:txBody>
      </p:sp>
      <p:sp>
        <p:nvSpPr>
          <p:cNvPr id="14" name="Shape 10"/>
          <p:cNvSpPr/>
          <p:nvPr/>
        </p:nvSpPr>
        <p:spPr>
          <a:xfrm>
            <a:off x="10636806" y="3534728"/>
            <a:ext cx="30480" cy="669250"/>
          </a:xfrm>
          <a:prstGeom prst="roundRect">
            <a:avLst>
              <a:gd name="adj" fmla="val 109798"/>
            </a:avLst>
          </a:prstGeom>
          <a:solidFill>
            <a:srgbClr val="D9D4C9"/>
          </a:solidFill>
          <a:ln/>
        </p:spPr>
      </p:sp>
      <p:sp>
        <p:nvSpPr>
          <p:cNvPr id="15" name="Shape 11"/>
          <p:cNvSpPr/>
          <p:nvPr/>
        </p:nvSpPr>
        <p:spPr>
          <a:xfrm>
            <a:off x="10401062" y="3952994"/>
            <a:ext cx="501968" cy="501968"/>
          </a:xfrm>
          <a:prstGeom prst="roundRect">
            <a:avLst>
              <a:gd name="adj" fmla="val 6667"/>
            </a:avLst>
          </a:prstGeom>
          <a:solidFill>
            <a:srgbClr val="F3EEE3"/>
          </a:solidFill>
          <a:ln/>
        </p:spPr>
      </p:sp>
      <p:pic>
        <p:nvPicPr>
          <p:cNvPr id="16" name="Image 2" descr="preencoded.png"/>
          <p:cNvPicPr>
            <a:picLocks noChangeAspect="1"/>
          </p:cNvPicPr>
          <p:nvPr/>
        </p:nvPicPr>
        <p:blipFill>
          <a:blip r:embed="rId5"/>
          <a:stretch>
            <a:fillRect/>
          </a:stretch>
        </p:blipFill>
        <p:spPr>
          <a:xfrm>
            <a:off x="10484763" y="3994845"/>
            <a:ext cx="334566" cy="418267"/>
          </a:xfrm>
          <a:prstGeom prst="rect">
            <a:avLst/>
          </a:prstGeom>
        </p:spPr>
      </p:pic>
      <p:sp>
        <p:nvSpPr>
          <p:cNvPr id="17" name="Text 12"/>
          <p:cNvSpPr/>
          <p:nvPr/>
        </p:nvSpPr>
        <p:spPr>
          <a:xfrm>
            <a:off x="9257705" y="1758434"/>
            <a:ext cx="2788801" cy="348496"/>
          </a:xfrm>
          <a:prstGeom prst="rect">
            <a:avLst/>
          </a:prstGeom>
          <a:noFill/>
          <a:ln/>
        </p:spPr>
        <p:txBody>
          <a:bodyPr wrap="none" lIns="0" tIns="0" rIns="0" bIns="0" rtlCol="0" anchor="t"/>
          <a:lstStyle/>
          <a:p>
            <a:pPr marL="0" indent="0" algn="ctr">
              <a:lnSpc>
                <a:spcPts val="2700"/>
              </a:lnSpc>
              <a:buNone/>
            </a:pPr>
            <a:r>
              <a:rPr lang="en-US" sz="2150" dirty="0">
                <a:solidFill>
                  <a:srgbClr val="2B4150"/>
                </a:solidFill>
                <a:latin typeface="MuseoModerno Medium" pitchFamily="34" charset="0"/>
                <a:ea typeface="MuseoModerno Medium" pitchFamily="34" charset="-122"/>
                <a:cs typeface="MuseoModerno Medium" pitchFamily="34" charset="-120"/>
              </a:rPr>
              <a:t>Rajvir's Curiosity</a:t>
            </a:r>
            <a:endParaRPr lang="en-US" sz="2150" dirty="0"/>
          </a:p>
        </p:txBody>
      </p:sp>
      <p:sp>
        <p:nvSpPr>
          <p:cNvPr id="18" name="Text 13"/>
          <p:cNvSpPr/>
          <p:nvPr/>
        </p:nvSpPr>
        <p:spPr>
          <a:xfrm>
            <a:off x="7677626" y="2240756"/>
            <a:ext cx="5948958" cy="1070848"/>
          </a:xfrm>
          <a:prstGeom prst="rect">
            <a:avLst/>
          </a:prstGeom>
          <a:noFill/>
          <a:ln/>
        </p:spPr>
        <p:txBody>
          <a:bodyPr wrap="square" lIns="0" tIns="0" rIns="0" bIns="0" rtlCol="0" anchor="t"/>
          <a:lstStyle/>
          <a:p>
            <a:pPr marL="0" indent="0" algn="ctr">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Rajvir, ever eager to learn, expresses his deep interest in delving further into the intricacies of the tea industry, from cultivation to processing, eager to gain firsthand knowledge.</a:t>
            </a:r>
            <a:endParaRPr lang="en-US" sz="1750" dirty="0"/>
          </a:p>
        </p:txBody>
      </p:sp>
      <p:sp>
        <p:nvSpPr>
          <p:cNvPr id="19" name="Text 14"/>
          <p:cNvSpPr/>
          <p:nvPr/>
        </p:nvSpPr>
        <p:spPr>
          <a:xfrm>
            <a:off x="780812" y="6900505"/>
            <a:ext cx="13068776" cy="713899"/>
          </a:xfrm>
          <a:prstGeom prst="rect">
            <a:avLst/>
          </a:prstGeom>
          <a:noFill/>
          <a:ln/>
        </p:spPr>
        <p:txBody>
          <a:bodyPr wrap="square" lIns="0" tIns="0" rIns="0" bIns="0" rtlCol="0" anchor="t"/>
          <a:lstStyle/>
          <a:p>
            <a:pPr marL="0" indent="0" algn="l">
              <a:lnSpc>
                <a:spcPts val="2800"/>
              </a:lnSpc>
              <a:buNone/>
            </a:pPr>
            <a:r>
              <a:rPr lang="en-US" sz="1750" dirty="0">
                <a:solidFill>
                  <a:srgbClr val="2B4150"/>
                </a:solidFill>
                <a:latin typeface="Source Sans Pro" pitchFamily="34" charset="0"/>
                <a:ea typeface="Source Sans Pro" pitchFamily="34" charset="-122"/>
                <a:cs typeface="Source Sans Pro" pitchFamily="34" charset="-120"/>
              </a:rPr>
              <a:t>This segment highlights the practical side of tea production and Rajvir's eagerness to learn, bringing the reader closer to the daily life within a tea estate.</a:t>
            </a:r>
            <a:endParaRPr lang="en-US" sz="1750" dirty="0"/>
          </a:p>
        </p:txBody>
      </p:sp>
      <p:sp>
        <p:nvSpPr>
          <p:cNvPr id="20" name="Rectangle: Rounded Corners 19">
            <a:extLst>
              <a:ext uri="{FF2B5EF4-FFF2-40B4-BE49-F238E27FC236}">
                <a16:creationId xmlns:a16="http://schemas.microsoft.com/office/drawing/2014/main" id="{5F4AA756-0FAA-3475-C88F-4174E25B1794}"/>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38200"/>
            <a:ext cx="7556421" cy="1275874"/>
          </a:xfrm>
          <a:prstGeom prst="rect">
            <a:avLst/>
          </a:prstGeom>
          <a:noFill/>
          <a:ln/>
        </p:spPr>
        <p:txBody>
          <a:bodyPr wrap="square" lIns="0" tIns="0" rIns="0" bIns="0" rtlCol="0" anchor="t"/>
          <a:lstStyle/>
          <a:p>
            <a:pPr marL="0" indent="0" algn="l">
              <a:lnSpc>
                <a:spcPts val="5000"/>
              </a:lnSpc>
              <a:buNone/>
            </a:pPr>
            <a:r>
              <a:rPr lang="en-US" sz="4000" dirty="0">
                <a:solidFill>
                  <a:srgbClr val="124E73"/>
                </a:solidFill>
                <a:latin typeface="MuseoModerno Medium" pitchFamily="34" charset="0"/>
                <a:ea typeface="MuseoModerno Medium" pitchFamily="34" charset="-122"/>
                <a:cs typeface="MuseoModerno Medium" pitchFamily="34" charset="-120"/>
              </a:rPr>
              <a:t>Key Themes &amp; Underlying Message</a:t>
            </a:r>
            <a:endParaRPr lang="en-US" sz="4000" dirty="0"/>
          </a:p>
        </p:txBody>
      </p:sp>
      <p:pic>
        <p:nvPicPr>
          <p:cNvPr id="4" name="Image 1" descr="preencoded.png"/>
          <p:cNvPicPr>
            <a:picLocks noChangeAspect="1"/>
          </p:cNvPicPr>
          <p:nvPr/>
        </p:nvPicPr>
        <p:blipFill>
          <a:blip r:embed="rId4"/>
          <a:stretch>
            <a:fillRect/>
          </a:stretch>
        </p:blipFill>
        <p:spPr>
          <a:xfrm>
            <a:off x="793790" y="2420183"/>
            <a:ext cx="510302" cy="510302"/>
          </a:xfrm>
          <a:prstGeom prst="rect">
            <a:avLst/>
          </a:prstGeom>
        </p:spPr>
      </p:pic>
      <p:sp>
        <p:nvSpPr>
          <p:cNvPr id="5" name="Text 1"/>
          <p:cNvSpPr/>
          <p:nvPr/>
        </p:nvSpPr>
        <p:spPr>
          <a:xfrm>
            <a:off x="793790" y="3134558"/>
            <a:ext cx="2348627" cy="637699"/>
          </a:xfrm>
          <a:prstGeom prst="rect">
            <a:avLst/>
          </a:prstGeom>
          <a:noFill/>
          <a:ln/>
        </p:spPr>
        <p:txBody>
          <a:bodyPr wrap="square" lIns="0" tIns="0" rIns="0" bIns="0" rtlCol="0" anchor="t"/>
          <a:lstStyle/>
          <a:p>
            <a:pPr marL="0" indent="0" algn="l">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Exploration and Curiosity</a:t>
            </a:r>
            <a:endParaRPr lang="en-US" sz="2000" dirty="0"/>
          </a:p>
        </p:txBody>
      </p:sp>
      <p:sp>
        <p:nvSpPr>
          <p:cNvPr id="6" name="Text 2"/>
          <p:cNvSpPr/>
          <p:nvPr/>
        </p:nvSpPr>
        <p:spPr>
          <a:xfrm>
            <a:off x="793790" y="3894653"/>
            <a:ext cx="2348627" cy="2613660"/>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Rajvir's character embodies the essence of curiosity and the importance of continuous learning. His enthusiasm encourages readers to observe and seek knowledge about the world around them.</a:t>
            </a:r>
            <a:endParaRPr lang="en-US" sz="1600" dirty="0"/>
          </a:p>
        </p:txBody>
      </p:sp>
      <p:pic>
        <p:nvPicPr>
          <p:cNvPr id="7" name="Image 2" descr="preencoded.png"/>
          <p:cNvPicPr>
            <a:picLocks noChangeAspect="1"/>
          </p:cNvPicPr>
          <p:nvPr/>
        </p:nvPicPr>
        <p:blipFill>
          <a:blip r:embed="rId5"/>
          <a:stretch>
            <a:fillRect/>
          </a:stretch>
        </p:blipFill>
        <p:spPr>
          <a:xfrm>
            <a:off x="3397568" y="2420183"/>
            <a:ext cx="510302" cy="510302"/>
          </a:xfrm>
          <a:prstGeom prst="rect">
            <a:avLst/>
          </a:prstGeom>
        </p:spPr>
      </p:pic>
      <p:sp>
        <p:nvSpPr>
          <p:cNvPr id="8" name="Text 3"/>
          <p:cNvSpPr/>
          <p:nvPr/>
        </p:nvSpPr>
        <p:spPr>
          <a:xfrm>
            <a:off x="3397568" y="3134558"/>
            <a:ext cx="2348746" cy="637699"/>
          </a:xfrm>
          <a:prstGeom prst="rect">
            <a:avLst/>
          </a:prstGeom>
          <a:noFill/>
          <a:ln/>
        </p:spPr>
        <p:txBody>
          <a:bodyPr wrap="square" lIns="0" tIns="0" rIns="0" bIns="0" rtlCol="0" anchor="t"/>
          <a:lstStyle/>
          <a:p>
            <a:pPr marL="0" indent="0" algn="l">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Natural Beauty of Assam</a:t>
            </a:r>
            <a:endParaRPr lang="en-US" sz="2000" dirty="0"/>
          </a:p>
        </p:txBody>
      </p:sp>
      <p:sp>
        <p:nvSpPr>
          <p:cNvPr id="9" name="Text 4"/>
          <p:cNvSpPr/>
          <p:nvPr/>
        </p:nvSpPr>
        <p:spPr>
          <a:xfrm>
            <a:off x="3397568" y="3894653"/>
            <a:ext cx="2348746" cy="2613660"/>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The story richly describes Assam's picturesque landscapes, particularly its sprawling tea gardens, highlighting the region's serene natural beauty and vibrant tea cultivation culture.</a:t>
            </a:r>
            <a:endParaRPr lang="en-US" sz="1600" dirty="0"/>
          </a:p>
        </p:txBody>
      </p:sp>
      <p:pic>
        <p:nvPicPr>
          <p:cNvPr id="10" name="Image 3" descr="preencoded.png"/>
          <p:cNvPicPr>
            <a:picLocks noChangeAspect="1"/>
          </p:cNvPicPr>
          <p:nvPr/>
        </p:nvPicPr>
        <p:blipFill>
          <a:blip r:embed="rId6"/>
          <a:stretch>
            <a:fillRect/>
          </a:stretch>
        </p:blipFill>
        <p:spPr>
          <a:xfrm>
            <a:off x="6001464" y="2420183"/>
            <a:ext cx="510302" cy="510302"/>
          </a:xfrm>
          <a:prstGeom prst="rect">
            <a:avLst/>
          </a:prstGeom>
        </p:spPr>
      </p:pic>
      <p:sp>
        <p:nvSpPr>
          <p:cNvPr id="11" name="Text 5"/>
          <p:cNvSpPr/>
          <p:nvPr/>
        </p:nvSpPr>
        <p:spPr>
          <a:xfrm>
            <a:off x="6001464" y="3134558"/>
            <a:ext cx="2348746" cy="318849"/>
          </a:xfrm>
          <a:prstGeom prst="rect">
            <a:avLst/>
          </a:prstGeom>
          <a:noFill/>
          <a:ln/>
        </p:spPr>
        <p:txBody>
          <a:bodyPr wrap="none" lIns="0" tIns="0" rIns="0" bIns="0" rtlCol="0" anchor="t"/>
          <a:lstStyle/>
          <a:p>
            <a:pPr marL="0" indent="0" algn="l">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Cultural Heritage</a:t>
            </a:r>
            <a:endParaRPr lang="en-US" sz="2000" dirty="0"/>
          </a:p>
        </p:txBody>
      </p:sp>
      <p:sp>
        <p:nvSpPr>
          <p:cNvPr id="12" name="Text 6"/>
          <p:cNvSpPr/>
          <p:nvPr/>
        </p:nvSpPr>
        <p:spPr>
          <a:xfrm>
            <a:off x="6001464" y="3575804"/>
            <a:ext cx="2348746" cy="2613660"/>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Tea is presented not just as a beverage, but as an integral part of India's identity and economic backbone. The narrative celebrates its historical significance and cultural integration.</a:t>
            </a:r>
            <a:endParaRPr lang="en-US" sz="1600" dirty="0"/>
          </a:p>
        </p:txBody>
      </p:sp>
      <p:sp>
        <p:nvSpPr>
          <p:cNvPr id="13" name="Text 7"/>
          <p:cNvSpPr/>
          <p:nvPr/>
        </p:nvSpPr>
        <p:spPr>
          <a:xfrm>
            <a:off x="793790" y="6737866"/>
            <a:ext cx="7556421" cy="653415"/>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These themes collectively convey the story's deeper meaning, promoting an appreciation for learning, nature, and cultural heritage.</a:t>
            </a:r>
            <a:endParaRPr lang="en-US" sz="1600" dirty="0"/>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09944"/>
          </a:xfrm>
          <a:prstGeom prst="rect">
            <a:avLst/>
          </a:prstGeom>
        </p:spPr>
      </p:pic>
      <p:sp>
        <p:nvSpPr>
          <p:cNvPr id="3" name="Text 0"/>
          <p:cNvSpPr/>
          <p:nvPr/>
        </p:nvSpPr>
        <p:spPr>
          <a:xfrm>
            <a:off x="793790" y="3095744"/>
            <a:ext cx="11183541" cy="602456"/>
          </a:xfrm>
          <a:prstGeom prst="rect">
            <a:avLst/>
          </a:prstGeom>
          <a:noFill/>
          <a:ln/>
        </p:spPr>
        <p:txBody>
          <a:bodyPr wrap="none" lIns="0" tIns="0" rIns="0" bIns="0" rtlCol="0" anchor="t"/>
          <a:lstStyle/>
          <a:p>
            <a:pPr marL="0" indent="0" algn="l">
              <a:lnSpc>
                <a:spcPts val="4700"/>
              </a:lnSpc>
              <a:buNone/>
            </a:pPr>
            <a:r>
              <a:rPr lang="en-US" sz="3750" dirty="0">
                <a:solidFill>
                  <a:srgbClr val="124E73"/>
                </a:solidFill>
                <a:latin typeface="MuseoModerno Medium" pitchFamily="34" charset="0"/>
                <a:ea typeface="MuseoModerno Medium" pitchFamily="34" charset="-122"/>
                <a:cs typeface="MuseoModerno Medium" pitchFamily="34" charset="-120"/>
              </a:rPr>
              <a:t>Conclusion: A Blend of Education and Experience</a:t>
            </a:r>
            <a:endParaRPr lang="en-US" sz="3750" dirty="0"/>
          </a:p>
        </p:txBody>
      </p:sp>
      <p:sp>
        <p:nvSpPr>
          <p:cNvPr id="4" name="Shape 1"/>
          <p:cNvSpPr/>
          <p:nvPr/>
        </p:nvSpPr>
        <p:spPr>
          <a:xfrm>
            <a:off x="793790" y="4565809"/>
            <a:ext cx="4154805" cy="192762"/>
          </a:xfrm>
          <a:prstGeom prst="roundRect">
            <a:avLst>
              <a:gd name="adj" fmla="val 15003"/>
            </a:avLst>
          </a:prstGeom>
          <a:solidFill>
            <a:srgbClr val="F3EEE3"/>
          </a:solidFill>
          <a:ln/>
        </p:spPr>
      </p:sp>
      <p:sp>
        <p:nvSpPr>
          <p:cNvPr id="5" name="Text 2"/>
          <p:cNvSpPr/>
          <p:nvPr/>
        </p:nvSpPr>
        <p:spPr>
          <a:xfrm>
            <a:off x="793790" y="5047774"/>
            <a:ext cx="3008948" cy="301228"/>
          </a:xfrm>
          <a:prstGeom prst="rect">
            <a:avLst/>
          </a:prstGeom>
          <a:noFill/>
          <a:ln/>
        </p:spPr>
        <p:txBody>
          <a:bodyPr wrap="none" lIns="0" tIns="0" rIns="0" bIns="0" rtlCol="0" anchor="t"/>
          <a:lstStyle/>
          <a:p>
            <a:pPr marL="0" indent="0" algn="l">
              <a:lnSpc>
                <a:spcPts val="2350"/>
              </a:lnSpc>
              <a:buNone/>
            </a:pPr>
            <a:r>
              <a:rPr lang="en-US" sz="1850" dirty="0">
                <a:solidFill>
                  <a:srgbClr val="2B4150"/>
                </a:solidFill>
                <a:latin typeface="MuseoModerno Medium" pitchFamily="34" charset="0"/>
                <a:ea typeface="MuseoModerno Medium" pitchFamily="34" charset="-122"/>
                <a:cs typeface="MuseoModerno Medium" pitchFamily="34" charset="-120"/>
              </a:rPr>
              <a:t>Insight into Tea's Journey</a:t>
            </a:r>
            <a:endParaRPr lang="en-US" sz="1850" dirty="0"/>
          </a:p>
        </p:txBody>
      </p:sp>
      <p:sp>
        <p:nvSpPr>
          <p:cNvPr id="6" name="Text 3"/>
          <p:cNvSpPr/>
          <p:nvPr/>
        </p:nvSpPr>
        <p:spPr>
          <a:xfrm>
            <a:off x="793790" y="5464612"/>
            <a:ext cx="4154805" cy="1233487"/>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The travelogue provides a comprehensive overview of tea, from its mysterious origins and fascinating historical journey to its significant role in contemporary society.</a:t>
            </a:r>
            <a:endParaRPr lang="en-US" sz="1500" dirty="0"/>
          </a:p>
        </p:txBody>
      </p:sp>
      <p:sp>
        <p:nvSpPr>
          <p:cNvPr id="7" name="Shape 4"/>
          <p:cNvSpPr/>
          <p:nvPr/>
        </p:nvSpPr>
        <p:spPr>
          <a:xfrm>
            <a:off x="5237798" y="4276606"/>
            <a:ext cx="4154805" cy="192762"/>
          </a:xfrm>
          <a:prstGeom prst="roundRect">
            <a:avLst>
              <a:gd name="adj" fmla="val 15003"/>
            </a:avLst>
          </a:prstGeom>
          <a:solidFill>
            <a:srgbClr val="F3EEE3"/>
          </a:solidFill>
          <a:ln/>
        </p:spPr>
      </p:sp>
      <p:sp>
        <p:nvSpPr>
          <p:cNvPr id="8" name="Text 5"/>
          <p:cNvSpPr/>
          <p:nvPr/>
        </p:nvSpPr>
        <p:spPr>
          <a:xfrm>
            <a:off x="5237798" y="4758571"/>
            <a:ext cx="4154805" cy="602456"/>
          </a:xfrm>
          <a:prstGeom prst="rect">
            <a:avLst/>
          </a:prstGeom>
          <a:noFill/>
          <a:ln/>
        </p:spPr>
        <p:txBody>
          <a:bodyPr wrap="square" lIns="0" tIns="0" rIns="0" bIns="0" rtlCol="0" anchor="t"/>
          <a:lstStyle/>
          <a:p>
            <a:pPr marL="0" indent="0" algn="l">
              <a:lnSpc>
                <a:spcPts val="2350"/>
              </a:lnSpc>
              <a:buNone/>
            </a:pPr>
            <a:r>
              <a:rPr lang="en-US" sz="1850" dirty="0">
                <a:solidFill>
                  <a:srgbClr val="2B4150"/>
                </a:solidFill>
                <a:latin typeface="MuseoModerno Medium" pitchFamily="34" charset="0"/>
                <a:ea typeface="MuseoModerno Medium" pitchFamily="34" charset="-122"/>
                <a:cs typeface="MuseoModerno Medium" pitchFamily="34" charset="-120"/>
              </a:rPr>
              <a:t>Seamless Blend of Travel &amp; Education</a:t>
            </a:r>
            <a:endParaRPr lang="en-US" sz="1850" dirty="0"/>
          </a:p>
        </p:txBody>
      </p:sp>
      <p:sp>
        <p:nvSpPr>
          <p:cNvPr id="9" name="Text 6"/>
          <p:cNvSpPr/>
          <p:nvPr/>
        </p:nvSpPr>
        <p:spPr>
          <a:xfrm>
            <a:off x="5237798" y="5476637"/>
            <a:ext cx="4154805" cy="1233487"/>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'Tea from Assam' masterfully combines the joy of a travel experience with educational insights, making learning about history and geography an enjoyable adventure.</a:t>
            </a:r>
            <a:endParaRPr lang="en-US" sz="1500" dirty="0"/>
          </a:p>
        </p:txBody>
      </p:sp>
      <p:sp>
        <p:nvSpPr>
          <p:cNvPr id="10" name="Shape 7"/>
          <p:cNvSpPr/>
          <p:nvPr/>
        </p:nvSpPr>
        <p:spPr>
          <a:xfrm>
            <a:off x="9681805" y="3987403"/>
            <a:ext cx="4154805" cy="192762"/>
          </a:xfrm>
          <a:prstGeom prst="roundRect">
            <a:avLst>
              <a:gd name="adj" fmla="val 15003"/>
            </a:avLst>
          </a:prstGeom>
          <a:solidFill>
            <a:srgbClr val="F3EEE3"/>
          </a:solidFill>
          <a:ln/>
        </p:spPr>
      </p:sp>
      <p:sp>
        <p:nvSpPr>
          <p:cNvPr id="11" name="Text 8"/>
          <p:cNvSpPr/>
          <p:nvPr/>
        </p:nvSpPr>
        <p:spPr>
          <a:xfrm>
            <a:off x="9681805" y="4469368"/>
            <a:ext cx="3944898" cy="301228"/>
          </a:xfrm>
          <a:prstGeom prst="rect">
            <a:avLst/>
          </a:prstGeom>
          <a:noFill/>
          <a:ln/>
        </p:spPr>
        <p:txBody>
          <a:bodyPr wrap="none" lIns="0" tIns="0" rIns="0" bIns="0" rtlCol="0" anchor="t"/>
          <a:lstStyle/>
          <a:p>
            <a:pPr marL="0" indent="0" algn="l">
              <a:lnSpc>
                <a:spcPts val="2350"/>
              </a:lnSpc>
              <a:buNone/>
            </a:pPr>
            <a:r>
              <a:rPr lang="en-US" sz="1850" dirty="0">
                <a:solidFill>
                  <a:srgbClr val="2B4150"/>
                </a:solidFill>
                <a:latin typeface="MuseoModerno Medium" pitchFamily="34" charset="0"/>
                <a:ea typeface="MuseoModerno Medium" pitchFamily="34" charset="-122"/>
                <a:cs typeface="MuseoModerno Medium" pitchFamily="34" charset="-120"/>
              </a:rPr>
              <a:t>Appreciation for Regional Cultures</a:t>
            </a:r>
            <a:endParaRPr lang="en-US" sz="1850" dirty="0"/>
          </a:p>
        </p:txBody>
      </p:sp>
      <p:sp>
        <p:nvSpPr>
          <p:cNvPr id="12" name="Text 9"/>
          <p:cNvSpPr/>
          <p:nvPr/>
        </p:nvSpPr>
        <p:spPr>
          <a:xfrm>
            <a:off x="9681805" y="4886206"/>
            <a:ext cx="4154805" cy="1233487"/>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Ultimately, the story encourages readers to develop a deeper appreciation for diverse regional cultures and traditions that contribute to India's rich tapestry.</a:t>
            </a:r>
            <a:endParaRPr lang="en-US" sz="1500" dirty="0"/>
          </a:p>
        </p:txBody>
      </p:sp>
      <p:sp>
        <p:nvSpPr>
          <p:cNvPr id="13" name="Text 10"/>
          <p:cNvSpPr/>
          <p:nvPr/>
        </p:nvSpPr>
        <p:spPr>
          <a:xfrm>
            <a:off x="793790" y="6926937"/>
            <a:ext cx="13042821" cy="616744"/>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latin typeface="Source Sans Pro" pitchFamily="34" charset="0"/>
                <a:ea typeface="Source Sans Pro" pitchFamily="34" charset="-122"/>
                <a:cs typeface="Source Sans Pro" pitchFamily="34" charset="-120"/>
              </a:rPr>
              <a:t>This presentation concludes by reinforcing the story's dual purpose: to educate and to inspire an appreciation for India's diverse heritage, all through the simple yet profound lens of a cup of tea.</a:t>
            </a:r>
            <a:endParaRPr lang="en-US" sz="1500" dirty="0"/>
          </a:p>
        </p:txBody>
      </p:sp>
      <p:sp>
        <p:nvSpPr>
          <p:cNvPr id="14" name="Rectangle: Rounded Corners 13">
            <a:extLst>
              <a:ext uri="{FF2B5EF4-FFF2-40B4-BE49-F238E27FC236}">
                <a16:creationId xmlns:a16="http://schemas.microsoft.com/office/drawing/2014/main" id="{CC61324F-6956-5523-4F34-3263CE13A6EF}"/>
              </a:ext>
            </a:extLst>
          </p:cNvPr>
          <p:cNvSpPr/>
          <p:nvPr/>
        </p:nvSpPr>
        <p:spPr>
          <a:xfrm>
            <a:off x="12816348" y="7742903"/>
            <a:ext cx="1696065" cy="38345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500">
        <p15:prstTrans prst="prestig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1147</Words>
  <Application>Microsoft Office PowerPoint</Application>
  <PresentationFormat>Custom</PresentationFormat>
  <Paragraphs>76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MuseoModerno Medium</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Vikrant Chakradhar Majeti</cp:lastModifiedBy>
  <cp:revision>3</cp:revision>
  <dcterms:created xsi:type="dcterms:W3CDTF">2025-06-04T16:12:15Z</dcterms:created>
  <dcterms:modified xsi:type="dcterms:W3CDTF">2025-06-04T16:19:43Z</dcterms:modified>
</cp:coreProperties>
</file>