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69" r:id="rId3"/>
    <p:sldId id="257" r:id="rId4"/>
    <p:sldId id="274" r:id="rId5"/>
    <p:sldId id="275" r:id="rId6"/>
    <p:sldId id="276" r:id="rId7"/>
    <p:sldId id="273" r:id="rId8"/>
    <p:sldId id="277" r:id="rId9"/>
    <p:sldId id="268" r:id="rId10"/>
    <p:sldId id="278" r:id="rId11"/>
    <p:sldId id="279" r:id="rId12"/>
    <p:sldId id="270" r:id="rId13"/>
    <p:sldId id="265" r:id="rId14"/>
    <p:sldId id="266" r:id="rId1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DB6936-5581-4182-8DA1-9544C339AF97}" v="30" dt="2025-08-20T05:19:07.858"/>
  </p1510:revLst>
</p1510:revInfo>
</file>

<file path=ppt/tableStyles.xml><?xml version="1.0" encoding="utf-8"?>
<a:tblStyleLst xmlns:a="http://schemas.openxmlformats.org/drawingml/2006/main" def="{90651C3A-4460-11DB-9652-00E08161165F}">
  <a:tblStyle styleId="{57690726-49DA-4552-BDEB-330DD8EA8BD9}" styleName="Table_0">
    <a:wholeTbl>
      <a:tcTxStyle b="off" i="off">
        <a:font>
          <a:latin typeface="Bookman Old Style"/>
          <a:ea typeface="Bookman Old Style"/>
          <a:cs typeface="Bookman Old Style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40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kranth Reddy" userId="0e0ddc523897fe26" providerId="LiveId" clId="{6EDB6936-5581-4182-8DA1-9544C339AF97}"/>
    <pc:docChg chg="modSld">
      <pc:chgData name="Vikranth Reddy" userId="0e0ddc523897fe26" providerId="LiveId" clId="{6EDB6936-5581-4182-8DA1-9544C339AF97}" dt="2025-08-20T05:19:07.858" v="155" actId="1076"/>
      <pc:docMkLst>
        <pc:docMk/>
      </pc:docMkLst>
      <pc:sldChg chg="addSp modSp mod">
        <pc:chgData name="Vikranth Reddy" userId="0e0ddc523897fe26" providerId="LiveId" clId="{6EDB6936-5581-4182-8DA1-9544C339AF97}" dt="2025-08-20T05:15:28.051" v="140" actId="1076"/>
        <pc:sldMkLst>
          <pc:docMk/>
          <pc:sldMk cId="0" sldId="256"/>
        </pc:sldMkLst>
        <pc:graphicFrameChg chg="add mod modGraphic">
          <ac:chgData name="Vikranth Reddy" userId="0e0ddc523897fe26" providerId="LiveId" clId="{6EDB6936-5581-4182-8DA1-9544C339AF97}" dt="2025-08-20T05:15:28.051" v="140" actId="1076"/>
          <ac:graphicFrameMkLst>
            <pc:docMk/>
            <pc:sldMk cId="0" sldId="256"/>
            <ac:graphicFrameMk id="2" creationId="{3F507F3A-5FEC-B0BB-9809-079053D64CB5}"/>
          </ac:graphicFrameMkLst>
        </pc:graphicFrameChg>
        <pc:graphicFrameChg chg="add mod">
          <ac:chgData name="Vikranth Reddy" userId="0e0ddc523897fe26" providerId="LiveId" clId="{6EDB6936-5581-4182-8DA1-9544C339AF97}" dt="2025-08-20T05:12:45.098" v="37"/>
          <ac:graphicFrameMkLst>
            <pc:docMk/>
            <pc:sldMk cId="0" sldId="256"/>
            <ac:graphicFrameMk id="3" creationId="{95E3FCA3-6258-D470-E84E-1B436EFD0036}"/>
          </ac:graphicFrameMkLst>
        </pc:graphicFrameChg>
        <pc:graphicFrameChg chg="add mod">
          <ac:chgData name="Vikranth Reddy" userId="0e0ddc523897fe26" providerId="LiveId" clId="{6EDB6936-5581-4182-8DA1-9544C339AF97}" dt="2025-08-20T05:12:44.433" v="36" actId="571"/>
          <ac:graphicFrameMkLst>
            <pc:docMk/>
            <pc:sldMk cId="0" sldId="256"/>
            <ac:graphicFrameMk id="4" creationId="{E4B0F139-3089-99C1-8364-B31A095712A0}"/>
          </ac:graphicFrameMkLst>
        </pc:graphicFrameChg>
        <pc:graphicFrameChg chg="mod">
          <ac:chgData name="Vikranth Reddy" userId="0e0ddc523897fe26" providerId="LiveId" clId="{6EDB6936-5581-4182-8DA1-9544C339AF97}" dt="2025-08-20T05:13:06.894" v="45" actId="21"/>
          <ac:graphicFrameMkLst>
            <pc:docMk/>
            <pc:sldMk cId="0" sldId="256"/>
            <ac:graphicFrameMk id="89" creationId="{00000000-0000-0000-0000-000000000000}"/>
          </ac:graphicFrameMkLst>
        </pc:graphicFrameChg>
      </pc:sldChg>
      <pc:sldChg chg="addSp modSp mod">
        <pc:chgData name="Vikranth Reddy" userId="0e0ddc523897fe26" providerId="LiveId" clId="{6EDB6936-5581-4182-8DA1-9544C339AF97}" dt="2025-08-20T05:08:45.190" v="6" actId="1076"/>
        <pc:sldMkLst>
          <pc:docMk/>
          <pc:sldMk cId="2856357337" sldId="268"/>
        </pc:sldMkLst>
        <pc:picChg chg="add mod">
          <ac:chgData name="Vikranth Reddy" userId="0e0ddc523897fe26" providerId="LiveId" clId="{6EDB6936-5581-4182-8DA1-9544C339AF97}" dt="2025-08-20T05:08:45.190" v="6" actId="1076"/>
          <ac:picMkLst>
            <pc:docMk/>
            <pc:sldMk cId="2856357337" sldId="268"/>
            <ac:picMk id="3" creationId="{EC39A742-91E6-F3F1-4767-8926A812EE90}"/>
          </ac:picMkLst>
        </pc:picChg>
      </pc:sldChg>
      <pc:sldChg chg="addSp modSp mod">
        <pc:chgData name="Vikranth Reddy" userId="0e0ddc523897fe26" providerId="LiveId" clId="{6EDB6936-5581-4182-8DA1-9544C339AF97}" dt="2025-08-20T05:19:07.858" v="155" actId="1076"/>
        <pc:sldMkLst>
          <pc:docMk/>
          <pc:sldMk cId="479890276" sldId="270"/>
        </pc:sldMkLst>
        <pc:spChg chg="mod">
          <ac:chgData name="Vikranth Reddy" userId="0e0ddc523897fe26" providerId="LiveId" clId="{6EDB6936-5581-4182-8DA1-9544C339AF97}" dt="2025-08-20T05:18:39.747" v="151" actId="1076"/>
          <ac:spMkLst>
            <pc:docMk/>
            <pc:sldMk cId="479890276" sldId="270"/>
            <ac:spMk id="114" creationId="{00000000-0000-0000-0000-000000000000}"/>
          </ac:spMkLst>
        </pc:spChg>
        <pc:spChg chg="mod">
          <ac:chgData name="Vikranth Reddy" userId="0e0ddc523897fe26" providerId="LiveId" clId="{6EDB6936-5581-4182-8DA1-9544C339AF97}" dt="2025-08-20T05:18:24.732" v="148" actId="14100"/>
          <ac:spMkLst>
            <pc:docMk/>
            <pc:sldMk cId="479890276" sldId="270"/>
            <ac:spMk id="115" creationId="{00000000-0000-0000-0000-000000000000}"/>
          </ac:spMkLst>
        </pc:spChg>
        <pc:picChg chg="add mod">
          <ac:chgData name="Vikranth Reddy" userId="0e0ddc523897fe26" providerId="LiveId" clId="{6EDB6936-5581-4182-8DA1-9544C339AF97}" dt="2025-08-20T05:19:07.858" v="155" actId="1076"/>
          <ac:picMkLst>
            <pc:docMk/>
            <pc:sldMk cId="479890276" sldId="270"/>
            <ac:picMk id="1026" creationId="{3E30AE68-91F4-3308-11C2-E14B60137B4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2169620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4080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291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2441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8305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7165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55935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24313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435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50877" y="1322386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  <a:defRPr sz="2000" b="1">
                <a:solidFill>
                  <a:srgbClr val="17365D"/>
                </a:solidFill>
              </a:defRPr>
            </a:lvl1pPr>
            <a:lvl2pPr lvl="1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 rot="5400000">
            <a:off x="3670300" y="-1714499"/>
            <a:ext cx="4953000" cy="106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>
            <a:spLocks noGrp="1"/>
          </p:cNvSpPr>
          <p:nvPr>
            <p:ph type="title"/>
          </p:nvPr>
        </p:nvSpPr>
        <p:spPr>
          <a:xfrm rot="5400000">
            <a:off x="7285050" y="1828791"/>
            <a:ext cx="58515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body" idx="1"/>
          </p:nvPr>
        </p:nvSpPr>
        <p:spPr>
          <a:xfrm rot="5400000">
            <a:off x="1697000" y="-812859"/>
            <a:ext cx="5851500" cy="80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solidFill>
                  <a:schemeClr val="dk1"/>
                </a:solidFill>
              </a:defRPr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963084" y="4406903"/>
            <a:ext cx="103632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Verdana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6197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59368" y="304800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8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8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3"/>
          </p:nvPr>
        </p:nvSpPr>
        <p:spPr>
          <a:xfrm>
            <a:off x="6193369" y="1535113"/>
            <a:ext cx="5388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4"/>
          </p:nvPr>
        </p:nvSpPr>
        <p:spPr>
          <a:xfrm>
            <a:off x="6193369" y="2174875"/>
            <a:ext cx="5388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3860800" y="274638"/>
            <a:ext cx="77217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52" name="Google Shape;52;p7" descr="C:\Users\AMMU\Desktop\Borde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05209" y="139874"/>
            <a:ext cx="9686793" cy="698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609602" y="273050"/>
            <a:ext cx="4011000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4766733" y="273053"/>
            <a:ext cx="6815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2"/>
          </p:nvPr>
        </p:nvSpPr>
        <p:spPr>
          <a:xfrm>
            <a:off x="609602" y="1435103"/>
            <a:ext cx="40110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 sz="2800" b="1" i="0" u="none" strike="noStrike" cap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1" name="Google Shape;11;p1"/>
          <p:cNvCxnSpPr/>
          <p:nvPr/>
        </p:nvCxnSpPr>
        <p:spPr>
          <a:xfrm>
            <a:off x="812800" y="914400"/>
            <a:ext cx="10668000" cy="0"/>
          </a:xfrm>
          <a:prstGeom prst="straightConnector1">
            <a:avLst/>
          </a:prstGeom>
          <a:noFill/>
          <a:ln w="57150" cap="flat" cmpd="thickThin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" name="Google Shape;12;p1"/>
          <p:cNvPicPr preferRelativeResize="0"/>
          <p:nvPr/>
        </p:nvPicPr>
        <p:blipFill rotWithShape="1">
          <a:blip r:embed="rId13">
            <a:alphaModFix/>
          </a:blip>
          <a:srcRect b="18046"/>
          <a:stretch/>
        </p:blipFill>
        <p:spPr>
          <a:xfrm>
            <a:off x="0" y="5991366"/>
            <a:ext cx="12192001" cy="86663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790469" y="1069102"/>
            <a:ext cx="10363200" cy="962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Computerized Cognitive Retraining Program for Home Training of Children with Disabilities</a:t>
            </a:r>
            <a:endParaRPr sz="24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790468" y="2045352"/>
            <a:ext cx="4391131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r>
              <a:rPr lang="en-GB" sz="1800" dirty="0">
                <a:latin typeface="Cambria" panose="02040503050406030204" pitchFamily="18" charset="0"/>
                <a:ea typeface="Cambria" panose="02040503050406030204" pitchFamily="18" charset="0"/>
              </a:rPr>
              <a:t>Batch Number: PSCS_19</a:t>
            </a:r>
            <a:endParaRPr sz="1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6480195" y="2513340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GB" sz="18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Under the Supervision of,</a:t>
            </a:r>
            <a:endParaRPr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Dr./Mr./Ms./Prof. </a:t>
            </a:r>
            <a:r>
              <a:rPr lang="en-GB" sz="1700" b="1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J</a:t>
            </a: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ohn Bennet J 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Professor / Associate Professor / Assistant Professor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School of Computer Science and Engineering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Presidency University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graphicFrame>
        <p:nvGraphicFramePr>
          <p:cNvPr id="89" name="Google Shape;89;p13"/>
          <p:cNvGraphicFramePr/>
          <p:nvPr>
            <p:extLst>
              <p:ext uri="{D42A27DB-BD31-4B8C-83A1-F6EECF244321}">
                <p14:modId xmlns:p14="http://schemas.microsoft.com/office/powerpoint/2010/main" val="2522290430"/>
              </p:ext>
            </p:extLst>
          </p:nvPr>
        </p:nvGraphicFramePr>
        <p:xfrm>
          <a:off x="534838" y="2406610"/>
          <a:ext cx="5446143" cy="3064500"/>
        </p:xfrm>
        <a:graphic>
          <a:graphicData uri="http://schemas.openxmlformats.org/drawingml/2006/table">
            <a:tbl>
              <a:tblPr firstRow="1" bandRow="1">
                <a:noFill/>
                <a:tableStyleId>{57690726-49DA-4552-BDEB-330DD8EA8BD9}</a:tableStyleId>
              </a:tblPr>
              <a:tblGrid>
                <a:gridCol w="2092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40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919">
                <a:tc>
                  <a:txBody>
                    <a:bodyPr/>
                    <a:lstStyle/>
                    <a:p>
                      <a:pPr marL="0" marR="0" lvl="1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Roll Number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Student Name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891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35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891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891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891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2832225" y="136441"/>
            <a:ext cx="5498973" cy="729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1800" b="1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CSE7101-</a:t>
            </a:r>
            <a:r>
              <a:rPr lang="en-GB" sz="18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Capstone Project</a:t>
            </a:r>
            <a:endParaRPr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1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18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Review-1</a:t>
            </a:r>
            <a:endParaRPr sz="18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0" y="4533900"/>
            <a:ext cx="12249915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Program: 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18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HoD: </a:t>
            </a:r>
            <a:r>
              <a:rPr lang="en-US" sz="18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Refer- Annexure-1</a:t>
            </a:r>
          </a:p>
          <a:p>
            <a:pPr lvl="0">
              <a:buClr>
                <a:srgbClr val="17365D"/>
              </a:buClr>
              <a:buSzPct val="100000"/>
            </a:pPr>
            <a:r>
              <a:rPr lang="en-US" sz="18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 Project Coordinator: </a:t>
            </a:r>
            <a:r>
              <a:rPr lang="en-US" sz="18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Refer- Annexure-1</a:t>
            </a:r>
          </a:p>
          <a:p>
            <a:pPr lvl="0">
              <a:buClr>
                <a:srgbClr val="17365D"/>
              </a:buClr>
              <a:buSzPct val="100000"/>
            </a:pPr>
            <a:r>
              <a:rPr lang="en-US" sz="18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School Project Coordinators: </a:t>
            </a:r>
            <a:r>
              <a:rPr lang="en-US" sz="18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</a:t>
            </a:r>
            <a:r>
              <a:rPr lang="en-US" sz="1800" b="1" i="0" u="none" strike="noStrike" cap="none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Sampath</a:t>
            </a:r>
            <a:r>
              <a:rPr lang="en-US" sz="18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A K , Dr. </a:t>
            </a:r>
            <a:r>
              <a:rPr lang="en-US" sz="1800" b="1" i="0" u="none" strike="noStrike" cap="none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Geetha</a:t>
            </a:r>
            <a:r>
              <a:rPr lang="en-US" sz="18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A </a:t>
            </a:r>
            <a:endParaRPr sz="18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F507F3A-5FEC-B0BB-9809-079053D64C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081174"/>
              </p:ext>
            </p:extLst>
          </p:nvPr>
        </p:nvGraphicFramePr>
        <p:xfrm>
          <a:off x="471578" y="2886372"/>
          <a:ext cx="5275648" cy="1535706"/>
        </p:xfrm>
        <a:graphic>
          <a:graphicData uri="http://schemas.openxmlformats.org/drawingml/2006/table">
            <a:tbl>
              <a:tblPr firstRow="1" bandRow="1"/>
              <a:tblGrid>
                <a:gridCol w="2449902">
                  <a:extLst>
                    <a:ext uri="{9D8B030D-6E8A-4147-A177-3AD203B41FA5}">
                      <a16:colId xmlns:a16="http://schemas.microsoft.com/office/drawing/2014/main" val="4139661448"/>
                    </a:ext>
                  </a:extLst>
                </a:gridCol>
                <a:gridCol w="2825746">
                  <a:extLst>
                    <a:ext uri="{9D8B030D-6E8A-4147-A177-3AD203B41FA5}">
                      <a16:colId xmlns:a16="http://schemas.microsoft.com/office/drawing/2014/main" val="2874336001"/>
                    </a:ext>
                  </a:extLst>
                </a:gridCol>
              </a:tblGrid>
              <a:tr h="4993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u="none" strike="noStrike" cap="none" dirty="0"/>
                        <a:t>20221CAI0085</a:t>
                      </a:r>
                      <a:endParaRPr lang="en-IN" sz="1400" u="none" strike="noStrike" cap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/>
                        <a:t>Manoj Kumar KR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5258328"/>
                  </a:ext>
                </a:extLst>
              </a:tr>
              <a:tr h="2648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u="none" strike="noStrike" cap="none" dirty="0"/>
                        <a:t>20221CAI0074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u="none" strike="noStrike" cap="none" dirty="0"/>
                        <a:t>           Gnaneshwar</a:t>
                      </a:r>
                      <a:r>
                        <a:rPr lang="en-IN" sz="1400" u="none" strike="noStrike" cap="none" dirty="0"/>
                        <a:t> DY</a:t>
                      </a:r>
                      <a:endParaRPr lang="en-US" sz="1400" u="none" strike="noStrike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6510264"/>
                  </a:ext>
                </a:extLst>
              </a:tr>
              <a:tr h="4588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u="none" strike="noStrike" cap="none" dirty="0"/>
                        <a:t>20221CAI0063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u="none" strike="noStrike" cap="none" dirty="0"/>
                        <a:t>            Vikranth Reddy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432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7AB0E-1ED2-AE06-2888-3311618C0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Technology Stack Components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6E9D4-474E-74D2-2166-0AD597AD70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Frontend: ReactJS/Angular (for UI)</a:t>
            </a:r>
          </a:p>
          <a:p>
            <a:r>
              <a:rPr lang="en-US" dirty="0"/>
              <a:t>Backend: Node.js/Python (for adaptive logic, progress storage)</a:t>
            </a:r>
          </a:p>
          <a:p>
            <a:r>
              <a:rPr lang="en-US" dirty="0"/>
              <a:t>Database: MongoDB/Firebase (user progress, activity data)</a:t>
            </a:r>
          </a:p>
          <a:p>
            <a:r>
              <a:rPr lang="en-US" dirty="0"/>
              <a:t>Platforms: Tablet, Laptop, PC (browser-based or standalone app)</a:t>
            </a:r>
          </a:p>
          <a:p>
            <a:r>
              <a:rPr lang="en-US" dirty="0"/>
              <a:t>APIs:  For analytics, feedback loop, real-time adaptive changes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0090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46128-91CE-A8F8-9B5D-4C337C409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Software and Hardware Requirements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5F546C-15DF-8E90-D03A-8A69D1BD35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Basic: Modern PC/tablet with internet access</a:t>
            </a:r>
          </a:p>
          <a:p>
            <a:r>
              <a:rPr lang="en-IN" dirty="0"/>
              <a:t>Software: Web browser, OS supporting modern web standards (Windows/Linux/MacOS/Android/iOS)</a:t>
            </a:r>
          </a:p>
          <a:p>
            <a:r>
              <a:rPr lang="en-IN" dirty="0"/>
              <a:t>Storage for data persistence</a:t>
            </a:r>
          </a:p>
        </p:txBody>
      </p:sp>
    </p:spTree>
    <p:extLst>
      <p:ext uri="{BB962C8B-B14F-4D97-AF65-F5344CB8AC3E}">
        <p14:creationId xmlns:p14="http://schemas.microsoft.com/office/powerpoint/2010/main" val="2006828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220453" y="-81921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Timeline of the Project (Gantt Chart)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628770" y="1719532"/>
            <a:ext cx="10668000" cy="4186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95300" indent="-342900" algn="just">
              <a:spcBef>
                <a:spcPts val="0"/>
              </a:spcBef>
              <a:buSzPct val="100000"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E30AE68-91F4-3308-11C2-E14B60137B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5579"/>
            <a:ext cx="11430000" cy="5621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9890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References (IEEE Paper format)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5" name="Google Shape;145;p22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52400" indent="0">
              <a:spcBef>
                <a:spcPts val="0"/>
              </a:spcBef>
              <a:buNone/>
            </a:pP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952500" lvl="1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 S. Aral &amp; L.F. Stambaugh, “The effectiveness of computerized cognitive training in children with disabilities: A meta-analysis,” J. Cognitive Education and Psychology, vol. 18, no. 3, pp. 231-245, 2019.</a:t>
            </a:r>
          </a:p>
          <a:p>
            <a:pPr marL="609600" lvl="1" indent="0">
              <a:spcBef>
                <a:spcPts val="0"/>
              </a:spcBef>
              <a:buNone/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952500" lvl="1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K.E. Smith &amp; S. Greenberg, “Computerized interventions for improving executive functions in children with ADHD,” J. Attention Disorders, vol. 25, no. 9, pp. 1228-1241, 2021.</a:t>
            </a:r>
          </a:p>
          <a:p>
            <a:pPr marL="152400" indent="0">
              <a:spcBef>
                <a:spcPts val="0"/>
              </a:spcBef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52400" indent="0">
              <a:spcBef>
                <a:spcPts val="0"/>
              </a:spcBef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3A00FF-89F0-DC87-D900-930227B33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811" y="1441315"/>
            <a:ext cx="3893305" cy="393547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Problem Statement Number: 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342900" lvl="0" indent="-190500" algn="just">
              <a:spcBef>
                <a:spcPts val="0"/>
              </a:spcBef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Organization: 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Category (Hardware / Software / Both) :  </a:t>
            </a:r>
            <a:r>
              <a:rPr lang="en-US" sz="2600" dirty="0">
                <a:latin typeface="Cambria" panose="02040503050406030204" pitchFamily="18" charset="0"/>
                <a:ea typeface="Cambria" panose="02040503050406030204" pitchFamily="18" charset="0"/>
              </a:rPr>
              <a:t>Software 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3000" dirty="0">
                <a:latin typeface="Cambria" panose="02040503050406030204" pitchFamily="18" charset="0"/>
                <a:ea typeface="Cambria" panose="02040503050406030204" pitchFamily="18" charset="0"/>
              </a:rPr>
              <a:t>Problem Description: 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Many children with cognitive disabilities struggle with attention, memory, executive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function, and problem-solving, which profoundly impacts their development, learning, and daily functioning. Traditional in-person therapy poses challenges in accessibility, scheduling, and cost. There’s an urgent need for a flexible, accessible, home-based solution to enable effective and sustained cognitive retraining</a:t>
            </a:r>
          </a:p>
        </p:txBody>
      </p:sp>
    </p:spTree>
    <p:extLst>
      <p:ext uri="{BB962C8B-B14F-4D97-AF65-F5344CB8AC3E}">
        <p14:creationId xmlns:p14="http://schemas.microsoft.com/office/powerpoint/2010/main" val="2143451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Content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655782" y="1466273"/>
            <a:ext cx="10668000" cy="392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Problem Statement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Objectives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Background and Related work for title Selection</a:t>
            </a: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</a:t>
            </a: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Innovation or Novel Contributions</a:t>
            </a:r>
            <a:endParaRPr lang="en-US" sz="3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Git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-hub Link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Timeline of the Project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References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42184-790C-9AC8-2DE9-1C404E628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0" y="592346"/>
            <a:ext cx="10668000" cy="169791"/>
          </a:xfrm>
        </p:spPr>
        <p:txBody>
          <a:bodyPr/>
          <a:lstStyle/>
          <a:p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Problem Statement</a:t>
            </a:r>
            <a:b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EBD711-D848-449F-3CD8-5007155FEB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Children with cognitive disabilities face substantial barriers to traditional therapy.</a:t>
            </a:r>
          </a:p>
          <a:p>
            <a:r>
              <a:rPr lang="en-US" dirty="0"/>
              <a:t> A home-based, computerized cognitive retraining program aims to address these gaps through interactive, personalized, and adaptive digital modules that support progress at each child’s unique pace, involving caregivers for better outcomes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1054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B444B-EE55-69C7-02E6-1938C64EF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605217"/>
            <a:ext cx="10668000" cy="313564"/>
          </a:xfrm>
        </p:spPr>
        <p:txBody>
          <a:bodyPr/>
          <a:lstStyle/>
          <a:p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Objectives</a:t>
            </a:r>
            <a:b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8071AD-017A-1F8E-2861-C972E010A8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Develop an interactive, adaptive software platform for cognitive retraining for children with disabilities.</a:t>
            </a:r>
          </a:p>
          <a:p>
            <a:r>
              <a:rPr lang="en-US" dirty="0"/>
              <a:t>Enhance cognitive skills: attention, memory, executive function, and problem-solving.</a:t>
            </a:r>
          </a:p>
          <a:p>
            <a:r>
              <a:rPr lang="en-US" dirty="0"/>
              <a:t>Enable home-based therapy to bridge accessibility, scheduling, and cost barriers.</a:t>
            </a:r>
          </a:p>
          <a:p>
            <a:r>
              <a:rPr lang="en-US" dirty="0"/>
              <a:t>Provide caregiver-friendly tools for tracking, feedback, and customization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7071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BE98F-D068-80A4-8C2E-434435151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774" y="518249"/>
            <a:ext cx="10668000" cy="487500"/>
          </a:xfrm>
        </p:spPr>
        <p:txBody>
          <a:bodyPr/>
          <a:lstStyle/>
          <a:p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Background and Related work for title Selection</a:t>
            </a:r>
            <a:b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570341-A072-3D47-CFFA-F2E62705BB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endParaRPr lang="en-US" dirty="0"/>
          </a:p>
          <a:p>
            <a:r>
              <a:rPr lang="en-US" dirty="0"/>
              <a:t>Cognitive retraining enhances skills through targeted activities.</a:t>
            </a:r>
          </a:p>
          <a:p>
            <a:r>
              <a:rPr lang="en-US" dirty="0"/>
              <a:t>Computerized programs have shown efficacy in improving memory, attention, problem-solving, with added engagement, feedback, and flexibility</a:t>
            </a:r>
          </a:p>
          <a:p>
            <a:r>
              <a:rPr lang="en-US" dirty="0"/>
              <a:t> Related works emphasize the importance of tailored interventions and caregiver involvement for effective therapy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8278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>
              <a:spcBef>
                <a:spcPts val="0"/>
              </a:spcBef>
              <a:buSzPct val="100000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Children need individualized, flexible, and accessible interventions. A computerized retraining platform can personalize exercises, dynamically adapt difficulty, and offer engaging gamified tasks—addressing both cognitive and motivational needs</a:t>
            </a: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816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ECEE5-27EF-8C7E-ABD2-0B8ABD96C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521" y="475921"/>
            <a:ext cx="10668000" cy="487500"/>
          </a:xfrm>
        </p:spPr>
        <p:txBody>
          <a:bodyPr/>
          <a:lstStyle/>
          <a:p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Innovation or Novel Contributions</a:t>
            </a:r>
            <a:b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E37243-1B4E-16C1-AAF8-AE7FEF5AD9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Personalized training: Adaptive difficulty and learning paths for each child.</a:t>
            </a:r>
          </a:p>
          <a:p>
            <a:r>
              <a:rPr lang="en-US" dirty="0"/>
              <a:t>Caregiver integration: Tools and dashboards for involvement and progress monitoring.</a:t>
            </a:r>
          </a:p>
          <a:p>
            <a:r>
              <a:rPr lang="en-IN" dirty="0"/>
              <a:t>Multisensory engagement: Visual, auditory, tactile experiences.</a:t>
            </a:r>
          </a:p>
          <a:p>
            <a:r>
              <a:rPr lang="en-US" dirty="0"/>
              <a:t>Home accessibility: No need for frequent clinic visits.</a:t>
            </a:r>
          </a:p>
          <a:p>
            <a:r>
              <a:rPr lang="en-US" dirty="0"/>
              <a:t>Gamification and feedback loops that keep children motivated and engaged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9199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Google Shape;115;p17"/>
          <p:cNvSpPr txBox="1">
            <a:spLocks/>
          </p:cNvSpPr>
          <p:nvPr/>
        </p:nvSpPr>
        <p:spPr>
          <a:xfrm>
            <a:off x="965200" y="12954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Google Shape;115;p17"/>
          <p:cNvSpPr txBox="1">
            <a:spLocks/>
          </p:cNvSpPr>
          <p:nvPr/>
        </p:nvSpPr>
        <p:spPr>
          <a:xfrm>
            <a:off x="812800" y="1143000"/>
            <a:ext cx="10668000" cy="41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b="1" dirty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https://github.com/Vikranth004/capstone-project</a:t>
            </a: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39A742-91E6-F3F1-4767-8926A812EE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0275" y="2311879"/>
            <a:ext cx="4492925" cy="361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357337"/>
      </p:ext>
    </p:extLst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680</Words>
  <Application>Microsoft Office PowerPoint</Application>
  <PresentationFormat>Widescreen</PresentationFormat>
  <Paragraphs>94</Paragraphs>
  <Slides>14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Cambria</vt:lpstr>
      <vt:lpstr>Verdana</vt:lpstr>
      <vt:lpstr>Wingdings</vt:lpstr>
      <vt:lpstr>Bioinformatics</vt:lpstr>
      <vt:lpstr>Computerized Cognitive Retraining Program for Home Training of Children with Disabilities</vt:lpstr>
      <vt:lpstr>Problem Statement Number: </vt:lpstr>
      <vt:lpstr>Content</vt:lpstr>
      <vt:lpstr>Problem Statement </vt:lpstr>
      <vt:lpstr>Objectives </vt:lpstr>
      <vt:lpstr>Background and Related work for title Selection </vt:lpstr>
      <vt:lpstr>Analysis of Problem Statement</vt:lpstr>
      <vt:lpstr>Innovation or Novel Contributions </vt:lpstr>
      <vt:lpstr>Github Link</vt:lpstr>
      <vt:lpstr>Technology Stack Components</vt:lpstr>
      <vt:lpstr>Software and Hardware Requirements</vt:lpstr>
      <vt:lpstr>Timeline of the Project (Gantt Chart)</vt:lpstr>
      <vt:lpstr>References (IEEE Paper format)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Admin</dc:creator>
  <cp:lastModifiedBy>Vikranth Reddy</cp:lastModifiedBy>
  <cp:revision>40</cp:revision>
  <dcterms:modified xsi:type="dcterms:W3CDTF">2025-08-20T05:19:11Z</dcterms:modified>
</cp:coreProperties>
</file>