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0" r:id="rId7"/>
    <p:sldId id="266" r:id="rId8"/>
    <p:sldId id="264" r:id="rId9"/>
    <p:sldId id="269" r:id="rId10"/>
    <p:sldId id="271" r:id="rId11"/>
    <p:sldId id="272" r:id="rId12"/>
    <p:sldId id="270" r:id="rId13"/>
    <p:sldId id="267" r:id="rId14"/>
    <p:sldId id="268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D049-4D65-4B98-85F8-57C7A02CC2DF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3CEB-18D4-4208-9699-001E8550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33CEB-18D4-4208-9699-001E85509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33CEB-18D4-4208-9699-001E855099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3F91-F6FE-4934-B099-6D01D3C9D7CA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90F5-E7B5-4434-BAD6-C3E1153FD8D1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E8ED-579C-4D3A-9DE3-99E721C99DF8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5B6-A24E-4A8A-9660-12CEC68218D9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EDDAD8-AEFF-4F60-892F-65E5DD8D01E0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C57-AEFF-496D-AEFA-4DAA3D4A2F9F}" type="datetime1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FDF-4126-4294-96DB-A703A41D867D}" type="datetime1">
              <a:rPr lang="en-US" smtClean="0"/>
              <a:t>9/28/2013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8E4C-3C20-4F74-8EED-5EC22D3A42B4}" type="datetime1">
              <a:rPr lang="en-US" smtClean="0"/>
              <a:t>9/28/2013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70BA-3DA0-48A1-892D-FDAD16E77AD6}" type="datetime1">
              <a:rPr lang="en-US" smtClean="0"/>
              <a:t>9/28/2013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2297-FB3F-487E-A20B-FC675D962247}" type="datetime1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752B-AB5E-4678-86B9-E4CAAE01BC7D}" type="datetime1">
              <a:rPr lang="en-US" smtClean="0"/>
              <a:t>9/28/2013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7706AB-6A1E-4332-829B-61545E3C549F}" type="datetime1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377633"/>
            <a:ext cx="9966960" cy="3035808"/>
          </a:xfrm>
        </p:spPr>
        <p:txBody>
          <a:bodyPr/>
          <a:lstStyle/>
          <a:p>
            <a:pPr algn="ctr"/>
            <a:r>
              <a:rPr lang="en-US" dirty="0" smtClean="0"/>
              <a:t>Data Convergence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Vikrantsingh</a:t>
            </a:r>
            <a:r>
              <a:rPr lang="en-US" dirty="0" smtClean="0"/>
              <a:t> M. </a:t>
            </a:r>
            <a:r>
              <a:rPr lang="en-US" dirty="0" err="1" smtClean="0"/>
              <a:t>Bisen</a:t>
            </a:r>
            <a:endParaRPr lang="en-US" dirty="0" smtClean="0"/>
          </a:p>
          <a:p>
            <a:pPr algn="r"/>
            <a:r>
              <a:rPr lang="en-US" dirty="0" err="1" smtClean="0"/>
              <a:t>Pridhvi</a:t>
            </a:r>
            <a:r>
              <a:rPr lang="en-US" dirty="0" smtClean="0"/>
              <a:t> </a:t>
            </a:r>
            <a:r>
              <a:rPr lang="en-US" dirty="0" err="1" smtClean="0"/>
              <a:t>Kodamasimham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191065" y="1665026"/>
            <a:ext cx="1214651" cy="13511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109180" y="4683458"/>
            <a:ext cx="1214651" cy="13511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95" y="2197288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Agri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64773" y="2197288"/>
            <a:ext cx="47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>
            <a:off x="1323831" y="5359022"/>
            <a:ext cx="559548" cy="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3332" y="3468807"/>
            <a:ext cx="12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3379" y="1310185"/>
            <a:ext cx="3821374" cy="52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07718" y="1665026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06208" y="1725483"/>
            <a:ext cx="15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Department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3640" y="3045730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1186" y="3106187"/>
            <a:ext cx="15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Granularity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09990" y="3741761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08480" y="3802218"/>
            <a:ext cx="15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File 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172494" y="3118515"/>
            <a:ext cx="245660" cy="35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174767" y="3830475"/>
            <a:ext cx="245660" cy="35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823638" y="2363341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92555" y="2456653"/>
            <a:ext cx="170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set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33515" y="928052"/>
            <a:ext cx="334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 upload form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825910" y="4412778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4400" y="4473235"/>
            <a:ext cx="15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736363" y="5588766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543257" y="3193575"/>
            <a:ext cx="484498" cy="17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45956" y="1667301"/>
            <a:ext cx="4039737" cy="414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86895" y="2094815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Country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56136" y="2197288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436582" y="2199560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67595" y="2097089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16285" y="2099361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43761" y="3161616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State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413002" y="3264089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493448" y="3266361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24461" y="3163890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3151" y="3166162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8737" y="4119237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District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87978" y="4221710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468424" y="4223982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9437" y="4121511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48127" y="4123783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245527" y="2499817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102817" y="2560274"/>
            <a:ext cx="215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 / col Name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247801" y="3539323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05091" y="3599780"/>
            <a:ext cx="215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 / col Name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63721" y="4537889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121011" y="4598346"/>
            <a:ext cx="215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 / col Name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19666" y="5286838"/>
            <a:ext cx="1332928" cy="386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33253" y="928052"/>
            <a:ext cx="8521540" cy="58002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/>
          <p:cNvSpPr/>
          <p:nvPr/>
        </p:nvSpPr>
        <p:spPr>
          <a:xfrm>
            <a:off x="10818118" y="2825985"/>
            <a:ext cx="1289737" cy="2016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</a:t>
            </a:r>
          </a:p>
          <a:p>
            <a:pPr algn="ctr"/>
            <a:r>
              <a:rPr lang="en-US" sz="1600" dirty="0" smtClean="0"/>
              <a:t>Repository</a:t>
            </a:r>
            <a:endParaRPr lang="en-US" sz="1600" dirty="0"/>
          </a:p>
        </p:txBody>
      </p:sp>
      <p:sp>
        <p:nvSpPr>
          <p:cNvPr id="66" name="Right Arrow 65"/>
          <p:cNvSpPr/>
          <p:nvPr/>
        </p:nvSpPr>
        <p:spPr>
          <a:xfrm>
            <a:off x="10254793" y="3599780"/>
            <a:ext cx="554240" cy="20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25061"/>
              </p:ext>
            </p:extLst>
          </p:nvPr>
        </p:nvGraphicFramePr>
        <p:xfrm>
          <a:off x="477670" y="1565829"/>
          <a:ext cx="11450472" cy="233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08"/>
                <a:gridCol w="1842447"/>
                <a:gridCol w="1460311"/>
                <a:gridCol w="1801504"/>
                <a:gridCol w="2074460"/>
                <a:gridCol w="3698542"/>
              </a:tblGrid>
              <a:tr h="51046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MetaData</a:t>
                      </a:r>
                      <a:r>
                        <a:rPr lang="en-US" baseline="0" dirty="0" smtClean="0"/>
                        <a:t> / Data set name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tourism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hotel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of wheat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 tax collection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03763" y="4080686"/>
            <a:ext cx="30457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: {  1: {  name : </a:t>
            </a:r>
            <a:r>
              <a:rPr lang="en-US" sz="1400" dirty="0" err="1" smtClean="0"/>
              <a:t>Taj</a:t>
            </a:r>
            <a:r>
              <a:rPr lang="en-US" sz="1400" dirty="0" smtClean="0"/>
              <a:t>,</a:t>
            </a:r>
            <a:br>
              <a:rPr lang="en-US" sz="1400" dirty="0" smtClean="0"/>
            </a:br>
            <a:r>
              <a:rPr lang="en-US" sz="1400" dirty="0" smtClean="0"/>
              <a:t>                rooms : 400</a:t>
            </a:r>
          </a:p>
          <a:p>
            <a:r>
              <a:rPr lang="en-US" sz="1400" dirty="0" smtClean="0"/>
              <a:t>                rent : 5k</a:t>
            </a:r>
          </a:p>
          <a:p>
            <a:r>
              <a:rPr lang="en-US" sz="1400" dirty="0" smtClean="0"/>
              <a:t>         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2: </a:t>
            </a:r>
            <a:r>
              <a:rPr lang="en-US" sz="1400" dirty="0"/>
              <a:t>{  name : </a:t>
            </a:r>
            <a:r>
              <a:rPr lang="en-US" sz="1400" dirty="0" smtClean="0"/>
              <a:t>OM,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    rooms : </a:t>
            </a:r>
            <a:r>
              <a:rPr lang="en-US" sz="1400" dirty="0" smtClean="0"/>
              <a:t>300</a:t>
            </a:r>
            <a:endParaRPr lang="en-US" sz="1400" dirty="0"/>
          </a:p>
          <a:p>
            <a:r>
              <a:rPr lang="en-US" sz="1400" dirty="0"/>
              <a:t>                rent : </a:t>
            </a:r>
            <a:r>
              <a:rPr lang="en-US" sz="1400" dirty="0" smtClean="0"/>
              <a:t>3k</a:t>
            </a:r>
            <a:endParaRPr lang="en-US" sz="1400" dirty="0"/>
          </a:p>
          <a:p>
            <a:r>
              <a:rPr lang="en-US" sz="1400" dirty="0"/>
              <a:t>             }</a:t>
            </a:r>
            <a:r>
              <a:rPr lang="en-US" sz="1400" dirty="0" smtClean="0"/>
              <a:t> …..</a:t>
            </a:r>
          </a:p>
          <a:p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2 </a:t>
            </a:r>
            <a:r>
              <a:rPr lang="en-US" sz="1400" dirty="0"/>
              <a:t>: {    </a:t>
            </a:r>
            <a:r>
              <a:rPr lang="en-US" sz="1400" dirty="0" smtClean="0"/>
              <a:t> crop </a:t>
            </a:r>
            <a:r>
              <a:rPr lang="en-US" sz="1400" dirty="0"/>
              <a:t>: </a:t>
            </a:r>
            <a:r>
              <a:rPr lang="en-US" sz="1400" dirty="0" smtClean="0"/>
              <a:t>wheat,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price: 500</a:t>
            </a:r>
            <a:endParaRPr lang="en-US" sz="1400" dirty="0"/>
          </a:p>
          <a:p>
            <a:r>
              <a:rPr lang="en-US" sz="1400" dirty="0" smtClean="0"/>
              <a:t>             …..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smtClean="0"/>
              <a:t>}….....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2233" y="3643049"/>
            <a:ext cx="25248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3 : {   1: {  year: 2010,</a:t>
            </a:r>
            <a:br>
              <a:rPr lang="en-US" sz="1400" dirty="0" smtClean="0"/>
            </a:br>
            <a:r>
              <a:rPr lang="en-US" sz="1400" dirty="0" smtClean="0"/>
              <a:t>                 rupees: 500 in </a:t>
            </a:r>
            <a:r>
              <a:rPr lang="en-US" sz="1400" dirty="0" err="1" smtClean="0"/>
              <a:t>cr</a:t>
            </a:r>
            <a:endParaRPr lang="en-US" sz="1400" dirty="0" smtClean="0"/>
          </a:p>
          <a:p>
            <a:r>
              <a:rPr lang="en-US" sz="1400" dirty="0" smtClean="0"/>
              <a:t>          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2 :{ year : 2011,</a:t>
            </a:r>
          </a:p>
          <a:p>
            <a:r>
              <a:rPr lang="en-US" sz="1400" dirty="0" smtClean="0"/>
              <a:t>                  rupees:600 in </a:t>
            </a:r>
            <a:r>
              <a:rPr lang="en-US" sz="1400" dirty="0" err="1" smtClean="0"/>
              <a:t>cr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}…….</a:t>
            </a:r>
          </a:p>
          <a:p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4 </a:t>
            </a:r>
            <a:r>
              <a:rPr lang="en-US" sz="1400" dirty="0"/>
              <a:t>: {    </a:t>
            </a:r>
            <a:r>
              <a:rPr lang="en-US" sz="1400" dirty="0" smtClean="0"/>
              <a:t> crop </a:t>
            </a:r>
            <a:r>
              <a:rPr lang="en-US" sz="1400" dirty="0"/>
              <a:t>: </a:t>
            </a:r>
            <a:r>
              <a:rPr lang="en-US" sz="1400" dirty="0" smtClean="0"/>
              <a:t>wheat,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price: 500</a:t>
            </a:r>
            <a:endParaRPr lang="en-US" sz="1400" dirty="0"/>
          </a:p>
          <a:p>
            <a:r>
              <a:rPr lang="en-US" sz="1400" dirty="0" smtClean="0"/>
              <a:t>             …..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………….</a:t>
            </a:r>
            <a:endParaRPr lang="en-US" sz="14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46070" y="40941"/>
            <a:ext cx="1057693" cy="899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</a:t>
            </a:r>
          </a:p>
          <a:p>
            <a:pPr algn="ctr"/>
            <a:r>
              <a:rPr lang="en-US" sz="1600" dirty="0" smtClean="0"/>
              <a:t>Repo.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741744" y="162872"/>
            <a:ext cx="7435772" cy="65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ETL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4"/>
            <a:endCxn id="15" idx="1"/>
          </p:cNvCxnSpPr>
          <p:nvPr/>
        </p:nvCxnSpPr>
        <p:spPr>
          <a:xfrm>
            <a:off x="1803763" y="490868"/>
            <a:ext cx="193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534" y="1063627"/>
            <a:ext cx="11941791" cy="563427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34360" y="4026089"/>
            <a:ext cx="11430010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6871" y="408068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NoSQLDB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3735" y="102585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26410" y="297007"/>
            <a:ext cx="156949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File parser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34661" y="299279"/>
            <a:ext cx="272273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Data Cleaning / Transform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263" y="301551"/>
            <a:ext cx="17651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9912820" y="635561"/>
            <a:ext cx="118284" cy="428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" y="-6693"/>
            <a:ext cx="10058400" cy="1609344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65" y="1275247"/>
            <a:ext cx="11226784" cy="4866246"/>
          </a:xfrm>
        </p:spPr>
        <p:txBody>
          <a:bodyPr/>
          <a:lstStyle/>
          <a:p>
            <a:r>
              <a:rPr lang="en-US" dirty="0" smtClean="0"/>
              <a:t>Input query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Getdata.php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92D050"/>
                </a:solidFill>
              </a:rPr>
              <a:t>department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C000"/>
                </a:solidFill>
              </a:rPr>
              <a:t>agriculture</a:t>
            </a:r>
            <a:r>
              <a:rPr lang="en-US" dirty="0" smtClean="0"/>
              <a:t>” &amp; </a:t>
            </a:r>
            <a:r>
              <a:rPr lang="en-US" dirty="0" err="1" smtClean="0">
                <a:solidFill>
                  <a:srgbClr val="92D050"/>
                </a:solidFill>
              </a:rPr>
              <a:t>datasetname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C000"/>
                </a:solidFill>
              </a:rPr>
              <a:t>wheat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prices, jute</a:t>
            </a:r>
            <a:r>
              <a:rPr lang="en-US" dirty="0" smtClean="0"/>
              <a:t>”&amp; </a:t>
            </a:r>
            <a:r>
              <a:rPr lang="en-US" dirty="0" smtClean="0">
                <a:solidFill>
                  <a:srgbClr val="92D050"/>
                </a:solidFill>
              </a:rPr>
              <a:t>state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C000"/>
                </a:solidFill>
              </a:rPr>
              <a:t>Maharashtra</a:t>
            </a:r>
            <a:r>
              <a:rPr lang="en-US" dirty="0" smtClean="0"/>
              <a:t>” &amp; </a:t>
            </a:r>
            <a:r>
              <a:rPr lang="en-US" dirty="0" smtClean="0">
                <a:solidFill>
                  <a:srgbClr val="92D050"/>
                </a:solidFill>
              </a:rPr>
              <a:t>city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rgbClr val="FFC000"/>
                </a:solidFill>
              </a:rPr>
              <a:t>pune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Sample JSON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6522" y="2672239"/>
            <a:ext cx="6096000" cy="418576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>
            <a:spAutoFit/>
          </a:bodyPr>
          <a:lstStyle/>
          <a:p>
            <a:r>
              <a:rPr lang="en-US" sz="1400" b="1" dirty="0" smtClean="0"/>
              <a:t>Agriculture </a:t>
            </a:r>
            <a:r>
              <a:rPr lang="en-US" sz="1400" b="1" dirty="0"/>
              <a:t>: {  </a:t>
            </a:r>
            <a:r>
              <a:rPr lang="en-US" sz="1400" b="1" dirty="0" smtClean="0"/>
              <a:t>wheat prices:  [ { date: </a:t>
            </a:r>
            <a:r>
              <a:rPr lang="en-US" sz="1400" b="1" dirty="0"/>
              <a:t>2010,</a:t>
            </a:r>
            <a:br>
              <a:rPr lang="en-US" sz="1400" b="1" dirty="0"/>
            </a:br>
            <a:r>
              <a:rPr lang="en-US" sz="1400" b="1" dirty="0" smtClean="0"/>
              <a:t>                 		        max: 500 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 </a:t>
            </a:r>
            <a:r>
              <a:rPr lang="en-US" sz="1400" b="1" dirty="0"/>
              <a:t>		        </a:t>
            </a:r>
            <a:r>
              <a:rPr lang="en-US" sz="1400" b="1" dirty="0" smtClean="0"/>
              <a:t>min: 400 ,…..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},     </a:t>
            </a:r>
          </a:p>
          <a:p>
            <a:r>
              <a:rPr lang="en-US" sz="1400" b="1" dirty="0" smtClean="0"/>
              <a:t>			         { </a:t>
            </a:r>
            <a:r>
              <a:rPr lang="en-US" sz="1400" b="1" dirty="0"/>
              <a:t>date: </a:t>
            </a:r>
            <a:r>
              <a:rPr lang="en-US" sz="1400" b="1" dirty="0" smtClean="0"/>
              <a:t>2011,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                 		        </a:t>
            </a:r>
            <a:r>
              <a:rPr lang="en-US" sz="1400" b="1" dirty="0" smtClean="0"/>
              <a:t> max</a:t>
            </a:r>
            <a:r>
              <a:rPr lang="en-US" sz="1400" b="1" dirty="0"/>
              <a:t>: </a:t>
            </a:r>
            <a:r>
              <a:rPr lang="en-US" sz="1400" b="1" dirty="0" smtClean="0"/>
              <a:t>700 </a:t>
            </a:r>
            <a:endParaRPr lang="en-US" sz="1400" b="1" dirty="0"/>
          </a:p>
          <a:p>
            <a:r>
              <a:rPr lang="en-US" sz="1400" b="1" dirty="0"/>
              <a:t>	 		       </a:t>
            </a:r>
            <a:r>
              <a:rPr lang="en-US" sz="1400" b="1" dirty="0" smtClean="0"/>
              <a:t>  min:600 ,….</a:t>
            </a:r>
            <a:endParaRPr lang="en-US" sz="1400" b="1" dirty="0"/>
          </a:p>
          <a:p>
            <a:r>
              <a:rPr lang="en-US" sz="1400" b="1" dirty="0"/>
              <a:t>                                                        </a:t>
            </a:r>
            <a:r>
              <a:rPr lang="en-US" sz="1400" b="1" dirty="0" smtClean="0"/>
              <a:t>}, ……     </a:t>
            </a:r>
            <a:endParaRPr lang="en-US" sz="1400" b="1" dirty="0"/>
          </a:p>
          <a:p>
            <a:r>
              <a:rPr lang="en-US" sz="1400" b="1" dirty="0" smtClean="0"/>
              <a:t>                                                      ]      </a:t>
            </a:r>
          </a:p>
          <a:p>
            <a:r>
              <a:rPr lang="en-US" sz="1400" b="1" dirty="0" smtClean="0"/>
              <a:t>	            jute </a:t>
            </a:r>
            <a:r>
              <a:rPr lang="en-US" sz="1400" b="1" dirty="0"/>
              <a:t>prices:  [ { date: 2010,</a:t>
            </a:r>
            <a:br>
              <a:rPr lang="en-US" sz="1400" b="1" dirty="0"/>
            </a:br>
            <a:r>
              <a:rPr lang="en-US" sz="1400" b="1" dirty="0"/>
              <a:t>                 		        max: </a:t>
            </a:r>
            <a:r>
              <a:rPr lang="en-US" sz="1400" b="1" dirty="0" smtClean="0"/>
              <a:t>300 </a:t>
            </a:r>
            <a:endParaRPr lang="en-US" sz="1400" b="1" dirty="0"/>
          </a:p>
          <a:p>
            <a:r>
              <a:rPr lang="en-US" sz="1400" b="1" dirty="0"/>
              <a:t>	 		        min: </a:t>
            </a:r>
            <a:r>
              <a:rPr lang="en-US" sz="1400" b="1" dirty="0" smtClean="0"/>
              <a:t>200 </a:t>
            </a:r>
            <a:r>
              <a:rPr lang="en-US" sz="1400" b="1" dirty="0"/>
              <a:t>,…..</a:t>
            </a:r>
          </a:p>
          <a:p>
            <a:r>
              <a:rPr lang="en-US" sz="1400" b="1" dirty="0"/>
              <a:t>                                                        },     </a:t>
            </a:r>
          </a:p>
          <a:p>
            <a:r>
              <a:rPr lang="en-US" sz="1400" b="1" dirty="0"/>
              <a:t>			         { date: 2011,</a:t>
            </a:r>
            <a:br>
              <a:rPr lang="en-US" sz="1400" b="1" dirty="0"/>
            </a:br>
            <a:r>
              <a:rPr lang="en-US" sz="1400" b="1" dirty="0"/>
              <a:t>                 		         max: </a:t>
            </a:r>
            <a:r>
              <a:rPr lang="en-US" sz="1400" b="1" dirty="0" smtClean="0"/>
              <a:t>600 </a:t>
            </a:r>
            <a:endParaRPr lang="en-US" sz="1400" b="1" dirty="0"/>
          </a:p>
          <a:p>
            <a:r>
              <a:rPr lang="en-US" sz="1400" b="1" dirty="0"/>
              <a:t>	 		         </a:t>
            </a:r>
            <a:r>
              <a:rPr lang="en-US" sz="1400" b="1" dirty="0" smtClean="0"/>
              <a:t>min:400 </a:t>
            </a:r>
            <a:r>
              <a:rPr lang="en-US" sz="1400" b="1" dirty="0"/>
              <a:t>,….</a:t>
            </a:r>
          </a:p>
          <a:p>
            <a:r>
              <a:rPr lang="en-US" sz="1400" b="1" dirty="0"/>
              <a:t>                                                        }, ……     </a:t>
            </a:r>
          </a:p>
          <a:p>
            <a:r>
              <a:rPr lang="en-US" sz="1400" b="1" dirty="0"/>
              <a:t>                                                      </a:t>
            </a:r>
            <a:r>
              <a:rPr lang="en-US" sz="1400" b="1" dirty="0" smtClean="0"/>
              <a:t>]…….                                </a:t>
            </a:r>
            <a:endParaRPr lang="en-US" sz="1400" b="1" dirty="0"/>
          </a:p>
          <a:p>
            <a:r>
              <a:rPr lang="en-US" sz="1400" b="1" dirty="0" smtClean="0"/>
              <a:t>                      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s.msdn.com/blogfiles/willy-peter_schaub/WindowsLiveWriter/TFSIntegrationPlatformIsTFS2005supported_9645/CLIPART_OF_26886_SMJPG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280" y="2893318"/>
            <a:ext cx="2786647" cy="316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 smtClean="0"/>
              <a:t>Sample Query which we can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71" y="1671032"/>
            <a:ext cx="10407919" cy="44977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all state which has paid income tax  more than 10 </a:t>
            </a:r>
            <a:r>
              <a:rPr lang="en-US" sz="2400" dirty="0" err="1" smtClean="0"/>
              <a:t>cr</a:t>
            </a:r>
            <a:endParaRPr lang="en-US" sz="2400" dirty="0" smtClean="0"/>
          </a:p>
          <a:p>
            <a:r>
              <a:rPr lang="en-US" sz="2400" dirty="0" smtClean="0"/>
              <a:t>Find crop prices in </a:t>
            </a:r>
            <a:r>
              <a:rPr lang="en-US" sz="2400" dirty="0" err="1" smtClean="0"/>
              <a:t>hyderabad</a:t>
            </a:r>
            <a:endParaRPr lang="en-US" sz="2400" dirty="0" smtClean="0"/>
          </a:p>
          <a:p>
            <a:r>
              <a:rPr lang="en-US" sz="2400" dirty="0" smtClean="0"/>
              <a:t>Display all 5 star hotels in Bangalore</a:t>
            </a:r>
          </a:p>
          <a:p>
            <a:r>
              <a:rPr lang="en-US" sz="2400" dirty="0" smtClean="0"/>
              <a:t>Find sum of all income from foreign tourist  year wise</a:t>
            </a:r>
          </a:p>
          <a:p>
            <a:r>
              <a:rPr lang="en-US" sz="2400" dirty="0" smtClean="0"/>
              <a:t>Total count Govt. hospitals state wise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overpass.co.uk/wp-content/uploads/top-apple-iphone-apps-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42" y="2059059"/>
            <a:ext cx="4235355" cy="30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82734" cy="1609344"/>
          </a:xfrm>
        </p:spPr>
        <p:txBody>
          <a:bodyPr/>
          <a:lstStyle/>
          <a:p>
            <a:r>
              <a:rPr lang="en-US" dirty="0" smtClean="0"/>
              <a:t>Sample apps which can be built over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6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Daily market price</a:t>
            </a:r>
          </a:p>
          <a:p>
            <a:r>
              <a:rPr lang="en-US" sz="2800" dirty="0" smtClean="0"/>
              <a:t>Plan your travel</a:t>
            </a:r>
          </a:p>
          <a:p>
            <a:r>
              <a:rPr lang="en-US" sz="2800" dirty="0" smtClean="0"/>
              <a:t>Find nearest Place (hotel/hospital)</a:t>
            </a:r>
          </a:p>
          <a:p>
            <a:r>
              <a:rPr lang="en-US" sz="2800" dirty="0" smtClean="0"/>
              <a:t>Weather condition</a:t>
            </a:r>
          </a:p>
          <a:p>
            <a:r>
              <a:rPr lang="en-US" sz="2800" dirty="0" smtClean="0"/>
              <a:t>General knowledge/Educational  App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 smtClean="0"/>
              <a:t>Modelling/Design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9" y="1451712"/>
            <a:ext cx="10304060" cy="5406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Mongo DB Limitations</a:t>
            </a:r>
          </a:p>
          <a:p>
            <a:pPr lvl="1"/>
            <a:r>
              <a:rPr lang="en-US" dirty="0" smtClean="0"/>
              <a:t>Max size of document – 16MB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M</a:t>
            </a:r>
            <a:r>
              <a:rPr lang="en-US" dirty="0" smtClean="0"/>
              <a:t>ax </a:t>
            </a:r>
            <a:r>
              <a:rPr lang="en-US" dirty="0" smtClean="0"/>
              <a:t>number of collection +indexes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smtClean="0"/>
              <a:t>24000</a:t>
            </a:r>
          </a:p>
          <a:p>
            <a:pPr marL="274320" lvl="1" indent="0">
              <a:buNone/>
            </a:pPr>
            <a:r>
              <a:rPr lang="en-US" dirty="0" smtClean="0"/>
              <a:t>   Max </a:t>
            </a:r>
            <a:r>
              <a:rPr lang="en-US" dirty="0"/>
              <a:t>nesting level – 100</a:t>
            </a:r>
          </a:p>
          <a:p>
            <a:pPr lvl="2"/>
            <a:r>
              <a:rPr lang="en-US" dirty="0" smtClean="0"/>
              <a:t>Approach - Semi-structured </a:t>
            </a:r>
            <a:r>
              <a:rPr lang="en-US" dirty="0"/>
              <a:t>data (heterogeneous collection)</a:t>
            </a:r>
          </a:p>
          <a:p>
            <a:pPr lvl="3"/>
            <a:r>
              <a:rPr lang="en-US" dirty="0" smtClean="0"/>
              <a:t>So </a:t>
            </a:r>
            <a:r>
              <a:rPr lang="en-US" dirty="0" smtClean="0"/>
              <a:t>each department mapped to collection as department cannot be more than few thousand</a:t>
            </a:r>
          </a:p>
          <a:p>
            <a:pPr lvl="3"/>
            <a:r>
              <a:rPr lang="en-US" dirty="0" smtClean="0"/>
              <a:t>Each record is mapped to </a:t>
            </a:r>
            <a:r>
              <a:rPr lang="en-US" dirty="0" smtClean="0"/>
              <a:t>document</a:t>
            </a:r>
          </a:p>
          <a:p>
            <a:pPr lvl="3"/>
            <a:r>
              <a:rPr lang="en-US" dirty="0" smtClean="0"/>
              <a:t>Query </a:t>
            </a:r>
            <a:r>
              <a:rPr lang="en-US" dirty="0"/>
              <a:t>at 1 level is faster than nth level nested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No ACID at collection level  but at Document level</a:t>
            </a:r>
          </a:p>
          <a:p>
            <a:pPr lvl="2"/>
            <a:r>
              <a:rPr lang="en-US" dirty="0" smtClean="0"/>
              <a:t>We are dealing with only one time insert and ‘n‘ select operations only</a:t>
            </a:r>
          </a:p>
          <a:p>
            <a:pPr lvl="1"/>
            <a:r>
              <a:rPr lang="en-US" dirty="0" smtClean="0"/>
              <a:t>No join</a:t>
            </a:r>
          </a:p>
          <a:p>
            <a:pPr lvl="2"/>
            <a:r>
              <a:rPr lang="en-US" dirty="0" smtClean="0"/>
              <a:t>Can do at application level, but cost/complexity?</a:t>
            </a:r>
          </a:p>
          <a:p>
            <a:pPr lvl="3"/>
            <a:r>
              <a:rPr lang="en-US" dirty="0" smtClean="0"/>
              <a:t>Support built in map-reduce function, merge,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Indexing </a:t>
            </a:r>
          </a:p>
          <a:p>
            <a:pPr lvl="1"/>
            <a:r>
              <a:rPr lang="en-US" dirty="0" err="1" smtClean="0"/>
              <a:t>Sharding</a:t>
            </a:r>
            <a:endParaRPr lang="en-US" dirty="0" smtClean="0"/>
          </a:p>
          <a:p>
            <a:pPr lvl="1"/>
            <a:r>
              <a:rPr lang="en-US" dirty="0" smtClean="0"/>
              <a:t>Reduce dataset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http://www.digital-synergy.com/wp-content/uploads/2011/02/Website-Design-Proble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890" y="3558158"/>
            <a:ext cx="2809875" cy="27146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0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littergraphics.org/graphics/thank-you/images/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2259012"/>
            <a:ext cx="4762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Design Issues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04" y="1828800"/>
            <a:ext cx="4035972" cy="40359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0" y="-20339"/>
            <a:ext cx="10058400" cy="1609344"/>
          </a:xfrm>
        </p:spPr>
        <p:txBody>
          <a:bodyPr/>
          <a:lstStyle/>
          <a:p>
            <a:r>
              <a:rPr lang="en-US" dirty="0" smtClean="0"/>
              <a:t>Sample Open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918245"/>
              </p:ext>
            </p:extLst>
          </p:nvPr>
        </p:nvGraphicFramePr>
        <p:xfrm>
          <a:off x="95535" y="1670522"/>
          <a:ext cx="11973635" cy="55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52"/>
                <a:gridCol w="2292824"/>
                <a:gridCol w="3207224"/>
                <a:gridCol w="2852381"/>
                <a:gridCol w="272045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Tourist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Arrivals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Numbers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Exchange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Earnings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Crores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Exchange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Earnings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USD Millions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Domestic Tourist Visits </a:t>
                      </a:r>
                      <a:endParaRPr lang="en-US" sz="18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93" y="1310183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Tourism statistics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16587"/>
              </p:ext>
            </p:extLst>
          </p:nvPr>
        </p:nvGraphicFramePr>
        <p:xfrm>
          <a:off x="95537" y="2562105"/>
          <a:ext cx="11914491" cy="53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22"/>
                <a:gridCol w="1330881"/>
                <a:gridCol w="943898"/>
                <a:gridCol w="1127930"/>
                <a:gridCol w="1323832"/>
                <a:gridCol w="1323832"/>
                <a:gridCol w="1323832"/>
                <a:gridCol w="1323832"/>
                <a:gridCol w="1323832"/>
              </a:tblGrid>
              <a:tr h="53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Hotel name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Fax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Email id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Rooms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213" y="2185909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Hotel statistics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072" y="3426807"/>
            <a:ext cx="6109660" cy="34163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&lt;Table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diffgr:id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="Table413"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msdata:rowOrder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="412"&gt;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&lt;State&gt;Gujarat&lt;/State&gt;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&lt;District&gt;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Junagarh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&lt;/District&gt;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&lt;Market&gt;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Junagadh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&lt;/Market&gt;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&lt;Commodity&gt;Beans&lt;/Commodity&gt;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&lt;Variety&gt;Beans (Whole)&lt;/Variety&gt;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&gt;26/09/2012&lt;/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&lt;Min_x0020_Price&gt;1350&lt;/Min_x0020_Price&gt;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&lt;Max_x0020_Price&gt;2000&lt;/Max_x0020_Price&gt;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&lt;Modal_x0020_Price&gt;1625&lt;/Modal_x0020_Price&gt;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&lt;/Table&gt;</a:t>
            </a:r>
            <a:endParaRPr lang="en-US" i="0" dirty="0"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19" y="3086661"/>
            <a:ext cx="367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 market price of commodity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87402" y="627791"/>
            <a:ext cx="439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Format = Excel ||  xml || text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729" y="3418160"/>
            <a:ext cx="1717144" cy="262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54047" y="3824482"/>
            <a:ext cx="45079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Burden! on App Developer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file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of consistency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Male – M or male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standard set of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aggregate data from different departments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real time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" y="-6693"/>
            <a:ext cx="10058400" cy="1609344"/>
          </a:xfrm>
        </p:spPr>
        <p:txBody>
          <a:bodyPr/>
          <a:lstStyle/>
          <a:p>
            <a:r>
              <a:rPr lang="en-US" dirty="0" smtClean="0"/>
              <a:t>Solution (abstract view)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92126" y="2033516"/>
            <a:ext cx="5022376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74263" y="4476466"/>
            <a:ext cx="423081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28854" y="627797"/>
            <a:ext cx="477672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7" y="602774"/>
            <a:ext cx="477672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991004" y="632342"/>
            <a:ext cx="477672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3773" y="4478738"/>
            <a:ext cx="423081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4786" y="4481010"/>
            <a:ext cx="423081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736854" y="1842448"/>
            <a:ext cx="1280609" cy="19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52776" y="3427860"/>
            <a:ext cx="1280609" cy="19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4"/>
            <a:endCxn id="19" idx="1"/>
          </p:cNvCxnSpPr>
          <p:nvPr/>
        </p:nvCxnSpPr>
        <p:spPr>
          <a:xfrm>
            <a:off x="7567690" y="1255594"/>
            <a:ext cx="1169164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19" idx="0"/>
          </p:cNvCxnSpPr>
          <p:nvPr/>
        </p:nvCxnSpPr>
        <p:spPr>
          <a:xfrm>
            <a:off x="8620843" y="1230571"/>
            <a:ext cx="756316" cy="61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</p:cNvCxnSpPr>
          <p:nvPr/>
        </p:nvCxnSpPr>
        <p:spPr>
          <a:xfrm flipH="1">
            <a:off x="10033385" y="1260139"/>
            <a:ext cx="1196455" cy="67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39541" y="627797"/>
            <a:ext cx="146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……...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50998" y="4437803"/>
            <a:ext cx="146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……...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30" name="Straight Arrow Connector 29"/>
          <p:cNvCxnSpPr>
            <a:stCxn id="5" idx="0"/>
            <a:endCxn id="20" idx="1"/>
          </p:cNvCxnSpPr>
          <p:nvPr/>
        </p:nvCxnSpPr>
        <p:spPr>
          <a:xfrm flipV="1">
            <a:off x="7485804" y="3523394"/>
            <a:ext cx="1266972" cy="95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20" idx="2"/>
          </p:cNvCxnSpPr>
          <p:nvPr/>
        </p:nvCxnSpPr>
        <p:spPr>
          <a:xfrm flipV="1">
            <a:off x="8525314" y="3618928"/>
            <a:ext cx="867767" cy="85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20" idx="3"/>
          </p:cNvCxnSpPr>
          <p:nvPr/>
        </p:nvCxnSpPr>
        <p:spPr>
          <a:xfrm flipH="1" flipV="1">
            <a:off x="10033385" y="3523394"/>
            <a:ext cx="1332942" cy="95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39035" y="122832"/>
            <a:ext cx="39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88666" y="5459104"/>
            <a:ext cx="33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/ web Apps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7093" y="2456597"/>
            <a:ext cx="416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Data Convergent System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9432" y="1514900"/>
            <a:ext cx="6330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Single point of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Easy Access through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Single universal format (JSON)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Flexible (select dimension as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Unified 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Support real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6" name="Picture 2" descr="http://t0.gstatic.com/images?q=tbn:ANd9GcQwHURZnPXMwDAtv5bSgAR9U4WazPIUt11Hsw_3uGNt_XBQRHsY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05105"/>
            <a:ext cx="3275463" cy="18859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>
            <a:endCxn id="5" idx="0"/>
          </p:cNvCxnSpPr>
          <p:nvPr/>
        </p:nvCxnSpPr>
        <p:spPr>
          <a:xfrm flipH="1">
            <a:off x="7485804" y="3523394"/>
            <a:ext cx="1251050" cy="953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9" idx="0"/>
          </p:cNvCxnSpPr>
          <p:nvPr/>
        </p:nvCxnSpPr>
        <p:spPr>
          <a:xfrm flipH="1">
            <a:off x="8525314" y="3618928"/>
            <a:ext cx="867767" cy="85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10" idx="0"/>
          </p:cNvCxnSpPr>
          <p:nvPr/>
        </p:nvCxnSpPr>
        <p:spPr>
          <a:xfrm>
            <a:off x="10033385" y="3523394"/>
            <a:ext cx="1332942" cy="957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3699" y="1201002"/>
            <a:ext cx="173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Upload files to system</a:t>
            </a:r>
          </a:p>
          <a:p>
            <a:pPr algn="ctr"/>
            <a:r>
              <a:rPr lang="en-US" sz="1200" dirty="0" smtClean="0"/>
              <a:t>xml/excel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124852" y="3960125"/>
            <a:ext cx="151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Get data in JSON</a:t>
            </a:r>
            <a:br>
              <a:rPr lang="en-US" sz="1200" dirty="0" smtClean="0"/>
            </a:br>
            <a:r>
              <a:rPr lang="en-US" sz="1200" dirty="0" smtClean="0"/>
              <a:t>format through API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" y="-6690"/>
            <a:ext cx="10058400" cy="1609344"/>
          </a:xfrm>
        </p:spPr>
        <p:txBody>
          <a:bodyPr/>
          <a:lstStyle/>
          <a:p>
            <a:r>
              <a:rPr lang="en-US" dirty="0" smtClean="0"/>
              <a:t>How stuffs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32" y="1207003"/>
            <a:ext cx="10058400" cy="5418984"/>
          </a:xfrm>
        </p:spPr>
        <p:txBody>
          <a:bodyPr>
            <a:noAutofit/>
          </a:bodyPr>
          <a:lstStyle/>
          <a:p>
            <a:r>
              <a:rPr lang="en-US" sz="1800" dirty="0" smtClean="0"/>
              <a:t>Challenges</a:t>
            </a:r>
          </a:p>
          <a:p>
            <a:pPr lvl="1"/>
            <a:r>
              <a:rPr lang="en-US" dirty="0" smtClean="0"/>
              <a:t>No unique identifier</a:t>
            </a:r>
          </a:p>
          <a:p>
            <a:pPr lvl="1"/>
            <a:r>
              <a:rPr lang="en-US" dirty="0" smtClean="0"/>
              <a:t>Finding correlation between different data sets</a:t>
            </a:r>
          </a:p>
          <a:p>
            <a:pPr lvl="1"/>
            <a:r>
              <a:rPr lang="en-US" dirty="0" smtClean="0"/>
              <a:t>Different file formats</a:t>
            </a:r>
          </a:p>
          <a:p>
            <a:pPr lvl="1"/>
            <a:r>
              <a:rPr lang="en-US" dirty="0" smtClean="0"/>
              <a:t>Different set of dimensions</a:t>
            </a:r>
          </a:p>
          <a:p>
            <a:r>
              <a:rPr lang="en-US" sz="1800" dirty="0" smtClean="0"/>
              <a:t>Approach</a:t>
            </a:r>
          </a:p>
          <a:p>
            <a:pPr lvl="1"/>
            <a:r>
              <a:rPr lang="en-US" dirty="0" smtClean="0"/>
              <a:t>Time as key</a:t>
            </a:r>
          </a:p>
          <a:p>
            <a:pPr lvl="2"/>
            <a:r>
              <a:rPr lang="en-US" sz="1800" dirty="0" smtClean="0"/>
              <a:t>Overlapping</a:t>
            </a:r>
          </a:p>
          <a:p>
            <a:pPr lvl="1"/>
            <a:r>
              <a:rPr lang="en-US" dirty="0" smtClean="0"/>
              <a:t>Object oriented view of data sets</a:t>
            </a:r>
          </a:p>
          <a:p>
            <a:pPr lvl="2"/>
            <a:r>
              <a:rPr lang="en-US" sz="1800" dirty="0" smtClean="0"/>
              <a:t>Many independent data sets</a:t>
            </a:r>
          </a:p>
          <a:p>
            <a:pPr lvl="1"/>
            <a:r>
              <a:rPr lang="en-US" dirty="0" smtClean="0"/>
              <a:t>Location as key</a:t>
            </a:r>
          </a:p>
          <a:p>
            <a:r>
              <a:rPr lang="en-US" dirty="0" smtClean="0"/>
              <a:t>Technology Stack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Web Services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2050" name="Picture 2" descr="http://www.squareonepr.com.au/wp-content/uploads/2012/10/approa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11" y="2108507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20"/>
            <a:ext cx="11240432" cy="1609344"/>
          </a:xfrm>
        </p:spPr>
        <p:txBody>
          <a:bodyPr/>
          <a:lstStyle/>
          <a:p>
            <a:r>
              <a:rPr lang="en-US" dirty="0" smtClean="0"/>
              <a:t>Data convergent system (a close view)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10687" y="2135881"/>
            <a:ext cx="8352430" cy="324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5205" y="3288092"/>
            <a:ext cx="634621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Data warehouse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3956" y="4503032"/>
            <a:ext cx="143301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API / Query Processor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4341" y="3579248"/>
            <a:ext cx="14330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NoSQL</a:t>
            </a:r>
            <a:r>
              <a:rPr lang="en-US" dirty="0" smtClean="0">
                <a:solidFill>
                  <a:schemeClr val="bg1"/>
                </a:solidFill>
              </a:rPr>
              <a:t>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70385" y="3581521"/>
            <a:ext cx="14330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RDBMS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1180" y="2574868"/>
            <a:ext cx="14330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 flipH="1">
            <a:off x="6086893" y="2944200"/>
            <a:ext cx="2300795" cy="6373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0" idx="0"/>
          </p:cNvCxnSpPr>
          <p:nvPr/>
        </p:nvCxnSpPr>
        <p:spPr>
          <a:xfrm flipH="1">
            <a:off x="8090849" y="2944200"/>
            <a:ext cx="296839" cy="6350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774204" y="1201005"/>
            <a:ext cx="477672" cy="40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27357" y="1175983"/>
            <a:ext cx="477672" cy="426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36354" y="1205551"/>
            <a:ext cx="477672" cy="397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239354" y="1939406"/>
            <a:ext cx="1280609" cy="19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Form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7" idx="4"/>
            <a:endCxn id="30" idx="1"/>
          </p:cNvCxnSpPr>
          <p:nvPr/>
        </p:nvCxnSpPr>
        <p:spPr>
          <a:xfrm>
            <a:off x="2013040" y="1602654"/>
            <a:ext cx="1226314" cy="43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4"/>
            <a:endCxn id="30" idx="0"/>
          </p:cNvCxnSpPr>
          <p:nvPr/>
        </p:nvCxnSpPr>
        <p:spPr>
          <a:xfrm>
            <a:off x="3066193" y="1602655"/>
            <a:ext cx="81346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4"/>
            <a:endCxn id="30" idx="3"/>
          </p:cNvCxnSpPr>
          <p:nvPr/>
        </p:nvCxnSpPr>
        <p:spPr>
          <a:xfrm flipH="1">
            <a:off x="4519963" y="1602655"/>
            <a:ext cx="1155227" cy="43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84891" y="1201005"/>
            <a:ext cx="146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……...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9049" y="1126510"/>
            <a:ext cx="173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Upload files to system</a:t>
            </a:r>
          </a:p>
          <a:p>
            <a:pPr algn="ctr"/>
            <a:r>
              <a:rPr lang="en-US" sz="1200" dirty="0" smtClean="0"/>
              <a:t>xml/excel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284837" y="5928767"/>
            <a:ext cx="358816" cy="44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83956" y="5949145"/>
            <a:ext cx="450553" cy="40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44544" y="5928767"/>
            <a:ext cx="380536" cy="46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362433" y="5378646"/>
            <a:ext cx="1280609" cy="19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4041" y="5913709"/>
            <a:ext cx="146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……...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/>
          <p:cNvCxnSpPr>
            <a:stCxn id="37" idx="0"/>
            <a:endCxn id="40" idx="1"/>
          </p:cNvCxnSpPr>
          <p:nvPr/>
        </p:nvCxnSpPr>
        <p:spPr>
          <a:xfrm flipV="1">
            <a:off x="4464245" y="5474180"/>
            <a:ext cx="898188" cy="4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0"/>
            <a:endCxn id="40" idx="2"/>
          </p:cNvCxnSpPr>
          <p:nvPr/>
        </p:nvCxnSpPr>
        <p:spPr>
          <a:xfrm flipV="1">
            <a:off x="5509233" y="5569714"/>
            <a:ext cx="493505" cy="37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0"/>
            <a:endCxn id="40" idx="3"/>
          </p:cNvCxnSpPr>
          <p:nvPr/>
        </p:nvCxnSpPr>
        <p:spPr>
          <a:xfrm flipH="1" flipV="1">
            <a:off x="6643042" y="5474180"/>
            <a:ext cx="791770" cy="4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71180" y="6067131"/>
            <a:ext cx="33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/ web Apps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0" idx="2"/>
            <a:endCxn id="38" idx="0"/>
          </p:cNvCxnSpPr>
          <p:nvPr/>
        </p:nvCxnSpPr>
        <p:spPr>
          <a:xfrm flipH="1">
            <a:off x="5509233" y="5569714"/>
            <a:ext cx="493505" cy="379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9" idx="0"/>
          </p:cNvCxnSpPr>
          <p:nvPr/>
        </p:nvCxnSpPr>
        <p:spPr>
          <a:xfrm>
            <a:off x="6643042" y="5474180"/>
            <a:ext cx="791770" cy="454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34509" y="5910911"/>
            <a:ext cx="151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Get data in JSON</a:t>
            </a:r>
            <a:br>
              <a:rPr lang="en-US" sz="1200" dirty="0" smtClean="0"/>
            </a:br>
            <a:r>
              <a:rPr lang="en-US" sz="1200" dirty="0" smtClean="0"/>
              <a:t>format through API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40" idx="1"/>
            <a:endCxn id="37" idx="0"/>
          </p:cNvCxnSpPr>
          <p:nvPr/>
        </p:nvCxnSpPr>
        <p:spPr>
          <a:xfrm flipH="1">
            <a:off x="4464245" y="5474180"/>
            <a:ext cx="898188" cy="454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20216" y="1678853"/>
            <a:ext cx="330048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495550" y="4503032"/>
            <a:ext cx="21259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 / temporary view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endCxn id="18" idx="0"/>
          </p:cNvCxnSpPr>
          <p:nvPr/>
        </p:nvCxnSpPr>
        <p:spPr>
          <a:xfrm>
            <a:off x="6000464" y="4211422"/>
            <a:ext cx="0" cy="29161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3"/>
            <a:endCxn id="18" idx="1"/>
          </p:cNvCxnSpPr>
          <p:nvPr/>
        </p:nvCxnSpPr>
        <p:spPr>
          <a:xfrm>
            <a:off x="4621471" y="4826198"/>
            <a:ext cx="66248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0" idx="2"/>
          </p:cNvCxnSpPr>
          <p:nvPr/>
        </p:nvCxnSpPr>
        <p:spPr>
          <a:xfrm flipH="1">
            <a:off x="3879658" y="2130474"/>
            <a:ext cx="1" cy="3367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2"/>
            <a:endCxn id="40" idx="0"/>
          </p:cNvCxnSpPr>
          <p:nvPr/>
        </p:nvCxnSpPr>
        <p:spPr>
          <a:xfrm>
            <a:off x="6000464" y="5149363"/>
            <a:ext cx="2274" cy="22928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83523" y="4505305"/>
            <a:ext cx="156494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Real 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CDC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endCxn id="46" idx="0"/>
          </p:cNvCxnSpPr>
          <p:nvPr/>
        </p:nvCxnSpPr>
        <p:spPr>
          <a:xfrm>
            <a:off x="8265995" y="4211422"/>
            <a:ext cx="0" cy="293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6" idx="2"/>
            <a:endCxn id="40" idx="0"/>
          </p:cNvCxnSpPr>
          <p:nvPr/>
        </p:nvCxnSpPr>
        <p:spPr>
          <a:xfrm flipH="1">
            <a:off x="6002738" y="5151636"/>
            <a:ext cx="2263257" cy="2270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3588224" y="2336607"/>
            <a:ext cx="573206" cy="823250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4519963" y="2643947"/>
            <a:ext cx="2257001" cy="266135"/>
          </a:xfrm>
          <a:prstGeom prst="flowChartMagneticDrum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3"/>
            <a:endCxn id="22" idx="1"/>
          </p:cNvCxnSpPr>
          <p:nvPr/>
        </p:nvCxnSpPr>
        <p:spPr>
          <a:xfrm flipV="1">
            <a:off x="6024630" y="2759534"/>
            <a:ext cx="1646550" cy="17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0314" y="2540822"/>
            <a:ext cx="80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Repo.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43611" y="2596335"/>
            <a:ext cx="111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Queue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endCxn id="11" idx="1"/>
          </p:cNvCxnSpPr>
          <p:nvPr/>
        </p:nvCxnSpPr>
        <p:spPr>
          <a:xfrm flipV="1">
            <a:off x="4140239" y="2777015"/>
            <a:ext cx="379724" cy="88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17" y="859810"/>
            <a:ext cx="5252116" cy="393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60" y="1482582"/>
            <a:ext cx="10058400" cy="4050792"/>
          </a:xfrm>
        </p:spPr>
        <p:txBody>
          <a:bodyPr>
            <a:noAutofit/>
          </a:bodyPr>
          <a:lstStyle/>
          <a:p>
            <a:r>
              <a:rPr lang="en-US" sz="2400" dirty="0" smtClean="0"/>
              <a:t>Granularity level</a:t>
            </a:r>
          </a:p>
          <a:p>
            <a:pPr lvl="1"/>
            <a:r>
              <a:rPr lang="en-US" sz="2000" dirty="0" smtClean="0"/>
              <a:t>0-Country</a:t>
            </a:r>
          </a:p>
          <a:p>
            <a:pPr lvl="1"/>
            <a:r>
              <a:rPr lang="en-US" sz="2000" dirty="0" smtClean="0"/>
              <a:t>1-State</a:t>
            </a:r>
          </a:p>
          <a:p>
            <a:pPr lvl="1"/>
            <a:r>
              <a:rPr lang="en-US" sz="2000" dirty="0" smtClean="0"/>
              <a:t>2-District</a:t>
            </a:r>
          </a:p>
          <a:p>
            <a:r>
              <a:rPr lang="en-US" sz="2400" dirty="0" smtClean="0"/>
              <a:t>Transform </a:t>
            </a:r>
          </a:p>
          <a:p>
            <a:pPr lvl="1"/>
            <a:r>
              <a:rPr lang="en-US" sz="2000" dirty="0" smtClean="0"/>
              <a:t>Converting the addresses(0,1,2) to longitude and latitude.</a:t>
            </a:r>
          </a:p>
          <a:p>
            <a:pPr lvl="1"/>
            <a:r>
              <a:rPr lang="en-US" sz="2000" dirty="0" smtClean="0"/>
              <a:t>Remove special char/whitespaces from keys/tags/col, trim,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400" dirty="0" smtClean="0"/>
              <a:t>Store</a:t>
            </a:r>
          </a:p>
          <a:p>
            <a:pPr lvl="1"/>
            <a:r>
              <a:rPr lang="en-US" sz="2000" dirty="0" smtClean="0"/>
              <a:t>RDBMS</a:t>
            </a:r>
          </a:p>
          <a:p>
            <a:pPr lvl="1"/>
            <a:r>
              <a:rPr lang="en-US" sz="2000" dirty="0" err="1" smtClean="0"/>
              <a:t>NoSql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" y="-6690"/>
            <a:ext cx="11240432" cy="1609344"/>
          </a:xfrm>
        </p:spPr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7670" y="1170039"/>
          <a:ext cx="11450472" cy="233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08"/>
                <a:gridCol w="1842447"/>
                <a:gridCol w="1460311"/>
                <a:gridCol w="1801504"/>
                <a:gridCol w="2074460"/>
                <a:gridCol w="3698542"/>
              </a:tblGrid>
              <a:tr h="51046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MetaData</a:t>
                      </a:r>
                      <a:r>
                        <a:rPr lang="en-US" baseline="0" dirty="0" smtClean="0"/>
                        <a:t> / Data set name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tourism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hotel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of wheat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 tax collection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3186" y="3589357"/>
            <a:ext cx="30457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Schema Less DB (</a:t>
            </a:r>
            <a:r>
              <a:rPr lang="en-US" sz="1400" b="1" dirty="0" err="1" smtClean="0"/>
              <a:t>MongoDB</a:t>
            </a:r>
            <a:r>
              <a:rPr lang="en-US" sz="1400" b="1" dirty="0" smtClean="0"/>
              <a:t>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1 : {  1: {  name : </a:t>
            </a:r>
            <a:r>
              <a:rPr lang="en-US" sz="1400" dirty="0" err="1" smtClean="0"/>
              <a:t>Taj</a:t>
            </a:r>
            <a:r>
              <a:rPr lang="en-US" sz="1400" dirty="0" smtClean="0"/>
              <a:t>,</a:t>
            </a:r>
            <a:br>
              <a:rPr lang="en-US" sz="1400" dirty="0" smtClean="0"/>
            </a:br>
            <a:r>
              <a:rPr lang="en-US" sz="1400" dirty="0" smtClean="0"/>
              <a:t>                rooms : 400</a:t>
            </a:r>
          </a:p>
          <a:p>
            <a:r>
              <a:rPr lang="en-US" sz="1400" dirty="0" smtClean="0"/>
              <a:t>                rent : 5k</a:t>
            </a:r>
          </a:p>
          <a:p>
            <a:r>
              <a:rPr lang="en-US" sz="1400" dirty="0" smtClean="0"/>
              <a:t>         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2: </a:t>
            </a:r>
            <a:r>
              <a:rPr lang="en-US" sz="1400" dirty="0"/>
              <a:t>{  name : </a:t>
            </a:r>
            <a:r>
              <a:rPr lang="en-US" sz="1400" dirty="0" smtClean="0"/>
              <a:t>OM,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    rooms : </a:t>
            </a:r>
            <a:r>
              <a:rPr lang="en-US" sz="1400" dirty="0" smtClean="0"/>
              <a:t>300</a:t>
            </a:r>
            <a:endParaRPr lang="en-US" sz="1400" dirty="0"/>
          </a:p>
          <a:p>
            <a:r>
              <a:rPr lang="en-US" sz="1400" dirty="0"/>
              <a:t>                rent : </a:t>
            </a:r>
            <a:r>
              <a:rPr lang="en-US" sz="1400" dirty="0" smtClean="0"/>
              <a:t>3k</a:t>
            </a:r>
            <a:endParaRPr lang="en-US" sz="1400" dirty="0"/>
          </a:p>
          <a:p>
            <a:r>
              <a:rPr lang="en-US" sz="1400" dirty="0"/>
              <a:t>             }</a:t>
            </a:r>
            <a:r>
              <a:rPr lang="en-US" sz="1400" dirty="0" smtClean="0"/>
              <a:t> …..</a:t>
            </a:r>
          </a:p>
          <a:p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2 </a:t>
            </a:r>
            <a:r>
              <a:rPr lang="en-US" sz="1400" dirty="0"/>
              <a:t>: {    </a:t>
            </a:r>
            <a:r>
              <a:rPr lang="en-US" sz="1400" dirty="0" smtClean="0"/>
              <a:t> crop </a:t>
            </a:r>
            <a:r>
              <a:rPr lang="en-US" sz="1400" dirty="0"/>
              <a:t>: </a:t>
            </a:r>
            <a:r>
              <a:rPr lang="en-US" sz="1400" dirty="0" smtClean="0"/>
              <a:t>wheat,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price: 500</a:t>
            </a:r>
            <a:endParaRPr lang="en-US" sz="1400" dirty="0"/>
          </a:p>
          <a:p>
            <a:r>
              <a:rPr lang="en-US" sz="1400" dirty="0" smtClean="0"/>
              <a:t>             …..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smtClean="0"/>
              <a:t>}….....</a:t>
            </a:r>
            <a:endParaRPr lang="en-US" sz="1400" dirty="0"/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-1003119" y="2763678"/>
            <a:ext cx="2674961" cy="177401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8915" y="3400559"/>
            <a:ext cx="25248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3 : {   1: {  year: 2010,</a:t>
            </a:r>
            <a:br>
              <a:rPr lang="en-US" sz="1400" dirty="0" smtClean="0"/>
            </a:br>
            <a:r>
              <a:rPr lang="en-US" sz="1400" dirty="0" smtClean="0"/>
              <a:t>                 rupees: 500 in </a:t>
            </a:r>
            <a:r>
              <a:rPr lang="en-US" sz="1400" dirty="0" err="1" smtClean="0"/>
              <a:t>cr</a:t>
            </a:r>
            <a:endParaRPr lang="en-US" sz="1400" dirty="0" smtClean="0"/>
          </a:p>
          <a:p>
            <a:r>
              <a:rPr lang="en-US" sz="1400" dirty="0" smtClean="0"/>
              <a:t>          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2 :{ year : 2011,</a:t>
            </a:r>
          </a:p>
          <a:p>
            <a:r>
              <a:rPr lang="en-US" sz="1400" dirty="0" smtClean="0"/>
              <a:t>                  rupees:600 in </a:t>
            </a:r>
            <a:r>
              <a:rPr lang="en-US" sz="1400" dirty="0" err="1" smtClean="0"/>
              <a:t>cr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}…….</a:t>
            </a:r>
          </a:p>
          <a:p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4 </a:t>
            </a:r>
            <a:r>
              <a:rPr lang="en-US" sz="1400" dirty="0"/>
              <a:t>: {    </a:t>
            </a:r>
            <a:r>
              <a:rPr lang="en-US" sz="1400" dirty="0" smtClean="0"/>
              <a:t> crop </a:t>
            </a:r>
            <a:r>
              <a:rPr lang="en-US" sz="1400" dirty="0"/>
              <a:t>: </a:t>
            </a:r>
            <a:r>
              <a:rPr lang="en-US" sz="1400" dirty="0" smtClean="0"/>
              <a:t>wheat,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price: 500</a:t>
            </a:r>
            <a:endParaRPr lang="en-US" sz="1400" dirty="0"/>
          </a:p>
          <a:p>
            <a:r>
              <a:rPr lang="en-US" sz="1400" dirty="0" smtClean="0"/>
              <a:t>             …..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………….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7211" y="4026090"/>
            <a:ext cx="4326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  How to resolve Non uniform naming convention for place ?</a:t>
            </a:r>
          </a:p>
          <a:p>
            <a:r>
              <a:rPr lang="en-US" dirty="0" smtClean="0"/>
              <a:t>e.g., Maharashtra – MH, MS, </a:t>
            </a:r>
          </a:p>
          <a:p>
            <a:r>
              <a:rPr lang="en-US" dirty="0" smtClean="0"/>
              <a:t>=&gt; Replace Location by latitude &amp;  longitude coordinates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" y="-6693"/>
            <a:ext cx="10058400" cy="1609344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191065" y="1665026"/>
            <a:ext cx="1214651" cy="13511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109180" y="4683458"/>
            <a:ext cx="1214651" cy="13511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95" y="2197288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Agri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344599"/>
              </p:ext>
            </p:extLst>
          </p:nvPr>
        </p:nvGraphicFramePr>
        <p:xfrm>
          <a:off x="2238232" y="4424164"/>
          <a:ext cx="9844586" cy="92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88"/>
                <a:gridCol w="1885134"/>
                <a:gridCol w="2478542"/>
                <a:gridCol w="2503596"/>
                <a:gridCol w="223672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Tourist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Arrivals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Numbers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Exchange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Earnings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Crores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Exchange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Earnings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USD Millions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Domestic Tourist Visits </a:t>
                      </a:r>
                      <a:endParaRPr lang="en-US" sz="18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Numbers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5282603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563034107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75903"/>
              </p:ext>
            </p:extLst>
          </p:nvPr>
        </p:nvGraphicFramePr>
        <p:xfrm>
          <a:off x="2265528" y="5851218"/>
          <a:ext cx="9744500" cy="85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78"/>
                <a:gridCol w="1296537"/>
                <a:gridCol w="1146412"/>
                <a:gridCol w="837063"/>
                <a:gridCol w="1082722"/>
                <a:gridCol w="1082722"/>
                <a:gridCol w="1082722"/>
                <a:gridCol w="1082722"/>
                <a:gridCol w="1082722"/>
              </a:tblGrid>
              <a:tr h="355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Hotel name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Fax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Email id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Rooms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2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gate </a:t>
                      </a:r>
                      <a:r>
                        <a:rPr lang="en-US" sz="16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mumbai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maharashtra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876876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987976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a@a.com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Taj.com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97860" y="300993"/>
            <a:ext cx="6109660" cy="34163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&lt;Table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diffgr:id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="Table413"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msdata:rowOrder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="412"&gt;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&lt;State&gt;Gujarat&lt;/State&gt;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&lt;District&gt;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Junagarh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&lt;/District&gt;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&lt;Market&gt;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Junagadh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&lt;/Market&gt;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&lt;Commodity&gt;Beans&lt;/Commodity&gt;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&lt;Variety&gt;Beans (Whole)&lt;/Variety&gt;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&gt;26/09/2012&lt;/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&lt;Min_x0020_Price&gt;1350&lt;/Min_x0020_Price&gt;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&lt;Max_x0020_Price&gt;2000&lt;/Max_x0020_Price&gt;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&lt;Modal_x0020_Price&gt;1625&lt;/Modal_x0020_Price&gt;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&lt;/Table&gt;</a:t>
            </a:r>
            <a:endParaRPr lang="en-US" i="0" dirty="0"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341" y="821884"/>
            <a:ext cx="6109660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&lt;Table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diffgr:id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="Table413"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msdata:rowOrder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="412"&gt;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State&gt;Maharashtra&lt;/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State&gt;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District&gt;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pune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District&gt;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Market&gt;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pune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Market&gt;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&lt;Commodity&gt;Beans&lt;/Commodity&gt;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&lt;Variety&gt;Beans (Whole)&lt;/Variety&gt;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&gt;26/09/2012&lt;/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Min_x0020_Price&gt;2350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&lt;/Min_x0020_Price&gt;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Max_x0020_Price&gt;3000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&lt;/Max_x0020_Price&gt;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Modal_x0020_Price&gt;3625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&lt;/Modal_x0020_Price&gt;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&lt;/Table&gt;</a:t>
            </a:r>
            <a:endParaRPr lang="en-US" i="0" dirty="0"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 flipV="1">
            <a:off x="1405716" y="2009153"/>
            <a:ext cx="1492144" cy="33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713927" y="2964986"/>
            <a:ext cx="4929414" cy="57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8" idx="1"/>
          </p:cNvCxnSpPr>
          <p:nvPr/>
        </p:nvCxnSpPr>
        <p:spPr>
          <a:xfrm flipV="1">
            <a:off x="1323831" y="4888666"/>
            <a:ext cx="914401" cy="47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9" idx="1"/>
          </p:cNvCxnSpPr>
          <p:nvPr/>
        </p:nvCxnSpPr>
        <p:spPr>
          <a:xfrm>
            <a:off x="1323831" y="5359022"/>
            <a:ext cx="941697" cy="9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419" y="3507471"/>
            <a:ext cx="12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484</TotalTime>
  <Words>768</Words>
  <Application>Microsoft Office PowerPoint</Application>
  <PresentationFormat>Widescreen</PresentationFormat>
  <Paragraphs>370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Data Convergence</vt:lpstr>
      <vt:lpstr>Index</vt:lpstr>
      <vt:lpstr>Sample Open data</vt:lpstr>
      <vt:lpstr>Solution (abstract view)</vt:lpstr>
      <vt:lpstr>How stuffs work?</vt:lpstr>
      <vt:lpstr>Data convergent system (a close view)</vt:lpstr>
      <vt:lpstr>ETL</vt:lpstr>
      <vt:lpstr>Data warehouse</vt:lpstr>
      <vt:lpstr>Data flow</vt:lpstr>
      <vt:lpstr>PowerPoint Presentation</vt:lpstr>
      <vt:lpstr>PowerPoint Presentation</vt:lpstr>
      <vt:lpstr>Sample api</vt:lpstr>
      <vt:lpstr>Sample Query which we can process</vt:lpstr>
      <vt:lpstr>Sample apps which can be built over it</vt:lpstr>
      <vt:lpstr>Modelling/Design Issues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Convergence</dc:title>
  <dc:creator>Vikee</dc:creator>
  <cp:lastModifiedBy>Vikee</cp:lastModifiedBy>
  <cp:revision>67</cp:revision>
  <dcterms:created xsi:type="dcterms:W3CDTF">2013-08-27T13:01:44Z</dcterms:created>
  <dcterms:modified xsi:type="dcterms:W3CDTF">2013-09-28T07:30:48Z</dcterms:modified>
</cp:coreProperties>
</file>