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Platypi" panose="020B0604020202020204" charset="0"/>
      <p:regular r:id="rId13"/>
    </p:embeddedFont>
    <p:embeddedFont>
      <p:font typeface="Source Serif Pro" panose="02040603050405020204" pitchFamily="18" charset="0"/>
      <p:regular r:id="rId14"/>
      <p:bold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4" d="100"/>
          <a:sy n="74" d="100"/>
        </p:scale>
        <p:origin x="180"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7113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31148"/>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283488" y="2636877"/>
            <a:ext cx="4919305" cy="2955727"/>
          </a:xfrm>
          <a:prstGeom prst="rect">
            <a:avLst/>
          </a:prstGeom>
        </p:spPr>
      </p:pic>
      <p:sp>
        <p:nvSpPr>
          <p:cNvPr id="4" name="Text 0"/>
          <p:cNvSpPr/>
          <p:nvPr/>
        </p:nvSpPr>
        <p:spPr>
          <a:xfrm>
            <a:off x="6280190" y="1914644"/>
            <a:ext cx="7556421" cy="1956435"/>
          </a:xfrm>
          <a:prstGeom prst="rect">
            <a:avLst/>
          </a:prstGeom>
          <a:noFill/>
          <a:ln/>
        </p:spPr>
        <p:txBody>
          <a:bodyPr wrap="square" lIns="0" tIns="0" rIns="0" bIns="0" rtlCol="0" anchor="t"/>
          <a:lstStyle/>
          <a:p>
            <a:pPr marL="0" indent="0">
              <a:lnSpc>
                <a:spcPts val="7700"/>
              </a:lnSpc>
              <a:buNone/>
            </a:pPr>
            <a:r>
              <a:rPr lang="en-US" sz="6150" dirty="0">
                <a:solidFill>
                  <a:srgbClr val="201B18"/>
                </a:solidFill>
                <a:latin typeface="Platypi" pitchFamily="34" charset="0"/>
                <a:ea typeface="Platypi" pitchFamily="34" charset="-122"/>
                <a:cs typeface="Platypi" pitchFamily="34" charset="-120"/>
              </a:rPr>
              <a:t>Financial Modeling for Sun Pharma</a:t>
            </a:r>
            <a:endParaRPr lang="en-US" sz="6150" dirty="0"/>
          </a:p>
        </p:txBody>
      </p:sp>
      <p:sp>
        <p:nvSpPr>
          <p:cNvPr id="5" name="Text 1"/>
          <p:cNvSpPr/>
          <p:nvPr/>
        </p:nvSpPr>
        <p:spPr>
          <a:xfrm>
            <a:off x="6280190" y="4211241"/>
            <a:ext cx="7556421" cy="1451610"/>
          </a:xfrm>
          <a:prstGeom prst="rect">
            <a:avLst/>
          </a:prstGeom>
          <a:noFill/>
          <a:ln/>
        </p:spPr>
        <p:txBody>
          <a:bodyPr wrap="squar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This financial modeling exercise will forecast Sun Pharma's future financial performance and determine its valuation. We'll analyze the company's income statement, balance sheet, and cash flow to provide insights and recommendations.</a:t>
            </a:r>
            <a:endParaRPr lang="en-US" sz="1750" dirty="0"/>
          </a:p>
        </p:txBody>
      </p:sp>
      <p:sp>
        <p:nvSpPr>
          <p:cNvPr id="6" name="Shape 2"/>
          <p:cNvSpPr/>
          <p:nvPr/>
        </p:nvSpPr>
        <p:spPr>
          <a:xfrm>
            <a:off x="6280190" y="5934908"/>
            <a:ext cx="362903" cy="362903"/>
          </a:xfrm>
          <a:prstGeom prst="roundRect">
            <a:avLst>
              <a:gd name="adj" fmla="val 25194296"/>
            </a:avLst>
          </a:prstGeom>
          <a:solidFill>
            <a:srgbClr val="C8625E"/>
          </a:solidFill>
          <a:ln w="7620">
            <a:solidFill>
              <a:srgbClr val="FFFFFF"/>
            </a:solidFill>
            <a:prstDash val="solid"/>
          </a:ln>
        </p:spPr>
      </p:sp>
      <p:sp>
        <p:nvSpPr>
          <p:cNvPr id="7" name="Text 3"/>
          <p:cNvSpPr/>
          <p:nvPr/>
        </p:nvSpPr>
        <p:spPr>
          <a:xfrm>
            <a:off x="6384727" y="6067544"/>
            <a:ext cx="153710" cy="97512"/>
          </a:xfrm>
          <a:prstGeom prst="rect">
            <a:avLst/>
          </a:prstGeom>
          <a:noFill/>
          <a:ln/>
        </p:spPr>
        <p:txBody>
          <a:bodyPr wrap="none" lIns="0" tIns="0" rIns="0" bIns="0" rtlCol="0" anchor="t"/>
          <a:lstStyle/>
          <a:p>
            <a:pPr marL="0" indent="0" algn="ctr">
              <a:lnSpc>
                <a:spcPts val="750"/>
              </a:lnSpc>
              <a:buNone/>
            </a:pPr>
            <a:r>
              <a:rPr lang="en-US" sz="750" dirty="0">
                <a:solidFill>
                  <a:srgbClr val="3C3838"/>
                </a:solidFill>
                <a:latin typeface="Source Serif Pro" pitchFamily="34" charset="0"/>
                <a:ea typeface="Source Serif Pro" pitchFamily="34" charset="-122"/>
                <a:cs typeface="Source Serif Pro" pitchFamily="34" charset="-120"/>
              </a:rPr>
              <a:t>VM</a:t>
            </a:r>
            <a:endParaRPr lang="en-US" sz="750" dirty="0"/>
          </a:p>
        </p:txBody>
      </p:sp>
      <p:sp>
        <p:nvSpPr>
          <p:cNvPr id="8" name="Text 4"/>
          <p:cNvSpPr/>
          <p:nvPr/>
        </p:nvSpPr>
        <p:spPr>
          <a:xfrm>
            <a:off x="6756440" y="5918002"/>
            <a:ext cx="2091333" cy="396835"/>
          </a:xfrm>
          <a:prstGeom prst="rect">
            <a:avLst/>
          </a:prstGeom>
          <a:noFill/>
          <a:ln/>
        </p:spPr>
        <p:txBody>
          <a:bodyPr wrap="none" lIns="0" tIns="0" rIns="0" bIns="0" rtlCol="0" anchor="t"/>
          <a:lstStyle/>
          <a:p>
            <a:pPr marL="0" indent="0" algn="l">
              <a:lnSpc>
                <a:spcPts val="3100"/>
              </a:lnSpc>
              <a:buNone/>
            </a:pPr>
            <a:r>
              <a:rPr lang="en-US" sz="2200" b="1" dirty="0">
                <a:solidFill>
                  <a:srgbClr val="504C49"/>
                </a:solidFill>
                <a:latin typeface="Source Serif Pro" pitchFamily="34" charset="0"/>
                <a:ea typeface="Source Serif Pro" pitchFamily="34" charset="-122"/>
                <a:cs typeface="Source Serif Pro" pitchFamily="34" charset="-120"/>
              </a:rPr>
              <a:t>by Vikshita Mali</a:t>
            </a: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401413" y="2459593"/>
            <a:ext cx="4971574" cy="3310295"/>
          </a:xfrm>
          <a:prstGeom prst="rect">
            <a:avLst/>
          </a:prstGeom>
        </p:spPr>
      </p:pic>
      <p:sp>
        <p:nvSpPr>
          <p:cNvPr id="4" name="Text 0"/>
          <p:cNvSpPr/>
          <p:nvPr/>
        </p:nvSpPr>
        <p:spPr>
          <a:xfrm>
            <a:off x="720447" y="894755"/>
            <a:ext cx="7703106" cy="1286589"/>
          </a:xfrm>
          <a:prstGeom prst="rect">
            <a:avLst/>
          </a:prstGeom>
          <a:noFill/>
          <a:ln/>
        </p:spPr>
        <p:txBody>
          <a:bodyPr wrap="square" lIns="0" tIns="0" rIns="0" bIns="0" rtlCol="0" anchor="t"/>
          <a:lstStyle/>
          <a:p>
            <a:pPr marL="0" indent="0">
              <a:lnSpc>
                <a:spcPts val="5050"/>
              </a:lnSpc>
              <a:buNone/>
            </a:pPr>
            <a:r>
              <a:rPr lang="en-US" sz="4050" dirty="0">
                <a:solidFill>
                  <a:srgbClr val="201B18"/>
                </a:solidFill>
                <a:latin typeface="Platypi" pitchFamily="34" charset="0"/>
                <a:ea typeface="Platypi" pitchFamily="34" charset="-122"/>
                <a:cs typeface="Platypi" pitchFamily="34" charset="-120"/>
              </a:rPr>
              <a:t>Conclusion and Recommendations</a:t>
            </a:r>
            <a:endParaRPr lang="en-US" sz="4050" dirty="0"/>
          </a:p>
        </p:txBody>
      </p:sp>
      <p:sp>
        <p:nvSpPr>
          <p:cNvPr id="5" name="Shape 1"/>
          <p:cNvSpPr/>
          <p:nvPr/>
        </p:nvSpPr>
        <p:spPr>
          <a:xfrm>
            <a:off x="720447" y="2721650"/>
            <a:ext cx="463153" cy="463153"/>
          </a:xfrm>
          <a:prstGeom prst="roundRect">
            <a:avLst>
              <a:gd name="adj" fmla="val 6667"/>
            </a:avLst>
          </a:prstGeom>
          <a:solidFill>
            <a:srgbClr val="F9F7F7"/>
          </a:solidFill>
          <a:ln/>
        </p:spPr>
      </p:sp>
      <p:sp>
        <p:nvSpPr>
          <p:cNvPr id="6" name="Text 2"/>
          <p:cNvSpPr/>
          <p:nvPr/>
        </p:nvSpPr>
        <p:spPr>
          <a:xfrm>
            <a:off x="882610" y="2798802"/>
            <a:ext cx="138708" cy="308848"/>
          </a:xfrm>
          <a:prstGeom prst="rect">
            <a:avLst/>
          </a:prstGeom>
          <a:noFill/>
          <a:ln/>
        </p:spPr>
        <p:txBody>
          <a:bodyPr wrap="none" lIns="0" tIns="0" rIns="0" bIns="0" rtlCol="0" anchor="t"/>
          <a:lstStyle/>
          <a:p>
            <a:pPr marL="0" indent="0" algn="ctr">
              <a:lnSpc>
                <a:spcPts val="2400"/>
              </a:lnSpc>
              <a:buNone/>
            </a:pPr>
            <a:r>
              <a:rPr lang="en-US" sz="2400" dirty="0">
                <a:solidFill>
                  <a:srgbClr val="504C49"/>
                </a:solidFill>
                <a:latin typeface="Platypi" pitchFamily="34" charset="0"/>
                <a:ea typeface="Platypi" pitchFamily="34" charset="-122"/>
                <a:cs typeface="Platypi" pitchFamily="34" charset="-120"/>
              </a:rPr>
              <a:t>1</a:t>
            </a:r>
            <a:endParaRPr lang="en-US" sz="2400" dirty="0"/>
          </a:p>
        </p:txBody>
      </p:sp>
      <p:sp>
        <p:nvSpPr>
          <p:cNvPr id="7" name="Text 3"/>
          <p:cNvSpPr/>
          <p:nvPr/>
        </p:nvSpPr>
        <p:spPr>
          <a:xfrm>
            <a:off x="1389459" y="2721650"/>
            <a:ext cx="2573179" cy="321588"/>
          </a:xfrm>
          <a:prstGeom prst="rect">
            <a:avLst/>
          </a:prstGeom>
          <a:noFill/>
          <a:ln/>
        </p:spPr>
        <p:txBody>
          <a:bodyPr wrap="none" lIns="0" tIns="0" rIns="0" bIns="0" rtlCol="0" anchor="t"/>
          <a:lstStyle/>
          <a:p>
            <a:pPr marL="0" indent="0">
              <a:lnSpc>
                <a:spcPts val="2500"/>
              </a:lnSpc>
              <a:buNone/>
            </a:pPr>
            <a:r>
              <a:rPr lang="en-US" sz="2000" dirty="0">
                <a:solidFill>
                  <a:srgbClr val="504C49"/>
                </a:solidFill>
                <a:latin typeface="Platypi" pitchFamily="34" charset="0"/>
                <a:ea typeface="Platypi" pitchFamily="34" charset="-122"/>
                <a:cs typeface="Platypi" pitchFamily="34" charset="-120"/>
              </a:rPr>
              <a:t>Key Findings</a:t>
            </a:r>
            <a:endParaRPr lang="en-US" sz="2000" dirty="0"/>
          </a:p>
        </p:txBody>
      </p:sp>
      <p:sp>
        <p:nvSpPr>
          <p:cNvPr id="8" name="Text 4"/>
          <p:cNvSpPr/>
          <p:nvPr/>
        </p:nvSpPr>
        <p:spPr>
          <a:xfrm>
            <a:off x="1389459" y="3166705"/>
            <a:ext cx="3079671" cy="987981"/>
          </a:xfrm>
          <a:prstGeom prst="rect">
            <a:avLst/>
          </a:prstGeom>
          <a:noFill/>
          <a:ln/>
        </p:spPr>
        <p:txBody>
          <a:bodyPr wrap="square" lIns="0" tIns="0" rIns="0" bIns="0" rtlCol="0" anchor="t"/>
          <a:lstStyle/>
          <a:p>
            <a:pPr marL="0" indent="0">
              <a:lnSpc>
                <a:spcPts val="2550"/>
              </a:lnSpc>
              <a:buNone/>
            </a:pPr>
            <a:r>
              <a:rPr lang="en-US" sz="1600" dirty="0">
                <a:solidFill>
                  <a:srgbClr val="504C49"/>
                </a:solidFill>
                <a:latin typeface="Source Serif Pro" pitchFamily="34" charset="0"/>
                <a:ea typeface="Source Serif Pro" pitchFamily="34" charset="-122"/>
                <a:cs typeface="Source Serif Pro" pitchFamily="34" charset="-120"/>
              </a:rPr>
              <a:t>Summarize the most important insights from the financial modeling exercise.</a:t>
            </a:r>
            <a:endParaRPr lang="en-US" sz="1600" dirty="0"/>
          </a:p>
        </p:txBody>
      </p:sp>
      <p:sp>
        <p:nvSpPr>
          <p:cNvPr id="9" name="Shape 5"/>
          <p:cNvSpPr/>
          <p:nvPr/>
        </p:nvSpPr>
        <p:spPr>
          <a:xfrm>
            <a:off x="4674989" y="2721650"/>
            <a:ext cx="463153" cy="463153"/>
          </a:xfrm>
          <a:prstGeom prst="roundRect">
            <a:avLst>
              <a:gd name="adj" fmla="val 6667"/>
            </a:avLst>
          </a:prstGeom>
          <a:solidFill>
            <a:srgbClr val="F9F7F7"/>
          </a:solidFill>
          <a:ln/>
        </p:spPr>
      </p:sp>
      <p:sp>
        <p:nvSpPr>
          <p:cNvPr id="10" name="Text 6"/>
          <p:cNvSpPr/>
          <p:nvPr/>
        </p:nvSpPr>
        <p:spPr>
          <a:xfrm>
            <a:off x="4806791" y="2798802"/>
            <a:ext cx="199549" cy="308848"/>
          </a:xfrm>
          <a:prstGeom prst="rect">
            <a:avLst/>
          </a:prstGeom>
          <a:noFill/>
          <a:ln/>
        </p:spPr>
        <p:txBody>
          <a:bodyPr wrap="none" lIns="0" tIns="0" rIns="0" bIns="0" rtlCol="0" anchor="t"/>
          <a:lstStyle/>
          <a:p>
            <a:pPr marL="0" indent="0" algn="ctr">
              <a:lnSpc>
                <a:spcPts val="2400"/>
              </a:lnSpc>
              <a:buNone/>
            </a:pPr>
            <a:r>
              <a:rPr lang="en-US" sz="2400" dirty="0">
                <a:solidFill>
                  <a:srgbClr val="504C49"/>
                </a:solidFill>
                <a:latin typeface="Platypi" pitchFamily="34" charset="0"/>
                <a:ea typeface="Platypi" pitchFamily="34" charset="-122"/>
                <a:cs typeface="Platypi" pitchFamily="34" charset="-120"/>
              </a:rPr>
              <a:t>2</a:t>
            </a:r>
            <a:endParaRPr lang="en-US" sz="2400" dirty="0"/>
          </a:p>
        </p:txBody>
      </p:sp>
      <p:sp>
        <p:nvSpPr>
          <p:cNvPr id="11" name="Text 7"/>
          <p:cNvSpPr/>
          <p:nvPr/>
        </p:nvSpPr>
        <p:spPr>
          <a:xfrm>
            <a:off x="5344001" y="2721650"/>
            <a:ext cx="2573179" cy="321588"/>
          </a:xfrm>
          <a:prstGeom prst="rect">
            <a:avLst/>
          </a:prstGeom>
          <a:noFill/>
          <a:ln/>
        </p:spPr>
        <p:txBody>
          <a:bodyPr wrap="none" lIns="0" tIns="0" rIns="0" bIns="0" rtlCol="0" anchor="t"/>
          <a:lstStyle/>
          <a:p>
            <a:pPr marL="0" indent="0">
              <a:lnSpc>
                <a:spcPts val="2500"/>
              </a:lnSpc>
              <a:buNone/>
            </a:pPr>
            <a:r>
              <a:rPr lang="en-US" sz="2000" dirty="0">
                <a:solidFill>
                  <a:srgbClr val="504C49"/>
                </a:solidFill>
                <a:latin typeface="Platypi" pitchFamily="34" charset="0"/>
                <a:ea typeface="Platypi" pitchFamily="34" charset="-122"/>
                <a:cs typeface="Platypi" pitchFamily="34" charset="-120"/>
              </a:rPr>
              <a:t>Valuation Range</a:t>
            </a:r>
            <a:endParaRPr lang="en-US" sz="2000" dirty="0"/>
          </a:p>
        </p:txBody>
      </p:sp>
      <p:sp>
        <p:nvSpPr>
          <p:cNvPr id="12" name="Text 8"/>
          <p:cNvSpPr/>
          <p:nvPr/>
        </p:nvSpPr>
        <p:spPr>
          <a:xfrm>
            <a:off x="5344001" y="3166705"/>
            <a:ext cx="3079671" cy="1317308"/>
          </a:xfrm>
          <a:prstGeom prst="rect">
            <a:avLst/>
          </a:prstGeom>
          <a:noFill/>
          <a:ln/>
        </p:spPr>
        <p:txBody>
          <a:bodyPr wrap="square" lIns="0" tIns="0" rIns="0" bIns="0" rtlCol="0" anchor="t"/>
          <a:lstStyle/>
          <a:p>
            <a:pPr marL="0" indent="0">
              <a:lnSpc>
                <a:spcPts val="2550"/>
              </a:lnSpc>
              <a:buNone/>
            </a:pPr>
            <a:r>
              <a:rPr lang="en-US" sz="1600" dirty="0">
                <a:solidFill>
                  <a:srgbClr val="504C49"/>
                </a:solidFill>
                <a:latin typeface="Source Serif Pro" pitchFamily="34" charset="0"/>
                <a:ea typeface="Source Serif Pro" pitchFamily="34" charset="-122"/>
                <a:cs typeface="Source Serif Pro" pitchFamily="34" charset="-120"/>
              </a:rPr>
              <a:t>Present the estimated intrinsic value of Sun Pharma's equity based on the various valuation approaches.</a:t>
            </a:r>
            <a:endParaRPr lang="en-US" sz="1600" dirty="0"/>
          </a:p>
        </p:txBody>
      </p:sp>
      <p:sp>
        <p:nvSpPr>
          <p:cNvPr id="13" name="Shape 9"/>
          <p:cNvSpPr/>
          <p:nvPr/>
        </p:nvSpPr>
        <p:spPr>
          <a:xfrm>
            <a:off x="720447" y="4921448"/>
            <a:ext cx="463153" cy="463153"/>
          </a:xfrm>
          <a:prstGeom prst="roundRect">
            <a:avLst>
              <a:gd name="adj" fmla="val 6667"/>
            </a:avLst>
          </a:prstGeom>
          <a:solidFill>
            <a:srgbClr val="F9F7F7"/>
          </a:solidFill>
          <a:ln/>
        </p:spPr>
      </p:sp>
      <p:sp>
        <p:nvSpPr>
          <p:cNvPr id="14" name="Text 10"/>
          <p:cNvSpPr/>
          <p:nvPr/>
        </p:nvSpPr>
        <p:spPr>
          <a:xfrm>
            <a:off x="855583" y="4998601"/>
            <a:ext cx="192762" cy="308848"/>
          </a:xfrm>
          <a:prstGeom prst="rect">
            <a:avLst/>
          </a:prstGeom>
          <a:noFill/>
          <a:ln/>
        </p:spPr>
        <p:txBody>
          <a:bodyPr wrap="none" lIns="0" tIns="0" rIns="0" bIns="0" rtlCol="0" anchor="t"/>
          <a:lstStyle/>
          <a:p>
            <a:pPr marL="0" indent="0" algn="ctr">
              <a:lnSpc>
                <a:spcPts val="2400"/>
              </a:lnSpc>
              <a:buNone/>
            </a:pPr>
            <a:r>
              <a:rPr lang="en-US" sz="2400" dirty="0">
                <a:solidFill>
                  <a:srgbClr val="504C49"/>
                </a:solidFill>
                <a:latin typeface="Platypi" pitchFamily="34" charset="0"/>
                <a:ea typeface="Platypi" pitchFamily="34" charset="-122"/>
                <a:cs typeface="Platypi" pitchFamily="34" charset="-120"/>
              </a:rPr>
              <a:t>3</a:t>
            </a:r>
            <a:endParaRPr lang="en-US" sz="2400" dirty="0"/>
          </a:p>
        </p:txBody>
      </p:sp>
      <p:sp>
        <p:nvSpPr>
          <p:cNvPr id="15" name="Text 11"/>
          <p:cNvSpPr/>
          <p:nvPr/>
        </p:nvSpPr>
        <p:spPr>
          <a:xfrm>
            <a:off x="1389459" y="4921448"/>
            <a:ext cx="3079671" cy="643176"/>
          </a:xfrm>
          <a:prstGeom prst="rect">
            <a:avLst/>
          </a:prstGeom>
          <a:noFill/>
          <a:ln/>
        </p:spPr>
        <p:txBody>
          <a:bodyPr wrap="square" lIns="0" tIns="0" rIns="0" bIns="0" rtlCol="0" anchor="t"/>
          <a:lstStyle/>
          <a:p>
            <a:pPr marL="0" indent="0">
              <a:lnSpc>
                <a:spcPts val="2500"/>
              </a:lnSpc>
              <a:buNone/>
            </a:pPr>
            <a:r>
              <a:rPr lang="en-US" sz="2000" dirty="0">
                <a:solidFill>
                  <a:srgbClr val="504C49"/>
                </a:solidFill>
                <a:latin typeface="Platypi" pitchFamily="34" charset="0"/>
                <a:ea typeface="Platypi" pitchFamily="34" charset="-122"/>
                <a:cs typeface="Platypi" pitchFamily="34" charset="-120"/>
              </a:rPr>
              <a:t>Strategic Recommendations</a:t>
            </a:r>
            <a:endParaRPr lang="en-US" sz="2000" dirty="0"/>
          </a:p>
        </p:txBody>
      </p:sp>
      <p:sp>
        <p:nvSpPr>
          <p:cNvPr id="16" name="Text 12"/>
          <p:cNvSpPr/>
          <p:nvPr/>
        </p:nvSpPr>
        <p:spPr>
          <a:xfrm>
            <a:off x="1389459" y="5688092"/>
            <a:ext cx="3079671" cy="1646634"/>
          </a:xfrm>
          <a:prstGeom prst="rect">
            <a:avLst/>
          </a:prstGeom>
          <a:noFill/>
          <a:ln/>
        </p:spPr>
        <p:txBody>
          <a:bodyPr wrap="square" lIns="0" tIns="0" rIns="0" bIns="0" rtlCol="0" anchor="t"/>
          <a:lstStyle/>
          <a:p>
            <a:pPr marL="0" indent="0">
              <a:lnSpc>
                <a:spcPts val="2550"/>
              </a:lnSpc>
              <a:buNone/>
            </a:pPr>
            <a:r>
              <a:rPr lang="en-US" sz="1600" dirty="0">
                <a:solidFill>
                  <a:srgbClr val="504C49"/>
                </a:solidFill>
                <a:latin typeface="Source Serif Pro" pitchFamily="34" charset="0"/>
                <a:ea typeface="Source Serif Pro" pitchFamily="34" charset="-122"/>
                <a:cs typeface="Source Serif Pro" pitchFamily="34" charset="-120"/>
              </a:rPr>
              <a:t>Provide actionable recommendations to management on growth strategies, capital allocation, and other strategic initiatives.</a:t>
            </a:r>
            <a:endParaRPr lang="en-US" sz="1600" dirty="0"/>
          </a:p>
        </p:txBody>
      </p:sp>
      <p:sp>
        <p:nvSpPr>
          <p:cNvPr id="17" name="Shape 13"/>
          <p:cNvSpPr/>
          <p:nvPr/>
        </p:nvSpPr>
        <p:spPr>
          <a:xfrm>
            <a:off x="4674989" y="4921448"/>
            <a:ext cx="463153" cy="463153"/>
          </a:xfrm>
          <a:prstGeom prst="roundRect">
            <a:avLst>
              <a:gd name="adj" fmla="val 6667"/>
            </a:avLst>
          </a:prstGeom>
          <a:solidFill>
            <a:srgbClr val="F9F7F7"/>
          </a:solidFill>
          <a:ln/>
        </p:spPr>
      </p:sp>
      <p:sp>
        <p:nvSpPr>
          <p:cNvPr id="18" name="Text 14"/>
          <p:cNvSpPr/>
          <p:nvPr/>
        </p:nvSpPr>
        <p:spPr>
          <a:xfrm>
            <a:off x="4803696" y="4998601"/>
            <a:ext cx="205621" cy="308848"/>
          </a:xfrm>
          <a:prstGeom prst="rect">
            <a:avLst/>
          </a:prstGeom>
          <a:noFill/>
          <a:ln/>
        </p:spPr>
        <p:txBody>
          <a:bodyPr wrap="none" lIns="0" tIns="0" rIns="0" bIns="0" rtlCol="0" anchor="t"/>
          <a:lstStyle/>
          <a:p>
            <a:pPr marL="0" indent="0" algn="ctr">
              <a:lnSpc>
                <a:spcPts val="2400"/>
              </a:lnSpc>
              <a:buNone/>
            </a:pPr>
            <a:r>
              <a:rPr lang="en-US" sz="2400" dirty="0">
                <a:solidFill>
                  <a:srgbClr val="504C49"/>
                </a:solidFill>
                <a:latin typeface="Platypi" pitchFamily="34" charset="0"/>
                <a:ea typeface="Platypi" pitchFamily="34" charset="-122"/>
                <a:cs typeface="Platypi" pitchFamily="34" charset="-120"/>
              </a:rPr>
              <a:t>4</a:t>
            </a:r>
            <a:endParaRPr lang="en-US" sz="2400" dirty="0"/>
          </a:p>
        </p:txBody>
      </p:sp>
      <p:sp>
        <p:nvSpPr>
          <p:cNvPr id="19" name="Text 15"/>
          <p:cNvSpPr/>
          <p:nvPr/>
        </p:nvSpPr>
        <p:spPr>
          <a:xfrm>
            <a:off x="5344001" y="4921448"/>
            <a:ext cx="2573179" cy="321588"/>
          </a:xfrm>
          <a:prstGeom prst="rect">
            <a:avLst/>
          </a:prstGeom>
          <a:noFill/>
          <a:ln/>
        </p:spPr>
        <p:txBody>
          <a:bodyPr wrap="none" lIns="0" tIns="0" rIns="0" bIns="0" rtlCol="0" anchor="t"/>
          <a:lstStyle/>
          <a:p>
            <a:pPr marL="0" indent="0">
              <a:lnSpc>
                <a:spcPts val="2500"/>
              </a:lnSpc>
              <a:buNone/>
            </a:pPr>
            <a:r>
              <a:rPr lang="en-US" sz="2000" dirty="0">
                <a:solidFill>
                  <a:srgbClr val="504C49"/>
                </a:solidFill>
                <a:latin typeface="Platypi" pitchFamily="34" charset="0"/>
                <a:ea typeface="Platypi" pitchFamily="34" charset="-122"/>
                <a:cs typeface="Platypi" pitchFamily="34" charset="-120"/>
              </a:rPr>
              <a:t>Investment Thesis</a:t>
            </a:r>
            <a:endParaRPr lang="en-US" sz="2000" dirty="0"/>
          </a:p>
        </p:txBody>
      </p:sp>
      <p:sp>
        <p:nvSpPr>
          <p:cNvPr id="20" name="Text 16"/>
          <p:cNvSpPr/>
          <p:nvPr/>
        </p:nvSpPr>
        <p:spPr>
          <a:xfrm>
            <a:off x="5344001" y="5366504"/>
            <a:ext cx="3079671" cy="1317308"/>
          </a:xfrm>
          <a:prstGeom prst="rect">
            <a:avLst/>
          </a:prstGeom>
          <a:noFill/>
          <a:ln/>
        </p:spPr>
        <p:txBody>
          <a:bodyPr wrap="square" lIns="0" tIns="0" rIns="0" bIns="0" rtlCol="0" anchor="t"/>
          <a:lstStyle/>
          <a:p>
            <a:pPr marL="0" indent="0">
              <a:lnSpc>
                <a:spcPts val="2550"/>
              </a:lnSpc>
              <a:buNone/>
            </a:pPr>
            <a:r>
              <a:rPr lang="en-US" sz="1600" dirty="0">
                <a:solidFill>
                  <a:srgbClr val="504C49"/>
                </a:solidFill>
                <a:latin typeface="Source Serif Pro" pitchFamily="34" charset="0"/>
                <a:ea typeface="Source Serif Pro" pitchFamily="34" charset="-122"/>
                <a:cs typeface="Source Serif Pro" pitchFamily="34" charset="-120"/>
              </a:rPr>
              <a:t>Conclude with a well-reasoned investment recommendation supported by the financial analysis.</a:t>
            </a: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283488" y="2673787"/>
            <a:ext cx="4919305" cy="2881908"/>
          </a:xfrm>
          <a:prstGeom prst="rect">
            <a:avLst/>
          </a:prstGeom>
        </p:spPr>
      </p:pic>
      <p:sp>
        <p:nvSpPr>
          <p:cNvPr id="4" name="Text 0"/>
          <p:cNvSpPr/>
          <p:nvPr/>
        </p:nvSpPr>
        <p:spPr>
          <a:xfrm>
            <a:off x="6280190" y="748189"/>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201B18"/>
                </a:solidFill>
                <a:latin typeface="Platypi" pitchFamily="34" charset="0"/>
                <a:ea typeface="Platypi" pitchFamily="34" charset="-122"/>
                <a:cs typeface="Platypi" pitchFamily="34" charset="-120"/>
              </a:rPr>
              <a:t>Data Gathering and Assumptions</a:t>
            </a:r>
            <a:endParaRPr lang="en-US" sz="4450" dirty="0"/>
          </a:p>
        </p:txBody>
      </p:sp>
      <p:sp>
        <p:nvSpPr>
          <p:cNvPr id="5" name="Shape 1"/>
          <p:cNvSpPr/>
          <p:nvPr/>
        </p:nvSpPr>
        <p:spPr>
          <a:xfrm>
            <a:off x="6280190" y="2761059"/>
            <a:ext cx="510302" cy="510302"/>
          </a:xfrm>
          <a:prstGeom prst="roundRect">
            <a:avLst>
              <a:gd name="adj" fmla="val 6667"/>
            </a:avLst>
          </a:prstGeom>
          <a:solidFill>
            <a:srgbClr val="F9F7F7"/>
          </a:solidFill>
          <a:ln/>
        </p:spPr>
      </p:sp>
      <p:sp>
        <p:nvSpPr>
          <p:cNvPr id="6" name="Text 2"/>
          <p:cNvSpPr/>
          <p:nvPr/>
        </p:nvSpPr>
        <p:spPr>
          <a:xfrm>
            <a:off x="6458903" y="2846070"/>
            <a:ext cx="152757" cy="340281"/>
          </a:xfrm>
          <a:prstGeom prst="rect">
            <a:avLst/>
          </a:prstGeom>
          <a:noFill/>
          <a:ln/>
        </p:spPr>
        <p:txBody>
          <a:bodyPr wrap="none" lIns="0" tIns="0" rIns="0" bIns="0" rtlCol="0" anchor="t"/>
          <a:lstStyle/>
          <a:p>
            <a:pPr marL="0" indent="0" algn="ctr">
              <a:lnSpc>
                <a:spcPts val="2650"/>
              </a:lnSpc>
              <a:buNone/>
            </a:pPr>
            <a:r>
              <a:rPr lang="en-US" sz="2650" dirty="0">
                <a:solidFill>
                  <a:srgbClr val="504C49"/>
                </a:solidFill>
                <a:latin typeface="Platypi" pitchFamily="34" charset="0"/>
                <a:ea typeface="Platypi" pitchFamily="34" charset="-122"/>
                <a:cs typeface="Platypi" pitchFamily="34" charset="-120"/>
              </a:rPr>
              <a:t>1</a:t>
            </a:r>
            <a:endParaRPr lang="en-US" sz="2650" dirty="0"/>
          </a:p>
        </p:txBody>
      </p:sp>
      <p:sp>
        <p:nvSpPr>
          <p:cNvPr id="7" name="Text 3"/>
          <p:cNvSpPr/>
          <p:nvPr/>
        </p:nvSpPr>
        <p:spPr>
          <a:xfrm>
            <a:off x="7017306" y="2761059"/>
            <a:ext cx="2842260" cy="354330"/>
          </a:xfrm>
          <a:prstGeom prst="rect">
            <a:avLst/>
          </a:prstGeom>
          <a:noFill/>
          <a:ln/>
        </p:spPr>
        <p:txBody>
          <a:bodyPr wrap="none" lIns="0" tIns="0" rIns="0" bIns="0" rtlCol="0" anchor="t"/>
          <a:lstStyle/>
          <a:p>
            <a:pPr marL="0" indent="0">
              <a:lnSpc>
                <a:spcPts val="2750"/>
              </a:lnSpc>
              <a:buNone/>
            </a:pPr>
            <a:r>
              <a:rPr lang="en-US" sz="2200" dirty="0">
                <a:solidFill>
                  <a:srgbClr val="504C49"/>
                </a:solidFill>
                <a:latin typeface="Platypi" pitchFamily="34" charset="0"/>
                <a:ea typeface="Platypi" pitchFamily="34" charset="-122"/>
                <a:cs typeface="Platypi" pitchFamily="34" charset="-120"/>
              </a:rPr>
              <a:t>Historical Financials</a:t>
            </a:r>
            <a:endParaRPr lang="en-US" sz="2200" dirty="0"/>
          </a:p>
        </p:txBody>
      </p:sp>
      <p:sp>
        <p:nvSpPr>
          <p:cNvPr id="8" name="Text 4"/>
          <p:cNvSpPr/>
          <p:nvPr/>
        </p:nvSpPr>
        <p:spPr>
          <a:xfrm>
            <a:off x="7017306" y="3251478"/>
            <a:ext cx="2927747" cy="1451610"/>
          </a:xfrm>
          <a:prstGeom prst="rect">
            <a:avLst/>
          </a:prstGeom>
          <a:noFill/>
          <a:ln/>
        </p:spPr>
        <p:txBody>
          <a:bodyPr wrap="squar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Collect 5 years of audited financial statements to establish baselines and trends.</a:t>
            </a:r>
            <a:endParaRPr lang="en-US" sz="1750" dirty="0"/>
          </a:p>
        </p:txBody>
      </p:sp>
      <p:sp>
        <p:nvSpPr>
          <p:cNvPr id="9" name="Shape 5"/>
          <p:cNvSpPr/>
          <p:nvPr/>
        </p:nvSpPr>
        <p:spPr>
          <a:xfrm>
            <a:off x="10171867" y="2761059"/>
            <a:ext cx="510302" cy="510302"/>
          </a:xfrm>
          <a:prstGeom prst="roundRect">
            <a:avLst>
              <a:gd name="adj" fmla="val 6667"/>
            </a:avLst>
          </a:prstGeom>
          <a:solidFill>
            <a:srgbClr val="F9F7F7"/>
          </a:solidFill>
          <a:ln/>
        </p:spPr>
      </p:sp>
      <p:sp>
        <p:nvSpPr>
          <p:cNvPr id="10" name="Text 6"/>
          <p:cNvSpPr/>
          <p:nvPr/>
        </p:nvSpPr>
        <p:spPr>
          <a:xfrm>
            <a:off x="10317123" y="2846070"/>
            <a:ext cx="219789" cy="340281"/>
          </a:xfrm>
          <a:prstGeom prst="rect">
            <a:avLst/>
          </a:prstGeom>
          <a:noFill/>
          <a:ln/>
        </p:spPr>
        <p:txBody>
          <a:bodyPr wrap="none" lIns="0" tIns="0" rIns="0" bIns="0" rtlCol="0" anchor="t"/>
          <a:lstStyle/>
          <a:p>
            <a:pPr marL="0" indent="0" algn="ctr">
              <a:lnSpc>
                <a:spcPts val="2650"/>
              </a:lnSpc>
              <a:buNone/>
            </a:pPr>
            <a:r>
              <a:rPr lang="en-US" sz="2650" dirty="0">
                <a:solidFill>
                  <a:srgbClr val="504C49"/>
                </a:solidFill>
                <a:latin typeface="Platypi" pitchFamily="34" charset="0"/>
                <a:ea typeface="Platypi" pitchFamily="34" charset="-122"/>
                <a:cs typeface="Platypi" pitchFamily="34" charset="-120"/>
              </a:rPr>
              <a:t>2</a:t>
            </a:r>
            <a:endParaRPr lang="en-US" sz="2650" dirty="0"/>
          </a:p>
        </p:txBody>
      </p:sp>
      <p:sp>
        <p:nvSpPr>
          <p:cNvPr id="11" name="Text 7"/>
          <p:cNvSpPr/>
          <p:nvPr/>
        </p:nvSpPr>
        <p:spPr>
          <a:xfrm>
            <a:off x="10908983" y="2761059"/>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04C49"/>
                </a:solidFill>
                <a:latin typeface="Platypi" pitchFamily="34" charset="0"/>
                <a:ea typeface="Platypi" pitchFamily="34" charset="-122"/>
                <a:cs typeface="Platypi" pitchFamily="34" charset="-120"/>
              </a:rPr>
              <a:t>Industry Data</a:t>
            </a:r>
            <a:endParaRPr lang="en-US" sz="2200" dirty="0"/>
          </a:p>
        </p:txBody>
      </p:sp>
      <p:sp>
        <p:nvSpPr>
          <p:cNvPr id="12" name="Text 8"/>
          <p:cNvSpPr/>
          <p:nvPr/>
        </p:nvSpPr>
        <p:spPr>
          <a:xfrm>
            <a:off x="10908983" y="3251478"/>
            <a:ext cx="2927747" cy="1451610"/>
          </a:xfrm>
          <a:prstGeom prst="rect">
            <a:avLst/>
          </a:prstGeom>
          <a:noFill/>
          <a:ln/>
        </p:spPr>
        <p:txBody>
          <a:bodyPr wrap="squar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Research market size, growth rates, and competitive landscape to inform projections.</a:t>
            </a:r>
            <a:endParaRPr lang="en-US" sz="1750" dirty="0"/>
          </a:p>
        </p:txBody>
      </p:sp>
      <p:sp>
        <p:nvSpPr>
          <p:cNvPr id="13" name="Shape 9"/>
          <p:cNvSpPr/>
          <p:nvPr/>
        </p:nvSpPr>
        <p:spPr>
          <a:xfrm>
            <a:off x="6280190" y="5185053"/>
            <a:ext cx="510302" cy="510302"/>
          </a:xfrm>
          <a:prstGeom prst="roundRect">
            <a:avLst>
              <a:gd name="adj" fmla="val 6667"/>
            </a:avLst>
          </a:prstGeom>
          <a:solidFill>
            <a:srgbClr val="F9F7F7"/>
          </a:solidFill>
          <a:ln/>
        </p:spPr>
      </p:sp>
      <p:sp>
        <p:nvSpPr>
          <p:cNvPr id="14" name="Text 10"/>
          <p:cNvSpPr/>
          <p:nvPr/>
        </p:nvSpPr>
        <p:spPr>
          <a:xfrm>
            <a:off x="6429137" y="5270063"/>
            <a:ext cx="212288" cy="340281"/>
          </a:xfrm>
          <a:prstGeom prst="rect">
            <a:avLst/>
          </a:prstGeom>
          <a:noFill/>
          <a:ln/>
        </p:spPr>
        <p:txBody>
          <a:bodyPr wrap="none" lIns="0" tIns="0" rIns="0" bIns="0" rtlCol="0" anchor="t"/>
          <a:lstStyle/>
          <a:p>
            <a:pPr marL="0" indent="0" algn="ctr">
              <a:lnSpc>
                <a:spcPts val="2650"/>
              </a:lnSpc>
              <a:buNone/>
            </a:pPr>
            <a:r>
              <a:rPr lang="en-US" sz="2650" dirty="0">
                <a:solidFill>
                  <a:srgbClr val="504C49"/>
                </a:solidFill>
                <a:latin typeface="Platypi" pitchFamily="34" charset="0"/>
                <a:ea typeface="Platypi" pitchFamily="34" charset="-122"/>
                <a:cs typeface="Platypi" pitchFamily="34" charset="-120"/>
              </a:rPr>
              <a:t>3</a:t>
            </a:r>
            <a:endParaRPr lang="en-US" sz="2650" dirty="0"/>
          </a:p>
        </p:txBody>
      </p:sp>
      <p:sp>
        <p:nvSpPr>
          <p:cNvPr id="15" name="Text 11"/>
          <p:cNvSpPr/>
          <p:nvPr/>
        </p:nvSpPr>
        <p:spPr>
          <a:xfrm>
            <a:off x="7017306" y="5185053"/>
            <a:ext cx="2927747" cy="708660"/>
          </a:xfrm>
          <a:prstGeom prst="rect">
            <a:avLst/>
          </a:prstGeom>
          <a:noFill/>
          <a:ln/>
        </p:spPr>
        <p:txBody>
          <a:bodyPr wrap="square" lIns="0" tIns="0" rIns="0" bIns="0" rtlCol="0" anchor="t"/>
          <a:lstStyle/>
          <a:p>
            <a:pPr marL="0" indent="0">
              <a:lnSpc>
                <a:spcPts val="2750"/>
              </a:lnSpc>
              <a:buNone/>
            </a:pPr>
            <a:r>
              <a:rPr lang="en-US" sz="2200" dirty="0">
                <a:solidFill>
                  <a:srgbClr val="504C49"/>
                </a:solidFill>
                <a:latin typeface="Platypi" pitchFamily="34" charset="0"/>
                <a:ea typeface="Platypi" pitchFamily="34" charset="-122"/>
                <a:cs typeface="Platypi" pitchFamily="34" charset="-120"/>
              </a:rPr>
              <a:t>Macroeconomic Factors</a:t>
            </a:r>
            <a:endParaRPr lang="en-US" sz="2200" dirty="0"/>
          </a:p>
        </p:txBody>
      </p:sp>
      <p:sp>
        <p:nvSpPr>
          <p:cNvPr id="16" name="Text 12"/>
          <p:cNvSpPr/>
          <p:nvPr/>
        </p:nvSpPr>
        <p:spPr>
          <a:xfrm>
            <a:off x="7017306" y="6029801"/>
            <a:ext cx="2927747" cy="1451610"/>
          </a:xfrm>
          <a:prstGeom prst="rect">
            <a:avLst/>
          </a:prstGeom>
          <a:noFill/>
          <a:ln/>
        </p:spPr>
        <p:txBody>
          <a:bodyPr wrap="squar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Consider GDP, inflation, and other economic indicators that could impact the business.</a:t>
            </a:r>
            <a:endParaRPr lang="en-US" sz="1750" dirty="0"/>
          </a:p>
        </p:txBody>
      </p:sp>
      <p:sp>
        <p:nvSpPr>
          <p:cNvPr id="17" name="Shape 13"/>
          <p:cNvSpPr/>
          <p:nvPr/>
        </p:nvSpPr>
        <p:spPr>
          <a:xfrm>
            <a:off x="10171867" y="5185053"/>
            <a:ext cx="510302" cy="510302"/>
          </a:xfrm>
          <a:prstGeom prst="roundRect">
            <a:avLst>
              <a:gd name="adj" fmla="val 6667"/>
            </a:avLst>
          </a:prstGeom>
          <a:solidFill>
            <a:srgbClr val="F9F7F7"/>
          </a:solidFill>
          <a:ln/>
        </p:spPr>
      </p:sp>
      <p:sp>
        <p:nvSpPr>
          <p:cNvPr id="18" name="Text 14"/>
          <p:cNvSpPr/>
          <p:nvPr/>
        </p:nvSpPr>
        <p:spPr>
          <a:xfrm>
            <a:off x="10313670" y="5270063"/>
            <a:ext cx="226576" cy="340281"/>
          </a:xfrm>
          <a:prstGeom prst="rect">
            <a:avLst/>
          </a:prstGeom>
          <a:noFill/>
          <a:ln/>
        </p:spPr>
        <p:txBody>
          <a:bodyPr wrap="none" lIns="0" tIns="0" rIns="0" bIns="0" rtlCol="0" anchor="t"/>
          <a:lstStyle/>
          <a:p>
            <a:pPr marL="0" indent="0" algn="ctr">
              <a:lnSpc>
                <a:spcPts val="2650"/>
              </a:lnSpc>
              <a:buNone/>
            </a:pPr>
            <a:r>
              <a:rPr lang="en-US" sz="2650" dirty="0">
                <a:solidFill>
                  <a:srgbClr val="504C49"/>
                </a:solidFill>
                <a:latin typeface="Platypi" pitchFamily="34" charset="0"/>
                <a:ea typeface="Platypi" pitchFamily="34" charset="-122"/>
                <a:cs typeface="Platypi" pitchFamily="34" charset="-120"/>
              </a:rPr>
              <a:t>4</a:t>
            </a:r>
            <a:endParaRPr lang="en-US" sz="2650" dirty="0"/>
          </a:p>
        </p:txBody>
      </p:sp>
      <p:sp>
        <p:nvSpPr>
          <p:cNvPr id="19" name="Text 15"/>
          <p:cNvSpPr/>
          <p:nvPr/>
        </p:nvSpPr>
        <p:spPr>
          <a:xfrm>
            <a:off x="10908983" y="5185053"/>
            <a:ext cx="2927747" cy="708660"/>
          </a:xfrm>
          <a:prstGeom prst="rect">
            <a:avLst/>
          </a:prstGeom>
          <a:noFill/>
          <a:ln/>
        </p:spPr>
        <p:txBody>
          <a:bodyPr wrap="square" lIns="0" tIns="0" rIns="0" bIns="0" rtlCol="0" anchor="t"/>
          <a:lstStyle/>
          <a:p>
            <a:pPr marL="0" indent="0">
              <a:lnSpc>
                <a:spcPts val="2750"/>
              </a:lnSpc>
              <a:buNone/>
            </a:pPr>
            <a:r>
              <a:rPr lang="en-US" sz="2200" dirty="0">
                <a:solidFill>
                  <a:srgbClr val="504C49"/>
                </a:solidFill>
                <a:latin typeface="Platypi" pitchFamily="34" charset="0"/>
                <a:ea typeface="Platypi" pitchFamily="34" charset="-122"/>
                <a:cs typeface="Platypi" pitchFamily="34" charset="-120"/>
              </a:rPr>
              <a:t>Management Guidance</a:t>
            </a:r>
            <a:endParaRPr lang="en-US" sz="2200" dirty="0"/>
          </a:p>
        </p:txBody>
      </p:sp>
      <p:sp>
        <p:nvSpPr>
          <p:cNvPr id="20" name="Text 16"/>
          <p:cNvSpPr/>
          <p:nvPr/>
        </p:nvSpPr>
        <p:spPr>
          <a:xfrm>
            <a:off x="10908983" y="6029801"/>
            <a:ext cx="2927747" cy="1088708"/>
          </a:xfrm>
          <a:prstGeom prst="rect">
            <a:avLst/>
          </a:prstGeom>
          <a:noFill/>
          <a:ln/>
        </p:spPr>
        <p:txBody>
          <a:bodyPr wrap="squar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Incorporate the company's internal goals and strategic initiatives.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2539960"/>
            <a:ext cx="9636919" cy="708779"/>
          </a:xfrm>
          <a:prstGeom prst="rect">
            <a:avLst/>
          </a:prstGeom>
          <a:noFill/>
          <a:ln/>
        </p:spPr>
        <p:txBody>
          <a:bodyPr wrap="none" lIns="0" tIns="0" rIns="0" bIns="0" rtlCol="0" anchor="t"/>
          <a:lstStyle/>
          <a:p>
            <a:pPr marL="0" indent="0">
              <a:lnSpc>
                <a:spcPts val="5550"/>
              </a:lnSpc>
              <a:buNone/>
            </a:pPr>
            <a:r>
              <a:rPr lang="en-US" sz="4450" dirty="0">
                <a:solidFill>
                  <a:srgbClr val="201B18"/>
                </a:solidFill>
                <a:latin typeface="Platypi" pitchFamily="34" charset="0"/>
                <a:ea typeface="Platypi" pitchFamily="34" charset="-122"/>
                <a:cs typeface="Platypi" pitchFamily="34" charset="-120"/>
              </a:rPr>
              <a:t>Forecasting the Income Statement</a:t>
            </a:r>
            <a:endParaRPr lang="en-US" sz="4450" dirty="0"/>
          </a:p>
        </p:txBody>
      </p:sp>
      <p:sp>
        <p:nvSpPr>
          <p:cNvPr id="3" name="Text 1"/>
          <p:cNvSpPr/>
          <p:nvPr/>
        </p:nvSpPr>
        <p:spPr>
          <a:xfrm>
            <a:off x="793790" y="3815715"/>
            <a:ext cx="2835235" cy="354330"/>
          </a:xfrm>
          <a:prstGeom prst="rect">
            <a:avLst/>
          </a:prstGeom>
          <a:noFill/>
          <a:ln/>
        </p:spPr>
        <p:txBody>
          <a:bodyPr wrap="none" lIns="0" tIns="0" rIns="0" bIns="0" rtlCol="0" anchor="t"/>
          <a:lstStyle/>
          <a:p>
            <a:pPr marL="0" indent="0">
              <a:lnSpc>
                <a:spcPts val="2750"/>
              </a:lnSpc>
              <a:buNone/>
            </a:pPr>
            <a:r>
              <a:rPr lang="en-US" sz="2200" dirty="0">
                <a:solidFill>
                  <a:srgbClr val="201B18"/>
                </a:solidFill>
                <a:latin typeface="Platypi" pitchFamily="34" charset="0"/>
                <a:ea typeface="Platypi" pitchFamily="34" charset="-122"/>
                <a:cs typeface="Platypi" pitchFamily="34" charset="-120"/>
              </a:rPr>
              <a:t>Revenue Drivers</a:t>
            </a:r>
            <a:endParaRPr lang="en-US" sz="2200" dirty="0"/>
          </a:p>
        </p:txBody>
      </p:sp>
      <p:sp>
        <p:nvSpPr>
          <p:cNvPr id="4" name="Text 2"/>
          <p:cNvSpPr/>
          <p:nvPr/>
        </p:nvSpPr>
        <p:spPr>
          <a:xfrm>
            <a:off x="793790" y="4396859"/>
            <a:ext cx="3978116" cy="1088708"/>
          </a:xfrm>
          <a:prstGeom prst="rect">
            <a:avLst/>
          </a:prstGeom>
          <a:noFill/>
          <a:ln/>
        </p:spPr>
        <p:txBody>
          <a:bodyPr wrap="squar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Project sales growth based on market trends, product pipeline, and competitive positioning.</a:t>
            </a:r>
            <a:endParaRPr lang="en-US" sz="1750" dirty="0"/>
          </a:p>
        </p:txBody>
      </p:sp>
      <p:sp>
        <p:nvSpPr>
          <p:cNvPr id="5" name="Text 3"/>
          <p:cNvSpPr/>
          <p:nvPr/>
        </p:nvSpPr>
        <p:spPr>
          <a:xfrm>
            <a:off x="5332928" y="3815715"/>
            <a:ext cx="2835235" cy="354330"/>
          </a:xfrm>
          <a:prstGeom prst="rect">
            <a:avLst/>
          </a:prstGeom>
          <a:noFill/>
          <a:ln/>
        </p:spPr>
        <p:txBody>
          <a:bodyPr wrap="none" lIns="0" tIns="0" rIns="0" bIns="0" rtlCol="0" anchor="t"/>
          <a:lstStyle/>
          <a:p>
            <a:pPr marL="0" indent="0">
              <a:lnSpc>
                <a:spcPts val="2750"/>
              </a:lnSpc>
              <a:buNone/>
            </a:pPr>
            <a:r>
              <a:rPr lang="en-US" sz="2200" dirty="0">
                <a:solidFill>
                  <a:srgbClr val="201B18"/>
                </a:solidFill>
                <a:latin typeface="Platypi" pitchFamily="34" charset="0"/>
                <a:ea typeface="Platypi" pitchFamily="34" charset="-122"/>
                <a:cs typeface="Platypi" pitchFamily="34" charset="-120"/>
              </a:rPr>
              <a:t>Cost Structures</a:t>
            </a:r>
            <a:endParaRPr lang="en-US" sz="2200" dirty="0"/>
          </a:p>
        </p:txBody>
      </p:sp>
      <p:sp>
        <p:nvSpPr>
          <p:cNvPr id="6" name="Text 4"/>
          <p:cNvSpPr/>
          <p:nvPr/>
        </p:nvSpPr>
        <p:spPr>
          <a:xfrm>
            <a:off x="5332928" y="4396859"/>
            <a:ext cx="3978116" cy="1088708"/>
          </a:xfrm>
          <a:prstGeom prst="rect">
            <a:avLst/>
          </a:prstGeom>
          <a:noFill/>
          <a:ln/>
        </p:spPr>
        <p:txBody>
          <a:bodyPr wrap="squar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Forecast cost of goods sold, R&amp;D, and operating expenses based on historical data and future plans.</a:t>
            </a:r>
            <a:endParaRPr lang="en-US" sz="1750" dirty="0"/>
          </a:p>
        </p:txBody>
      </p:sp>
      <p:sp>
        <p:nvSpPr>
          <p:cNvPr id="7" name="Text 5"/>
          <p:cNvSpPr/>
          <p:nvPr/>
        </p:nvSpPr>
        <p:spPr>
          <a:xfrm>
            <a:off x="9872067" y="3815715"/>
            <a:ext cx="2835235" cy="354330"/>
          </a:xfrm>
          <a:prstGeom prst="rect">
            <a:avLst/>
          </a:prstGeom>
          <a:noFill/>
          <a:ln/>
        </p:spPr>
        <p:txBody>
          <a:bodyPr wrap="none" lIns="0" tIns="0" rIns="0" bIns="0" rtlCol="0" anchor="t"/>
          <a:lstStyle/>
          <a:p>
            <a:pPr marL="0" indent="0">
              <a:lnSpc>
                <a:spcPts val="2750"/>
              </a:lnSpc>
              <a:buNone/>
            </a:pPr>
            <a:r>
              <a:rPr lang="en-US" sz="2200" dirty="0">
                <a:solidFill>
                  <a:srgbClr val="201B18"/>
                </a:solidFill>
                <a:latin typeface="Platypi" pitchFamily="34" charset="0"/>
                <a:ea typeface="Platypi" pitchFamily="34" charset="-122"/>
                <a:cs typeface="Platypi" pitchFamily="34" charset="-120"/>
              </a:rPr>
              <a:t>Profitability Metrics</a:t>
            </a:r>
            <a:endParaRPr lang="en-US" sz="2200" dirty="0"/>
          </a:p>
        </p:txBody>
      </p:sp>
      <p:sp>
        <p:nvSpPr>
          <p:cNvPr id="8" name="Text 6"/>
          <p:cNvSpPr/>
          <p:nvPr/>
        </p:nvSpPr>
        <p:spPr>
          <a:xfrm>
            <a:off x="9872067" y="4396859"/>
            <a:ext cx="3978116" cy="1088708"/>
          </a:xfrm>
          <a:prstGeom prst="rect">
            <a:avLst/>
          </a:prstGeom>
          <a:noFill/>
          <a:ln/>
        </p:spPr>
        <p:txBody>
          <a:bodyPr wrap="squar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Calculate gross margin, EBITDA, and net income to assess financial performance over the forecast period.</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31148"/>
          </a:xfrm>
          <a:prstGeom prst="rect">
            <a:avLst/>
          </a:prstGeom>
        </p:spPr>
      </p:pic>
      <p:pic>
        <p:nvPicPr>
          <p:cNvPr id="3" name="Image 1" descr="preencoded.png"/>
          <p:cNvPicPr>
            <a:picLocks noChangeAspect="1"/>
          </p:cNvPicPr>
          <p:nvPr/>
        </p:nvPicPr>
        <p:blipFill>
          <a:blip r:embed="rId4"/>
          <a:stretch>
            <a:fillRect/>
          </a:stretch>
        </p:blipFill>
        <p:spPr>
          <a:xfrm>
            <a:off x="275511" y="1674614"/>
            <a:ext cx="4935260" cy="4881801"/>
          </a:xfrm>
          <a:prstGeom prst="rect">
            <a:avLst/>
          </a:prstGeom>
        </p:spPr>
      </p:pic>
      <p:sp>
        <p:nvSpPr>
          <p:cNvPr id="4" name="Text 0"/>
          <p:cNvSpPr/>
          <p:nvPr/>
        </p:nvSpPr>
        <p:spPr>
          <a:xfrm>
            <a:off x="6258044" y="606266"/>
            <a:ext cx="7600712" cy="1378029"/>
          </a:xfrm>
          <a:prstGeom prst="rect">
            <a:avLst/>
          </a:prstGeom>
          <a:noFill/>
          <a:ln/>
        </p:spPr>
        <p:txBody>
          <a:bodyPr wrap="square" lIns="0" tIns="0" rIns="0" bIns="0" rtlCol="0" anchor="t"/>
          <a:lstStyle/>
          <a:p>
            <a:pPr marL="0" indent="0">
              <a:lnSpc>
                <a:spcPts val="5400"/>
              </a:lnSpc>
              <a:buNone/>
            </a:pPr>
            <a:r>
              <a:rPr lang="en-US" sz="4300" dirty="0">
                <a:solidFill>
                  <a:srgbClr val="201B18"/>
                </a:solidFill>
                <a:latin typeface="Platypi" pitchFamily="34" charset="0"/>
                <a:ea typeface="Platypi" pitchFamily="34" charset="-122"/>
                <a:cs typeface="Platypi" pitchFamily="34" charset="-120"/>
              </a:rPr>
              <a:t>Forecasting the Balance Sheet</a:t>
            </a:r>
            <a:endParaRPr lang="en-US" sz="4300" dirty="0"/>
          </a:p>
        </p:txBody>
      </p:sp>
      <p:sp>
        <p:nvSpPr>
          <p:cNvPr id="5" name="Shape 1"/>
          <p:cNvSpPr/>
          <p:nvPr/>
        </p:nvSpPr>
        <p:spPr>
          <a:xfrm>
            <a:off x="6573441" y="2314932"/>
            <a:ext cx="30480" cy="5309949"/>
          </a:xfrm>
          <a:prstGeom prst="roundRect">
            <a:avLst>
              <a:gd name="adj" fmla="val 108513"/>
            </a:avLst>
          </a:prstGeom>
          <a:solidFill>
            <a:srgbClr val="D8D4D4"/>
          </a:solidFill>
          <a:ln/>
        </p:spPr>
      </p:sp>
      <p:sp>
        <p:nvSpPr>
          <p:cNvPr id="6" name="Shape 2"/>
          <p:cNvSpPr/>
          <p:nvPr/>
        </p:nvSpPr>
        <p:spPr>
          <a:xfrm>
            <a:off x="6806208" y="2795707"/>
            <a:ext cx="771644" cy="30480"/>
          </a:xfrm>
          <a:prstGeom prst="roundRect">
            <a:avLst>
              <a:gd name="adj" fmla="val 108513"/>
            </a:avLst>
          </a:prstGeom>
          <a:solidFill>
            <a:srgbClr val="D8D4D4"/>
          </a:solidFill>
          <a:ln/>
        </p:spPr>
      </p:sp>
      <p:sp>
        <p:nvSpPr>
          <p:cNvPr id="7" name="Shape 3"/>
          <p:cNvSpPr/>
          <p:nvPr/>
        </p:nvSpPr>
        <p:spPr>
          <a:xfrm>
            <a:off x="6340673" y="2562939"/>
            <a:ext cx="496014" cy="496014"/>
          </a:xfrm>
          <a:prstGeom prst="roundRect">
            <a:avLst>
              <a:gd name="adj" fmla="val 6668"/>
            </a:avLst>
          </a:prstGeom>
          <a:solidFill>
            <a:srgbClr val="F9F7F7"/>
          </a:solidFill>
          <a:ln/>
        </p:spPr>
      </p:sp>
      <p:sp>
        <p:nvSpPr>
          <p:cNvPr id="8" name="Text 4"/>
          <p:cNvSpPr/>
          <p:nvPr/>
        </p:nvSpPr>
        <p:spPr>
          <a:xfrm>
            <a:off x="6514386" y="2645569"/>
            <a:ext cx="148471" cy="330756"/>
          </a:xfrm>
          <a:prstGeom prst="rect">
            <a:avLst/>
          </a:prstGeom>
          <a:noFill/>
          <a:ln/>
        </p:spPr>
        <p:txBody>
          <a:bodyPr wrap="none" lIns="0" tIns="0" rIns="0" bIns="0" rtlCol="0" anchor="t"/>
          <a:lstStyle/>
          <a:p>
            <a:pPr marL="0" indent="0" algn="ctr">
              <a:lnSpc>
                <a:spcPts val="2600"/>
              </a:lnSpc>
              <a:buNone/>
            </a:pPr>
            <a:r>
              <a:rPr lang="en-US" sz="2600" dirty="0">
                <a:solidFill>
                  <a:srgbClr val="504C49"/>
                </a:solidFill>
                <a:latin typeface="Platypi" pitchFamily="34" charset="0"/>
                <a:ea typeface="Platypi" pitchFamily="34" charset="-122"/>
                <a:cs typeface="Platypi" pitchFamily="34" charset="-120"/>
              </a:rPr>
              <a:t>1</a:t>
            </a:r>
            <a:endParaRPr lang="en-US" sz="2600" dirty="0"/>
          </a:p>
        </p:txBody>
      </p:sp>
      <p:sp>
        <p:nvSpPr>
          <p:cNvPr id="9" name="Text 5"/>
          <p:cNvSpPr/>
          <p:nvPr/>
        </p:nvSpPr>
        <p:spPr>
          <a:xfrm>
            <a:off x="7801332" y="2535317"/>
            <a:ext cx="2756178" cy="344448"/>
          </a:xfrm>
          <a:prstGeom prst="rect">
            <a:avLst/>
          </a:prstGeom>
          <a:noFill/>
          <a:ln/>
        </p:spPr>
        <p:txBody>
          <a:bodyPr wrap="none" lIns="0" tIns="0" rIns="0" bIns="0" rtlCol="0" anchor="t"/>
          <a:lstStyle/>
          <a:p>
            <a:pPr marL="0" indent="0" algn="l">
              <a:lnSpc>
                <a:spcPts val="2700"/>
              </a:lnSpc>
              <a:buNone/>
            </a:pPr>
            <a:r>
              <a:rPr lang="en-US" sz="2150" dirty="0">
                <a:solidFill>
                  <a:srgbClr val="504C49"/>
                </a:solidFill>
                <a:latin typeface="Platypi" pitchFamily="34" charset="0"/>
                <a:ea typeface="Platypi" pitchFamily="34" charset="-122"/>
                <a:cs typeface="Platypi" pitchFamily="34" charset="-120"/>
              </a:rPr>
              <a:t>Assets</a:t>
            </a:r>
            <a:endParaRPr lang="en-US" sz="2150" dirty="0"/>
          </a:p>
        </p:txBody>
      </p:sp>
      <p:sp>
        <p:nvSpPr>
          <p:cNvPr id="10" name="Text 6"/>
          <p:cNvSpPr/>
          <p:nvPr/>
        </p:nvSpPr>
        <p:spPr>
          <a:xfrm>
            <a:off x="7801332" y="3012043"/>
            <a:ext cx="6057424" cy="705564"/>
          </a:xfrm>
          <a:prstGeom prst="rect">
            <a:avLst/>
          </a:prstGeom>
          <a:noFill/>
          <a:ln/>
        </p:spPr>
        <p:txBody>
          <a:bodyPr wrap="square" lIns="0" tIns="0" rIns="0" bIns="0" rtlCol="0" anchor="t"/>
          <a:lstStyle/>
          <a:p>
            <a:pPr marL="0" indent="0" algn="l">
              <a:lnSpc>
                <a:spcPts val="2750"/>
              </a:lnSpc>
              <a:buNone/>
            </a:pPr>
            <a:r>
              <a:rPr lang="en-US" sz="1700" dirty="0">
                <a:solidFill>
                  <a:srgbClr val="504C49"/>
                </a:solidFill>
                <a:latin typeface="Source Serif Pro" pitchFamily="34" charset="0"/>
                <a:ea typeface="Source Serif Pro" pitchFamily="34" charset="-122"/>
                <a:cs typeface="Source Serif Pro" pitchFamily="34" charset="-120"/>
              </a:rPr>
              <a:t>Project cash, receivables, inventory, and fixed assets based on revenue growth and operational needs.</a:t>
            </a:r>
            <a:endParaRPr lang="en-US" sz="1700" dirty="0"/>
          </a:p>
        </p:txBody>
      </p:sp>
      <p:sp>
        <p:nvSpPr>
          <p:cNvPr id="11" name="Shape 7"/>
          <p:cNvSpPr/>
          <p:nvPr/>
        </p:nvSpPr>
        <p:spPr>
          <a:xfrm>
            <a:off x="6806208" y="4639151"/>
            <a:ext cx="771644" cy="30480"/>
          </a:xfrm>
          <a:prstGeom prst="roundRect">
            <a:avLst>
              <a:gd name="adj" fmla="val 108513"/>
            </a:avLst>
          </a:prstGeom>
          <a:solidFill>
            <a:srgbClr val="D8D4D4"/>
          </a:solidFill>
          <a:ln/>
        </p:spPr>
      </p:sp>
      <p:sp>
        <p:nvSpPr>
          <p:cNvPr id="12" name="Shape 8"/>
          <p:cNvSpPr/>
          <p:nvPr/>
        </p:nvSpPr>
        <p:spPr>
          <a:xfrm>
            <a:off x="6340673" y="4406384"/>
            <a:ext cx="496014" cy="496014"/>
          </a:xfrm>
          <a:prstGeom prst="roundRect">
            <a:avLst>
              <a:gd name="adj" fmla="val 6668"/>
            </a:avLst>
          </a:prstGeom>
          <a:solidFill>
            <a:srgbClr val="F9F7F7"/>
          </a:solidFill>
          <a:ln/>
        </p:spPr>
      </p:sp>
      <p:sp>
        <p:nvSpPr>
          <p:cNvPr id="13" name="Text 9"/>
          <p:cNvSpPr/>
          <p:nvPr/>
        </p:nvSpPr>
        <p:spPr>
          <a:xfrm>
            <a:off x="6481882" y="4489013"/>
            <a:ext cx="213598" cy="330756"/>
          </a:xfrm>
          <a:prstGeom prst="rect">
            <a:avLst/>
          </a:prstGeom>
          <a:noFill/>
          <a:ln/>
        </p:spPr>
        <p:txBody>
          <a:bodyPr wrap="none" lIns="0" tIns="0" rIns="0" bIns="0" rtlCol="0" anchor="t"/>
          <a:lstStyle/>
          <a:p>
            <a:pPr marL="0" indent="0" algn="ctr">
              <a:lnSpc>
                <a:spcPts val="2600"/>
              </a:lnSpc>
              <a:buNone/>
            </a:pPr>
            <a:r>
              <a:rPr lang="en-US" sz="2600" dirty="0">
                <a:solidFill>
                  <a:srgbClr val="504C49"/>
                </a:solidFill>
                <a:latin typeface="Platypi" pitchFamily="34" charset="0"/>
                <a:ea typeface="Platypi" pitchFamily="34" charset="-122"/>
                <a:cs typeface="Platypi" pitchFamily="34" charset="-120"/>
              </a:rPr>
              <a:t>2</a:t>
            </a:r>
            <a:endParaRPr lang="en-US" sz="2600" dirty="0"/>
          </a:p>
        </p:txBody>
      </p:sp>
      <p:sp>
        <p:nvSpPr>
          <p:cNvPr id="14" name="Text 10"/>
          <p:cNvSpPr/>
          <p:nvPr/>
        </p:nvSpPr>
        <p:spPr>
          <a:xfrm>
            <a:off x="7801332" y="4378762"/>
            <a:ext cx="2756178" cy="344448"/>
          </a:xfrm>
          <a:prstGeom prst="rect">
            <a:avLst/>
          </a:prstGeom>
          <a:noFill/>
          <a:ln/>
        </p:spPr>
        <p:txBody>
          <a:bodyPr wrap="none" lIns="0" tIns="0" rIns="0" bIns="0" rtlCol="0" anchor="t"/>
          <a:lstStyle/>
          <a:p>
            <a:pPr marL="0" indent="0" algn="l">
              <a:lnSpc>
                <a:spcPts val="2700"/>
              </a:lnSpc>
              <a:buNone/>
            </a:pPr>
            <a:r>
              <a:rPr lang="en-US" sz="2150" dirty="0">
                <a:solidFill>
                  <a:srgbClr val="504C49"/>
                </a:solidFill>
                <a:latin typeface="Platypi" pitchFamily="34" charset="0"/>
                <a:ea typeface="Platypi" pitchFamily="34" charset="-122"/>
                <a:cs typeface="Platypi" pitchFamily="34" charset="-120"/>
              </a:rPr>
              <a:t>Liabilities</a:t>
            </a:r>
            <a:endParaRPr lang="en-US" sz="2150" dirty="0"/>
          </a:p>
        </p:txBody>
      </p:sp>
      <p:sp>
        <p:nvSpPr>
          <p:cNvPr id="15" name="Text 11"/>
          <p:cNvSpPr/>
          <p:nvPr/>
        </p:nvSpPr>
        <p:spPr>
          <a:xfrm>
            <a:off x="7801332" y="4855488"/>
            <a:ext cx="6057424" cy="705564"/>
          </a:xfrm>
          <a:prstGeom prst="rect">
            <a:avLst/>
          </a:prstGeom>
          <a:noFill/>
          <a:ln/>
        </p:spPr>
        <p:txBody>
          <a:bodyPr wrap="square" lIns="0" tIns="0" rIns="0" bIns="0" rtlCol="0" anchor="t"/>
          <a:lstStyle/>
          <a:p>
            <a:pPr marL="0" indent="0" algn="l">
              <a:lnSpc>
                <a:spcPts val="2750"/>
              </a:lnSpc>
              <a:buNone/>
            </a:pPr>
            <a:r>
              <a:rPr lang="en-US" sz="1700" dirty="0">
                <a:solidFill>
                  <a:srgbClr val="504C49"/>
                </a:solidFill>
                <a:latin typeface="Source Serif Pro" pitchFamily="34" charset="0"/>
                <a:ea typeface="Source Serif Pro" pitchFamily="34" charset="-122"/>
                <a:cs typeface="Source Serif Pro" pitchFamily="34" charset="-120"/>
              </a:rPr>
              <a:t>Forecast payables, debt, and other obligations to maintain a healthy capital structure.</a:t>
            </a:r>
            <a:endParaRPr lang="en-US" sz="1700" dirty="0"/>
          </a:p>
        </p:txBody>
      </p:sp>
      <p:sp>
        <p:nvSpPr>
          <p:cNvPr id="16" name="Shape 12"/>
          <p:cNvSpPr/>
          <p:nvPr/>
        </p:nvSpPr>
        <p:spPr>
          <a:xfrm>
            <a:off x="6806208" y="6482596"/>
            <a:ext cx="771644" cy="30480"/>
          </a:xfrm>
          <a:prstGeom prst="roundRect">
            <a:avLst>
              <a:gd name="adj" fmla="val 108513"/>
            </a:avLst>
          </a:prstGeom>
          <a:solidFill>
            <a:srgbClr val="D8D4D4"/>
          </a:solidFill>
          <a:ln/>
        </p:spPr>
      </p:sp>
      <p:sp>
        <p:nvSpPr>
          <p:cNvPr id="17" name="Shape 13"/>
          <p:cNvSpPr/>
          <p:nvPr/>
        </p:nvSpPr>
        <p:spPr>
          <a:xfrm>
            <a:off x="6340673" y="6249829"/>
            <a:ext cx="496014" cy="496014"/>
          </a:xfrm>
          <a:prstGeom prst="roundRect">
            <a:avLst>
              <a:gd name="adj" fmla="val 6668"/>
            </a:avLst>
          </a:prstGeom>
          <a:solidFill>
            <a:srgbClr val="F9F7F7"/>
          </a:solidFill>
          <a:ln/>
        </p:spPr>
      </p:sp>
      <p:sp>
        <p:nvSpPr>
          <p:cNvPr id="18" name="Text 14"/>
          <p:cNvSpPr/>
          <p:nvPr/>
        </p:nvSpPr>
        <p:spPr>
          <a:xfrm>
            <a:off x="6485453" y="6332458"/>
            <a:ext cx="206335" cy="330756"/>
          </a:xfrm>
          <a:prstGeom prst="rect">
            <a:avLst/>
          </a:prstGeom>
          <a:noFill/>
          <a:ln/>
        </p:spPr>
        <p:txBody>
          <a:bodyPr wrap="none" lIns="0" tIns="0" rIns="0" bIns="0" rtlCol="0" anchor="t"/>
          <a:lstStyle/>
          <a:p>
            <a:pPr marL="0" indent="0" algn="ctr">
              <a:lnSpc>
                <a:spcPts val="2600"/>
              </a:lnSpc>
              <a:buNone/>
            </a:pPr>
            <a:r>
              <a:rPr lang="en-US" sz="2600" dirty="0">
                <a:solidFill>
                  <a:srgbClr val="504C49"/>
                </a:solidFill>
                <a:latin typeface="Platypi" pitchFamily="34" charset="0"/>
                <a:ea typeface="Platypi" pitchFamily="34" charset="-122"/>
                <a:cs typeface="Platypi" pitchFamily="34" charset="-120"/>
              </a:rPr>
              <a:t>3</a:t>
            </a:r>
            <a:endParaRPr lang="en-US" sz="2600" dirty="0"/>
          </a:p>
        </p:txBody>
      </p:sp>
      <p:sp>
        <p:nvSpPr>
          <p:cNvPr id="19" name="Text 15"/>
          <p:cNvSpPr/>
          <p:nvPr/>
        </p:nvSpPr>
        <p:spPr>
          <a:xfrm>
            <a:off x="7801332" y="6222206"/>
            <a:ext cx="2756178" cy="344448"/>
          </a:xfrm>
          <a:prstGeom prst="rect">
            <a:avLst/>
          </a:prstGeom>
          <a:noFill/>
          <a:ln/>
        </p:spPr>
        <p:txBody>
          <a:bodyPr wrap="none" lIns="0" tIns="0" rIns="0" bIns="0" rtlCol="0" anchor="t"/>
          <a:lstStyle/>
          <a:p>
            <a:pPr marL="0" indent="0" algn="l">
              <a:lnSpc>
                <a:spcPts val="2700"/>
              </a:lnSpc>
              <a:buNone/>
            </a:pPr>
            <a:r>
              <a:rPr lang="en-US" sz="2150" dirty="0">
                <a:solidFill>
                  <a:srgbClr val="504C49"/>
                </a:solidFill>
                <a:latin typeface="Platypi" pitchFamily="34" charset="0"/>
                <a:ea typeface="Platypi" pitchFamily="34" charset="-122"/>
                <a:cs typeface="Platypi" pitchFamily="34" charset="-120"/>
              </a:rPr>
              <a:t>Equity</a:t>
            </a:r>
            <a:endParaRPr lang="en-US" sz="2150" dirty="0"/>
          </a:p>
        </p:txBody>
      </p:sp>
      <p:sp>
        <p:nvSpPr>
          <p:cNvPr id="20" name="Text 16"/>
          <p:cNvSpPr/>
          <p:nvPr/>
        </p:nvSpPr>
        <p:spPr>
          <a:xfrm>
            <a:off x="7801332" y="6698933"/>
            <a:ext cx="6057424" cy="705564"/>
          </a:xfrm>
          <a:prstGeom prst="rect">
            <a:avLst/>
          </a:prstGeom>
          <a:noFill/>
          <a:ln/>
        </p:spPr>
        <p:txBody>
          <a:bodyPr wrap="square" lIns="0" tIns="0" rIns="0" bIns="0" rtlCol="0" anchor="t"/>
          <a:lstStyle/>
          <a:p>
            <a:pPr marL="0" indent="0" algn="l">
              <a:lnSpc>
                <a:spcPts val="2750"/>
              </a:lnSpc>
              <a:buNone/>
            </a:pPr>
            <a:r>
              <a:rPr lang="en-US" sz="1700" dirty="0">
                <a:solidFill>
                  <a:srgbClr val="504C49"/>
                </a:solidFill>
                <a:latin typeface="Source Serif Pro" pitchFamily="34" charset="0"/>
                <a:ea typeface="Source Serif Pro" pitchFamily="34" charset="-122"/>
                <a:cs typeface="Source Serif Pro" pitchFamily="34" charset="-120"/>
              </a:rPr>
              <a:t>Account for changes in retained earnings, stock issuances, and other equity components.</a:t>
            </a:r>
            <a:endParaRPr lang="en-US" sz="17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420106" y="1292066"/>
            <a:ext cx="4934069" cy="5645468"/>
          </a:xfrm>
          <a:prstGeom prst="rect">
            <a:avLst/>
          </a:prstGeom>
        </p:spPr>
      </p:pic>
      <p:sp>
        <p:nvSpPr>
          <p:cNvPr id="4" name="Text 0"/>
          <p:cNvSpPr/>
          <p:nvPr/>
        </p:nvSpPr>
        <p:spPr>
          <a:xfrm>
            <a:off x="773073" y="608290"/>
            <a:ext cx="7597854" cy="1380411"/>
          </a:xfrm>
          <a:prstGeom prst="rect">
            <a:avLst/>
          </a:prstGeom>
          <a:noFill/>
          <a:ln/>
        </p:spPr>
        <p:txBody>
          <a:bodyPr wrap="square" lIns="0" tIns="0" rIns="0" bIns="0" rtlCol="0" anchor="t"/>
          <a:lstStyle/>
          <a:p>
            <a:pPr marL="0" indent="0">
              <a:lnSpc>
                <a:spcPts val="5400"/>
              </a:lnSpc>
              <a:buNone/>
            </a:pPr>
            <a:r>
              <a:rPr lang="en-US" sz="4300" dirty="0">
                <a:solidFill>
                  <a:srgbClr val="201B18"/>
                </a:solidFill>
                <a:latin typeface="Platypi" pitchFamily="34" charset="0"/>
                <a:ea typeface="Platypi" pitchFamily="34" charset="-122"/>
                <a:cs typeface="Platypi" pitchFamily="34" charset="-120"/>
              </a:rPr>
              <a:t>Forecasting the Cash Flow Statement</a:t>
            </a:r>
            <a:endParaRPr lang="en-US" sz="4300" dirty="0"/>
          </a:p>
        </p:txBody>
      </p:sp>
      <p:pic>
        <p:nvPicPr>
          <p:cNvPr id="5" name="Image 2" descr="preencoded.png"/>
          <p:cNvPicPr>
            <a:picLocks noChangeAspect="1"/>
          </p:cNvPicPr>
          <p:nvPr/>
        </p:nvPicPr>
        <p:blipFill>
          <a:blip r:embed="rId5"/>
          <a:stretch>
            <a:fillRect/>
          </a:stretch>
        </p:blipFill>
        <p:spPr>
          <a:xfrm>
            <a:off x="773073" y="2319933"/>
            <a:ext cx="1104424" cy="1767126"/>
          </a:xfrm>
          <a:prstGeom prst="rect">
            <a:avLst/>
          </a:prstGeom>
        </p:spPr>
      </p:pic>
      <p:sp>
        <p:nvSpPr>
          <p:cNvPr id="6" name="Text 1"/>
          <p:cNvSpPr/>
          <p:nvPr/>
        </p:nvSpPr>
        <p:spPr>
          <a:xfrm>
            <a:off x="2208728" y="2540794"/>
            <a:ext cx="2838807" cy="345043"/>
          </a:xfrm>
          <a:prstGeom prst="rect">
            <a:avLst/>
          </a:prstGeom>
          <a:noFill/>
          <a:ln/>
        </p:spPr>
        <p:txBody>
          <a:bodyPr wrap="none" lIns="0" tIns="0" rIns="0" bIns="0" rtlCol="0" anchor="t"/>
          <a:lstStyle/>
          <a:p>
            <a:pPr marL="0" indent="0" algn="l">
              <a:lnSpc>
                <a:spcPts val="2700"/>
              </a:lnSpc>
              <a:buNone/>
            </a:pPr>
            <a:r>
              <a:rPr lang="en-US" sz="2150" dirty="0">
                <a:solidFill>
                  <a:srgbClr val="504C49"/>
                </a:solidFill>
                <a:latin typeface="Platypi" pitchFamily="34" charset="0"/>
                <a:ea typeface="Platypi" pitchFamily="34" charset="-122"/>
                <a:cs typeface="Platypi" pitchFamily="34" charset="-120"/>
              </a:rPr>
              <a:t>Operating Cash Flow</a:t>
            </a:r>
            <a:endParaRPr lang="en-US" sz="2150" dirty="0"/>
          </a:p>
        </p:txBody>
      </p:sp>
      <p:sp>
        <p:nvSpPr>
          <p:cNvPr id="7" name="Text 2"/>
          <p:cNvSpPr/>
          <p:nvPr/>
        </p:nvSpPr>
        <p:spPr>
          <a:xfrm>
            <a:off x="2208728" y="3018353"/>
            <a:ext cx="6162199" cy="353378"/>
          </a:xfrm>
          <a:prstGeom prst="rect">
            <a:avLst/>
          </a:prstGeom>
          <a:noFill/>
          <a:ln/>
        </p:spPr>
        <p:txBody>
          <a:bodyPr wrap="none" lIns="0" tIns="0" rIns="0" bIns="0" rtlCol="0" anchor="t"/>
          <a:lstStyle/>
          <a:p>
            <a:pPr marL="0" indent="0" algn="l">
              <a:lnSpc>
                <a:spcPts val="2750"/>
              </a:lnSpc>
              <a:buNone/>
            </a:pPr>
            <a:r>
              <a:rPr lang="en-US" sz="1700" dirty="0">
                <a:solidFill>
                  <a:srgbClr val="504C49"/>
                </a:solidFill>
                <a:latin typeface="Source Serif Pro" pitchFamily="34" charset="0"/>
                <a:ea typeface="Source Serif Pro" pitchFamily="34" charset="-122"/>
                <a:cs typeface="Source Serif Pro" pitchFamily="34" charset="-120"/>
              </a:rPr>
              <a:t>Estimate cash generated from normal business operations.</a:t>
            </a:r>
            <a:endParaRPr lang="en-US" sz="1700" dirty="0"/>
          </a:p>
        </p:txBody>
      </p:sp>
      <p:pic>
        <p:nvPicPr>
          <p:cNvPr id="8" name="Image 3" descr="preencoded.png"/>
          <p:cNvPicPr>
            <a:picLocks noChangeAspect="1"/>
          </p:cNvPicPr>
          <p:nvPr/>
        </p:nvPicPr>
        <p:blipFill>
          <a:blip r:embed="rId6"/>
          <a:stretch>
            <a:fillRect/>
          </a:stretch>
        </p:blipFill>
        <p:spPr>
          <a:xfrm>
            <a:off x="773073" y="4087058"/>
            <a:ext cx="1104424" cy="1767126"/>
          </a:xfrm>
          <a:prstGeom prst="rect">
            <a:avLst/>
          </a:prstGeom>
        </p:spPr>
      </p:pic>
      <p:sp>
        <p:nvSpPr>
          <p:cNvPr id="9" name="Text 3"/>
          <p:cNvSpPr/>
          <p:nvPr/>
        </p:nvSpPr>
        <p:spPr>
          <a:xfrm>
            <a:off x="2208728" y="4307919"/>
            <a:ext cx="2761178" cy="345043"/>
          </a:xfrm>
          <a:prstGeom prst="rect">
            <a:avLst/>
          </a:prstGeom>
          <a:noFill/>
          <a:ln/>
        </p:spPr>
        <p:txBody>
          <a:bodyPr wrap="none" lIns="0" tIns="0" rIns="0" bIns="0" rtlCol="0" anchor="t"/>
          <a:lstStyle/>
          <a:p>
            <a:pPr marL="0" indent="0" algn="l">
              <a:lnSpc>
                <a:spcPts val="2700"/>
              </a:lnSpc>
              <a:buNone/>
            </a:pPr>
            <a:r>
              <a:rPr lang="en-US" sz="2150" dirty="0">
                <a:solidFill>
                  <a:srgbClr val="504C49"/>
                </a:solidFill>
                <a:latin typeface="Platypi" pitchFamily="34" charset="0"/>
                <a:ea typeface="Platypi" pitchFamily="34" charset="-122"/>
                <a:cs typeface="Platypi" pitchFamily="34" charset="-120"/>
              </a:rPr>
              <a:t>Investing Cash Flow</a:t>
            </a:r>
            <a:endParaRPr lang="en-US" sz="2150" dirty="0"/>
          </a:p>
        </p:txBody>
      </p:sp>
      <p:sp>
        <p:nvSpPr>
          <p:cNvPr id="10" name="Text 4"/>
          <p:cNvSpPr/>
          <p:nvPr/>
        </p:nvSpPr>
        <p:spPr>
          <a:xfrm>
            <a:off x="2208728" y="4785479"/>
            <a:ext cx="6162199" cy="706755"/>
          </a:xfrm>
          <a:prstGeom prst="rect">
            <a:avLst/>
          </a:prstGeom>
          <a:noFill/>
          <a:ln/>
        </p:spPr>
        <p:txBody>
          <a:bodyPr wrap="square" lIns="0" tIns="0" rIns="0" bIns="0" rtlCol="0" anchor="t"/>
          <a:lstStyle/>
          <a:p>
            <a:pPr marL="0" indent="0" algn="l">
              <a:lnSpc>
                <a:spcPts val="2750"/>
              </a:lnSpc>
              <a:buNone/>
            </a:pPr>
            <a:r>
              <a:rPr lang="en-US" sz="1700" dirty="0">
                <a:solidFill>
                  <a:srgbClr val="504C49"/>
                </a:solidFill>
                <a:latin typeface="Source Serif Pro" pitchFamily="34" charset="0"/>
                <a:ea typeface="Source Serif Pro" pitchFamily="34" charset="-122"/>
                <a:cs typeface="Source Serif Pro" pitchFamily="34" charset="-120"/>
              </a:rPr>
              <a:t>Project cash used for capital expenditures and other investments.</a:t>
            </a:r>
            <a:endParaRPr lang="en-US" sz="1700" dirty="0"/>
          </a:p>
        </p:txBody>
      </p:sp>
      <p:pic>
        <p:nvPicPr>
          <p:cNvPr id="11" name="Image 4" descr="preencoded.png"/>
          <p:cNvPicPr>
            <a:picLocks noChangeAspect="1"/>
          </p:cNvPicPr>
          <p:nvPr/>
        </p:nvPicPr>
        <p:blipFill>
          <a:blip r:embed="rId7"/>
          <a:stretch>
            <a:fillRect/>
          </a:stretch>
        </p:blipFill>
        <p:spPr>
          <a:xfrm>
            <a:off x="773073" y="5854184"/>
            <a:ext cx="1104424" cy="1767126"/>
          </a:xfrm>
          <a:prstGeom prst="rect">
            <a:avLst/>
          </a:prstGeom>
        </p:spPr>
      </p:pic>
      <p:sp>
        <p:nvSpPr>
          <p:cNvPr id="12" name="Text 5"/>
          <p:cNvSpPr/>
          <p:nvPr/>
        </p:nvSpPr>
        <p:spPr>
          <a:xfrm>
            <a:off x="2208728" y="6075045"/>
            <a:ext cx="2793325" cy="345043"/>
          </a:xfrm>
          <a:prstGeom prst="rect">
            <a:avLst/>
          </a:prstGeom>
          <a:noFill/>
          <a:ln/>
        </p:spPr>
        <p:txBody>
          <a:bodyPr wrap="none" lIns="0" tIns="0" rIns="0" bIns="0" rtlCol="0" anchor="t"/>
          <a:lstStyle/>
          <a:p>
            <a:pPr marL="0" indent="0" algn="l">
              <a:lnSpc>
                <a:spcPts val="2700"/>
              </a:lnSpc>
              <a:buNone/>
            </a:pPr>
            <a:r>
              <a:rPr lang="en-US" sz="2150" dirty="0">
                <a:solidFill>
                  <a:srgbClr val="504C49"/>
                </a:solidFill>
                <a:latin typeface="Platypi" pitchFamily="34" charset="0"/>
                <a:ea typeface="Platypi" pitchFamily="34" charset="-122"/>
                <a:cs typeface="Platypi" pitchFamily="34" charset="-120"/>
              </a:rPr>
              <a:t>Financing Cash Flow</a:t>
            </a:r>
            <a:endParaRPr lang="en-US" sz="2150" dirty="0"/>
          </a:p>
        </p:txBody>
      </p:sp>
      <p:sp>
        <p:nvSpPr>
          <p:cNvPr id="13" name="Text 6"/>
          <p:cNvSpPr/>
          <p:nvPr/>
        </p:nvSpPr>
        <p:spPr>
          <a:xfrm>
            <a:off x="2208728" y="6552605"/>
            <a:ext cx="6162199" cy="706755"/>
          </a:xfrm>
          <a:prstGeom prst="rect">
            <a:avLst/>
          </a:prstGeom>
          <a:noFill/>
          <a:ln/>
        </p:spPr>
        <p:txBody>
          <a:bodyPr wrap="square" lIns="0" tIns="0" rIns="0" bIns="0" rtlCol="0" anchor="t"/>
          <a:lstStyle/>
          <a:p>
            <a:pPr marL="0" indent="0" algn="l">
              <a:lnSpc>
                <a:spcPts val="2750"/>
              </a:lnSpc>
              <a:buNone/>
            </a:pPr>
            <a:r>
              <a:rPr lang="en-US" sz="1700" dirty="0">
                <a:solidFill>
                  <a:srgbClr val="504C49"/>
                </a:solidFill>
                <a:latin typeface="Source Serif Pro" pitchFamily="34" charset="0"/>
                <a:ea typeface="Source Serif Pro" pitchFamily="34" charset="-122"/>
                <a:cs typeface="Source Serif Pro" pitchFamily="34" charset="-120"/>
              </a:rPr>
              <a:t>Forecast cash from debt, equity financing, and dividend payments.</a:t>
            </a:r>
            <a:endParaRPr lang="en-US" sz="1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427607" y="2700457"/>
            <a:ext cx="4919186" cy="2828568"/>
          </a:xfrm>
          <a:prstGeom prst="rect">
            <a:avLst/>
          </a:prstGeom>
        </p:spPr>
      </p:pic>
      <p:sp>
        <p:nvSpPr>
          <p:cNvPr id="4" name="Text 0"/>
          <p:cNvSpPr/>
          <p:nvPr/>
        </p:nvSpPr>
        <p:spPr>
          <a:xfrm>
            <a:off x="793790" y="726877"/>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201B18"/>
                </a:solidFill>
                <a:latin typeface="Platypi" pitchFamily="34" charset="0"/>
                <a:ea typeface="Platypi" pitchFamily="34" charset="-122"/>
                <a:cs typeface="Platypi" pitchFamily="34" charset="-120"/>
              </a:rPr>
              <a:t>Discounted Cash Flow (DCF) Valuation</a:t>
            </a:r>
            <a:endParaRPr lang="en-US" sz="4450" dirty="0"/>
          </a:p>
        </p:txBody>
      </p:sp>
      <p:sp>
        <p:nvSpPr>
          <p:cNvPr id="5" name="Shape 1"/>
          <p:cNvSpPr/>
          <p:nvPr/>
        </p:nvSpPr>
        <p:spPr>
          <a:xfrm>
            <a:off x="793790" y="2484596"/>
            <a:ext cx="3664863" cy="2395657"/>
          </a:xfrm>
          <a:prstGeom prst="roundRect">
            <a:avLst>
              <a:gd name="adj" fmla="val 1420"/>
            </a:avLst>
          </a:prstGeom>
          <a:solidFill>
            <a:srgbClr val="F9F7F7"/>
          </a:solidFill>
          <a:ln/>
        </p:spPr>
      </p:sp>
      <p:sp>
        <p:nvSpPr>
          <p:cNvPr id="6" name="Text 2"/>
          <p:cNvSpPr/>
          <p:nvPr/>
        </p:nvSpPr>
        <p:spPr>
          <a:xfrm>
            <a:off x="1020604" y="2711410"/>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04C49"/>
                </a:solidFill>
                <a:latin typeface="Platypi" pitchFamily="34" charset="0"/>
                <a:ea typeface="Platypi" pitchFamily="34" charset="-122"/>
                <a:cs typeface="Platypi" pitchFamily="34" charset="-120"/>
              </a:rPr>
              <a:t>Free Cash Flows</a:t>
            </a:r>
            <a:endParaRPr lang="en-US" sz="2200" dirty="0"/>
          </a:p>
        </p:txBody>
      </p:sp>
      <p:sp>
        <p:nvSpPr>
          <p:cNvPr id="7" name="Text 3"/>
          <p:cNvSpPr/>
          <p:nvPr/>
        </p:nvSpPr>
        <p:spPr>
          <a:xfrm>
            <a:off x="1020604" y="3201829"/>
            <a:ext cx="3211235" cy="1088708"/>
          </a:xfrm>
          <a:prstGeom prst="rect">
            <a:avLst/>
          </a:prstGeom>
          <a:noFill/>
          <a:ln/>
        </p:spPr>
        <p:txBody>
          <a:bodyPr wrap="squar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Calculate the company's future free cash flows based on the financial projections.</a:t>
            </a:r>
            <a:endParaRPr lang="en-US" sz="1750" dirty="0"/>
          </a:p>
        </p:txBody>
      </p:sp>
      <p:sp>
        <p:nvSpPr>
          <p:cNvPr id="8" name="Shape 4"/>
          <p:cNvSpPr/>
          <p:nvPr/>
        </p:nvSpPr>
        <p:spPr>
          <a:xfrm>
            <a:off x="4685467" y="2484596"/>
            <a:ext cx="3664863" cy="2395657"/>
          </a:xfrm>
          <a:prstGeom prst="roundRect">
            <a:avLst>
              <a:gd name="adj" fmla="val 1420"/>
            </a:avLst>
          </a:prstGeom>
          <a:solidFill>
            <a:srgbClr val="F9F7F7"/>
          </a:solidFill>
          <a:ln/>
        </p:spPr>
      </p:sp>
      <p:sp>
        <p:nvSpPr>
          <p:cNvPr id="9" name="Text 5"/>
          <p:cNvSpPr/>
          <p:nvPr/>
        </p:nvSpPr>
        <p:spPr>
          <a:xfrm>
            <a:off x="4912281" y="2711410"/>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04C49"/>
                </a:solidFill>
                <a:latin typeface="Platypi" pitchFamily="34" charset="0"/>
                <a:ea typeface="Platypi" pitchFamily="34" charset="-122"/>
                <a:cs typeface="Platypi" pitchFamily="34" charset="-120"/>
              </a:rPr>
              <a:t>Discount Rate</a:t>
            </a:r>
            <a:endParaRPr lang="en-US" sz="2200" dirty="0"/>
          </a:p>
        </p:txBody>
      </p:sp>
      <p:sp>
        <p:nvSpPr>
          <p:cNvPr id="10" name="Text 6"/>
          <p:cNvSpPr/>
          <p:nvPr/>
        </p:nvSpPr>
        <p:spPr>
          <a:xfrm>
            <a:off x="4912281" y="3201829"/>
            <a:ext cx="3211235" cy="1451610"/>
          </a:xfrm>
          <a:prstGeom prst="rect">
            <a:avLst/>
          </a:prstGeom>
          <a:noFill/>
          <a:ln/>
        </p:spPr>
        <p:txBody>
          <a:bodyPr wrap="squar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Determine the appropriate weighted average cost of capital (WACC) to discount the cash flows.</a:t>
            </a:r>
            <a:endParaRPr lang="en-US" sz="1750" dirty="0"/>
          </a:p>
        </p:txBody>
      </p:sp>
      <p:sp>
        <p:nvSpPr>
          <p:cNvPr id="11" name="Shape 7"/>
          <p:cNvSpPr/>
          <p:nvPr/>
        </p:nvSpPr>
        <p:spPr>
          <a:xfrm>
            <a:off x="793790" y="5107067"/>
            <a:ext cx="3664863" cy="2395657"/>
          </a:xfrm>
          <a:prstGeom prst="roundRect">
            <a:avLst>
              <a:gd name="adj" fmla="val 1420"/>
            </a:avLst>
          </a:prstGeom>
          <a:solidFill>
            <a:srgbClr val="F9F7F7"/>
          </a:solidFill>
          <a:ln/>
        </p:spPr>
      </p:sp>
      <p:sp>
        <p:nvSpPr>
          <p:cNvPr id="12" name="Text 8"/>
          <p:cNvSpPr/>
          <p:nvPr/>
        </p:nvSpPr>
        <p:spPr>
          <a:xfrm>
            <a:off x="1020604" y="5333881"/>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04C49"/>
                </a:solidFill>
                <a:latin typeface="Platypi" pitchFamily="34" charset="0"/>
                <a:ea typeface="Platypi" pitchFamily="34" charset="-122"/>
                <a:cs typeface="Platypi" pitchFamily="34" charset="-120"/>
              </a:rPr>
              <a:t>Terminal Value</a:t>
            </a:r>
            <a:endParaRPr lang="en-US" sz="2200" dirty="0"/>
          </a:p>
        </p:txBody>
      </p:sp>
      <p:sp>
        <p:nvSpPr>
          <p:cNvPr id="13" name="Text 9"/>
          <p:cNvSpPr/>
          <p:nvPr/>
        </p:nvSpPr>
        <p:spPr>
          <a:xfrm>
            <a:off x="1020604" y="5824299"/>
            <a:ext cx="3211235" cy="1451610"/>
          </a:xfrm>
          <a:prstGeom prst="rect">
            <a:avLst/>
          </a:prstGeom>
          <a:noFill/>
          <a:ln/>
        </p:spPr>
        <p:txBody>
          <a:bodyPr wrap="squar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Estimate the company's value beyond the explicit forecast period using a perpetuity growth model.</a:t>
            </a:r>
            <a:endParaRPr lang="en-US" sz="1750" dirty="0"/>
          </a:p>
        </p:txBody>
      </p:sp>
      <p:sp>
        <p:nvSpPr>
          <p:cNvPr id="14" name="Shape 10"/>
          <p:cNvSpPr/>
          <p:nvPr/>
        </p:nvSpPr>
        <p:spPr>
          <a:xfrm>
            <a:off x="4685467" y="5107067"/>
            <a:ext cx="3664863" cy="2395657"/>
          </a:xfrm>
          <a:prstGeom prst="roundRect">
            <a:avLst>
              <a:gd name="adj" fmla="val 1420"/>
            </a:avLst>
          </a:prstGeom>
          <a:solidFill>
            <a:srgbClr val="F9F7F7"/>
          </a:solidFill>
          <a:ln/>
        </p:spPr>
      </p:sp>
      <p:sp>
        <p:nvSpPr>
          <p:cNvPr id="15" name="Text 11"/>
          <p:cNvSpPr/>
          <p:nvPr/>
        </p:nvSpPr>
        <p:spPr>
          <a:xfrm>
            <a:off x="4912281" y="5333881"/>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04C49"/>
                </a:solidFill>
                <a:latin typeface="Platypi" pitchFamily="34" charset="0"/>
                <a:ea typeface="Platypi" pitchFamily="34" charset="-122"/>
                <a:cs typeface="Platypi" pitchFamily="34" charset="-120"/>
              </a:rPr>
              <a:t>Equity Valuation</a:t>
            </a:r>
            <a:endParaRPr lang="en-US" sz="2200" dirty="0"/>
          </a:p>
        </p:txBody>
      </p:sp>
      <p:sp>
        <p:nvSpPr>
          <p:cNvPr id="16" name="Text 12"/>
          <p:cNvSpPr/>
          <p:nvPr/>
        </p:nvSpPr>
        <p:spPr>
          <a:xfrm>
            <a:off x="4912281" y="5824299"/>
            <a:ext cx="3211235" cy="1451610"/>
          </a:xfrm>
          <a:prstGeom prst="rect">
            <a:avLst/>
          </a:prstGeom>
          <a:noFill/>
          <a:ln/>
        </p:spPr>
        <p:txBody>
          <a:bodyPr wrap="squar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Derive the intrinsic value of Sun Pharma's equity by discounting the cash flows to the present.</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2358509"/>
            <a:ext cx="8627745" cy="708779"/>
          </a:xfrm>
          <a:prstGeom prst="rect">
            <a:avLst/>
          </a:prstGeom>
          <a:noFill/>
          <a:ln/>
        </p:spPr>
        <p:txBody>
          <a:bodyPr wrap="none" lIns="0" tIns="0" rIns="0" bIns="0" rtlCol="0" anchor="t"/>
          <a:lstStyle/>
          <a:p>
            <a:pPr marL="0" indent="0">
              <a:lnSpc>
                <a:spcPts val="5550"/>
              </a:lnSpc>
              <a:buNone/>
            </a:pPr>
            <a:r>
              <a:rPr lang="en-US" sz="4450" dirty="0">
                <a:solidFill>
                  <a:srgbClr val="201B18"/>
                </a:solidFill>
                <a:latin typeface="Platypi" pitchFamily="34" charset="0"/>
                <a:ea typeface="Platypi" pitchFamily="34" charset="-122"/>
                <a:cs typeface="Platypi" pitchFamily="34" charset="-120"/>
              </a:rPr>
              <a:t>Comparable Company Analysis</a:t>
            </a:r>
            <a:endParaRPr lang="en-US" sz="4450" dirty="0"/>
          </a:p>
        </p:txBody>
      </p:sp>
      <p:sp>
        <p:nvSpPr>
          <p:cNvPr id="3" name="Text 1"/>
          <p:cNvSpPr/>
          <p:nvPr/>
        </p:nvSpPr>
        <p:spPr>
          <a:xfrm>
            <a:off x="793790" y="363426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201B18"/>
                </a:solidFill>
                <a:latin typeface="Platypi" pitchFamily="34" charset="0"/>
                <a:ea typeface="Platypi" pitchFamily="34" charset="-122"/>
                <a:cs typeface="Platypi" pitchFamily="34" charset="-120"/>
              </a:rPr>
              <a:t>Peer Group</a:t>
            </a:r>
            <a:endParaRPr lang="en-US" sz="2200" dirty="0"/>
          </a:p>
        </p:txBody>
      </p:sp>
      <p:sp>
        <p:nvSpPr>
          <p:cNvPr id="4" name="Text 2"/>
          <p:cNvSpPr/>
          <p:nvPr/>
        </p:nvSpPr>
        <p:spPr>
          <a:xfrm>
            <a:off x="793790" y="4215408"/>
            <a:ext cx="3978116" cy="1451610"/>
          </a:xfrm>
          <a:prstGeom prst="rect">
            <a:avLst/>
          </a:prstGeom>
          <a:noFill/>
          <a:ln/>
        </p:spPr>
        <p:txBody>
          <a:bodyPr wrap="squar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Identify a set of publicly traded companies that are similar to Sun Pharma in terms of size, business model, and financial characteristics.</a:t>
            </a:r>
            <a:endParaRPr lang="en-US" sz="1750" dirty="0"/>
          </a:p>
        </p:txBody>
      </p:sp>
      <p:sp>
        <p:nvSpPr>
          <p:cNvPr id="5" name="Text 3"/>
          <p:cNvSpPr/>
          <p:nvPr/>
        </p:nvSpPr>
        <p:spPr>
          <a:xfrm>
            <a:off x="5332928" y="363426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201B18"/>
                </a:solidFill>
                <a:latin typeface="Platypi" pitchFamily="34" charset="0"/>
                <a:ea typeface="Platypi" pitchFamily="34" charset="-122"/>
                <a:cs typeface="Platypi" pitchFamily="34" charset="-120"/>
              </a:rPr>
              <a:t>Valuation Multiples</a:t>
            </a:r>
            <a:endParaRPr lang="en-US" sz="2200" dirty="0"/>
          </a:p>
        </p:txBody>
      </p:sp>
      <p:sp>
        <p:nvSpPr>
          <p:cNvPr id="6" name="Text 4"/>
          <p:cNvSpPr/>
          <p:nvPr/>
        </p:nvSpPr>
        <p:spPr>
          <a:xfrm>
            <a:off x="5332928" y="4215408"/>
            <a:ext cx="3978116" cy="1088708"/>
          </a:xfrm>
          <a:prstGeom prst="rect">
            <a:avLst/>
          </a:prstGeom>
          <a:noFill/>
          <a:ln/>
        </p:spPr>
        <p:txBody>
          <a:bodyPr wrap="squar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Calculate relevant multiples such as P/E, EV/EBITDA, and P/B for the peer group and Sun Pharma.</a:t>
            </a:r>
            <a:endParaRPr lang="en-US" sz="1750" dirty="0"/>
          </a:p>
        </p:txBody>
      </p:sp>
      <p:sp>
        <p:nvSpPr>
          <p:cNvPr id="7" name="Text 5"/>
          <p:cNvSpPr/>
          <p:nvPr/>
        </p:nvSpPr>
        <p:spPr>
          <a:xfrm>
            <a:off x="9872067" y="363426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201B18"/>
                </a:solidFill>
                <a:latin typeface="Platypi" pitchFamily="34" charset="0"/>
                <a:ea typeface="Platypi" pitchFamily="34" charset="-122"/>
                <a:cs typeface="Platypi" pitchFamily="34" charset="-120"/>
              </a:rPr>
              <a:t>Implied Valuation</a:t>
            </a:r>
            <a:endParaRPr lang="en-US" sz="2200" dirty="0"/>
          </a:p>
        </p:txBody>
      </p:sp>
      <p:sp>
        <p:nvSpPr>
          <p:cNvPr id="8" name="Text 6"/>
          <p:cNvSpPr/>
          <p:nvPr/>
        </p:nvSpPr>
        <p:spPr>
          <a:xfrm>
            <a:off x="9872067" y="4215408"/>
            <a:ext cx="3978116" cy="1088708"/>
          </a:xfrm>
          <a:prstGeom prst="rect">
            <a:avLst/>
          </a:prstGeom>
          <a:noFill/>
          <a:ln/>
        </p:spPr>
        <p:txBody>
          <a:bodyPr wrap="squar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Derive an estimated valuation for Sun Pharma based on the average or median multiples of the peer group.</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276582" y="624483"/>
            <a:ext cx="4933117" cy="6980515"/>
          </a:xfrm>
          <a:prstGeom prst="rect">
            <a:avLst/>
          </a:prstGeom>
        </p:spPr>
      </p:pic>
      <p:sp>
        <p:nvSpPr>
          <p:cNvPr id="4" name="Text 0"/>
          <p:cNvSpPr/>
          <p:nvPr/>
        </p:nvSpPr>
        <p:spPr>
          <a:xfrm>
            <a:off x="6260902" y="610433"/>
            <a:ext cx="7594997" cy="1383030"/>
          </a:xfrm>
          <a:prstGeom prst="rect">
            <a:avLst/>
          </a:prstGeom>
          <a:noFill/>
          <a:ln/>
        </p:spPr>
        <p:txBody>
          <a:bodyPr wrap="square" lIns="0" tIns="0" rIns="0" bIns="0" rtlCol="0" anchor="t"/>
          <a:lstStyle/>
          <a:p>
            <a:pPr marL="0" indent="0">
              <a:lnSpc>
                <a:spcPts val="5400"/>
              </a:lnSpc>
              <a:buNone/>
            </a:pPr>
            <a:r>
              <a:rPr lang="en-US" sz="4350" dirty="0">
                <a:solidFill>
                  <a:srgbClr val="201B18"/>
                </a:solidFill>
                <a:latin typeface="Platypi" pitchFamily="34" charset="0"/>
                <a:ea typeface="Platypi" pitchFamily="34" charset="-122"/>
                <a:cs typeface="Platypi" pitchFamily="34" charset="-120"/>
              </a:rPr>
              <a:t>Precedent Transactions Analysis</a:t>
            </a:r>
            <a:endParaRPr lang="en-US" sz="4350" dirty="0"/>
          </a:p>
        </p:txBody>
      </p:sp>
      <p:pic>
        <p:nvPicPr>
          <p:cNvPr id="5" name="Image 2" descr="preencoded.png"/>
          <p:cNvPicPr>
            <a:picLocks noChangeAspect="1"/>
          </p:cNvPicPr>
          <p:nvPr/>
        </p:nvPicPr>
        <p:blipFill>
          <a:blip r:embed="rId5"/>
          <a:stretch>
            <a:fillRect/>
          </a:stretch>
        </p:blipFill>
        <p:spPr>
          <a:xfrm>
            <a:off x="6260902" y="2325291"/>
            <a:ext cx="553164" cy="553164"/>
          </a:xfrm>
          <a:prstGeom prst="rect">
            <a:avLst/>
          </a:prstGeom>
        </p:spPr>
      </p:pic>
      <p:sp>
        <p:nvSpPr>
          <p:cNvPr id="6" name="Text 1"/>
          <p:cNvSpPr/>
          <p:nvPr/>
        </p:nvSpPr>
        <p:spPr>
          <a:xfrm>
            <a:off x="6260902" y="3099673"/>
            <a:ext cx="2981920" cy="345638"/>
          </a:xfrm>
          <a:prstGeom prst="rect">
            <a:avLst/>
          </a:prstGeom>
          <a:noFill/>
          <a:ln/>
        </p:spPr>
        <p:txBody>
          <a:bodyPr wrap="none" lIns="0" tIns="0" rIns="0" bIns="0" rtlCol="0" anchor="t"/>
          <a:lstStyle/>
          <a:p>
            <a:pPr marL="0" indent="0" algn="l">
              <a:lnSpc>
                <a:spcPts val="2700"/>
              </a:lnSpc>
              <a:buNone/>
            </a:pPr>
            <a:r>
              <a:rPr lang="en-US" sz="2150" dirty="0">
                <a:solidFill>
                  <a:srgbClr val="504C49"/>
                </a:solidFill>
                <a:latin typeface="Platypi" pitchFamily="34" charset="0"/>
                <a:ea typeface="Platypi" pitchFamily="34" charset="-122"/>
                <a:cs typeface="Platypi" pitchFamily="34" charset="-120"/>
              </a:rPr>
              <a:t>Transaction Multiples</a:t>
            </a:r>
            <a:endParaRPr lang="en-US" sz="2150" dirty="0"/>
          </a:p>
        </p:txBody>
      </p:sp>
      <p:sp>
        <p:nvSpPr>
          <p:cNvPr id="7" name="Text 2"/>
          <p:cNvSpPr/>
          <p:nvPr/>
        </p:nvSpPr>
        <p:spPr>
          <a:xfrm>
            <a:off x="6260902" y="3578066"/>
            <a:ext cx="3631525" cy="1062276"/>
          </a:xfrm>
          <a:prstGeom prst="rect">
            <a:avLst/>
          </a:prstGeom>
          <a:noFill/>
          <a:ln/>
        </p:spPr>
        <p:txBody>
          <a:bodyPr wrap="square" lIns="0" tIns="0" rIns="0" bIns="0" rtlCol="0" anchor="t"/>
          <a:lstStyle/>
          <a:p>
            <a:pPr marL="0" indent="0" algn="l">
              <a:lnSpc>
                <a:spcPts val="2750"/>
              </a:lnSpc>
              <a:buNone/>
            </a:pPr>
            <a:r>
              <a:rPr lang="en-US" sz="1700" dirty="0">
                <a:solidFill>
                  <a:srgbClr val="504C49"/>
                </a:solidFill>
                <a:latin typeface="Source Serif Pro" pitchFamily="34" charset="0"/>
                <a:ea typeface="Source Serif Pro" pitchFamily="34" charset="-122"/>
                <a:cs typeface="Source Serif Pro" pitchFamily="34" charset="-120"/>
              </a:rPr>
              <a:t>Examine the valuation multiples of recent M&amp;A deals in the pharmaceutical industry.</a:t>
            </a:r>
            <a:endParaRPr lang="en-US" sz="1700" dirty="0"/>
          </a:p>
        </p:txBody>
      </p:sp>
      <p:pic>
        <p:nvPicPr>
          <p:cNvPr id="8" name="Image 3" descr="preencoded.png"/>
          <p:cNvPicPr>
            <a:picLocks noChangeAspect="1"/>
          </p:cNvPicPr>
          <p:nvPr/>
        </p:nvPicPr>
        <p:blipFill>
          <a:blip r:embed="rId6"/>
          <a:stretch>
            <a:fillRect/>
          </a:stretch>
        </p:blipFill>
        <p:spPr>
          <a:xfrm>
            <a:off x="10224254" y="2325291"/>
            <a:ext cx="553164" cy="553164"/>
          </a:xfrm>
          <a:prstGeom prst="rect">
            <a:avLst/>
          </a:prstGeom>
        </p:spPr>
      </p:pic>
      <p:sp>
        <p:nvSpPr>
          <p:cNvPr id="9" name="Text 3"/>
          <p:cNvSpPr/>
          <p:nvPr/>
        </p:nvSpPr>
        <p:spPr>
          <a:xfrm>
            <a:off x="10224254" y="3099673"/>
            <a:ext cx="2766179" cy="345638"/>
          </a:xfrm>
          <a:prstGeom prst="rect">
            <a:avLst/>
          </a:prstGeom>
          <a:noFill/>
          <a:ln/>
        </p:spPr>
        <p:txBody>
          <a:bodyPr wrap="none" lIns="0" tIns="0" rIns="0" bIns="0" rtlCol="0" anchor="t"/>
          <a:lstStyle/>
          <a:p>
            <a:pPr marL="0" indent="0" algn="l">
              <a:lnSpc>
                <a:spcPts val="2700"/>
              </a:lnSpc>
              <a:buNone/>
            </a:pPr>
            <a:r>
              <a:rPr lang="en-US" sz="2150" dirty="0">
                <a:solidFill>
                  <a:srgbClr val="504C49"/>
                </a:solidFill>
                <a:latin typeface="Platypi" pitchFamily="34" charset="0"/>
                <a:ea typeface="Platypi" pitchFamily="34" charset="-122"/>
                <a:cs typeface="Platypi" pitchFamily="34" charset="-120"/>
              </a:rPr>
              <a:t>Deal Rationale</a:t>
            </a:r>
            <a:endParaRPr lang="en-US" sz="2150" dirty="0"/>
          </a:p>
        </p:txBody>
      </p:sp>
      <p:sp>
        <p:nvSpPr>
          <p:cNvPr id="10" name="Text 4"/>
          <p:cNvSpPr/>
          <p:nvPr/>
        </p:nvSpPr>
        <p:spPr>
          <a:xfrm>
            <a:off x="10224254" y="3578066"/>
            <a:ext cx="3631644" cy="1062276"/>
          </a:xfrm>
          <a:prstGeom prst="rect">
            <a:avLst/>
          </a:prstGeom>
          <a:noFill/>
          <a:ln/>
        </p:spPr>
        <p:txBody>
          <a:bodyPr wrap="square" lIns="0" tIns="0" rIns="0" bIns="0" rtlCol="0" anchor="t"/>
          <a:lstStyle/>
          <a:p>
            <a:pPr marL="0" indent="0" algn="l">
              <a:lnSpc>
                <a:spcPts val="2750"/>
              </a:lnSpc>
              <a:buNone/>
            </a:pPr>
            <a:r>
              <a:rPr lang="en-US" sz="1700" dirty="0">
                <a:solidFill>
                  <a:srgbClr val="504C49"/>
                </a:solidFill>
                <a:latin typeface="Source Serif Pro" pitchFamily="34" charset="0"/>
                <a:ea typeface="Source Serif Pro" pitchFamily="34" charset="-122"/>
                <a:cs typeface="Source Serif Pro" pitchFamily="34" charset="-120"/>
              </a:rPr>
              <a:t>Understand the strategic and financial motivations behind comparable transactions.</a:t>
            </a:r>
            <a:endParaRPr lang="en-US" sz="1700" dirty="0"/>
          </a:p>
        </p:txBody>
      </p:sp>
      <p:pic>
        <p:nvPicPr>
          <p:cNvPr id="11" name="Image 4" descr="preencoded.png"/>
          <p:cNvPicPr>
            <a:picLocks noChangeAspect="1"/>
          </p:cNvPicPr>
          <p:nvPr/>
        </p:nvPicPr>
        <p:blipFill>
          <a:blip r:embed="rId7"/>
          <a:stretch>
            <a:fillRect/>
          </a:stretch>
        </p:blipFill>
        <p:spPr>
          <a:xfrm>
            <a:off x="6260902" y="5304115"/>
            <a:ext cx="553164" cy="553164"/>
          </a:xfrm>
          <a:prstGeom prst="rect">
            <a:avLst/>
          </a:prstGeom>
        </p:spPr>
      </p:pic>
      <p:sp>
        <p:nvSpPr>
          <p:cNvPr id="12" name="Text 5"/>
          <p:cNvSpPr/>
          <p:nvPr/>
        </p:nvSpPr>
        <p:spPr>
          <a:xfrm>
            <a:off x="6260902" y="6078498"/>
            <a:ext cx="2766179" cy="345638"/>
          </a:xfrm>
          <a:prstGeom prst="rect">
            <a:avLst/>
          </a:prstGeom>
          <a:noFill/>
          <a:ln/>
        </p:spPr>
        <p:txBody>
          <a:bodyPr wrap="none" lIns="0" tIns="0" rIns="0" bIns="0" rtlCol="0" anchor="t"/>
          <a:lstStyle/>
          <a:p>
            <a:pPr marL="0" indent="0" algn="l">
              <a:lnSpc>
                <a:spcPts val="2700"/>
              </a:lnSpc>
              <a:buNone/>
            </a:pPr>
            <a:r>
              <a:rPr lang="en-US" sz="2150" dirty="0">
                <a:solidFill>
                  <a:srgbClr val="504C49"/>
                </a:solidFill>
                <a:latin typeface="Platypi" pitchFamily="34" charset="0"/>
                <a:ea typeface="Platypi" pitchFamily="34" charset="-122"/>
                <a:cs typeface="Platypi" pitchFamily="34" charset="-120"/>
              </a:rPr>
              <a:t>Synergies</a:t>
            </a:r>
            <a:endParaRPr lang="en-US" sz="2150" dirty="0"/>
          </a:p>
        </p:txBody>
      </p:sp>
      <p:sp>
        <p:nvSpPr>
          <p:cNvPr id="13" name="Text 6"/>
          <p:cNvSpPr/>
          <p:nvPr/>
        </p:nvSpPr>
        <p:spPr>
          <a:xfrm>
            <a:off x="6260902" y="6556891"/>
            <a:ext cx="3631525" cy="1062276"/>
          </a:xfrm>
          <a:prstGeom prst="rect">
            <a:avLst/>
          </a:prstGeom>
          <a:noFill/>
          <a:ln/>
        </p:spPr>
        <p:txBody>
          <a:bodyPr wrap="square" lIns="0" tIns="0" rIns="0" bIns="0" rtlCol="0" anchor="t"/>
          <a:lstStyle/>
          <a:p>
            <a:pPr marL="0" indent="0" algn="l">
              <a:lnSpc>
                <a:spcPts val="2750"/>
              </a:lnSpc>
              <a:buNone/>
            </a:pPr>
            <a:r>
              <a:rPr lang="en-US" sz="1700" dirty="0">
                <a:solidFill>
                  <a:srgbClr val="504C49"/>
                </a:solidFill>
                <a:latin typeface="Source Serif Pro" pitchFamily="34" charset="0"/>
                <a:ea typeface="Source Serif Pro" pitchFamily="34" charset="-122"/>
                <a:cs typeface="Source Serif Pro" pitchFamily="34" charset="-120"/>
              </a:rPr>
              <a:t>Assess the potential for operational and financial synergies that could benefit Sun Pharma.</a:t>
            </a:r>
            <a:endParaRPr lang="en-US" sz="1700" dirty="0"/>
          </a:p>
        </p:txBody>
      </p:sp>
      <p:pic>
        <p:nvPicPr>
          <p:cNvPr id="14" name="Image 5" descr="preencoded.png"/>
          <p:cNvPicPr>
            <a:picLocks noChangeAspect="1"/>
          </p:cNvPicPr>
          <p:nvPr/>
        </p:nvPicPr>
        <p:blipFill>
          <a:blip r:embed="rId8"/>
          <a:stretch>
            <a:fillRect/>
          </a:stretch>
        </p:blipFill>
        <p:spPr>
          <a:xfrm>
            <a:off x="10224254" y="5304115"/>
            <a:ext cx="553164" cy="553164"/>
          </a:xfrm>
          <a:prstGeom prst="rect">
            <a:avLst/>
          </a:prstGeom>
        </p:spPr>
      </p:pic>
      <p:sp>
        <p:nvSpPr>
          <p:cNvPr id="15" name="Text 7"/>
          <p:cNvSpPr/>
          <p:nvPr/>
        </p:nvSpPr>
        <p:spPr>
          <a:xfrm>
            <a:off x="10224254" y="6078498"/>
            <a:ext cx="2766179" cy="345638"/>
          </a:xfrm>
          <a:prstGeom prst="rect">
            <a:avLst/>
          </a:prstGeom>
          <a:noFill/>
          <a:ln/>
        </p:spPr>
        <p:txBody>
          <a:bodyPr wrap="none" lIns="0" tIns="0" rIns="0" bIns="0" rtlCol="0" anchor="t"/>
          <a:lstStyle/>
          <a:p>
            <a:pPr marL="0" indent="0" algn="l">
              <a:lnSpc>
                <a:spcPts val="2700"/>
              </a:lnSpc>
              <a:buNone/>
            </a:pPr>
            <a:r>
              <a:rPr lang="en-US" sz="2150" dirty="0">
                <a:solidFill>
                  <a:srgbClr val="504C49"/>
                </a:solidFill>
                <a:latin typeface="Platypi" pitchFamily="34" charset="0"/>
                <a:ea typeface="Platypi" pitchFamily="34" charset="-122"/>
                <a:cs typeface="Platypi" pitchFamily="34" charset="-120"/>
              </a:rPr>
              <a:t>Implied Valuation</a:t>
            </a:r>
            <a:endParaRPr lang="en-US" sz="2150" dirty="0"/>
          </a:p>
        </p:txBody>
      </p:sp>
      <p:sp>
        <p:nvSpPr>
          <p:cNvPr id="16" name="Text 8"/>
          <p:cNvSpPr/>
          <p:nvPr/>
        </p:nvSpPr>
        <p:spPr>
          <a:xfrm>
            <a:off x="10224254" y="6556891"/>
            <a:ext cx="3631644" cy="1062276"/>
          </a:xfrm>
          <a:prstGeom prst="rect">
            <a:avLst/>
          </a:prstGeom>
          <a:noFill/>
          <a:ln/>
        </p:spPr>
        <p:txBody>
          <a:bodyPr wrap="square" lIns="0" tIns="0" rIns="0" bIns="0" rtlCol="0" anchor="t"/>
          <a:lstStyle/>
          <a:p>
            <a:pPr marL="0" indent="0" algn="l">
              <a:lnSpc>
                <a:spcPts val="2750"/>
              </a:lnSpc>
              <a:buNone/>
            </a:pPr>
            <a:r>
              <a:rPr lang="en-US" sz="1700" dirty="0">
                <a:solidFill>
                  <a:srgbClr val="504C49"/>
                </a:solidFill>
                <a:latin typeface="Source Serif Pro" pitchFamily="34" charset="0"/>
                <a:ea typeface="Source Serif Pro" pitchFamily="34" charset="-122"/>
                <a:cs typeface="Source Serif Pro" pitchFamily="34" charset="-120"/>
              </a:rPr>
              <a:t>Derive an estimated value for Sun Pharma based on the observed transaction multiples.</a:t>
            </a:r>
            <a:endParaRPr lang="en-US" sz="1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283488" y="2387084"/>
            <a:ext cx="4919305" cy="3455313"/>
          </a:xfrm>
          <a:prstGeom prst="rect">
            <a:avLst/>
          </a:prstGeom>
        </p:spPr>
      </p:pic>
      <p:sp>
        <p:nvSpPr>
          <p:cNvPr id="4" name="Text 0"/>
          <p:cNvSpPr/>
          <p:nvPr/>
        </p:nvSpPr>
        <p:spPr>
          <a:xfrm>
            <a:off x="6280190" y="892850"/>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201B18"/>
                </a:solidFill>
                <a:latin typeface="Platypi" pitchFamily="34" charset="0"/>
                <a:ea typeface="Platypi" pitchFamily="34" charset="-122"/>
                <a:cs typeface="Platypi" pitchFamily="34" charset="-120"/>
              </a:rPr>
              <a:t>Sensitivity and Scenario Analysis</a:t>
            </a:r>
            <a:endParaRPr lang="en-US" sz="4450" dirty="0"/>
          </a:p>
        </p:txBody>
      </p:sp>
      <p:sp>
        <p:nvSpPr>
          <p:cNvPr id="5" name="Shape 1"/>
          <p:cNvSpPr/>
          <p:nvPr/>
        </p:nvSpPr>
        <p:spPr>
          <a:xfrm>
            <a:off x="6280190" y="2650569"/>
            <a:ext cx="7556421" cy="3342322"/>
          </a:xfrm>
          <a:prstGeom prst="roundRect">
            <a:avLst>
              <a:gd name="adj" fmla="val 1018"/>
            </a:avLst>
          </a:prstGeom>
          <a:noFill/>
          <a:ln w="7620">
            <a:solidFill>
              <a:srgbClr val="000000">
                <a:alpha val="8000"/>
              </a:srgbClr>
            </a:solidFill>
            <a:prstDash val="solid"/>
          </a:ln>
        </p:spPr>
      </p:sp>
      <p:sp>
        <p:nvSpPr>
          <p:cNvPr id="6" name="Shape 2"/>
          <p:cNvSpPr/>
          <p:nvPr/>
        </p:nvSpPr>
        <p:spPr>
          <a:xfrm>
            <a:off x="6287810" y="2658189"/>
            <a:ext cx="7541181" cy="650319"/>
          </a:xfrm>
          <a:prstGeom prst="rect">
            <a:avLst/>
          </a:prstGeom>
          <a:solidFill>
            <a:srgbClr val="FFFFFF">
              <a:alpha val="4000"/>
            </a:srgbClr>
          </a:solidFill>
          <a:ln/>
        </p:spPr>
      </p:sp>
      <p:sp>
        <p:nvSpPr>
          <p:cNvPr id="7" name="Text 3"/>
          <p:cNvSpPr/>
          <p:nvPr/>
        </p:nvSpPr>
        <p:spPr>
          <a:xfrm>
            <a:off x="6514862" y="2801898"/>
            <a:ext cx="1427798" cy="362903"/>
          </a:xfrm>
          <a:prstGeom prst="rect">
            <a:avLst/>
          </a:prstGeom>
          <a:noFill/>
          <a:ln/>
        </p:spPr>
        <p:txBody>
          <a:bodyPr wrap="non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Assumption</a:t>
            </a:r>
            <a:endParaRPr lang="en-US" sz="1750" dirty="0"/>
          </a:p>
        </p:txBody>
      </p:sp>
      <p:sp>
        <p:nvSpPr>
          <p:cNvPr id="8" name="Text 4"/>
          <p:cNvSpPr/>
          <p:nvPr/>
        </p:nvSpPr>
        <p:spPr>
          <a:xfrm>
            <a:off x="8403908" y="2801898"/>
            <a:ext cx="1423987" cy="362903"/>
          </a:xfrm>
          <a:prstGeom prst="rect">
            <a:avLst/>
          </a:prstGeom>
          <a:noFill/>
          <a:ln/>
        </p:spPr>
        <p:txBody>
          <a:bodyPr wrap="non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Base Case</a:t>
            </a:r>
            <a:endParaRPr lang="en-US" sz="1750" dirty="0"/>
          </a:p>
        </p:txBody>
      </p:sp>
      <p:sp>
        <p:nvSpPr>
          <p:cNvPr id="9" name="Text 5"/>
          <p:cNvSpPr/>
          <p:nvPr/>
        </p:nvSpPr>
        <p:spPr>
          <a:xfrm>
            <a:off x="10289143" y="2801898"/>
            <a:ext cx="1423987" cy="362903"/>
          </a:xfrm>
          <a:prstGeom prst="rect">
            <a:avLst/>
          </a:prstGeom>
          <a:noFill/>
          <a:ln/>
        </p:spPr>
        <p:txBody>
          <a:bodyPr wrap="non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Upside</a:t>
            </a:r>
            <a:endParaRPr lang="en-US" sz="1750" dirty="0"/>
          </a:p>
        </p:txBody>
      </p:sp>
      <p:sp>
        <p:nvSpPr>
          <p:cNvPr id="10" name="Text 6"/>
          <p:cNvSpPr/>
          <p:nvPr/>
        </p:nvSpPr>
        <p:spPr>
          <a:xfrm>
            <a:off x="12174379" y="2801898"/>
            <a:ext cx="1427798" cy="362903"/>
          </a:xfrm>
          <a:prstGeom prst="rect">
            <a:avLst/>
          </a:prstGeom>
          <a:noFill/>
          <a:ln/>
        </p:spPr>
        <p:txBody>
          <a:bodyPr wrap="non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Downside</a:t>
            </a:r>
            <a:endParaRPr lang="en-US" sz="1750" dirty="0"/>
          </a:p>
        </p:txBody>
      </p:sp>
      <p:sp>
        <p:nvSpPr>
          <p:cNvPr id="11" name="Shape 7"/>
          <p:cNvSpPr/>
          <p:nvPr/>
        </p:nvSpPr>
        <p:spPr>
          <a:xfrm>
            <a:off x="6287810" y="3308509"/>
            <a:ext cx="7541181" cy="1013222"/>
          </a:xfrm>
          <a:prstGeom prst="rect">
            <a:avLst/>
          </a:prstGeom>
          <a:solidFill>
            <a:srgbClr val="000000">
              <a:alpha val="4000"/>
            </a:srgbClr>
          </a:solidFill>
          <a:ln/>
        </p:spPr>
      </p:sp>
      <p:sp>
        <p:nvSpPr>
          <p:cNvPr id="12" name="Text 8"/>
          <p:cNvSpPr/>
          <p:nvPr/>
        </p:nvSpPr>
        <p:spPr>
          <a:xfrm>
            <a:off x="6514862" y="3452217"/>
            <a:ext cx="1427798" cy="725805"/>
          </a:xfrm>
          <a:prstGeom prst="rect">
            <a:avLst/>
          </a:prstGeom>
          <a:noFill/>
          <a:ln/>
        </p:spPr>
        <p:txBody>
          <a:bodyPr wrap="squar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Revenue Growth Rate</a:t>
            </a:r>
            <a:endParaRPr lang="en-US" sz="1750" dirty="0"/>
          </a:p>
        </p:txBody>
      </p:sp>
      <p:sp>
        <p:nvSpPr>
          <p:cNvPr id="13" name="Text 9"/>
          <p:cNvSpPr/>
          <p:nvPr/>
        </p:nvSpPr>
        <p:spPr>
          <a:xfrm>
            <a:off x="8403908" y="3452217"/>
            <a:ext cx="1423987" cy="362903"/>
          </a:xfrm>
          <a:prstGeom prst="rect">
            <a:avLst/>
          </a:prstGeom>
          <a:noFill/>
          <a:ln/>
        </p:spPr>
        <p:txBody>
          <a:bodyPr wrap="non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8%</a:t>
            </a:r>
            <a:endParaRPr lang="en-US" sz="1750" dirty="0"/>
          </a:p>
        </p:txBody>
      </p:sp>
      <p:sp>
        <p:nvSpPr>
          <p:cNvPr id="14" name="Text 10"/>
          <p:cNvSpPr/>
          <p:nvPr/>
        </p:nvSpPr>
        <p:spPr>
          <a:xfrm>
            <a:off x="10289143" y="3452217"/>
            <a:ext cx="1423987" cy="362903"/>
          </a:xfrm>
          <a:prstGeom prst="rect">
            <a:avLst/>
          </a:prstGeom>
          <a:noFill/>
          <a:ln/>
        </p:spPr>
        <p:txBody>
          <a:bodyPr wrap="non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10%</a:t>
            </a:r>
            <a:endParaRPr lang="en-US" sz="1750" dirty="0"/>
          </a:p>
        </p:txBody>
      </p:sp>
      <p:sp>
        <p:nvSpPr>
          <p:cNvPr id="15" name="Text 11"/>
          <p:cNvSpPr/>
          <p:nvPr/>
        </p:nvSpPr>
        <p:spPr>
          <a:xfrm>
            <a:off x="12174379" y="3452217"/>
            <a:ext cx="1427798" cy="362903"/>
          </a:xfrm>
          <a:prstGeom prst="rect">
            <a:avLst/>
          </a:prstGeom>
          <a:noFill/>
          <a:ln/>
        </p:spPr>
        <p:txBody>
          <a:bodyPr wrap="non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6%</a:t>
            </a:r>
            <a:endParaRPr lang="en-US" sz="1750" dirty="0"/>
          </a:p>
        </p:txBody>
      </p:sp>
      <p:sp>
        <p:nvSpPr>
          <p:cNvPr id="16" name="Shape 12"/>
          <p:cNvSpPr/>
          <p:nvPr/>
        </p:nvSpPr>
        <p:spPr>
          <a:xfrm>
            <a:off x="6287810" y="4321731"/>
            <a:ext cx="7541181" cy="650319"/>
          </a:xfrm>
          <a:prstGeom prst="rect">
            <a:avLst/>
          </a:prstGeom>
          <a:solidFill>
            <a:srgbClr val="FFFFFF">
              <a:alpha val="4000"/>
            </a:srgbClr>
          </a:solidFill>
          <a:ln/>
        </p:spPr>
      </p:sp>
      <p:sp>
        <p:nvSpPr>
          <p:cNvPr id="17" name="Text 13"/>
          <p:cNvSpPr/>
          <p:nvPr/>
        </p:nvSpPr>
        <p:spPr>
          <a:xfrm>
            <a:off x="6514862" y="4465439"/>
            <a:ext cx="1427798" cy="362903"/>
          </a:xfrm>
          <a:prstGeom prst="rect">
            <a:avLst/>
          </a:prstGeom>
          <a:noFill/>
          <a:ln/>
        </p:spPr>
        <p:txBody>
          <a:bodyPr wrap="non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Gross Margin</a:t>
            </a:r>
            <a:endParaRPr lang="en-US" sz="1750" dirty="0"/>
          </a:p>
        </p:txBody>
      </p:sp>
      <p:sp>
        <p:nvSpPr>
          <p:cNvPr id="18" name="Text 14"/>
          <p:cNvSpPr/>
          <p:nvPr/>
        </p:nvSpPr>
        <p:spPr>
          <a:xfrm>
            <a:off x="8403908" y="4465439"/>
            <a:ext cx="1423987" cy="362903"/>
          </a:xfrm>
          <a:prstGeom prst="rect">
            <a:avLst/>
          </a:prstGeom>
          <a:noFill/>
          <a:ln/>
        </p:spPr>
        <p:txBody>
          <a:bodyPr wrap="non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65%</a:t>
            </a:r>
            <a:endParaRPr lang="en-US" sz="1750" dirty="0"/>
          </a:p>
        </p:txBody>
      </p:sp>
      <p:sp>
        <p:nvSpPr>
          <p:cNvPr id="19" name="Text 15"/>
          <p:cNvSpPr/>
          <p:nvPr/>
        </p:nvSpPr>
        <p:spPr>
          <a:xfrm>
            <a:off x="10289143" y="4465439"/>
            <a:ext cx="1423987" cy="362903"/>
          </a:xfrm>
          <a:prstGeom prst="rect">
            <a:avLst/>
          </a:prstGeom>
          <a:noFill/>
          <a:ln/>
        </p:spPr>
        <p:txBody>
          <a:bodyPr wrap="non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68%</a:t>
            </a:r>
            <a:endParaRPr lang="en-US" sz="1750" dirty="0"/>
          </a:p>
        </p:txBody>
      </p:sp>
      <p:sp>
        <p:nvSpPr>
          <p:cNvPr id="20" name="Text 16"/>
          <p:cNvSpPr/>
          <p:nvPr/>
        </p:nvSpPr>
        <p:spPr>
          <a:xfrm>
            <a:off x="12174379" y="4465439"/>
            <a:ext cx="1427798" cy="362903"/>
          </a:xfrm>
          <a:prstGeom prst="rect">
            <a:avLst/>
          </a:prstGeom>
          <a:noFill/>
          <a:ln/>
        </p:spPr>
        <p:txBody>
          <a:bodyPr wrap="non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62%</a:t>
            </a:r>
            <a:endParaRPr lang="en-US" sz="1750" dirty="0"/>
          </a:p>
        </p:txBody>
      </p:sp>
      <p:sp>
        <p:nvSpPr>
          <p:cNvPr id="21" name="Shape 17"/>
          <p:cNvSpPr/>
          <p:nvPr/>
        </p:nvSpPr>
        <p:spPr>
          <a:xfrm>
            <a:off x="6287810" y="4972050"/>
            <a:ext cx="7541181" cy="1013222"/>
          </a:xfrm>
          <a:prstGeom prst="rect">
            <a:avLst/>
          </a:prstGeom>
          <a:solidFill>
            <a:srgbClr val="000000">
              <a:alpha val="4000"/>
            </a:srgbClr>
          </a:solidFill>
          <a:ln/>
        </p:spPr>
      </p:sp>
      <p:sp>
        <p:nvSpPr>
          <p:cNvPr id="22" name="Text 18"/>
          <p:cNvSpPr/>
          <p:nvPr/>
        </p:nvSpPr>
        <p:spPr>
          <a:xfrm>
            <a:off x="6514862" y="5115758"/>
            <a:ext cx="1427798" cy="725805"/>
          </a:xfrm>
          <a:prstGeom prst="rect">
            <a:avLst/>
          </a:prstGeom>
          <a:noFill/>
          <a:ln/>
        </p:spPr>
        <p:txBody>
          <a:bodyPr wrap="squar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Discount Rate (WACC)</a:t>
            </a:r>
            <a:endParaRPr lang="en-US" sz="1750" dirty="0"/>
          </a:p>
        </p:txBody>
      </p:sp>
      <p:sp>
        <p:nvSpPr>
          <p:cNvPr id="23" name="Text 19"/>
          <p:cNvSpPr/>
          <p:nvPr/>
        </p:nvSpPr>
        <p:spPr>
          <a:xfrm>
            <a:off x="8403908" y="5115758"/>
            <a:ext cx="1423987" cy="362903"/>
          </a:xfrm>
          <a:prstGeom prst="rect">
            <a:avLst/>
          </a:prstGeom>
          <a:noFill/>
          <a:ln/>
        </p:spPr>
        <p:txBody>
          <a:bodyPr wrap="non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10%</a:t>
            </a:r>
            <a:endParaRPr lang="en-US" sz="1750" dirty="0"/>
          </a:p>
        </p:txBody>
      </p:sp>
      <p:sp>
        <p:nvSpPr>
          <p:cNvPr id="24" name="Text 20"/>
          <p:cNvSpPr/>
          <p:nvPr/>
        </p:nvSpPr>
        <p:spPr>
          <a:xfrm>
            <a:off x="10289143" y="5115758"/>
            <a:ext cx="1423987" cy="362903"/>
          </a:xfrm>
          <a:prstGeom prst="rect">
            <a:avLst/>
          </a:prstGeom>
          <a:noFill/>
          <a:ln/>
        </p:spPr>
        <p:txBody>
          <a:bodyPr wrap="non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9%</a:t>
            </a:r>
            <a:endParaRPr lang="en-US" sz="1750" dirty="0"/>
          </a:p>
        </p:txBody>
      </p:sp>
      <p:sp>
        <p:nvSpPr>
          <p:cNvPr id="25" name="Text 21"/>
          <p:cNvSpPr/>
          <p:nvPr/>
        </p:nvSpPr>
        <p:spPr>
          <a:xfrm>
            <a:off x="12174379" y="5115758"/>
            <a:ext cx="1427798" cy="362903"/>
          </a:xfrm>
          <a:prstGeom prst="rect">
            <a:avLst/>
          </a:prstGeom>
          <a:noFill/>
          <a:ln/>
        </p:spPr>
        <p:txBody>
          <a:bodyPr wrap="non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11%</a:t>
            </a:r>
            <a:endParaRPr lang="en-US" sz="1750" dirty="0"/>
          </a:p>
        </p:txBody>
      </p:sp>
      <p:sp>
        <p:nvSpPr>
          <p:cNvPr id="26" name="Text 22"/>
          <p:cNvSpPr/>
          <p:nvPr/>
        </p:nvSpPr>
        <p:spPr>
          <a:xfrm>
            <a:off x="6280190" y="6248043"/>
            <a:ext cx="7556421" cy="1088708"/>
          </a:xfrm>
          <a:prstGeom prst="rect">
            <a:avLst/>
          </a:prstGeom>
          <a:noFill/>
          <a:ln/>
        </p:spPr>
        <p:txBody>
          <a:bodyPr wrap="squar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Evaluate how changes in key assumptions impact the company's valuation and financial projections. This analysis will provide a range of potential outcomes and inform investment decisions.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642</Words>
  <Application>Microsoft Office PowerPoint</Application>
  <PresentationFormat>Custom</PresentationFormat>
  <Paragraphs>107</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Source Serif Pro</vt:lpstr>
      <vt:lpstr>Platypi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vikshita mali</cp:lastModifiedBy>
  <cp:revision>1</cp:revision>
  <dcterms:created xsi:type="dcterms:W3CDTF">2024-09-05T04:35:52Z</dcterms:created>
  <dcterms:modified xsi:type="dcterms:W3CDTF">2024-09-05T04:36:11Z</dcterms:modified>
</cp:coreProperties>
</file>