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43"/>
  </p:notes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</p:sldIdLst>
  <p:sldSz cx="9144000" cy="5143500" type="screen16x9"/>
  <p:notesSz cx="6858000" cy="9144000"/>
  <p:embeddedFontLst>
    <p:embeddedFont>
      <p:font typeface="Nunito Light" panose="020B0604020202020204" charset="-18"/>
      <p:regular r:id="rId44"/>
      <p:bold r:id="rId45"/>
      <p:italic r:id="rId46"/>
      <p:boldItalic r:id="rId47"/>
    </p:embeddedFont>
    <p:embeddedFont>
      <p:font typeface="Nunito ExtraLight" panose="020B0604020202020204" charset="-18"/>
      <p:regular r:id="rId48"/>
      <p:bold r:id="rId49"/>
      <p:italic r:id="rId50"/>
      <p:boldItalic r:id="rId51"/>
    </p:embeddedFont>
    <p:embeddedFont>
      <p:font typeface="Questrial" panose="020B0604020202020204" charset="-18"/>
      <p:regular r:id="rId52"/>
    </p:embeddedFont>
    <p:embeddedFont>
      <p:font typeface="Bebas Neue" panose="020B0604020202020204" charset="-18"/>
      <p:regular r:id="rId53"/>
    </p:embeddedFont>
    <p:embeddedFont>
      <p:font typeface="Nunito" panose="020B0604020202020204" charset="-18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1C6A6CB-AD9F-4201-9C07-C66E1A91B3D4}">
  <a:tblStyle styleId="{71C6A6CB-AD9F-4201-9C07-C66E1A91B3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-36" y="-2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71034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9f5544dad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9f5544dad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1aa4a6e19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1aa4a6e19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1b7b4c2e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31b7b4c2e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1b7b4c2e8f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1b7b4c2e8f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1d20846c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1d20846c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1aa4a6e193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1aa4a6e193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1bd64c87c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1bd64c87c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1a72b5600d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1a72b5600d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1aa4a6e193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1aa4a6e193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1bd64c87c1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1bd64c87c1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1bd64c87c1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31bd64c87c1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31defc6106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31defc6106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31bd64c87c1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31bd64c87c1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31bd64c87c1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31bd64c87c1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31bd64c87c1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31bd64c87c1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31defc61061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31defc61061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31b7b4c2e8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31b7b4c2e8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31defc6106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31defc6106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31b7b4c2e8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31b7b4c2e8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31aa4a6e19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31aa4a6e19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31b7b4c2e8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31b7b4c2e8f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1a4814979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1a4814979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31b7b4c2e8f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31b7b4c2e8f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1b7b4c2e8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1b7b4c2e8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31b7b4c2e8f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31b7b4c2e8f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31aa4a6e193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31aa4a6e193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1bd64c87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31bd64c87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31bd64c87c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31bd64c87c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31bd64c87c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31bd64c87c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31bd64c87c1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31bd64c87c1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31defc61061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31defc61061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31defc6106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31defc6106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1a72b5600d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1a72b5600d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31defc61061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31defc61061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31b7b4c2e8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31b7b4c2e8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1a72b560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1a72b560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a72b5600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a72b5600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1c78a0871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1c78a0871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1a72b5600d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1a72b5600d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a72b5600d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a72b5600d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040075" y="1807225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533800" y="1916675"/>
            <a:ext cx="44025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3605133" y="3172601"/>
            <a:ext cx="4313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4617850" y="1661475"/>
            <a:ext cx="3775800" cy="11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617850" y="2916800"/>
            <a:ext cx="3775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4920400" y="2626775"/>
            <a:ext cx="3346200" cy="10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920400" y="1545450"/>
            <a:ext cx="2881800" cy="69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3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720000" y="1381075"/>
            <a:ext cx="7343700" cy="31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1442987" y="3390950"/>
            <a:ext cx="2443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1"/>
          </p:nvPr>
        </p:nvSpPr>
        <p:spPr>
          <a:xfrm>
            <a:off x="1442987" y="3804248"/>
            <a:ext cx="2443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 idx="2"/>
          </p:nvPr>
        </p:nvSpPr>
        <p:spPr>
          <a:xfrm>
            <a:off x="5257513" y="3390950"/>
            <a:ext cx="2443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3"/>
          </p:nvPr>
        </p:nvSpPr>
        <p:spPr>
          <a:xfrm>
            <a:off x="5257513" y="3804248"/>
            <a:ext cx="2443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title" idx="4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710750" y="33800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710750" y="3785547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2"/>
          </p:nvPr>
        </p:nvSpPr>
        <p:spPr>
          <a:xfrm>
            <a:off x="710750" y="12231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3"/>
          </p:nvPr>
        </p:nvSpPr>
        <p:spPr>
          <a:xfrm>
            <a:off x="710750" y="1627900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4"/>
          </p:nvPr>
        </p:nvSpPr>
        <p:spPr>
          <a:xfrm>
            <a:off x="710750" y="2301213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5"/>
          </p:nvPr>
        </p:nvSpPr>
        <p:spPr>
          <a:xfrm>
            <a:off x="710750" y="2706729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772650" y="1565975"/>
            <a:ext cx="2443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1"/>
          </p:nvPr>
        </p:nvSpPr>
        <p:spPr>
          <a:xfrm>
            <a:off x="772650" y="1979273"/>
            <a:ext cx="2443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 idx="2"/>
          </p:nvPr>
        </p:nvSpPr>
        <p:spPr>
          <a:xfrm>
            <a:off x="3291776" y="1565975"/>
            <a:ext cx="2443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3"/>
          </p:nvPr>
        </p:nvSpPr>
        <p:spPr>
          <a:xfrm>
            <a:off x="3291777" y="1979273"/>
            <a:ext cx="2443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 idx="4"/>
          </p:nvPr>
        </p:nvSpPr>
        <p:spPr>
          <a:xfrm>
            <a:off x="772650" y="3083619"/>
            <a:ext cx="2443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5"/>
          </p:nvPr>
        </p:nvSpPr>
        <p:spPr>
          <a:xfrm>
            <a:off x="772650" y="3496926"/>
            <a:ext cx="2443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6"/>
          </p:nvPr>
        </p:nvSpPr>
        <p:spPr>
          <a:xfrm>
            <a:off x="3300396" y="3083619"/>
            <a:ext cx="2426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ubTitle" idx="7"/>
          </p:nvPr>
        </p:nvSpPr>
        <p:spPr>
          <a:xfrm>
            <a:off x="3291777" y="3496926"/>
            <a:ext cx="2443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6651929" y="596775"/>
            <a:ext cx="18123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1"/>
          </p:nvPr>
        </p:nvSpPr>
        <p:spPr>
          <a:xfrm>
            <a:off x="6651929" y="1023959"/>
            <a:ext cx="1812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title" idx="2"/>
          </p:nvPr>
        </p:nvSpPr>
        <p:spPr>
          <a:xfrm>
            <a:off x="3876449" y="2061850"/>
            <a:ext cx="18123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3"/>
          </p:nvPr>
        </p:nvSpPr>
        <p:spPr>
          <a:xfrm>
            <a:off x="3876450" y="2489034"/>
            <a:ext cx="1812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title" idx="4"/>
          </p:nvPr>
        </p:nvSpPr>
        <p:spPr>
          <a:xfrm>
            <a:off x="3876453" y="596775"/>
            <a:ext cx="18123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5"/>
          </p:nvPr>
        </p:nvSpPr>
        <p:spPr>
          <a:xfrm>
            <a:off x="3876455" y="1023959"/>
            <a:ext cx="1812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title" idx="6"/>
          </p:nvPr>
        </p:nvSpPr>
        <p:spPr>
          <a:xfrm>
            <a:off x="3876449" y="3526925"/>
            <a:ext cx="18123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7"/>
          </p:nvPr>
        </p:nvSpPr>
        <p:spPr>
          <a:xfrm>
            <a:off x="3876450" y="3947167"/>
            <a:ext cx="1812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 idx="8"/>
          </p:nvPr>
        </p:nvSpPr>
        <p:spPr>
          <a:xfrm>
            <a:off x="6651925" y="2061850"/>
            <a:ext cx="18123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9"/>
          </p:nvPr>
        </p:nvSpPr>
        <p:spPr>
          <a:xfrm>
            <a:off x="6651925" y="2489034"/>
            <a:ext cx="1812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title" idx="13"/>
          </p:nvPr>
        </p:nvSpPr>
        <p:spPr>
          <a:xfrm>
            <a:off x="6651925" y="3526925"/>
            <a:ext cx="18123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14"/>
          </p:nvPr>
        </p:nvSpPr>
        <p:spPr>
          <a:xfrm>
            <a:off x="6651925" y="3947167"/>
            <a:ext cx="1812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title" idx="15"/>
          </p:nvPr>
        </p:nvSpPr>
        <p:spPr>
          <a:xfrm>
            <a:off x="796200" y="2024325"/>
            <a:ext cx="2117100" cy="95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 hasCustomPrompt="1"/>
          </p:nvPr>
        </p:nvSpPr>
        <p:spPr>
          <a:xfrm>
            <a:off x="1055400" y="983350"/>
            <a:ext cx="38595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0" name="Google Shape;120;p21"/>
          <p:cNvSpPr txBox="1">
            <a:spLocks noGrp="1"/>
          </p:cNvSpPr>
          <p:nvPr>
            <p:ph type="subTitle" idx="1"/>
          </p:nvPr>
        </p:nvSpPr>
        <p:spPr>
          <a:xfrm>
            <a:off x="1055400" y="1811650"/>
            <a:ext cx="4327200" cy="54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title" idx="2" hasCustomPrompt="1"/>
          </p:nvPr>
        </p:nvSpPr>
        <p:spPr>
          <a:xfrm>
            <a:off x="1055400" y="2605127"/>
            <a:ext cx="38595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2" name="Google Shape;122;p21"/>
          <p:cNvSpPr txBox="1">
            <a:spLocks noGrp="1"/>
          </p:cNvSpPr>
          <p:nvPr>
            <p:ph type="subTitle" idx="3"/>
          </p:nvPr>
        </p:nvSpPr>
        <p:spPr>
          <a:xfrm>
            <a:off x="1055400" y="3433423"/>
            <a:ext cx="4327200" cy="54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117025" y="2560625"/>
            <a:ext cx="4017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999150" y="1075000"/>
            <a:ext cx="2135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9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439500" y="3556833"/>
            <a:ext cx="3695400" cy="6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ctrTitle"/>
          </p:nvPr>
        </p:nvSpPr>
        <p:spPr>
          <a:xfrm>
            <a:off x="2429950" y="49947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1"/>
          </p:nvPr>
        </p:nvSpPr>
        <p:spPr>
          <a:xfrm>
            <a:off x="3265350" y="1502417"/>
            <a:ext cx="2613300" cy="12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2"/>
          </p:nvPr>
        </p:nvSpPr>
        <p:spPr>
          <a:xfrm>
            <a:off x="2425000" y="4124521"/>
            <a:ext cx="4293900" cy="4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2730325" y="3416238"/>
            <a:ext cx="37056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CRÉDITOS: Esta plantilla de presentación fue creada por </a:t>
            </a:r>
            <a:r>
              <a:rPr lang="es" sz="1000">
                <a:solidFill>
                  <a:srgbClr val="43434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s" sz="1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, que incluye iconos de </a:t>
            </a:r>
            <a:r>
              <a:rPr lang="es" sz="1000">
                <a:solidFill>
                  <a:srgbClr val="43434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s" sz="1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, infografías e imágenes de </a:t>
            </a:r>
            <a:r>
              <a:rPr lang="es" sz="1000">
                <a:solidFill>
                  <a:srgbClr val="43434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s" sz="1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e ilustraciones de </a:t>
            </a:r>
            <a:r>
              <a:rPr lang="es" sz="1000">
                <a:solidFill>
                  <a:srgbClr val="43434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Storyset</a:t>
            </a:r>
            <a:endParaRPr sz="10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41825" y="1202500"/>
            <a:ext cx="7194000" cy="3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ivvic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907137" y="3077720"/>
            <a:ext cx="33504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4886463" y="820194"/>
            <a:ext cx="33504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1349937" y="3565479"/>
            <a:ext cx="2907600" cy="8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886463" y="1316836"/>
            <a:ext cx="2907600" cy="8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070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4329250" y="826025"/>
            <a:ext cx="4015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4335700" y="1602275"/>
            <a:ext cx="3813300" cy="23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7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638700" y="3202625"/>
            <a:ext cx="7866900" cy="107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713225" y="1033212"/>
            <a:ext cx="4402200" cy="157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713225" y="2756088"/>
            <a:ext cx="3424500" cy="13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40550" y="2653478"/>
            <a:ext cx="4667100" cy="129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/>
          <p:nvPr/>
        </p:nvSpPr>
        <p:spPr>
          <a:xfrm>
            <a:off x="141575" y="135900"/>
            <a:ext cx="8886600" cy="4856700"/>
          </a:xfrm>
          <a:prstGeom prst="rect">
            <a:avLst/>
          </a:prstGeom>
          <a:noFill/>
          <a:ln w="19050" cap="flat" cmpd="sng">
            <a:solidFill>
              <a:srgbClr val="E8D8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4" name="Google Shape;144;p28"/>
          <p:cNvSpPr txBox="1">
            <a:spLocks noGrp="1"/>
          </p:cNvSpPr>
          <p:nvPr>
            <p:ph type="ctrTitle"/>
          </p:nvPr>
        </p:nvSpPr>
        <p:spPr>
          <a:xfrm>
            <a:off x="837675" y="1954025"/>
            <a:ext cx="4553400" cy="18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>
                <a:solidFill>
                  <a:srgbClr val="E8D8C1"/>
                </a:solidFill>
              </a:rPr>
              <a:t>Developer Salaries:</a:t>
            </a:r>
            <a:endParaRPr sz="3800">
              <a:solidFill>
                <a:srgbClr val="E8D8C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 b="0">
                <a:solidFill>
                  <a:srgbClr val="E8D8C1"/>
                </a:solidFill>
              </a:rPr>
              <a:t>A multivariate analysis and a predictive model</a:t>
            </a:r>
            <a:endParaRPr sz="3300" b="0">
              <a:solidFill>
                <a:srgbClr val="E8D8C1"/>
              </a:solidFill>
            </a:endParaRPr>
          </a:p>
        </p:txBody>
      </p:sp>
      <p:sp>
        <p:nvSpPr>
          <p:cNvPr id="145" name="Google Shape;145;p28"/>
          <p:cNvSpPr txBox="1">
            <a:spLocks noGrp="1"/>
          </p:cNvSpPr>
          <p:nvPr>
            <p:ph type="subTitle" idx="1"/>
          </p:nvPr>
        </p:nvSpPr>
        <p:spPr>
          <a:xfrm>
            <a:off x="837675" y="3900750"/>
            <a:ext cx="4553400" cy="5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8D8C1"/>
                </a:solidFill>
              </a:rPr>
              <a:t>A portfolio project by Viktor Soltész</a:t>
            </a:r>
            <a:endParaRPr>
              <a:solidFill>
                <a:srgbClr val="E8D8C1"/>
              </a:solidFill>
            </a:endParaRPr>
          </a:p>
        </p:txBody>
      </p:sp>
      <p:cxnSp>
        <p:nvCxnSpPr>
          <p:cNvPr id="146" name="Google Shape;146;p28"/>
          <p:cNvCxnSpPr/>
          <p:nvPr/>
        </p:nvCxnSpPr>
        <p:spPr>
          <a:xfrm>
            <a:off x="936141" y="3821618"/>
            <a:ext cx="4208100" cy="0"/>
          </a:xfrm>
          <a:prstGeom prst="straightConnector1">
            <a:avLst/>
          </a:prstGeom>
          <a:noFill/>
          <a:ln w="19050" cap="flat" cmpd="sng">
            <a:solidFill>
              <a:srgbClr val="E8D8C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28"/>
          <p:cNvCxnSpPr/>
          <p:nvPr/>
        </p:nvCxnSpPr>
        <p:spPr>
          <a:xfrm>
            <a:off x="7577400" y="4216675"/>
            <a:ext cx="0" cy="775800"/>
          </a:xfrm>
          <a:prstGeom prst="straightConnector1">
            <a:avLst/>
          </a:prstGeom>
          <a:noFill/>
          <a:ln w="9525" cap="flat" cmpd="sng">
            <a:solidFill>
              <a:srgbClr val="E8D8C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28"/>
          <p:cNvCxnSpPr/>
          <p:nvPr/>
        </p:nvCxnSpPr>
        <p:spPr>
          <a:xfrm>
            <a:off x="7819700" y="3867325"/>
            <a:ext cx="0" cy="1125300"/>
          </a:xfrm>
          <a:prstGeom prst="straightConnector1">
            <a:avLst/>
          </a:prstGeom>
          <a:noFill/>
          <a:ln w="9525" cap="flat" cmpd="sng">
            <a:solidFill>
              <a:srgbClr val="E8D8C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28"/>
          <p:cNvCxnSpPr/>
          <p:nvPr/>
        </p:nvCxnSpPr>
        <p:spPr>
          <a:xfrm>
            <a:off x="8062000" y="3562575"/>
            <a:ext cx="0" cy="1430100"/>
          </a:xfrm>
          <a:prstGeom prst="straightConnector1">
            <a:avLst/>
          </a:prstGeom>
          <a:noFill/>
          <a:ln w="9525" cap="flat" cmpd="sng">
            <a:solidFill>
              <a:srgbClr val="E8D8C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28"/>
          <p:cNvCxnSpPr/>
          <p:nvPr/>
        </p:nvCxnSpPr>
        <p:spPr>
          <a:xfrm>
            <a:off x="8304300" y="3287575"/>
            <a:ext cx="0" cy="1705200"/>
          </a:xfrm>
          <a:prstGeom prst="straightConnector1">
            <a:avLst/>
          </a:prstGeom>
          <a:noFill/>
          <a:ln w="19050" cap="flat" cmpd="sng">
            <a:solidFill>
              <a:srgbClr val="E8D8C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8"/>
          <p:cNvCxnSpPr/>
          <p:nvPr/>
        </p:nvCxnSpPr>
        <p:spPr>
          <a:xfrm>
            <a:off x="8546600" y="2950950"/>
            <a:ext cx="0" cy="2041800"/>
          </a:xfrm>
          <a:prstGeom prst="straightConnector1">
            <a:avLst/>
          </a:prstGeom>
          <a:noFill/>
          <a:ln w="19050" cap="flat" cmpd="sng">
            <a:solidFill>
              <a:srgbClr val="E8D8C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8"/>
          <p:cNvCxnSpPr/>
          <p:nvPr/>
        </p:nvCxnSpPr>
        <p:spPr>
          <a:xfrm>
            <a:off x="8788925" y="2640925"/>
            <a:ext cx="0" cy="2351400"/>
          </a:xfrm>
          <a:prstGeom prst="straightConnector1">
            <a:avLst/>
          </a:prstGeom>
          <a:noFill/>
          <a:ln w="19050" cap="flat" cmpd="sng">
            <a:solidFill>
              <a:srgbClr val="E8D8C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8"/>
          <p:cNvCxnSpPr/>
          <p:nvPr/>
        </p:nvCxnSpPr>
        <p:spPr>
          <a:xfrm>
            <a:off x="7335100" y="4536275"/>
            <a:ext cx="0" cy="456300"/>
          </a:xfrm>
          <a:prstGeom prst="straightConnector1">
            <a:avLst/>
          </a:prstGeom>
          <a:noFill/>
          <a:ln w="9525" cap="flat" cmpd="sng">
            <a:solidFill>
              <a:srgbClr val="E8D8C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8"/>
          <p:cNvCxnSpPr/>
          <p:nvPr/>
        </p:nvCxnSpPr>
        <p:spPr>
          <a:xfrm>
            <a:off x="7092800" y="4833600"/>
            <a:ext cx="0" cy="159000"/>
          </a:xfrm>
          <a:prstGeom prst="straightConnector1">
            <a:avLst/>
          </a:prstGeom>
          <a:noFill/>
          <a:ln w="9525" cap="flat" cmpd="sng">
            <a:solidFill>
              <a:srgbClr val="E8D8C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6"/>
          <p:cNvSpPr/>
          <p:nvPr/>
        </p:nvSpPr>
        <p:spPr>
          <a:xfrm>
            <a:off x="2775700" y="3608500"/>
            <a:ext cx="172200" cy="180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84" name="Google Shape;484;p46"/>
          <p:cNvSpPr/>
          <p:nvPr/>
        </p:nvSpPr>
        <p:spPr>
          <a:xfrm>
            <a:off x="2775700" y="1331550"/>
            <a:ext cx="172200" cy="180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85" name="Google Shape;485;p46"/>
          <p:cNvSpPr txBox="1">
            <a:spLocks noGrp="1"/>
          </p:cNvSpPr>
          <p:nvPr>
            <p:ph type="title" idx="6"/>
          </p:nvPr>
        </p:nvSpPr>
        <p:spPr>
          <a:xfrm>
            <a:off x="151700" y="148500"/>
            <a:ext cx="86877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Phase 02: </a:t>
            </a:r>
            <a:r>
              <a:rPr lang="es" sz="3500" b="0"/>
              <a:t>Structure</a:t>
            </a:r>
            <a:endParaRPr sz="3500" b="0"/>
          </a:p>
        </p:txBody>
      </p:sp>
      <p:cxnSp>
        <p:nvCxnSpPr>
          <p:cNvPr id="486" name="Google Shape;486;p46"/>
          <p:cNvCxnSpPr/>
          <p:nvPr/>
        </p:nvCxnSpPr>
        <p:spPr>
          <a:xfrm>
            <a:off x="265949" y="838276"/>
            <a:ext cx="7976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46"/>
          <p:cNvSpPr/>
          <p:nvPr/>
        </p:nvSpPr>
        <p:spPr>
          <a:xfrm>
            <a:off x="1347450" y="1512150"/>
            <a:ext cx="3073800" cy="6018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EEEEEE"/>
                </a:solidFill>
                <a:latin typeface="Nunito Light"/>
                <a:ea typeface="Nunito Light"/>
                <a:cs typeface="Nunito Light"/>
                <a:sym typeface="Nunito Light"/>
              </a:rPr>
              <a:t>2. Strength of Association</a:t>
            </a:r>
            <a:endParaRPr sz="1000">
              <a:solidFill>
                <a:srgbClr val="EEEEEE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000"/>
              <a:buFont typeface="Nunito Light"/>
              <a:buChar char="▪"/>
            </a:pPr>
            <a:r>
              <a:rPr lang="es" sz="1000">
                <a:solidFill>
                  <a:srgbClr val="EEEEEE"/>
                </a:solidFill>
                <a:latin typeface="Nunito Light"/>
                <a:ea typeface="Nunito Light"/>
                <a:cs typeface="Nunito Light"/>
                <a:sym typeface="Nunito Light"/>
              </a:rPr>
              <a:t>Chi-squared</a:t>
            </a:r>
            <a:endParaRPr sz="1000">
              <a:solidFill>
                <a:srgbClr val="EEEEEE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000"/>
              <a:buFont typeface="Nunito Light"/>
              <a:buChar char="▪"/>
            </a:pPr>
            <a:r>
              <a:rPr lang="es" sz="1000">
                <a:solidFill>
                  <a:srgbClr val="EEEEEE"/>
                </a:solidFill>
                <a:latin typeface="Nunito Light"/>
                <a:ea typeface="Nunito Light"/>
                <a:cs typeface="Nunito Light"/>
                <a:sym typeface="Nunito Light"/>
              </a:rPr>
              <a:t>Cramér’s V</a:t>
            </a:r>
            <a:endParaRPr sz="1000">
              <a:solidFill>
                <a:srgbClr val="EEEEEE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488" name="Google Shape;488;p46"/>
          <p:cNvSpPr/>
          <p:nvPr/>
        </p:nvSpPr>
        <p:spPr>
          <a:xfrm>
            <a:off x="1347450" y="1271125"/>
            <a:ext cx="3073800" cy="169200"/>
          </a:xfrm>
          <a:prstGeom prst="rect">
            <a:avLst/>
          </a:prstGeom>
          <a:solidFill>
            <a:srgbClr val="21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EEEEEE"/>
                </a:solidFill>
                <a:latin typeface="Nunito Light"/>
                <a:ea typeface="Nunito Light"/>
                <a:cs typeface="Nunito Light"/>
                <a:sym typeface="Nunito Light"/>
              </a:rPr>
              <a:t>1. Profile of respondents</a:t>
            </a:r>
            <a:endParaRPr sz="1000">
              <a:solidFill>
                <a:srgbClr val="EEEEEE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489" name="Google Shape;489;p46"/>
          <p:cNvSpPr/>
          <p:nvPr/>
        </p:nvSpPr>
        <p:spPr>
          <a:xfrm>
            <a:off x="1347450" y="3789100"/>
            <a:ext cx="3073800" cy="601800"/>
          </a:xfrm>
          <a:prstGeom prst="rect">
            <a:avLst/>
          </a:prstGeom>
          <a:solidFill>
            <a:srgbClr val="1F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EEEEEE"/>
                </a:solidFill>
                <a:latin typeface="Nunito Light"/>
                <a:ea typeface="Nunito Light"/>
                <a:cs typeface="Nunito Light"/>
                <a:sym typeface="Nunito Light"/>
              </a:rPr>
              <a:t>3. Variable Selection</a:t>
            </a:r>
            <a:endParaRPr sz="1000">
              <a:solidFill>
                <a:srgbClr val="EEEEEE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000"/>
              <a:buFont typeface="Nunito Light"/>
              <a:buChar char="▪"/>
            </a:pPr>
            <a:r>
              <a:rPr lang="es" sz="1000">
                <a:solidFill>
                  <a:srgbClr val="EEEEEE"/>
                </a:solidFill>
                <a:latin typeface="Nunito Light"/>
                <a:ea typeface="Nunito Light"/>
                <a:cs typeface="Nunito Light"/>
                <a:sym typeface="Nunito Light"/>
              </a:rPr>
              <a:t>Factorial cell population</a:t>
            </a:r>
            <a:endParaRPr sz="1000">
              <a:solidFill>
                <a:srgbClr val="EEEEEE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000"/>
              <a:buFont typeface="Nunito Light"/>
              <a:buChar char="▪"/>
            </a:pPr>
            <a:r>
              <a:rPr lang="es" sz="1000">
                <a:solidFill>
                  <a:srgbClr val="EEEEEE"/>
                </a:solidFill>
                <a:latin typeface="Nunito Light"/>
                <a:ea typeface="Nunito Light"/>
                <a:cs typeface="Nunito Light"/>
                <a:sym typeface="Nunito Light"/>
              </a:rPr>
              <a:t>VIF</a:t>
            </a:r>
            <a:endParaRPr sz="1000">
              <a:solidFill>
                <a:srgbClr val="EEEEEE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490" name="Google Shape;490;p46"/>
          <p:cNvSpPr/>
          <p:nvPr/>
        </p:nvSpPr>
        <p:spPr>
          <a:xfrm>
            <a:off x="1347450" y="2185775"/>
            <a:ext cx="3073800" cy="1531500"/>
          </a:xfrm>
          <a:prstGeom prst="rect">
            <a:avLst/>
          </a:prstGeom>
          <a:solidFill>
            <a:srgbClr val="1532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EEEEEE"/>
                </a:solidFill>
                <a:latin typeface="Nunito Light"/>
                <a:ea typeface="Nunito Light"/>
                <a:cs typeface="Nunito Light"/>
                <a:sym typeface="Nunito Light"/>
              </a:rPr>
              <a:t>2. Exploratory Data Analysis</a:t>
            </a:r>
            <a:endParaRPr sz="1000">
              <a:solidFill>
                <a:srgbClr val="EEEEEE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000"/>
              <a:buFont typeface="Nunito Light"/>
              <a:buChar char="▪"/>
            </a:pPr>
            <a:r>
              <a:rPr lang="es" sz="1000">
                <a:solidFill>
                  <a:srgbClr val="EEEEEE"/>
                </a:solidFill>
                <a:latin typeface="Nunito Light"/>
                <a:ea typeface="Nunito Light"/>
                <a:cs typeface="Nunito Light"/>
                <a:sym typeface="Nunito Light"/>
              </a:rPr>
              <a:t>Yearly trends</a:t>
            </a:r>
            <a:endParaRPr sz="1000">
              <a:solidFill>
                <a:srgbClr val="EEEEEE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000"/>
              <a:buFont typeface="Nunito Light"/>
              <a:buChar char="▪"/>
            </a:pPr>
            <a:r>
              <a:rPr lang="es" sz="1000">
                <a:solidFill>
                  <a:srgbClr val="EEEEEE"/>
                </a:solidFill>
                <a:latin typeface="Nunito Light"/>
                <a:ea typeface="Nunito Light"/>
                <a:cs typeface="Nunito Light"/>
                <a:sym typeface="Nunito Light"/>
              </a:rPr>
              <a:t>Yearly Trends between Data-Professionals</a:t>
            </a:r>
            <a:endParaRPr sz="1000">
              <a:solidFill>
                <a:srgbClr val="EEEEEE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000"/>
              <a:buFont typeface="Nunito Light"/>
              <a:buChar char="▪"/>
            </a:pPr>
            <a:r>
              <a:rPr lang="es" sz="1000">
                <a:solidFill>
                  <a:srgbClr val="EEEEEE"/>
                </a:solidFill>
                <a:latin typeface="Nunito Light"/>
                <a:ea typeface="Nunito Light"/>
                <a:cs typeface="Nunito Light"/>
                <a:sym typeface="Nunito Light"/>
              </a:rPr>
              <a:t>Geographic trends</a:t>
            </a:r>
            <a:endParaRPr sz="1000">
              <a:solidFill>
                <a:srgbClr val="EEEEEE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000"/>
              <a:buFont typeface="Nunito Light"/>
              <a:buChar char="▪"/>
            </a:pPr>
            <a:r>
              <a:rPr lang="es" sz="1000">
                <a:solidFill>
                  <a:srgbClr val="EEEEEE"/>
                </a:solidFill>
                <a:latin typeface="Nunito Light"/>
                <a:ea typeface="Nunito Light"/>
                <a:cs typeface="Nunito Light"/>
                <a:sym typeface="Nunito Light"/>
              </a:rPr>
              <a:t>Barplot: Job categories</a:t>
            </a:r>
            <a:endParaRPr sz="1000">
              <a:solidFill>
                <a:srgbClr val="EEEEEE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000"/>
              <a:buFont typeface="Nunito Light"/>
              <a:buChar char="▪"/>
            </a:pPr>
            <a:r>
              <a:rPr lang="es" sz="1000">
                <a:solidFill>
                  <a:srgbClr val="EEEEEE"/>
                </a:solidFill>
                <a:latin typeface="Nunito Light"/>
                <a:ea typeface="Nunito Light"/>
                <a:cs typeface="Nunito Light"/>
                <a:sym typeface="Nunito Light"/>
              </a:rPr>
              <a:t>Managers vs. Developers</a:t>
            </a:r>
            <a:endParaRPr sz="1000">
              <a:solidFill>
                <a:srgbClr val="EEEEEE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000"/>
              <a:buFont typeface="Nunito Light"/>
              <a:buChar char="▪"/>
            </a:pPr>
            <a:r>
              <a:rPr lang="es" sz="1000">
                <a:solidFill>
                  <a:srgbClr val="EEEEEE"/>
                </a:solidFill>
                <a:latin typeface="Nunito Light"/>
                <a:ea typeface="Nunito Light"/>
                <a:cs typeface="Nunito Light"/>
                <a:sym typeface="Nunito Light"/>
              </a:rPr>
              <a:t>Effect of experience</a:t>
            </a:r>
            <a:endParaRPr sz="1000">
              <a:solidFill>
                <a:srgbClr val="EEEEEE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000"/>
              <a:buFont typeface="Nunito Light"/>
              <a:buChar char="▪"/>
            </a:pPr>
            <a:r>
              <a:rPr lang="es" sz="1000">
                <a:solidFill>
                  <a:srgbClr val="EEEEEE"/>
                </a:solidFill>
                <a:latin typeface="Nunito Light"/>
                <a:ea typeface="Nunito Light"/>
                <a:cs typeface="Nunito Light"/>
                <a:sym typeface="Nunito Light"/>
              </a:rPr>
              <a:t>München vs. Berlin</a:t>
            </a:r>
            <a:endParaRPr sz="1000">
              <a:solidFill>
                <a:srgbClr val="EEEEEE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000"/>
              <a:buFont typeface="Nunito Light"/>
              <a:buChar char="▪"/>
            </a:pPr>
            <a:r>
              <a:rPr lang="es" sz="1000">
                <a:solidFill>
                  <a:srgbClr val="EEEEEE"/>
                </a:solidFill>
                <a:latin typeface="Nunito Light"/>
                <a:ea typeface="Nunito Light"/>
                <a:cs typeface="Nunito Light"/>
                <a:sym typeface="Nunito Light"/>
              </a:rPr>
              <a:t>Language at work</a:t>
            </a:r>
            <a:endParaRPr sz="1000">
              <a:solidFill>
                <a:srgbClr val="EEEEEE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491" name="Google Shape;491;p46"/>
          <p:cNvSpPr/>
          <p:nvPr/>
        </p:nvSpPr>
        <p:spPr>
          <a:xfrm>
            <a:off x="2775700" y="2002950"/>
            <a:ext cx="172200" cy="180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92" name="Google Shape;492;p46"/>
          <p:cNvSpPr/>
          <p:nvPr/>
        </p:nvSpPr>
        <p:spPr>
          <a:xfrm>
            <a:off x="6284700" y="1679075"/>
            <a:ext cx="203100" cy="213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93" name="Google Shape;493;p46"/>
          <p:cNvSpPr/>
          <p:nvPr/>
        </p:nvSpPr>
        <p:spPr>
          <a:xfrm>
            <a:off x="6284700" y="2002950"/>
            <a:ext cx="203100" cy="213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94" name="Google Shape;494;p46"/>
          <p:cNvSpPr/>
          <p:nvPr/>
        </p:nvSpPr>
        <p:spPr>
          <a:xfrm>
            <a:off x="6284700" y="2729288"/>
            <a:ext cx="203100" cy="213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95" name="Google Shape;495;p46"/>
          <p:cNvSpPr/>
          <p:nvPr/>
        </p:nvSpPr>
        <p:spPr>
          <a:xfrm>
            <a:off x="6284700" y="3641788"/>
            <a:ext cx="203100" cy="213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96" name="Google Shape;496;p46"/>
          <p:cNvSpPr/>
          <p:nvPr/>
        </p:nvSpPr>
        <p:spPr>
          <a:xfrm>
            <a:off x="6284700" y="3047563"/>
            <a:ext cx="203100" cy="213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97" name="Google Shape;497;p46"/>
          <p:cNvSpPr/>
          <p:nvPr/>
        </p:nvSpPr>
        <p:spPr>
          <a:xfrm>
            <a:off x="4975950" y="1271122"/>
            <a:ext cx="2820600" cy="536100"/>
          </a:xfrm>
          <a:prstGeom prst="rect">
            <a:avLst/>
          </a:prstGeom>
          <a:solidFill>
            <a:srgbClr val="4142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EEEEEE"/>
                </a:solidFill>
                <a:latin typeface="Nunito Light"/>
                <a:ea typeface="Nunito Light"/>
                <a:cs typeface="Nunito Light"/>
                <a:sym typeface="Nunito Light"/>
              </a:rPr>
              <a:t>4. Determining distribution function</a:t>
            </a:r>
            <a:endParaRPr sz="1000">
              <a:solidFill>
                <a:srgbClr val="EEEEEE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000"/>
              <a:buFont typeface="Nunito Light"/>
              <a:buChar char="●"/>
            </a:pPr>
            <a:r>
              <a:rPr lang="es" sz="1000">
                <a:solidFill>
                  <a:srgbClr val="EEEEEE"/>
                </a:solidFill>
                <a:latin typeface="Nunito Light"/>
                <a:ea typeface="Nunito Light"/>
                <a:cs typeface="Nunito Light"/>
                <a:sym typeface="Nunito Light"/>
              </a:rPr>
              <a:t>QQ-plot</a:t>
            </a:r>
            <a:endParaRPr sz="1000">
              <a:solidFill>
                <a:srgbClr val="EEEEEE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000"/>
              <a:buFont typeface="Nunito Light"/>
              <a:buChar char="●"/>
            </a:pPr>
            <a:r>
              <a:rPr lang="es" sz="1000">
                <a:solidFill>
                  <a:srgbClr val="EEEEEE"/>
                </a:solidFill>
                <a:latin typeface="Nunito Light"/>
                <a:ea typeface="Nunito Light"/>
                <a:cs typeface="Nunito Light"/>
                <a:sym typeface="Nunito Light"/>
              </a:rPr>
              <a:t>Kolmogorov-Smirnov test</a:t>
            </a:r>
            <a:endParaRPr sz="1000">
              <a:solidFill>
                <a:srgbClr val="EEEEEE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498" name="Google Shape;498;p46"/>
          <p:cNvSpPr/>
          <p:nvPr/>
        </p:nvSpPr>
        <p:spPr>
          <a:xfrm>
            <a:off x="4975950" y="1892079"/>
            <a:ext cx="2820600" cy="228300"/>
          </a:xfrm>
          <a:prstGeom prst="rect">
            <a:avLst/>
          </a:prstGeom>
          <a:solidFill>
            <a:srgbClr val="4056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EEEEEE"/>
                </a:solidFill>
                <a:latin typeface="Nunito Light"/>
                <a:ea typeface="Nunito Light"/>
                <a:cs typeface="Nunito Light"/>
                <a:sym typeface="Nunito Light"/>
              </a:rPr>
              <a:t>5. Sensitivity analysis</a:t>
            </a:r>
            <a:endParaRPr sz="1000">
              <a:solidFill>
                <a:srgbClr val="EEEEEE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499" name="Google Shape;499;p46"/>
          <p:cNvSpPr/>
          <p:nvPr/>
        </p:nvSpPr>
        <p:spPr>
          <a:xfrm>
            <a:off x="4975950" y="2942291"/>
            <a:ext cx="2820600" cy="228300"/>
          </a:xfrm>
          <a:prstGeom prst="rect">
            <a:avLst/>
          </a:prstGeom>
          <a:solidFill>
            <a:srgbClr val="1532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EEEEEE"/>
                </a:solidFill>
                <a:latin typeface="Nunito Light"/>
                <a:ea typeface="Nunito Light"/>
                <a:cs typeface="Nunito Light"/>
                <a:sym typeface="Nunito Light"/>
              </a:rPr>
              <a:t>7. multivariate ANOVA </a:t>
            </a:r>
            <a:endParaRPr sz="1000">
              <a:solidFill>
                <a:srgbClr val="EEEEEE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500" name="Google Shape;500;p46"/>
          <p:cNvSpPr/>
          <p:nvPr/>
        </p:nvSpPr>
        <p:spPr>
          <a:xfrm>
            <a:off x="4975949" y="2205235"/>
            <a:ext cx="2820600" cy="652200"/>
          </a:xfrm>
          <a:prstGeom prst="rect">
            <a:avLst/>
          </a:prstGeom>
          <a:solidFill>
            <a:srgbClr val="20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EEEEEE"/>
                </a:solidFill>
                <a:latin typeface="Nunito Light"/>
                <a:ea typeface="Nunito Light"/>
                <a:cs typeface="Nunito Light"/>
                <a:sym typeface="Nunito Light"/>
              </a:rPr>
              <a:t>6. Pre-ANOVA assumption check:</a:t>
            </a:r>
            <a:endParaRPr sz="1000">
              <a:solidFill>
                <a:srgbClr val="EEEEEE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000"/>
              <a:buFont typeface="Nunito Light"/>
              <a:buChar char="●"/>
            </a:pPr>
            <a:r>
              <a:rPr lang="es" sz="1000">
                <a:solidFill>
                  <a:srgbClr val="EEEEEE"/>
                </a:solidFill>
                <a:latin typeface="Nunito Light"/>
                <a:ea typeface="Nunito Light"/>
                <a:cs typeface="Nunito Light"/>
                <a:sym typeface="Nunito Light"/>
              </a:rPr>
              <a:t>Independence</a:t>
            </a:r>
            <a:endParaRPr sz="1000">
              <a:solidFill>
                <a:srgbClr val="EEEEEE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000"/>
              <a:buFont typeface="Nunito Light"/>
              <a:buChar char="●"/>
            </a:pPr>
            <a:r>
              <a:rPr lang="es" sz="1000">
                <a:solidFill>
                  <a:srgbClr val="EEEEEE"/>
                </a:solidFill>
                <a:latin typeface="Nunito Light"/>
                <a:ea typeface="Nunito Light"/>
                <a:cs typeface="Nunito Light"/>
                <a:sym typeface="Nunito Light"/>
              </a:rPr>
              <a:t>Normality</a:t>
            </a:r>
            <a:endParaRPr sz="1000">
              <a:solidFill>
                <a:srgbClr val="EEEEEE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000"/>
              <a:buFont typeface="Nunito Light"/>
              <a:buChar char="●"/>
            </a:pPr>
            <a:r>
              <a:rPr lang="es" sz="1000">
                <a:solidFill>
                  <a:srgbClr val="EEEEEE"/>
                </a:solidFill>
                <a:latin typeface="Nunito Light"/>
                <a:ea typeface="Nunito Light"/>
                <a:cs typeface="Nunito Light"/>
                <a:sym typeface="Nunito Light"/>
              </a:rPr>
              <a:t>Homogeneity of variances</a:t>
            </a:r>
            <a:endParaRPr sz="1000">
              <a:solidFill>
                <a:srgbClr val="EEEEEE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501" name="Google Shape;501;p46"/>
          <p:cNvSpPr/>
          <p:nvPr/>
        </p:nvSpPr>
        <p:spPr>
          <a:xfrm>
            <a:off x="4975950" y="3255447"/>
            <a:ext cx="2820600" cy="514500"/>
          </a:xfrm>
          <a:prstGeom prst="rect">
            <a:avLst/>
          </a:prstGeom>
          <a:solidFill>
            <a:srgbClr val="283A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EEEEEE"/>
                </a:solidFill>
                <a:latin typeface="Nunito Light"/>
                <a:ea typeface="Nunito Light"/>
                <a:cs typeface="Nunito Light"/>
                <a:sym typeface="Nunito Light"/>
              </a:rPr>
              <a:t>8. Post-ANOVA assumption check:</a:t>
            </a:r>
            <a:endParaRPr sz="1000">
              <a:solidFill>
                <a:srgbClr val="EEEEEE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000"/>
              <a:buFont typeface="Nunito Light"/>
              <a:buChar char="●"/>
            </a:pPr>
            <a:r>
              <a:rPr lang="es" sz="1000">
                <a:solidFill>
                  <a:srgbClr val="EEEEEE"/>
                </a:solidFill>
                <a:latin typeface="Nunito Light"/>
                <a:ea typeface="Nunito Light"/>
                <a:cs typeface="Nunito Light"/>
                <a:sym typeface="Nunito Light"/>
              </a:rPr>
              <a:t>Normality of residuals</a:t>
            </a:r>
            <a:endParaRPr sz="1000">
              <a:solidFill>
                <a:srgbClr val="EEEEEE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000"/>
              <a:buFont typeface="Nunito Light"/>
              <a:buChar char="●"/>
            </a:pPr>
            <a:r>
              <a:rPr lang="es" sz="1000">
                <a:solidFill>
                  <a:srgbClr val="EEEEEE"/>
                </a:solidFill>
                <a:latin typeface="Nunito Light"/>
                <a:ea typeface="Nunito Light"/>
                <a:cs typeface="Nunito Light"/>
                <a:sym typeface="Nunito Light"/>
              </a:rPr>
              <a:t>Homoscedasticity</a:t>
            </a:r>
            <a:endParaRPr sz="1000">
              <a:solidFill>
                <a:srgbClr val="EEEEEE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502" name="Google Shape;502;p46"/>
          <p:cNvSpPr/>
          <p:nvPr/>
        </p:nvSpPr>
        <p:spPr>
          <a:xfrm>
            <a:off x="4975950" y="3854803"/>
            <a:ext cx="2820600" cy="536100"/>
          </a:xfrm>
          <a:prstGeom prst="rect">
            <a:avLst/>
          </a:prstGeom>
          <a:solidFill>
            <a:srgbClr val="3349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EEEEEE"/>
                </a:solidFill>
                <a:latin typeface="Nunito Light"/>
                <a:ea typeface="Nunito Light"/>
                <a:cs typeface="Nunito Light"/>
                <a:sym typeface="Nunito Light"/>
              </a:rPr>
              <a:t>9. Interpretation:</a:t>
            </a:r>
            <a:endParaRPr sz="1000">
              <a:solidFill>
                <a:srgbClr val="EEEEEE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000"/>
              <a:buFont typeface="Nunito Light"/>
              <a:buChar char="●"/>
            </a:pPr>
            <a:r>
              <a:rPr lang="es" sz="1000">
                <a:solidFill>
                  <a:srgbClr val="EEEEEE"/>
                </a:solidFill>
                <a:latin typeface="Nunito Light"/>
                <a:ea typeface="Nunito Light"/>
                <a:cs typeface="Nunito Light"/>
                <a:sym typeface="Nunito Light"/>
              </a:rPr>
              <a:t>Effect size calculation</a:t>
            </a:r>
            <a:endParaRPr sz="1000">
              <a:solidFill>
                <a:srgbClr val="EEEEEE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000"/>
              <a:buFont typeface="Nunito Light"/>
              <a:buChar char="●"/>
            </a:pPr>
            <a:r>
              <a:rPr lang="es" sz="1000">
                <a:solidFill>
                  <a:srgbClr val="EEEEEE"/>
                </a:solidFill>
                <a:latin typeface="Nunito Light"/>
                <a:ea typeface="Nunito Light"/>
                <a:cs typeface="Nunito Light"/>
                <a:sym typeface="Nunito Light"/>
              </a:rPr>
              <a:t>Post-hoc power calculation</a:t>
            </a:r>
            <a:endParaRPr sz="1000">
              <a:solidFill>
                <a:srgbClr val="EEEEEE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7"/>
          <p:cNvSpPr txBox="1">
            <a:spLocks noGrp="1"/>
          </p:cNvSpPr>
          <p:nvPr>
            <p:ph type="title" idx="6"/>
          </p:nvPr>
        </p:nvSpPr>
        <p:spPr>
          <a:xfrm>
            <a:off x="151700" y="148500"/>
            <a:ext cx="86877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Phase 02: </a:t>
            </a:r>
            <a:r>
              <a:rPr lang="es" sz="3500" b="0"/>
              <a:t>Exploratory Data Analysis (EDA)</a:t>
            </a:r>
            <a:endParaRPr sz="3500" b="0"/>
          </a:p>
        </p:txBody>
      </p:sp>
      <p:cxnSp>
        <p:nvCxnSpPr>
          <p:cNvPr id="508" name="Google Shape;508;p47"/>
          <p:cNvCxnSpPr/>
          <p:nvPr/>
        </p:nvCxnSpPr>
        <p:spPr>
          <a:xfrm>
            <a:off x="265949" y="838276"/>
            <a:ext cx="7976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9" name="Google Shape;509;p47"/>
          <p:cNvSpPr txBox="1"/>
          <p:nvPr/>
        </p:nvSpPr>
        <p:spPr>
          <a:xfrm>
            <a:off x="332475" y="926250"/>
            <a:ext cx="8323500" cy="31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3F4252"/>
                </a:solidFill>
                <a:latin typeface="Questrial"/>
                <a:ea typeface="Questrial"/>
                <a:cs typeface="Questrial"/>
                <a:sym typeface="Questrial"/>
              </a:rPr>
              <a:t>Key Trends Identified:</a:t>
            </a:r>
            <a:endParaRPr sz="1200" b="1">
              <a:solidFill>
                <a:srgbClr val="3F425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Salary Distributions: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Highly skewed distributions observed; log-normal fits the data well.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Significant differences between surveys in salary values, likely due to varying respondent profiles.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Yearly Trends: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Salaries show slight upward trends (2018–2024) but normalize after adjusting for inflation.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Adjustments reveal stable salary patterns over time.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Geographic Variability: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Normalizing salaries by GDP-per-capita reduces disparities across countries.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Focus narrowed to advanced Western nations for a more homogeneous comparison.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rgbClr val="3F425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3F4252"/>
                </a:solidFill>
                <a:latin typeface="Questrial"/>
                <a:ea typeface="Questrial"/>
                <a:cs typeface="Questrial"/>
                <a:sym typeface="Questrial"/>
              </a:rPr>
              <a:t>Insights:</a:t>
            </a:r>
            <a:endParaRPr sz="1200" b="1">
              <a:solidFill>
                <a:srgbClr val="3F425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Survey differences likely stem from differing respondent profiles rather than underlying salary trends.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048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200"/>
              <a:buFont typeface="Nunito"/>
              <a:buChar char="●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Factors like seniority and job category exhibit the most notable influence on salary variability.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8"/>
          <p:cNvSpPr txBox="1">
            <a:spLocks noGrp="1"/>
          </p:cNvSpPr>
          <p:nvPr>
            <p:ph type="title" idx="6"/>
          </p:nvPr>
        </p:nvSpPr>
        <p:spPr>
          <a:xfrm>
            <a:off x="151700" y="148500"/>
            <a:ext cx="86877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Phase 02: </a:t>
            </a:r>
            <a:r>
              <a:rPr lang="es" sz="3500" b="0"/>
              <a:t>Distribution function</a:t>
            </a:r>
            <a:endParaRPr sz="3500" b="0"/>
          </a:p>
        </p:txBody>
      </p:sp>
      <p:cxnSp>
        <p:nvCxnSpPr>
          <p:cNvPr id="515" name="Google Shape;515;p48"/>
          <p:cNvCxnSpPr/>
          <p:nvPr/>
        </p:nvCxnSpPr>
        <p:spPr>
          <a:xfrm>
            <a:off x="265949" y="838276"/>
            <a:ext cx="7976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16" name="Google Shape;51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6425" y="2166175"/>
            <a:ext cx="3975299" cy="27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2472" y="882251"/>
            <a:ext cx="3387554" cy="1239925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48"/>
          <p:cNvSpPr txBox="1"/>
          <p:nvPr/>
        </p:nvSpPr>
        <p:spPr>
          <a:xfrm>
            <a:off x="265950" y="964600"/>
            <a:ext cx="3839400" cy="9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After multiple exploratory approaches (QQ-plot, visual function fitting), lognormal distribution fits the observations best on a factorial-cell level.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Lognormality of salary is backed up by literature [1].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9" name="Google Shape;519;p48"/>
          <p:cNvSpPr txBox="1"/>
          <p:nvPr/>
        </p:nvSpPr>
        <p:spPr>
          <a:xfrm>
            <a:off x="6235250" y="4879975"/>
            <a:ext cx="29187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latin typeface="Questrial"/>
                <a:ea typeface="Questrial"/>
                <a:cs typeface="Questrial"/>
                <a:sym typeface="Questrial"/>
              </a:rPr>
              <a:t>[1]: McDonald and Jensen (1979): An Analysis of the Distribution of Income</a:t>
            </a:r>
            <a:endParaRPr sz="6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20" name="Google Shape;520;p48"/>
          <p:cNvSpPr txBox="1"/>
          <p:nvPr/>
        </p:nvSpPr>
        <p:spPr>
          <a:xfrm>
            <a:off x="265950" y="2328700"/>
            <a:ext cx="3371100" cy="1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Exploratory Tests:</a:t>
            </a:r>
            <a:endParaRPr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Distribution checks for factorial cells (Normal, Lognormal, Gamma, Weibull).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200"/>
              <a:buFont typeface="Nunito"/>
              <a:buChar char="●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Non-normality in ~40% of cells, necessitating cautious interpretation of results.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9"/>
          <p:cNvSpPr txBox="1">
            <a:spLocks noGrp="1"/>
          </p:cNvSpPr>
          <p:nvPr>
            <p:ph type="title" idx="6"/>
          </p:nvPr>
        </p:nvSpPr>
        <p:spPr>
          <a:xfrm>
            <a:off x="151700" y="148500"/>
            <a:ext cx="86877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Phase 02: </a:t>
            </a:r>
            <a:r>
              <a:rPr lang="es" sz="3500" b="0"/>
              <a:t>Factorial cells</a:t>
            </a:r>
            <a:endParaRPr sz="3500" b="0"/>
          </a:p>
        </p:txBody>
      </p:sp>
      <p:cxnSp>
        <p:nvCxnSpPr>
          <p:cNvPr id="526" name="Google Shape;526;p49"/>
          <p:cNvCxnSpPr/>
          <p:nvPr/>
        </p:nvCxnSpPr>
        <p:spPr>
          <a:xfrm>
            <a:off x="265949" y="838276"/>
            <a:ext cx="7976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27" name="Google Shape;52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074" y="1587024"/>
            <a:ext cx="3950275" cy="32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49"/>
          <p:cNvSpPr txBox="1"/>
          <p:nvPr/>
        </p:nvSpPr>
        <p:spPr>
          <a:xfrm>
            <a:off x="6235250" y="4879975"/>
            <a:ext cx="2918700" cy="3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latin typeface="Questrial"/>
                <a:ea typeface="Questrial"/>
                <a:cs typeface="Questrial"/>
                <a:sym typeface="Questrial"/>
              </a:rPr>
              <a:t>[1]: McDonald and Jensen (1979): An Analysis of the Distribution of Income</a:t>
            </a:r>
            <a:endParaRPr sz="6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29" name="Google Shape;529;p49"/>
          <p:cNvSpPr txBox="1"/>
          <p:nvPr/>
        </p:nvSpPr>
        <p:spPr>
          <a:xfrm>
            <a:off x="265950" y="1111150"/>
            <a:ext cx="3849300" cy="9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For a more definite approach, Kolmogorov-Smirnov test was used on each the Factorial Cells (groups).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Log-transforming the salaries is reasonable.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0" name="Google Shape;530;p49"/>
          <p:cNvSpPr txBox="1"/>
          <p:nvPr/>
        </p:nvSpPr>
        <p:spPr>
          <a:xfrm>
            <a:off x="265950" y="1893625"/>
            <a:ext cx="3849300" cy="9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Multiple statistical tests were conducted on factorial cell-level. So handling the observations in their group, and comparing group-by-group.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Eligibility for such comparison was drawn at 20 observations.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31" name="Google Shape;53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2225" y="3031725"/>
            <a:ext cx="2713922" cy="18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0"/>
          <p:cNvSpPr txBox="1">
            <a:spLocks noGrp="1"/>
          </p:cNvSpPr>
          <p:nvPr>
            <p:ph type="title" idx="6"/>
          </p:nvPr>
        </p:nvSpPr>
        <p:spPr>
          <a:xfrm>
            <a:off x="151700" y="148500"/>
            <a:ext cx="86877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Phase 02: </a:t>
            </a:r>
            <a:r>
              <a:rPr lang="es" sz="3500" b="0"/>
              <a:t>Statistical Analysis</a:t>
            </a:r>
            <a:endParaRPr sz="3500" b="0"/>
          </a:p>
        </p:txBody>
      </p:sp>
      <p:cxnSp>
        <p:nvCxnSpPr>
          <p:cNvPr id="537" name="Google Shape;537;p50"/>
          <p:cNvCxnSpPr/>
          <p:nvPr/>
        </p:nvCxnSpPr>
        <p:spPr>
          <a:xfrm>
            <a:off x="265949" y="838276"/>
            <a:ext cx="7976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8" name="Google Shape;538;p50"/>
          <p:cNvSpPr txBox="1"/>
          <p:nvPr/>
        </p:nvSpPr>
        <p:spPr>
          <a:xfrm>
            <a:off x="332475" y="1667775"/>
            <a:ext cx="8447700" cy="27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Methodology:</a:t>
            </a:r>
            <a:endParaRPr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AutoNum type="arabicPeriod"/>
            </a:pPr>
            <a:r>
              <a:rPr lang="es" sz="12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AN</a:t>
            </a: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OVA Design: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Multi-way ANOVA with factors: </a:t>
            </a: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survey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job category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seniority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country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and </a:t>
            </a: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year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Type III Sum-of-Squares to account for unbalanced data.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Char char="○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Partial Eta-squared to measure effect sizes for each variable.</a:t>
            </a:r>
            <a:b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AutoNum type="arabicPeriod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Validation of Assumptions: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0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Normality: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Tested residuals with Lilliefors and visual methods (histogram, QQ-plot).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Log-transformed salary data for better normality.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0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Homoscedasticity: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Assessed residual variance using Brown-Forsythe test and visual scatterplots.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0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Independence: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Assumed based on survey design but acknowledged potential overlaps due to repeated annual surveys.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9" name="Google Shape;539;p50"/>
          <p:cNvSpPr txBox="1"/>
          <p:nvPr/>
        </p:nvSpPr>
        <p:spPr>
          <a:xfrm>
            <a:off x="265950" y="838275"/>
            <a:ext cx="8735400" cy="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Objective:</a:t>
            </a:r>
            <a:r>
              <a:rPr lang="es" sz="11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/>
            </a:r>
            <a:br>
              <a:rPr lang="es" sz="11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Assess salary determinants through multivariate ANOVA, validate dataset consistency, and test assumptions for robust statistical inference.</a:t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1"/>
          <p:cNvSpPr txBox="1">
            <a:spLocks noGrp="1"/>
          </p:cNvSpPr>
          <p:nvPr>
            <p:ph type="title" idx="6"/>
          </p:nvPr>
        </p:nvSpPr>
        <p:spPr>
          <a:xfrm>
            <a:off x="151700" y="148500"/>
            <a:ext cx="86877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Phase 02: </a:t>
            </a:r>
            <a:r>
              <a:rPr lang="es" sz="3500" b="0"/>
              <a:t>Statistical Analysis</a:t>
            </a:r>
            <a:endParaRPr sz="3500" b="0"/>
          </a:p>
        </p:txBody>
      </p:sp>
      <p:cxnSp>
        <p:nvCxnSpPr>
          <p:cNvPr id="545" name="Google Shape;545;p51"/>
          <p:cNvCxnSpPr/>
          <p:nvPr/>
        </p:nvCxnSpPr>
        <p:spPr>
          <a:xfrm>
            <a:off x="265949" y="838276"/>
            <a:ext cx="7976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46" name="Google Shape;54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6519" y="1961075"/>
            <a:ext cx="2999832" cy="2798875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51"/>
          <p:cNvSpPr txBox="1"/>
          <p:nvPr/>
        </p:nvSpPr>
        <p:spPr>
          <a:xfrm>
            <a:off x="265950" y="999850"/>
            <a:ext cx="5627100" cy="3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3.  Key Results: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0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Significant Factors: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Seniority Level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Explains ~17% of salary variance (largest effect).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Job Category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Explains ~9.6% of variance.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Country (GDP-normalized)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Significant but low practical impact (&lt;2%).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0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Minimal Impact: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Survey Source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Year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show negligible effect sizes (&lt;1%).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4. Insights: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0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Salary variability is largely driven by </a:t>
            </a: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seniority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and </a:t>
            </a: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job category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with limited influence from other variables.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0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Despite meeting statistical assumptions partially, results align with expected salary trends, affirming model validity.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2"/>
          <p:cNvSpPr/>
          <p:nvPr/>
        </p:nvSpPr>
        <p:spPr>
          <a:xfrm>
            <a:off x="4999675" y="0"/>
            <a:ext cx="4144200" cy="5143500"/>
          </a:xfrm>
          <a:prstGeom prst="rect">
            <a:avLst/>
          </a:prstGeom>
          <a:solidFill>
            <a:srgbClr val="4042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EF0F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53" name="Google Shape;553;p52"/>
          <p:cNvSpPr/>
          <p:nvPr/>
        </p:nvSpPr>
        <p:spPr>
          <a:xfrm>
            <a:off x="151075" y="143400"/>
            <a:ext cx="8886600" cy="4856700"/>
          </a:xfrm>
          <a:prstGeom prst="rect">
            <a:avLst/>
          </a:prstGeom>
          <a:noFill/>
          <a:ln w="19050" cap="flat" cmpd="sng">
            <a:solidFill>
              <a:srgbClr val="E8D8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554" name="Google Shape;554;p52"/>
          <p:cNvCxnSpPr/>
          <p:nvPr/>
        </p:nvCxnSpPr>
        <p:spPr>
          <a:xfrm rot="10800000">
            <a:off x="151075" y="5000100"/>
            <a:ext cx="4849200" cy="0"/>
          </a:xfrm>
          <a:prstGeom prst="straightConnector1">
            <a:avLst/>
          </a:prstGeom>
          <a:noFill/>
          <a:ln w="28575" cap="sq" cmpd="sng">
            <a:solidFill>
              <a:srgbClr val="3F425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5" name="Google Shape;555;p52"/>
          <p:cNvCxnSpPr/>
          <p:nvPr/>
        </p:nvCxnSpPr>
        <p:spPr>
          <a:xfrm rot="10800000">
            <a:off x="144400" y="143400"/>
            <a:ext cx="4854900" cy="0"/>
          </a:xfrm>
          <a:prstGeom prst="straightConnector1">
            <a:avLst/>
          </a:prstGeom>
          <a:noFill/>
          <a:ln w="28575" cap="flat" cmpd="sng">
            <a:solidFill>
              <a:srgbClr val="3F425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6" name="Google Shape;556;p52"/>
          <p:cNvCxnSpPr/>
          <p:nvPr/>
        </p:nvCxnSpPr>
        <p:spPr>
          <a:xfrm rot="10800000">
            <a:off x="151075" y="144175"/>
            <a:ext cx="0" cy="4852800"/>
          </a:xfrm>
          <a:prstGeom prst="straightConnector1">
            <a:avLst/>
          </a:prstGeom>
          <a:noFill/>
          <a:ln w="28575" cap="sq" cmpd="sng">
            <a:solidFill>
              <a:srgbClr val="3F425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7" name="Google Shape;557;p52"/>
          <p:cNvSpPr txBox="1">
            <a:spLocks noGrp="1"/>
          </p:cNvSpPr>
          <p:nvPr>
            <p:ph type="ctrTitle" idx="4294967295"/>
          </p:nvPr>
        </p:nvSpPr>
        <p:spPr>
          <a:xfrm>
            <a:off x="325825" y="701738"/>
            <a:ext cx="5092200" cy="19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 b="1"/>
              <a:t>Developer</a:t>
            </a:r>
            <a:r>
              <a:rPr lang="es" sz="3600"/>
              <a:t> </a:t>
            </a:r>
            <a:r>
              <a:rPr lang="es" sz="3600" b="1"/>
              <a:t>Salaries:</a:t>
            </a:r>
            <a:endParaRPr sz="3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 b="0"/>
              <a:t>Engineering </a:t>
            </a:r>
            <a:r>
              <a:rPr lang="es" sz="3400"/>
              <a:t>review</a:t>
            </a:r>
            <a:endParaRPr sz="3100" b="0"/>
          </a:p>
        </p:txBody>
      </p:sp>
      <p:sp>
        <p:nvSpPr>
          <p:cNvPr id="558" name="Google Shape;558;p52"/>
          <p:cNvSpPr txBox="1">
            <a:spLocks noGrp="1"/>
          </p:cNvSpPr>
          <p:nvPr>
            <p:ph type="title" idx="4294967295"/>
          </p:nvPr>
        </p:nvSpPr>
        <p:spPr>
          <a:xfrm>
            <a:off x="5357575" y="2732400"/>
            <a:ext cx="35808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300" b="1">
                <a:solidFill>
                  <a:srgbClr val="E8D8C1"/>
                </a:solidFill>
              </a:rPr>
              <a:t>Phase 03</a:t>
            </a:r>
            <a:endParaRPr sz="6300" b="1">
              <a:solidFill>
                <a:srgbClr val="E8D8C1"/>
              </a:solidFill>
            </a:endParaRPr>
          </a:p>
        </p:txBody>
      </p:sp>
      <p:sp>
        <p:nvSpPr>
          <p:cNvPr id="559" name="Google Shape;559;p52"/>
          <p:cNvSpPr txBox="1">
            <a:spLocks noGrp="1"/>
          </p:cNvSpPr>
          <p:nvPr>
            <p:ph type="title" idx="4294967295"/>
          </p:nvPr>
        </p:nvSpPr>
        <p:spPr>
          <a:xfrm>
            <a:off x="5377075" y="3945800"/>
            <a:ext cx="35808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E8D8C1"/>
                </a:solidFill>
              </a:rPr>
              <a:t>Salary  Prediction</a:t>
            </a:r>
            <a:endParaRPr sz="3300">
              <a:solidFill>
                <a:srgbClr val="E8D8C1"/>
              </a:solidFill>
            </a:endParaRPr>
          </a:p>
        </p:txBody>
      </p:sp>
      <p:cxnSp>
        <p:nvCxnSpPr>
          <p:cNvPr id="560" name="Google Shape;560;p52"/>
          <p:cNvCxnSpPr/>
          <p:nvPr/>
        </p:nvCxnSpPr>
        <p:spPr>
          <a:xfrm>
            <a:off x="5503225" y="3903375"/>
            <a:ext cx="3219000" cy="0"/>
          </a:xfrm>
          <a:prstGeom prst="straightConnector1">
            <a:avLst/>
          </a:prstGeom>
          <a:noFill/>
          <a:ln w="19050" cap="flat" cmpd="sng">
            <a:solidFill>
              <a:srgbClr val="E8D8C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3"/>
          <p:cNvSpPr/>
          <p:nvPr/>
        </p:nvSpPr>
        <p:spPr>
          <a:xfrm>
            <a:off x="6624214" y="4034969"/>
            <a:ext cx="281700" cy="295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66" name="Google Shape;566;p53"/>
          <p:cNvSpPr txBox="1">
            <a:spLocks noGrp="1"/>
          </p:cNvSpPr>
          <p:nvPr>
            <p:ph type="title" idx="6"/>
          </p:nvPr>
        </p:nvSpPr>
        <p:spPr>
          <a:xfrm>
            <a:off x="151700" y="148500"/>
            <a:ext cx="86877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Phase 03: </a:t>
            </a:r>
            <a:r>
              <a:rPr lang="es" sz="3500" b="0"/>
              <a:t>Structure</a:t>
            </a:r>
            <a:endParaRPr sz="3500" b="0"/>
          </a:p>
        </p:txBody>
      </p:sp>
      <p:cxnSp>
        <p:nvCxnSpPr>
          <p:cNvPr id="567" name="Google Shape;567;p53"/>
          <p:cNvCxnSpPr/>
          <p:nvPr/>
        </p:nvCxnSpPr>
        <p:spPr>
          <a:xfrm>
            <a:off x="265949" y="838276"/>
            <a:ext cx="7976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8" name="Google Shape;568;p53"/>
          <p:cNvSpPr/>
          <p:nvPr/>
        </p:nvSpPr>
        <p:spPr>
          <a:xfrm>
            <a:off x="2374400" y="1956788"/>
            <a:ext cx="281700" cy="295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69" name="Google Shape;569;p53"/>
          <p:cNvSpPr/>
          <p:nvPr/>
        </p:nvSpPr>
        <p:spPr>
          <a:xfrm>
            <a:off x="2356400" y="1555688"/>
            <a:ext cx="317700" cy="333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70" name="Google Shape;570;p53"/>
          <p:cNvSpPr/>
          <p:nvPr/>
        </p:nvSpPr>
        <p:spPr>
          <a:xfrm>
            <a:off x="2374400" y="2694375"/>
            <a:ext cx="281700" cy="295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71" name="Google Shape;571;p53"/>
          <p:cNvSpPr/>
          <p:nvPr/>
        </p:nvSpPr>
        <p:spPr>
          <a:xfrm>
            <a:off x="2374400" y="3393550"/>
            <a:ext cx="281700" cy="295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72" name="Google Shape;572;p53"/>
          <p:cNvSpPr/>
          <p:nvPr/>
        </p:nvSpPr>
        <p:spPr>
          <a:xfrm>
            <a:off x="2374400" y="4035113"/>
            <a:ext cx="281700" cy="295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73" name="Google Shape;573;p53"/>
          <p:cNvSpPr/>
          <p:nvPr/>
        </p:nvSpPr>
        <p:spPr>
          <a:xfrm>
            <a:off x="6597581" y="1826575"/>
            <a:ext cx="335100" cy="351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74" name="Google Shape;574;p53"/>
          <p:cNvSpPr/>
          <p:nvPr/>
        </p:nvSpPr>
        <p:spPr>
          <a:xfrm>
            <a:off x="6624250" y="3343113"/>
            <a:ext cx="281700" cy="295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75" name="Google Shape;575;p53"/>
          <p:cNvSpPr/>
          <p:nvPr/>
        </p:nvSpPr>
        <p:spPr>
          <a:xfrm>
            <a:off x="6624275" y="3689038"/>
            <a:ext cx="281700" cy="295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76" name="Google Shape;576;p53"/>
          <p:cNvSpPr txBox="1"/>
          <p:nvPr/>
        </p:nvSpPr>
        <p:spPr>
          <a:xfrm>
            <a:off x="242250" y="838275"/>
            <a:ext cx="86595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Objective:</a:t>
            </a:r>
            <a:r>
              <a:rPr lang="es" sz="11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Develop and validate regression models to predict software developer salaries, ensuring alignment with real-world benchmarks and personalizability.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7" name="Google Shape;577;p53"/>
          <p:cNvSpPr/>
          <p:nvPr/>
        </p:nvSpPr>
        <p:spPr>
          <a:xfrm>
            <a:off x="563425" y="1456950"/>
            <a:ext cx="3499500" cy="295500"/>
          </a:xfrm>
          <a:prstGeom prst="rect">
            <a:avLst/>
          </a:prstGeom>
          <a:solidFill>
            <a:srgbClr val="0144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EEEEEE"/>
                </a:solidFill>
                <a:latin typeface="Questrial"/>
                <a:ea typeface="Questrial"/>
                <a:cs typeface="Questrial"/>
                <a:sym typeface="Questrial"/>
              </a:rPr>
              <a:t>1. Baseline (core) Multiregression</a:t>
            </a:r>
            <a:endParaRPr sz="1300">
              <a:solidFill>
                <a:srgbClr val="EEEEEE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78" name="Google Shape;578;p53"/>
          <p:cNvSpPr/>
          <p:nvPr/>
        </p:nvSpPr>
        <p:spPr>
          <a:xfrm>
            <a:off x="967708" y="1888225"/>
            <a:ext cx="3095100" cy="22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1.1. Initial model fitting</a:t>
            </a:r>
            <a:endParaRPr sz="1000"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579" name="Google Shape;579;p53"/>
          <p:cNvSpPr/>
          <p:nvPr/>
        </p:nvSpPr>
        <p:spPr>
          <a:xfrm>
            <a:off x="967700" y="3689050"/>
            <a:ext cx="3095100" cy="505800"/>
          </a:xfrm>
          <a:prstGeom prst="rect">
            <a:avLst/>
          </a:prstGeom>
          <a:solidFill>
            <a:srgbClr val="1532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1.4. Influential point identification:</a:t>
            </a:r>
            <a:endParaRPr sz="1000"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</a:pPr>
            <a:r>
              <a:rPr lang="es" sz="10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Cook’s Distance</a:t>
            </a:r>
            <a:endParaRPr sz="1000"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</a:pPr>
            <a:r>
              <a:rPr lang="es" sz="10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Leverage</a:t>
            </a:r>
            <a:endParaRPr sz="1000"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580" name="Google Shape;580;p53"/>
          <p:cNvSpPr/>
          <p:nvPr/>
        </p:nvSpPr>
        <p:spPr>
          <a:xfrm>
            <a:off x="967700" y="2252300"/>
            <a:ext cx="3095100" cy="6018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1.2. Checking Residuals: </a:t>
            </a:r>
            <a:r>
              <a:rPr lang="es" sz="10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Normality</a:t>
            </a:r>
            <a:endParaRPr sz="10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</a:pPr>
            <a:r>
              <a:rPr lang="es" sz="10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Visual approach: Histogram, QQ-plot</a:t>
            </a:r>
            <a:endParaRPr sz="1000"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</a:pPr>
            <a:r>
              <a:rPr lang="es" sz="10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MC simulation of Shapiro-Wilk test</a:t>
            </a:r>
            <a:endParaRPr sz="1000"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581" name="Google Shape;581;p53"/>
          <p:cNvSpPr/>
          <p:nvPr/>
        </p:nvSpPr>
        <p:spPr>
          <a:xfrm>
            <a:off x="967700" y="2989875"/>
            <a:ext cx="3095100" cy="563400"/>
          </a:xfrm>
          <a:prstGeom prst="rect">
            <a:avLst/>
          </a:prstGeom>
          <a:solidFill>
            <a:srgbClr val="4056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1.3. Checking residuals: </a:t>
            </a:r>
            <a:r>
              <a:rPr lang="es" sz="1000" b="1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Homoscedasticity</a:t>
            </a:r>
            <a:endParaRPr sz="1000"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</a:pPr>
            <a:r>
              <a:rPr lang="es" sz="10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Visual approach: Residuals vs. Fitted values</a:t>
            </a:r>
            <a:endParaRPr sz="1000"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</a:pPr>
            <a:r>
              <a:rPr lang="es" sz="10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MC simulation of Breusch-Pagan test</a:t>
            </a:r>
            <a:endParaRPr sz="1000"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582" name="Google Shape;582;p53"/>
          <p:cNvSpPr/>
          <p:nvPr/>
        </p:nvSpPr>
        <p:spPr>
          <a:xfrm>
            <a:off x="967700" y="4330625"/>
            <a:ext cx="3095100" cy="563400"/>
          </a:xfrm>
          <a:prstGeom prst="rect">
            <a:avLst/>
          </a:prstGeom>
          <a:solidFill>
            <a:srgbClr val="20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1.5. Comparing VIF values</a:t>
            </a:r>
            <a:endParaRPr sz="1000"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</a:pPr>
            <a:r>
              <a:rPr lang="es" sz="10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With influential points</a:t>
            </a:r>
            <a:endParaRPr sz="1000"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</a:pPr>
            <a:r>
              <a:rPr lang="es" sz="10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Without influential points</a:t>
            </a:r>
            <a:endParaRPr sz="1000"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583" name="Google Shape;583;p53"/>
          <p:cNvSpPr/>
          <p:nvPr/>
        </p:nvSpPr>
        <p:spPr>
          <a:xfrm>
            <a:off x="5173025" y="1463150"/>
            <a:ext cx="3184200" cy="563400"/>
          </a:xfrm>
          <a:prstGeom prst="rect">
            <a:avLst/>
          </a:prstGeom>
          <a:solidFill>
            <a:srgbClr val="1532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1.6. Refitting without influential points,</a:t>
            </a:r>
            <a:endParaRPr sz="1000"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</a:pPr>
            <a:r>
              <a:rPr lang="es" sz="10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Checking residuals: Normality,</a:t>
            </a:r>
            <a:endParaRPr sz="1000"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</a:pPr>
            <a:r>
              <a:rPr lang="es" sz="10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Checking residuals: Homoscedasticity.</a:t>
            </a:r>
            <a:endParaRPr sz="1000"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584" name="Google Shape;584;p53"/>
          <p:cNvSpPr/>
          <p:nvPr/>
        </p:nvSpPr>
        <p:spPr>
          <a:xfrm>
            <a:off x="5173025" y="2175301"/>
            <a:ext cx="3184200" cy="702900"/>
          </a:xfrm>
          <a:prstGeom prst="rect">
            <a:avLst/>
          </a:prstGeom>
          <a:solidFill>
            <a:srgbClr val="283A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1.7. Validation across factorial cells:</a:t>
            </a:r>
            <a:endParaRPr sz="1000"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</a:pPr>
            <a:r>
              <a:rPr lang="es" sz="10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Observations</a:t>
            </a:r>
            <a:endParaRPr sz="1000"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</a:pPr>
            <a:r>
              <a:rPr lang="es" sz="10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Prediction</a:t>
            </a:r>
            <a:endParaRPr sz="1000"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Light"/>
              <a:buChar char="●"/>
            </a:pPr>
            <a:r>
              <a:rPr lang="es" sz="10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Glassdoor</a:t>
            </a:r>
            <a:endParaRPr sz="1000"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585" name="Google Shape;585;p53"/>
          <p:cNvSpPr/>
          <p:nvPr/>
        </p:nvSpPr>
        <p:spPr>
          <a:xfrm>
            <a:off x="4857700" y="3215174"/>
            <a:ext cx="3499500" cy="295500"/>
          </a:xfrm>
          <a:prstGeom prst="rect">
            <a:avLst/>
          </a:prstGeom>
          <a:solidFill>
            <a:srgbClr val="0144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EEEEEE"/>
                </a:solidFill>
                <a:latin typeface="Questrial"/>
                <a:ea typeface="Questrial"/>
                <a:cs typeface="Questrial"/>
                <a:sym typeface="Questrial"/>
              </a:rPr>
              <a:t>2. Extended (exploratory) Multiregression:</a:t>
            </a:r>
            <a:endParaRPr sz="1200">
              <a:solidFill>
                <a:srgbClr val="EEEEEE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86" name="Google Shape;586;p53"/>
          <p:cNvSpPr/>
          <p:nvPr/>
        </p:nvSpPr>
        <p:spPr>
          <a:xfrm>
            <a:off x="5173001" y="3984208"/>
            <a:ext cx="3184200" cy="219300"/>
          </a:xfrm>
          <a:prstGeom prst="rect">
            <a:avLst/>
          </a:prstGeom>
          <a:solidFill>
            <a:srgbClr val="283A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2.7. personalized salary prediction</a:t>
            </a:r>
            <a:endParaRPr sz="1000"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587" name="Google Shape;587;p53"/>
          <p:cNvSpPr/>
          <p:nvPr/>
        </p:nvSpPr>
        <p:spPr>
          <a:xfrm>
            <a:off x="5173005" y="3637791"/>
            <a:ext cx="3184200" cy="219300"/>
          </a:xfrm>
          <a:prstGeom prst="rect">
            <a:avLst/>
          </a:prstGeom>
          <a:solidFill>
            <a:srgbClr val="1F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Repeating steps 1.1 - 1.6.</a:t>
            </a:r>
            <a:endParaRPr sz="1000"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588" name="Google Shape;588;p53"/>
          <p:cNvSpPr/>
          <p:nvPr/>
        </p:nvSpPr>
        <p:spPr>
          <a:xfrm>
            <a:off x="4857700" y="4330625"/>
            <a:ext cx="3499500" cy="601800"/>
          </a:xfrm>
          <a:prstGeom prst="rect">
            <a:avLst/>
          </a:prstGeom>
          <a:solidFill>
            <a:srgbClr val="0144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EEEEEE"/>
                </a:solidFill>
                <a:latin typeface="Questrial"/>
                <a:ea typeface="Questrial"/>
                <a:cs typeface="Questrial"/>
                <a:sym typeface="Questrial"/>
              </a:rPr>
              <a:t>3. Extracting the model coefficients</a:t>
            </a:r>
            <a:endParaRPr sz="1200">
              <a:solidFill>
                <a:srgbClr val="EEEEEE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1000"/>
              <a:buFont typeface="Questrial"/>
              <a:buChar char="●"/>
            </a:pPr>
            <a:r>
              <a:rPr lang="es" sz="1000">
                <a:solidFill>
                  <a:srgbClr val="EEEEEE"/>
                </a:solidFill>
                <a:latin typeface="Questrial"/>
                <a:ea typeface="Questrial"/>
                <a:cs typeface="Questrial"/>
                <a:sym typeface="Questrial"/>
              </a:rPr>
              <a:t>This gives the comparison of variables, properly controlled by other variables</a:t>
            </a:r>
            <a:endParaRPr sz="1000">
              <a:solidFill>
                <a:srgbClr val="EEEEEE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4"/>
          <p:cNvSpPr txBox="1">
            <a:spLocks noGrp="1"/>
          </p:cNvSpPr>
          <p:nvPr>
            <p:ph type="title" idx="6"/>
          </p:nvPr>
        </p:nvSpPr>
        <p:spPr>
          <a:xfrm>
            <a:off x="151700" y="148500"/>
            <a:ext cx="86877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Phase 03: </a:t>
            </a:r>
            <a:r>
              <a:rPr lang="es" sz="3500" b="0"/>
              <a:t>Predictive Modeling</a:t>
            </a:r>
            <a:endParaRPr sz="3500" b="0"/>
          </a:p>
        </p:txBody>
      </p:sp>
      <p:cxnSp>
        <p:nvCxnSpPr>
          <p:cNvPr id="594" name="Google Shape;594;p54"/>
          <p:cNvCxnSpPr/>
          <p:nvPr/>
        </p:nvCxnSpPr>
        <p:spPr>
          <a:xfrm>
            <a:off x="265949" y="838276"/>
            <a:ext cx="7976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5" name="Google Shape;595;p54"/>
          <p:cNvSpPr txBox="1"/>
          <p:nvPr/>
        </p:nvSpPr>
        <p:spPr>
          <a:xfrm>
            <a:off x="301200" y="926250"/>
            <a:ext cx="8541600" cy="3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Modeling Approach:</a:t>
            </a:r>
            <a:endParaRPr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AutoNum type="arabicPeriod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Baseline Model: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Core predictors: </a:t>
            </a: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job category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seniority level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and </a:t>
            </a: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country (GDP-normalized)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Ensured alignment with external benchmarks (Glassdoor salary data).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AutoNum type="arabicPeriod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Extended Model: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Included additional predictors: </a:t>
            </a: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industry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company size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years in Germany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languages spoken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city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Designed for enhanced personalization, particularly for Germany-specific predictions.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AutoNum type="arabicPeriod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Validation Steps: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Diagnostic checks for residuals: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Normality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Histogram, QQ-plot, iterative Shapiro-Wilk simulations.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lvl="2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Homoscedasticity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 Scatterplots, iterative Breusch-Pagan simulations.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Addressed influential points using Cook’s Distance and Leverage thresholds.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AutoNum type="arabicPeriod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Improvement Techniques: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0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Log-transformed salary as target to handle skewness.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0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Excluded factorial cells with insufficient observations (&lt;20).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0" indent="-3048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200"/>
              <a:buFont typeface="Nunito"/>
              <a:buChar char="●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No extrapolation: Predictions only made for in-scope categories.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5"/>
          <p:cNvSpPr txBox="1">
            <a:spLocks noGrp="1"/>
          </p:cNvSpPr>
          <p:nvPr>
            <p:ph type="title" idx="6"/>
          </p:nvPr>
        </p:nvSpPr>
        <p:spPr>
          <a:xfrm>
            <a:off x="151700" y="148500"/>
            <a:ext cx="86877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Phase 03: </a:t>
            </a:r>
            <a:r>
              <a:rPr lang="es" sz="3500" b="0"/>
              <a:t>Predictive Modeling</a:t>
            </a:r>
            <a:endParaRPr sz="3500" b="0"/>
          </a:p>
        </p:txBody>
      </p:sp>
      <p:cxnSp>
        <p:nvCxnSpPr>
          <p:cNvPr id="601" name="Google Shape;601;p55"/>
          <p:cNvCxnSpPr/>
          <p:nvPr/>
        </p:nvCxnSpPr>
        <p:spPr>
          <a:xfrm>
            <a:off x="265949" y="838276"/>
            <a:ext cx="8571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2" name="Google Shape;602;p55"/>
          <p:cNvSpPr txBox="1"/>
          <p:nvPr/>
        </p:nvSpPr>
        <p:spPr>
          <a:xfrm>
            <a:off x="265950" y="926250"/>
            <a:ext cx="5361300" cy="30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Key Results:</a:t>
            </a:r>
            <a:endParaRPr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Baseline Model: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Adjusted R² = 0.35.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Sufficiently predicts salaries, aligning closely with Glassdoor benchmarks.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Extended Model: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Adjusted R² = 0.52.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Improved explanatory power but with diminishing returns from additional variables.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Insights:</a:t>
            </a:r>
            <a:endParaRPr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Baseline model is robust and interpretable, suitable for general salary predictions.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200"/>
              <a:buFont typeface="Nunito"/>
              <a:buChar char="●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Extended model offers more personalization but requires careful handling of additional variables to avoid overfitting.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03" name="Google Shape;603;p55"/>
          <p:cNvSpPr/>
          <p:nvPr/>
        </p:nvSpPr>
        <p:spPr>
          <a:xfrm>
            <a:off x="5798725" y="1075425"/>
            <a:ext cx="3063900" cy="3800100"/>
          </a:xfrm>
          <a:prstGeom prst="rect">
            <a:avLst/>
          </a:prstGeom>
          <a:solidFill>
            <a:srgbClr val="2734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EF0F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04" name="Google Shape;604;p55"/>
          <p:cNvSpPr txBox="1"/>
          <p:nvPr/>
        </p:nvSpPr>
        <p:spPr>
          <a:xfrm>
            <a:off x="5999725" y="1075413"/>
            <a:ext cx="2661900" cy="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Comparing in key scenarios:</a:t>
            </a:r>
            <a:endParaRPr sz="1200">
              <a:solidFill>
                <a:srgbClr val="F8FAF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05" name="Google Shape;605;p55"/>
          <p:cNvSpPr/>
          <p:nvPr/>
        </p:nvSpPr>
        <p:spPr>
          <a:xfrm>
            <a:off x="6277575" y="1375525"/>
            <a:ext cx="1302300" cy="173700"/>
          </a:xfrm>
          <a:prstGeom prst="rect">
            <a:avLst/>
          </a:prstGeom>
          <a:solidFill>
            <a:srgbClr val="2C26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Observed data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06" name="Google Shape;606;p55"/>
          <p:cNvSpPr/>
          <p:nvPr/>
        </p:nvSpPr>
        <p:spPr>
          <a:xfrm>
            <a:off x="6277575" y="1562903"/>
            <a:ext cx="1302300" cy="173700"/>
          </a:xfrm>
          <a:prstGeom prst="rect">
            <a:avLst/>
          </a:prstGeom>
          <a:solidFill>
            <a:srgbClr val="3C7E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Model prediction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07" name="Google Shape;607;p55"/>
          <p:cNvSpPr/>
          <p:nvPr/>
        </p:nvSpPr>
        <p:spPr>
          <a:xfrm>
            <a:off x="6277575" y="1750280"/>
            <a:ext cx="1302300" cy="173700"/>
          </a:xfrm>
          <a:prstGeom prst="rect">
            <a:avLst/>
          </a:prstGeom>
          <a:solidFill>
            <a:srgbClr val="D697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Glassdoor data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608" name="Google Shape;608;p55"/>
          <p:cNvGrpSpPr/>
          <p:nvPr/>
        </p:nvGrpSpPr>
        <p:grpSpPr>
          <a:xfrm>
            <a:off x="5966775" y="2054575"/>
            <a:ext cx="2756425" cy="1650285"/>
            <a:chOff x="6044862" y="2173563"/>
            <a:chExt cx="2678481" cy="1603620"/>
          </a:xfrm>
        </p:grpSpPr>
        <p:pic>
          <p:nvPicPr>
            <p:cNvPr id="609" name="Google Shape;609;p55"/>
            <p:cNvPicPr preferRelativeResize="0"/>
            <p:nvPr/>
          </p:nvPicPr>
          <p:blipFill rotWithShape="1">
            <a:blip r:embed="rId3">
              <a:alphaModFix/>
            </a:blip>
            <a:srcRect l="3846" b="41472"/>
            <a:stretch/>
          </p:blipFill>
          <p:spPr>
            <a:xfrm>
              <a:off x="6045178" y="2173563"/>
              <a:ext cx="2678165" cy="14971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0" name="Google Shape;610;p55"/>
            <p:cNvSpPr/>
            <p:nvPr/>
          </p:nvSpPr>
          <p:spPr>
            <a:xfrm>
              <a:off x="6044862" y="3668583"/>
              <a:ext cx="2678100" cy="108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1" name="Google Shape;611;p55"/>
            <p:cNvSpPr/>
            <p:nvPr/>
          </p:nvSpPr>
          <p:spPr>
            <a:xfrm>
              <a:off x="6079050" y="3681475"/>
              <a:ext cx="462000" cy="82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700">
                  <a:solidFill>
                    <a:srgbClr val="404040"/>
                  </a:solidFill>
                  <a:latin typeface="Nunito"/>
                  <a:ea typeface="Nunito"/>
                  <a:cs typeface="Nunito"/>
                  <a:sym typeface="Nunito"/>
                </a:rPr>
                <a:t>cases:</a:t>
              </a:r>
              <a:endParaRPr sz="7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2" name="Google Shape;612;p55"/>
            <p:cNvSpPr/>
            <p:nvPr/>
          </p:nvSpPr>
          <p:spPr>
            <a:xfrm>
              <a:off x="6446600" y="3681475"/>
              <a:ext cx="2176800" cy="82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600">
                  <a:solidFill>
                    <a:srgbClr val="404040"/>
                  </a:solidFill>
                  <a:latin typeface="Nunito"/>
                  <a:ea typeface="Nunito"/>
                  <a:cs typeface="Nunito"/>
                  <a:sym typeface="Nunito"/>
                </a:rPr>
                <a:t>1           2          3          4          5          6          7         8          9</a:t>
              </a:r>
              <a:endParaRPr sz="6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613" name="Google Shape;613;p55"/>
          <p:cNvSpPr txBox="1"/>
          <p:nvPr/>
        </p:nvSpPr>
        <p:spPr>
          <a:xfrm>
            <a:off x="6163825" y="3655700"/>
            <a:ext cx="14223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i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1.                Data Analyst</a:t>
            </a:r>
            <a:endParaRPr sz="700" i="1">
              <a:solidFill>
                <a:srgbClr val="F8FAFB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i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2.   </a:t>
            </a:r>
            <a:r>
              <a:rPr lang="es" sz="700" b="1" i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Junior </a:t>
            </a:r>
            <a:r>
              <a:rPr lang="es" sz="700" i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 Data Engineer</a:t>
            </a:r>
            <a:endParaRPr sz="700" i="1">
              <a:solidFill>
                <a:srgbClr val="F8FAFB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i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3.                Data Scientist</a:t>
            </a:r>
            <a:endParaRPr sz="700" i="1">
              <a:solidFill>
                <a:srgbClr val="F8FAF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4" name="Google Shape;614;p55"/>
          <p:cNvSpPr txBox="1"/>
          <p:nvPr/>
        </p:nvSpPr>
        <p:spPr>
          <a:xfrm>
            <a:off x="6159325" y="4022825"/>
            <a:ext cx="16305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i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4.                  Data Analyst</a:t>
            </a:r>
            <a:endParaRPr sz="700" i="1">
              <a:solidFill>
                <a:srgbClr val="F8FAFB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i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5.   </a:t>
            </a:r>
            <a:r>
              <a:rPr lang="es" sz="700" b="1" i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Medior </a:t>
            </a:r>
            <a:r>
              <a:rPr lang="es" sz="700" i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 Data Engineer</a:t>
            </a:r>
            <a:endParaRPr sz="700" i="1">
              <a:solidFill>
                <a:srgbClr val="F8FAFB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i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6.                  Data Scientist</a:t>
            </a:r>
            <a:endParaRPr sz="700" i="1">
              <a:solidFill>
                <a:srgbClr val="F8FAF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5" name="Google Shape;615;p55"/>
          <p:cNvSpPr txBox="1"/>
          <p:nvPr/>
        </p:nvSpPr>
        <p:spPr>
          <a:xfrm>
            <a:off x="6159325" y="4383825"/>
            <a:ext cx="14223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i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7.                 Data Analyst</a:t>
            </a:r>
            <a:endParaRPr sz="700" i="1">
              <a:solidFill>
                <a:srgbClr val="F8FAFB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i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8.   </a:t>
            </a:r>
            <a:r>
              <a:rPr lang="es" sz="700" b="1" i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Senior </a:t>
            </a:r>
            <a:r>
              <a:rPr lang="es" sz="700" i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 Data Engineer</a:t>
            </a:r>
            <a:endParaRPr sz="700" i="1">
              <a:solidFill>
                <a:srgbClr val="F8FAFB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i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9.                 Data Scientist</a:t>
            </a:r>
            <a:endParaRPr sz="700" i="1">
              <a:solidFill>
                <a:srgbClr val="F8FAFB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i="1">
              <a:solidFill>
                <a:srgbClr val="F8FAF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6" name="Google Shape;616;p55"/>
          <p:cNvSpPr txBox="1"/>
          <p:nvPr/>
        </p:nvSpPr>
        <p:spPr>
          <a:xfrm>
            <a:off x="7357725" y="3720100"/>
            <a:ext cx="14322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b="1" i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specified to Germany</a:t>
            </a:r>
            <a:endParaRPr sz="800" b="1" i="1">
              <a:solidFill>
                <a:srgbClr val="F8FAF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/>
          <p:nvPr/>
        </p:nvSpPr>
        <p:spPr>
          <a:xfrm>
            <a:off x="6649250" y="1045725"/>
            <a:ext cx="2213400" cy="3829800"/>
          </a:xfrm>
          <a:prstGeom prst="rect">
            <a:avLst/>
          </a:prstGeom>
          <a:solidFill>
            <a:srgbClr val="4042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EF0F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503075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Abstract</a:t>
            </a:r>
            <a:endParaRPr b="0"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1"/>
          </p:nvPr>
        </p:nvSpPr>
        <p:spPr>
          <a:xfrm>
            <a:off x="503075" y="1202500"/>
            <a:ext cx="5935800" cy="3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Project Overview:</a:t>
            </a:r>
            <a:endParaRPr sz="14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This project analyzes software developer salaries using thousands of survey responses collected over multiple years (2018-2024).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Data Sources</a:t>
            </a:r>
            <a:r>
              <a:rPr lang="es" b="1">
                <a:solidFill>
                  <a:schemeClr val="dk1"/>
                </a:solidFill>
              </a:rPr>
              <a:t>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	The analysis builds on 11 publicly available surveys from 3 distinct sources,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	covering a wide range of data points on developer salaries.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Project phases:</a:t>
            </a:r>
            <a:endParaRPr b="1">
              <a:solidFill>
                <a:schemeClr val="dk1"/>
              </a:solidFill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">
                <a:solidFill>
                  <a:schemeClr val="dk1"/>
                </a:solidFill>
              </a:rPr>
              <a:t>Preparation: Data cleaning, transformation, and quality assessment.</a:t>
            </a:r>
            <a:endParaRPr>
              <a:solidFill>
                <a:schemeClr val="dk1"/>
              </a:solidFill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">
                <a:solidFill>
                  <a:schemeClr val="dk1"/>
                </a:solidFill>
              </a:rPr>
              <a:t>Analysis: Trend discovery and multivariate ANOVA.</a:t>
            </a:r>
            <a:endParaRPr>
              <a:solidFill>
                <a:schemeClr val="dk1"/>
              </a:solidFill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">
                <a:solidFill>
                  <a:schemeClr val="dk1"/>
                </a:solidFill>
              </a:rPr>
              <a:t>Prediction: Regression modeling for personalized salary estimates.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Outcomes:</a:t>
            </a:r>
            <a:endParaRPr b="1">
              <a:solidFill>
                <a:schemeClr val="dk1"/>
              </a:solidFill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UcPeriod"/>
            </a:pPr>
            <a:r>
              <a:rPr lang="es">
                <a:solidFill>
                  <a:schemeClr val="dk1"/>
                </a:solidFill>
              </a:rPr>
              <a:t>Provides a deep insight into the software development field.</a:t>
            </a:r>
            <a:endParaRPr>
              <a:solidFill>
                <a:schemeClr val="dk1"/>
              </a:solidFill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UcPeriod"/>
            </a:pPr>
            <a:r>
              <a:rPr lang="es">
                <a:solidFill>
                  <a:schemeClr val="dk1"/>
                </a:solidFill>
              </a:rPr>
              <a:t>Examined and evaluated the key variables influencing salaries, assessing their variability and significance.</a:t>
            </a:r>
            <a:endParaRPr>
              <a:solidFill>
                <a:schemeClr val="dk1"/>
              </a:solidFill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UcPeriod"/>
            </a:pPr>
            <a:r>
              <a:rPr lang="es">
                <a:solidFill>
                  <a:schemeClr val="dk1"/>
                </a:solidFill>
              </a:rPr>
              <a:t>Determined if all surveys consistently reflect the same underlying salary trends.</a:t>
            </a:r>
            <a:endParaRPr>
              <a:solidFill>
                <a:schemeClr val="dk1"/>
              </a:solidFill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UcPeriod"/>
            </a:pPr>
            <a:r>
              <a:rPr lang="es">
                <a:solidFill>
                  <a:schemeClr val="dk1"/>
                </a:solidFill>
              </a:rPr>
              <a:t>Developed a model to predict a personalized expected salary.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cxnSp>
        <p:nvCxnSpPr>
          <p:cNvPr id="162" name="Google Shape;162;p29"/>
          <p:cNvCxnSpPr/>
          <p:nvPr/>
        </p:nvCxnSpPr>
        <p:spPr>
          <a:xfrm>
            <a:off x="589000" y="1045726"/>
            <a:ext cx="561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" name="Google Shape;163;p29"/>
          <p:cNvSpPr/>
          <p:nvPr/>
        </p:nvSpPr>
        <p:spPr>
          <a:xfrm>
            <a:off x="6996196" y="2773097"/>
            <a:ext cx="1519498" cy="1469734"/>
          </a:xfrm>
          <a:custGeom>
            <a:avLst/>
            <a:gdLst/>
            <a:ahLst/>
            <a:cxnLst/>
            <a:rect l="l" t="t" r="r" b="b"/>
            <a:pathLst>
              <a:path w="11407" h="11033" extrusionOk="0">
                <a:moveTo>
                  <a:pt x="1698" y="1130"/>
                </a:moveTo>
                <a:cubicBezTo>
                  <a:pt x="1739" y="1130"/>
                  <a:pt x="1780" y="1133"/>
                  <a:pt x="1822" y="1137"/>
                </a:cubicBezTo>
                <a:lnTo>
                  <a:pt x="1143" y="3626"/>
                </a:lnTo>
                <a:cubicBezTo>
                  <a:pt x="643" y="3423"/>
                  <a:pt x="357" y="2852"/>
                  <a:pt x="512" y="2316"/>
                </a:cubicBezTo>
                <a:lnTo>
                  <a:pt x="607" y="1959"/>
                </a:lnTo>
                <a:cubicBezTo>
                  <a:pt x="750" y="1453"/>
                  <a:pt x="1207" y="1130"/>
                  <a:pt x="1698" y="1130"/>
                </a:cubicBezTo>
                <a:close/>
                <a:moveTo>
                  <a:pt x="2641" y="304"/>
                </a:moveTo>
                <a:cubicBezTo>
                  <a:pt x="2755" y="304"/>
                  <a:pt x="2867" y="357"/>
                  <a:pt x="2929" y="471"/>
                </a:cubicBezTo>
                <a:cubicBezTo>
                  <a:pt x="2977" y="542"/>
                  <a:pt x="2989" y="649"/>
                  <a:pt x="2965" y="732"/>
                </a:cubicBezTo>
                <a:lnTo>
                  <a:pt x="1941" y="4566"/>
                </a:lnTo>
                <a:cubicBezTo>
                  <a:pt x="1905" y="4650"/>
                  <a:pt x="1846" y="4733"/>
                  <a:pt x="1774" y="4769"/>
                </a:cubicBezTo>
                <a:cubicBezTo>
                  <a:pt x="1719" y="4806"/>
                  <a:pt x="1659" y="4822"/>
                  <a:pt x="1601" y="4822"/>
                </a:cubicBezTo>
                <a:cubicBezTo>
                  <a:pt x="1396" y="4822"/>
                  <a:pt x="1207" y="4619"/>
                  <a:pt x="1262" y="4388"/>
                </a:cubicBezTo>
                <a:cubicBezTo>
                  <a:pt x="1310" y="4209"/>
                  <a:pt x="2215" y="828"/>
                  <a:pt x="2298" y="566"/>
                </a:cubicBezTo>
                <a:cubicBezTo>
                  <a:pt x="2339" y="397"/>
                  <a:pt x="2491" y="304"/>
                  <a:pt x="2641" y="304"/>
                </a:cubicBezTo>
                <a:close/>
                <a:moveTo>
                  <a:pt x="8751" y="3792"/>
                </a:moveTo>
                <a:lnTo>
                  <a:pt x="10168" y="4173"/>
                </a:lnTo>
                <a:lnTo>
                  <a:pt x="9894" y="5185"/>
                </a:lnTo>
                <a:lnTo>
                  <a:pt x="8489" y="4804"/>
                </a:lnTo>
                <a:cubicBezTo>
                  <a:pt x="8525" y="4614"/>
                  <a:pt x="8704" y="3983"/>
                  <a:pt x="8751" y="3792"/>
                </a:cubicBezTo>
                <a:close/>
                <a:moveTo>
                  <a:pt x="10789" y="3812"/>
                </a:moveTo>
                <a:cubicBezTo>
                  <a:pt x="10804" y="3812"/>
                  <a:pt x="10819" y="3813"/>
                  <a:pt x="10835" y="3816"/>
                </a:cubicBezTo>
                <a:cubicBezTo>
                  <a:pt x="10954" y="3852"/>
                  <a:pt x="11025" y="3971"/>
                  <a:pt x="11001" y="4090"/>
                </a:cubicBezTo>
                <a:lnTo>
                  <a:pt x="10573" y="5662"/>
                </a:lnTo>
                <a:cubicBezTo>
                  <a:pt x="10542" y="5765"/>
                  <a:pt x="10447" y="5833"/>
                  <a:pt x="10345" y="5833"/>
                </a:cubicBezTo>
                <a:cubicBezTo>
                  <a:pt x="10330" y="5833"/>
                  <a:pt x="10314" y="5831"/>
                  <a:pt x="10299" y="5828"/>
                </a:cubicBezTo>
                <a:cubicBezTo>
                  <a:pt x="10180" y="5805"/>
                  <a:pt x="10120" y="5626"/>
                  <a:pt x="10132" y="5566"/>
                </a:cubicBezTo>
                <a:cubicBezTo>
                  <a:pt x="10179" y="5391"/>
                  <a:pt x="10560" y="3982"/>
                  <a:pt x="10573" y="3982"/>
                </a:cubicBezTo>
                <a:cubicBezTo>
                  <a:pt x="10573" y="3982"/>
                  <a:pt x="10573" y="3982"/>
                  <a:pt x="10573" y="3983"/>
                </a:cubicBezTo>
                <a:cubicBezTo>
                  <a:pt x="10594" y="3879"/>
                  <a:pt x="10687" y="3812"/>
                  <a:pt x="10789" y="3812"/>
                </a:cubicBezTo>
                <a:close/>
                <a:moveTo>
                  <a:pt x="4679" y="4983"/>
                </a:moveTo>
                <a:lnTo>
                  <a:pt x="6799" y="5447"/>
                </a:lnTo>
                <a:lnTo>
                  <a:pt x="6799" y="5924"/>
                </a:lnTo>
                <a:cubicBezTo>
                  <a:pt x="6799" y="6245"/>
                  <a:pt x="6537" y="6531"/>
                  <a:pt x="6191" y="6531"/>
                </a:cubicBezTo>
                <a:lnTo>
                  <a:pt x="5286" y="6531"/>
                </a:lnTo>
                <a:cubicBezTo>
                  <a:pt x="4953" y="6531"/>
                  <a:pt x="4667" y="6257"/>
                  <a:pt x="4667" y="5924"/>
                </a:cubicBezTo>
                <a:lnTo>
                  <a:pt x="4667" y="4983"/>
                </a:lnTo>
                <a:close/>
                <a:moveTo>
                  <a:pt x="2644" y="0"/>
                </a:moveTo>
                <a:cubicBezTo>
                  <a:pt x="2359" y="0"/>
                  <a:pt x="2075" y="175"/>
                  <a:pt x="1988" y="494"/>
                </a:cubicBezTo>
                <a:lnTo>
                  <a:pt x="1905" y="840"/>
                </a:lnTo>
                <a:cubicBezTo>
                  <a:pt x="1835" y="829"/>
                  <a:pt x="1764" y="824"/>
                  <a:pt x="1694" y="824"/>
                </a:cubicBezTo>
                <a:cubicBezTo>
                  <a:pt x="1065" y="824"/>
                  <a:pt x="469" y="1246"/>
                  <a:pt x="298" y="1899"/>
                </a:cubicBezTo>
                <a:lnTo>
                  <a:pt x="191" y="2256"/>
                </a:lnTo>
                <a:cubicBezTo>
                  <a:pt x="0" y="2947"/>
                  <a:pt x="369" y="3685"/>
                  <a:pt x="1048" y="3959"/>
                </a:cubicBezTo>
                <a:lnTo>
                  <a:pt x="953" y="4292"/>
                </a:lnTo>
                <a:cubicBezTo>
                  <a:pt x="822" y="4751"/>
                  <a:pt x="1191" y="5150"/>
                  <a:pt x="1609" y="5150"/>
                </a:cubicBezTo>
                <a:cubicBezTo>
                  <a:pt x="1723" y="5150"/>
                  <a:pt x="1840" y="5121"/>
                  <a:pt x="1953" y="5054"/>
                </a:cubicBezTo>
                <a:cubicBezTo>
                  <a:pt x="2274" y="4876"/>
                  <a:pt x="2274" y="4554"/>
                  <a:pt x="2322" y="4459"/>
                </a:cubicBezTo>
                <a:lnTo>
                  <a:pt x="4358" y="4912"/>
                </a:lnTo>
                <a:lnTo>
                  <a:pt x="4358" y="5924"/>
                </a:lnTo>
                <a:cubicBezTo>
                  <a:pt x="4358" y="6436"/>
                  <a:pt x="4775" y="6852"/>
                  <a:pt x="5298" y="6852"/>
                </a:cubicBezTo>
                <a:lnTo>
                  <a:pt x="5584" y="6852"/>
                </a:lnTo>
                <a:lnTo>
                  <a:pt x="5584" y="7638"/>
                </a:lnTo>
                <a:lnTo>
                  <a:pt x="4001" y="7638"/>
                </a:lnTo>
                <a:cubicBezTo>
                  <a:pt x="3703" y="7638"/>
                  <a:pt x="3453" y="7900"/>
                  <a:pt x="3453" y="8198"/>
                </a:cubicBezTo>
                <a:cubicBezTo>
                  <a:pt x="3453" y="8495"/>
                  <a:pt x="3703" y="8745"/>
                  <a:pt x="4001" y="8745"/>
                </a:cubicBezTo>
                <a:lnTo>
                  <a:pt x="4298" y="8745"/>
                </a:lnTo>
                <a:lnTo>
                  <a:pt x="2679" y="10758"/>
                </a:lnTo>
                <a:cubicBezTo>
                  <a:pt x="2584" y="10865"/>
                  <a:pt x="2667" y="11019"/>
                  <a:pt x="2810" y="11019"/>
                </a:cubicBezTo>
                <a:cubicBezTo>
                  <a:pt x="2858" y="11019"/>
                  <a:pt x="2905" y="11008"/>
                  <a:pt x="2941" y="10960"/>
                </a:cubicBezTo>
                <a:lnTo>
                  <a:pt x="4727" y="8745"/>
                </a:lnTo>
                <a:lnTo>
                  <a:pt x="5596" y="8745"/>
                </a:lnTo>
                <a:lnTo>
                  <a:pt x="5596" y="10865"/>
                </a:lnTo>
                <a:cubicBezTo>
                  <a:pt x="5596" y="10948"/>
                  <a:pt x="5667" y="11019"/>
                  <a:pt x="5763" y="11019"/>
                </a:cubicBezTo>
                <a:cubicBezTo>
                  <a:pt x="5846" y="11019"/>
                  <a:pt x="5918" y="10948"/>
                  <a:pt x="5918" y="10865"/>
                </a:cubicBezTo>
                <a:lnTo>
                  <a:pt x="5918" y="8745"/>
                </a:lnTo>
                <a:lnTo>
                  <a:pt x="6787" y="8745"/>
                </a:lnTo>
                <a:lnTo>
                  <a:pt x="8573" y="10960"/>
                </a:lnTo>
                <a:cubicBezTo>
                  <a:pt x="8607" y="11009"/>
                  <a:pt x="8658" y="11033"/>
                  <a:pt x="8706" y="11033"/>
                </a:cubicBezTo>
                <a:cubicBezTo>
                  <a:pt x="8741" y="11033"/>
                  <a:pt x="8774" y="11020"/>
                  <a:pt x="8799" y="10996"/>
                </a:cubicBezTo>
                <a:cubicBezTo>
                  <a:pt x="8870" y="10936"/>
                  <a:pt x="8870" y="10829"/>
                  <a:pt x="8823" y="10769"/>
                </a:cubicBezTo>
                <a:lnTo>
                  <a:pt x="7203" y="8757"/>
                </a:lnTo>
                <a:lnTo>
                  <a:pt x="7501" y="8757"/>
                </a:lnTo>
                <a:cubicBezTo>
                  <a:pt x="7799" y="8757"/>
                  <a:pt x="8049" y="8507"/>
                  <a:pt x="8049" y="8210"/>
                </a:cubicBezTo>
                <a:cubicBezTo>
                  <a:pt x="8049" y="7912"/>
                  <a:pt x="7799" y="7662"/>
                  <a:pt x="7501" y="7662"/>
                </a:cubicBezTo>
                <a:lnTo>
                  <a:pt x="7108" y="7662"/>
                </a:lnTo>
                <a:cubicBezTo>
                  <a:pt x="7025" y="7662"/>
                  <a:pt x="6953" y="7733"/>
                  <a:pt x="6953" y="7817"/>
                </a:cubicBezTo>
                <a:cubicBezTo>
                  <a:pt x="6953" y="7912"/>
                  <a:pt x="7025" y="7983"/>
                  <a:pt x="7108" y="7983"/>
                </a:cubicBezTo>
                <a:lnTo>
                  <a:pt x="7501" y="7983"/>
                </a:lnTo>
                <a:cubicBezTo>
                  <a:pt x="7620" y="7983"/>
                  <a:pt x="7727" y="8091"/>
                  <a:pt x="7727" y="8210"/>
                </a:cubicBezTo>
                <a:cubicBezTo>
                  <a:pt x="7727" y="8329"/>
                  <a:pt x="7620" y="8436"/>
                  <a:pt x="7501" y="8436"/>
                </a:cubicBezTo>
                <a:lnTo>
                  <a:pt x="4024" y="8436"/>
                </a:lnTo>
                <a:cubicBezTo>
                  <a:pt x="3905" y="8436"/>
                  <a:pt x="3798" y="8329"/>
                  <a:pt x="3798" y="8210"/>
                </a:cubicBezTo>
                <a:cubicBezTo>
                  <a:pt x="3798" y="8091"/>
                  <a:pt x="3905" y="7983"/>
                  <a:pt x="4024" y="7983"/>
                </a:cubicBezTo>
                <a:lnTo>
                  <a:pt x="6489" y="7983"/>
                </a:lnTo>
                <a:cubicBezTo>
                  <a:pt x="6584" y="7983"/>
                  <a:pt x="6656" y="7912"/>
                  <a:pt x="6656" y="7817"/>
                </a:cubicBezTo>
                <a:cubicBezTo>
                  <a:pt x="6656" y="7733"/>
                  <a:pt x="6584" y="7662"/>
                  <a:pt x="6489" y="7662"/>
                </a:cubicBezTo>
                <a:lnTo>
                  <a:pt x="5929" y="7662"/>
                </a:lnTo>
                <a:lnTo>
                  <a:pt x="5929" y="6876"/>
                </a:lnTo>
                <a:lnTo>
                  <a:pt x="6203" y="6876"/>
                </a:lnTo>
                <a:cubicBezTo>
                  <a:pt x="6727" y="6876"/>
                  <a:pt x="7144" y="6459"/>
                  <a:pt x="7144" y="5935"/>
                </a:cubicBezTo>
                <a:lnTo>
                  <a:pt x="7144" y="5531"/>
                </a:lnTo>
                <a:lnTo>
                  <a:pt x="7668" y="5650"/>
                </a:lnTo>
                <a:cubicBezTo>
                  <a:pt x="7713" y="5660"/>
                  <a:pt x="7758" y="5665"/>
                  <a:pt x="7803" y="5665"/>
                </a:cubicBezTo>
                <a:cubicBezTo>
                  <a:pt x="8075" y="5665"/>
                  <a:pt x="8322" y="5484"/>
                  <a:pt x="8394" y="5197"/>
                </a:cubicBezTo>
                <a:lnTo>
                  <a:pt x="8406" y="5126"/>
                </a:lnTo>
                <a:lnTo>
                  <a:pt x="9823" y="5519"/>
                </a:lnTo>
                <a:cubicBezTo>
                  <a:pt x="9763" y="5793"/>
                  <a:pt x="9930" y="6078"/>
                  <a:pt x="10228" y="6150"/>
                </a:cubicBezTo>
                <a:cubicBezTo>
                  <a:pt x="10279" y="6164"/>
                  <a:pt x="10331" y="6171"/>
                  <a:pt x="10382" y="6171"/>
                </a:cubicBezTo>
                <a:cubicBezTo>
                  <a:pt x="10622" y="6171"/>
                  <a:pt x="10835" y="6015"/>
                  <a:pt x="10894" y="5769"/>
                </a:cubicBezTo>
                <a:lnTo>
                  <a:pt x="11323" y="4185"/>
                </a:lnTo>
                <a:cubicBezTo>
                  <a:pt x="11406" y="3888"/>
                  <a:pt x="11240" y="3590"/>
                  <a:pt x="10942" y="3519"/>
                </a:cubicBezTo>
                <a:cubicBezTo>
                  <a:pt x="10897" y="3507"/>
                  <a:pt x="10852" y="3502"/>
                  <a:pt x="10807" y="3502"/>
                </a:cubicBezTo>
                <a:cubicBezTo>
                  <a:pt x="10568" y="3502"/>
                  <a:pt x="10345" y="3655"/>
                  <a:pt x="10275" y="3876"/>
                </a:cubicBezTo>
                <a:lnTo>
                  <a:pt x="8858" y="3495"/>
                </a:lnTo>
                <a:lnTo>
                  <a:pt x="8870" y="3411"/>
                </a:lnTo>
                <a:cubicBezTo>
                  <a:pt x="8966" y="3090"/>
                  <a:pt x="8775" y="2757"/>
                  <a:pt x="8454" y="2673"/>
                </a:cubicBezTo>
                <a:lnTo>
                  <a:pt x="5679" y="1792"/>
                </a:lnTo>
                <a:cubicBezTo>
                  <a:pt x="5663" y="1787"/>
                  <a:pt x="5646" y="1785"/>
                  <a:pt x="5629" y="1785"/>
                </a:cubicBezTo>
                <a:cubicBezTo>
                  <a:pt x="5561" y="1785"/>
                  <a:pt x="5496" y="1823"/>
                  <a:pt x="5477" y="1899"/>
                </a:cubicBezTo>
                <a:cubicBezTo>
                  <a:pt x="5453" y="1983"/>
                  <a:pt x="5489" y="2078"/>
                  <a:pt x="5584" y="2102"/>
                </a:cubicBezTo>
                <a:lnTo>
                  <a:pt x="8346" y="2983"/>
                </a:lnTo>
                <a:cubicBezTo>
                  <a:pt x="8501" y="3030"/>
                  <a:pt x="8585" y="3197"/>
                  <a:pt x="8549" y="3340"/>
                </a:cubicBezTo>
                <a:cubicBezTo>
                  <a:pt x="8049" y="5162"/>
                  <a:pt x="8144" y="4816"/>
                  <a:pt x="8073" y="5126"/>
                </a:cubicBezTo>
                <a:cubicBezTo>
                  <a:pt x="8030" y="5263"/>
                  <a:pt x="7904" y="5344"/>
                  <a:pt x="7776" y="5344"/>
                </a:cubicBezTo>
                <a:cubicBezTo>
                  <a:pt x="7760" y="5344"/>
                  <a:pt x="7743" y="5343"/>
                  <a:pt x="7727" y="5340"/>
                </a:cubicBezTo>
                <a:lnTo>
                  <a:pt x="2393" y="4161"/>
                </a:lnTo>
                <a:lnTo>
                  <a:pt x="3155" y="1352"/>
                </a:lnTo>
                <a:lnTo>
                  <a:pt x="4977" y="1923"/>
                </a:lnTo>
                <a:cubicBezTo>
                  <a:pt x="4996" y="1931"/>
                  <a:pt x="5016" y="1935"/>
                  <a:pt x="5035" y="1935"/>
                </a:cubicBezTo>
                <a:cubicBezTo>
                  <a:pt x="5100" y="1935"/>
                  <a:pt x="5161" y="1892"/>
                  <a:pt x="5179" y="1828"/>
                </a:cubicBezTo>
                <a:cubicBezTo>
                  <a:pt x="5203" y="1733"/>
                  <a:pt x="5167" y="1649"/>
                  <a:pt x="5072" y="1614"/>
                </a:cubicBezTo>
                <a:lnTo>
                  <a:pt x="3239" y="1030"/>
                </a:lnTo>
                <a:cubicBezTo>
                  <a:pt x="3262" y="935"/>
                  <a:pt x="3405" y="661"/>
                  <a:pt x="3227" y="340"/>
                </a:cubicBezTo>
                <a:cubicBezTo>
                  <a:pt x="3095" y="109"/>
                  <a:pt x="2869" y="0"/>
                  <a:pt x="2644" y="0"/>
                </a:cubicBezTo>
                <a:close/>
              </a:path>
            </a:pathLst>
          </a:custGeom>
          <a:solidFill>
            <a:srgbClr val="DAD3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29"/>
          <p:cNvGrpSpPr/>
          <p:nvPr/>
        </p:nvGrpSpPr>
        <p:grpSpPr>
          <a:xfrm>
            <a:off x="6925903" y="1168500"/>
            <a:ext cx="1822133" cy="870758"/>
            <a:chOff x="6958078" y="1097700"/>
            <a:chExt cx="1822133" cy="870758"/>
          </a:xfrm>
        </p:grpSpPr>
        <p:grpSp>
          <p:nvGrpSpPr>
            <p:cNvPr id="165" name="Google Shape;165;p29"/>
            <p:cNvGrpSpPr/>
            <p:nvPr/>
          </p:nvGrpSpPr>
          <p:grpSpPr>
            <a:xfrm>
              <a:off x="7663304" y="1097700"/>
              <a:ext cx="1116907" cy="870758"/>
              <a:chOff x="1899664" y="3264020"/>
              <a:chExt cx="325439" cy="253725"/>
            </a:xfrm>
          </p:grpSpPr>
          <p:sp>
            <p:nvSpPr>
              <p:cNvPr id="166" name="Google Shape;166;p29"/>
              <p:cNvSpPr/>
              <p:nvPr/>
            </p:nvSpPr>
            <p:spPr>
              <a:xfrm>
                <a:off x="2108899" y="3292860"/>
                <a:ext cx="65922" cy="65928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2442" extrusionOk="0">
                    <a:moveTo>
                      <a:pt x="1239" y="846"/>
                    </a:moveTo>
                    <a:cubicBezTo>
                      <a:pt x="1334" y="989"/>
                      <a:pt x="1465" y="1108"/>
                      <a:pt x="1608" y="1215"/>
                    </a:cubicBezTo>
                    <a:cubicBezTo>
                      <a:pt x="1465" y="1310"/>
                      <a:pt x="1346" y="1441"/>
                      <a:pt x="1239" y="1584"/>
                    </a:cubicBezTo>
                    <a:cubicBezTo>
                      <a:pt x="1155" y="1441"/>
                      <a:pt x="1013" y="1322"/>
                      <a:pt x="870" y="1215"/>
                    </a:cubicBezTo>
                    <a:cubicBezTo>
                      <a:pt x="1013" y="1108"/>
                      <a:pt x="1155" y="989"/>
                      <a:pt x="1239" y="846"/>
                    </a:cubicBezTo>
                    <a:close/>
                    <a:moveTo>
                      <a:pt x="1227" y="1"/>
                    </a:moveTo>
                    <a:cubicBezTo>
                      <a:pt x="1120" y="1"/>
                      <a:pt x="1036" y="84"/>
                      <a:pt x="1036" y="191"/>
                    </a:cubicBezTo>
                    <a:cubicBezTo>
                      <a:pt x="1036" y="656"/>
                      <a:pt x="655" y="1025"/>
                      <a:pt x="203" y="1025"/>
                    </a:cubicBezTo>
                    <a:cubicBezTo>
                      <a:pt x="96" y="1025"/>
                      <a:pt x="1" y="1108"/>
                      <a:pt x="1" y="1215"/>
                    </a:cubicBezTo>
                    <a:cubicBezTo>
                      <a:pt x="1" y="1322"/>
                      <a:pt x="96" y="1406"/>
                      <a:pt x="203" y="1406"/>
                    </a:cubicBezTo>
                    <a:cubicBezTo>
                      <a:pt x="655" y="1406"/>
                      <a:pt x="1036" y="1787"/>
                      <a:pt x="1036" y="2239"/>
                    </a:cubicBezTo>
                    <a:cubicBezTo>
                      <a:pt x="1036" y="2346"/>
                      <a:pt x="1120" y="2442"/>
                      <a:pt x="1227" y="2442"/>
                    </a:cubicBezTo>
                    <a:cubicBezTo>
                      <a:pt x="1334" y="2442"/>
                      <a:pt x="1417" y="2346"/>
                      <a:pt x="1417" y="2239"/>
                    </a:cubicBezTo>
                    <a:cubicBezTo>
                      <a:pt x="1417" y="1787"/>
                      <a:pt x="1786" y="1406"/>
                      <a:pt x="2251" y="1406"/>
                    </a:cubicBezTo>
                    <a:cubicBezTo>
                      <a:pt x="2358" y="1406"/>
                      <a:pt x="2441" y="1322"/>
                      <a:pt x="2441" y="1215"/>
                    </a:cubicBezTo>
                    <a:cubicBezTo>
                      <a:pt x="2441" y="1108"/>
                      <a:pt x="2358" y="1025"/>
                      <a:pt x="2251" y="1025"/>
                    </a:cubicBezTo>
                    <a:cubicBezTo>
                      <a:pt x="1786" y="1025"/>
                      <a:pt x="1417" y="656"/>
                      <a:pt x="1417" y="191"/>
                    </a:cubicBezTo>
                    <a:cubicBezTo>
                      <a:pt x="1417" y="84"/>
                      <a:pt x="1334" y="1"/>
                      <a:pt x="1227" y="1"/>
                    </a:cubicBezTo>
                    <a:close/>
                  </a:path>
                </a:pathLst>
              </a:custGeom>
              <a:solidFill>
                <a:srgbClr val="DAD3C7"/>
              </a:solidFill>
              <a:ln w="19050" cap="flat" cmpd="sng">
                <a:solidFill>
                  <a:srgbClr val="4142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9"/>
              <p:cNvSpPr/>
              <p:nvPr/>
            </p:nvSpPr>
            <p:spPr>
              <a:xfrm>
                <a:off x="2174822" y="3478782"/>
                <a:ext cx="38995" cy="38963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227" extrusionOk="0">
                    <a:moveTo>
                      <a:pt x="608" y="405"/>
                    </a:moveTo>
                    <a:cubicBezTo>
                      <a:pt x="727" y="405"/>
                      <a:pt x="834" y="512"/>
                      <a:pt x="834" y="632"/>
                    </a:cubicBezTo>
                    <a:cubicBezTo>
                      <a:pt x="834" y="739"/>
                      <a:pt x="727" y="846"/>
                      <a:pt x="608" y="846"/>
                    </a:cubicBezTo>
                    <a:cubicBezTo>
                      <a:pt x="489" y="846"/>
                      <a:pt x="394" y="739"/>
                      <a:pt x="394" y="632"/>
                    </a:cubicBezTo>
                    <a:cubicBezTo>
                      <a:pt x="394" y="489"/>
                      <a:pt x="489" y="405"/>
                      <a:pt x="608" y="405"/>
                    </a:cubicBezTo>
                    <a:close/>
                    <a:moveTo>
                      <a:pt x="608" y="0"/>
                    </a:moveTo>
                    <a:cubicBezTo>
                      <a:pt x="275" y="0"/>
                      <a:pt x="1" y="262"/>
                      <a:pt x="1" y="608"/>
                    </a:cubicBezTo>
                    <a:cubicBezTo>
                      <a:pt x="1" y="953"/>
                      <a:pt x="275" y="1227"/>
                      <a:pt x="608" y="1227"/>
                    </a:cubicBezTo>
                    <a:cubicBezTo>
                      <a:pt x="953" y="1227"/>
                      <a:pt x="1227" y="953"/>
                      <a:pt x="1227" y="608"/>
                    </a:cubicBezTo>
                    <a:cubicBezTo>
                      <a:pt x="1227" y="274"/>
                      <a:pt x="953" y="0"/>
                      <a:pt x="608" y="0"/>
                    </a:cubicBezTo>
                    <a:close/>
                  </a:path>
                </a:pathLst>
              </a:custGeom>
              <a:solidFill>
                <a:srgbClr val="DAD3C7"/>
              </a:solidFill>
              <a:ln w="19050" cap="flat" cmpd="sng">
                <a:solidFill>
                  <a:srgbClr val="4142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9"/>
              <p:cNvSpPr/>
              <p:nvPr/>
            </p:nvSpPr>
            <p:spPr>
              <a:xfrm>
                <a:off x="1899664" y="3333780"/>
                <a:ext cx="38995" cy="3861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216" extrusionOk="0">
                    <a:moveTo>
                      <a:pt x="608" y="382"/>
                    </a:moveTo>
                    <a:cubicBezTo>
                      <a:pt x="727" y="382"/>
                      <a:pt x="834" y="489"/>
                      <a:pt x="834" y="608"/>
                    </a:cubicBezTo>
                    <a:cubicBezTo>
                      <a:pt x="822" y="727"/>
                      <a:pt x="727" y="834"/>
                      <a:pt x="608" y="834"/>
                    </a:cubicBezTo>
                    <a:cubicBezTo>
                      <a:pt x="489" y="834"/>
                      <a:pt x="394" y="727"/>
                      <a:pt x="394" y="608"/>
                    </a:cubicBezTo>
                    <a:cubicBezTo>
                      <a:pt x="394" y="489"/>
                      <a:pt x="489" y="382"/>
                      <a:pt x="608" y="382"/>
                    </a:cubicBezTo>
                    <a:close/>
                    <a:moveTo>
                      <a:pt x="608" y="1"/>
                    </a:moveTo>
                    <a:cubicBezTo>
                      <a:pt x="275" y="1"/>
                      <a:pt x="1" y="263"/>
                      <a:pt x="1" y="608"/>
                    </a:cubicBezTo>
                    <a:cubicBezTo>
                      <a:pt x="1" y="953"/>
                      <a:pt x="275" y="1215"/>
                      <a:pt x="608" y="1215"/>
                    </a:cubicBezTo>
                    <a:cubicBezTo>
                      <a:pt x="953" y="1215"/>
                      <a:pt x="1227" y="953"/>
                      <a:pt x="1227" y="608"/>
                    </a:cubicBezTo>
                    <a:cubicBezTo>
                      <a:pt x="1227" y="263"/>
                      <a:pt x="942" y="1"/>
                      <a:pt x="608" y="1"/>
                    </a:cubicBezTo>
                    <a:close/>
                  </a:path>
                </a:pathLst>
              </a:custGeom>
              <a:solidFill>
                <a:srgbClr val="DAD3C7"/>
              </a:solidFill>
              <a:ln w="19050" cap="flat" cmpd="sng">
                <a:solidFill>
                  <a:srgbClr val="4142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9"/>
              <p:cNvSpPr/>
              <p:nvPr/>
            </p:nvSpPr>
            <p:spPr>
              <a:xfrm>
                <a:off x="2069469" y="3423882"/>
                <a:ext cx="15909" cy="1629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13" extrusionOk="0">
                    <a:moveTo>
                      <a:pt x="251" y="1"/>
                    </a:moveTo>
                    <a:cubicBezTo>
                      <a:pt x="108" y="1"/>
                      <a:pt x="1" y="120"/>
                      <a:pt x="1" y="263"/>
                    </a:cubicBezTo>
                    <a:cubicBezTo>
                      <a:pt x="1" y="394"/>
                      <a:pt x="108" y="513"/>
                      <a:pt x="251" y="513"/>
                    </a:cubicBezTo>
                    <a:cubicBezTo>
                      <a:pt x="394" y="513"/>
                      <a:pt x="501" y="394"/>
                      <a:pt x="501" y="263"/>
                    </a:cubicBezTo>
                    <a:cubicBezTo>
                      <a:pt x="501" y="120"/>
                      <a:pt x="394" y="1"/>
                      <a:pt x="251" y="1"/>
                    </a:cubicBezTo>
                    <a:close/>
                  </a:path>
                </a:pathLst>
              </a:custGeom>
              <a:solidFill>
                <a:srgbClr val="DAD3C7"/>
              </a:solidFill>
              <a:ln w="19050" cap="flat" cmpd="sng">
                <a:solidFill>
                  <a:srgbClr val="4142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9"/>
              <p:cNvSpPr/>
              <p:nvPr/>
            </p:nvSpPr>
            <p:spPr>
              <a:xfrm>
                <a:off x="1954741" y="3478779"/>
                <a:ext cx="15909" cy="15909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0" y="0"/>
                    </a:moveTo>
                    <a:cubicBezTo>
                      <a:pt x="108" y="0"/>
                      <a:pt x="0" y="108"/>
                      <a:pt x="0" y="250"/>
                    </a:cubicBezTo>
                    <a:cubicBezTo>
                      <a:pt x="0" y="393"/>
                      <a:pt x="108" y="501"/>
                      <a:pt x="250" y="501"/>
                    </a:cubicBezTo>
                    <a:cubicBezTo>
                      <a:pt x="393" y="501"/>
                      <a:pt x="500" y="393"/>
                      <a:pt x="500" y="250"/>
                    </a:cubicBezTo>
                    <a:cubicBezTo>
                      <a:pt x="500" y="108"/>
                      <a:pt x="393" y="0"/>
                      <a:pt x="250" y="0"/>
                    </a:cubicBezTo>
                    <a:close/>
                  </a:path>
                </a:pathLst>
              </a:custGeom>
              <a:solidFill>
                <a:srgbClr val="DAD3C7"/>
              </a:solidFill>
              <a:ln w="19050" cap="flat" cmpd="sng">
                <a:solidFill>
                  <a:srgbClr val="4142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9"/>
              <p:cNvSpPr/>
              <p:nvPr/>
            </p:nvSpPr>
            <p:spPr>
              <a:xfrm>
                <a:off x="2208813" y="3264020"/>
                <a:ext cx="16290" cy="1629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50" y="1"/>
                    </a:moveTo>
                    <a:cubicBezTo>
                      <a:pt x="119" y="1"/>
                      <a:pt x="0" y="120"/>
                      <a:pt x="0" y="263"/>
                    </a:cubicBezTo>
                    <a:cubicBezTo>
                      <a:pt x="0" y="394"/>
                      <a:pt x="119" y="513"/>
                      <a:pt x="250" y="513"/>
                    </a:cubicBezTo>
                    <a:cubicBezTo>
                      <a:pt x="393" y="513"/>
                      <a:pt x="512" y="394"/>
                      <a:pt x="512" y="263"/>
                    </a:cubicBezTo>
                    <a:cubicBezTo>
                      <a:pt x="512" y="120"/>
                      <a:pt x="393" y="1"/>
                      <a:pt x="250" y="1"/>
                    </a:cubicBezTo>
                    <a:close/>
                  </a:path>
                </a:pathLst>
              </a:custGeom>
              <a:solidFill>
                <a:srgbClr val="DAD3C7"/>
              </a:solidFill>
              <a:ln w="19050" cap="flat" cmpd="sng">
                <a:solidFill>
                  <a:srgbClr val="4142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2" name="Google Shape;172;p29"/>
            <p:cNvSpPr/>
            <p:nvPr/>
          </p:nvSpPr>
          <p:spPr>
            <a:xfrm>
              <a:off x="7273527" y="1604723"/>
              <a:ext cx="163077" cy="163077"/>
            </a:xfrm>
            <a:custGeom>
              <a:avLst/>
              <a:gdLst/>
              <a:ahLst/>
              <a:cxnLst/>
              <a:rect l="l" t="t" r="r" b="b"/>
              <a:pathLst>
                <a:path w="2442" h="2442" extrusionOk="0">
                  <a:moveTo>
                    <a:pt x="1239" y="846"/>
                  </a:moveTo>
                  <a:cubicBezTo>
                    <a:pt x="1334" y="989"/>
                    <a:pt x="1465" y="1108"/>
                    <a:pt x="1608" y="1215"/>
                  </a:cubicBezTo>
                  <a:cubicBezTo>
                    <a:pt x="1465" y="1310"/>
                    <a:pt x="1346" y="1441"/>
                    <a:pt x="1239" y="1584"/>
                  </a:cubicBezTo>
                  <a:cubicBezTo>
                    <a:pt x="1155" y="1441"/>
                    <a:pt x="1013" y="1322"/>
                    <a:pt x="870" y="1215"/>
                  </a:cubicBezTo>
                  <a:cubicBezTo>
                    <a:pt x="1013" y="1108"/>
                    <a:pt x="1155" y="989"/>
                    <a:pt x="1239" y="846"/>
                  </a:cubicBezTo>
                  <a:close/>
                  <a:moveTo>
                    <a:pt x="1227" y="1"/>
                  </a:moveTo>
                  <a:cubicBezTo>
                    <a:pt x="1120" y="1"/>
                    <a:pt x="1036" y="84"/>
                    <a:pt x="1036" y="191"/>
                  </a:cubicBezTo>
                  <a:cubicBezTo>
                    <a:pt x="1036" y="656"/>
                    <a:pt x="655" y="1025"/>
                    <a:pt x="203" y="1025"/>
                  </a:cubicBezTo>
                  <a:cubicBezTo>
                    <a:pt x="96" y="1025"/>
                    <a:pt x="1" y="1108"/>
                    <a:pt x="1" y="1215"/>
                  </a:cubicBezTo>
                  <a:cubicBezTo>
                    <a:pt x="1" y="1322"/>
                    <a:pt x="96" y="1406"/>
                    <a:pt x="203" y="1406"/>
                  </a:cubicBezTo>
                  <a:cubicBezTo>
                    <a:pt x="655" y="1406"/>
                    <a:pt x="1036" y="1787"/>
                    <a:pt x="1036" y="2239"/>
                  </a:cubicBezTo>
                  <a:cubicBezTo>
                    <a:pt x="1036" y="2346"/>
                    <a:pt x="1120" y="2442"/>
                    <a:pt x="1227" y="2442"/>
                  </a:cubicBezTo>
                  <a:cubicBezTo>
                    <a:pt x="1334" y="2442"/>
                    <a:pt x="1417" y="2346"/>
                    <a:pt x="1417" y="2239"/>
                  </a:cubicBezTo>
                  <a:cubicBezTo>
                    <a:pt x="1417" y="1787"/>
                    <a:pt x="1786" y="1406"/>
                    <a:pt x="2251" y="1406"/>
                  </a:cubicBezTo>
                  <a:cubicBezTo>
                    <a:pt x="2358" y="1406"/>
                    <a:pt x="2441" y="1322"/>
                    <a:pt x="2441" y="1215"/>
                  </a:cubicBezTo>
                  <a:cubicBezTo>
                    <a:pt x="2441" y="1108"/>
                    <a:pt x="2358" y="1025"/>
                    <a:pt x="2251" y="1025"/>
                  </a:cubicBezTo>
                  <a:cubicBezTo>
                    <a:pt x="1786" y="1025"/>
                    <a:pt x="1417" y="656"/>
                    <a:pt x="1417" y="191"/>
                  </a:cubicBezTo>
                  <a:cubicBezTo>
                    <a:pt x="1417" y="84"/>
                    <a:pt x="1334" y="1"/>
                    <a:pt x="1227" y="1"/>
                  </a:cubicBezTo>
                  <a:close/>
                </a:path>
              </a:pathLst>
            </a:custGeom>
            <a:solidFill>
              <a:srgbClr val="DAD3C7"/>
            </a:solidFill>
            <a:ln w="19050" cap="flat" cmpd="sng">
              <a:solidFill>
                <a:srgbClr val="4142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9"/>
            <p:cNvSpPr/>
            <p:nvPr/>
          </p:nvSpPr>
          <p:spPr>
            <a:xfrm>
              <a:off x="6958078" y="1282507"/>
              <a:ext cx="54600" cy="54599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08" y="0"/>
                    <a:pt x="0" y="108"/>
                    <a:pt x="0" y="250"/>
                  </a:cubicBezTo>
                  <a:cubicBezTo>
                    <a:pt x="0" y="393"/>
                    <a:pt x="108" y="501"/>
                    <a:pt x="250" y="501"/>
                  </a:cubicBezTo>
                  <a:cubicBezTo>
                    <a:pt x="393" y="501"/>
                    <a:pt x="500" y="393"/>
                    <a:pt x="500" y="250"/>
                  </a:cubicBezTo>
                  <a:cubicBezTo>
                    <a:pt x="500" y="108"/>
                    <a:pt x="393" y="0"/>
                    <a:pt x="250" y="0"/>
                  </a:cubicBezTo>
                  <a:close/>
                </a:path>
              </a:pathLst>
            </a:custGeom>
            <a:solidFill>
              <a:srgbClr val="DAD3C7"/>
            </a:solidFill>
            <a:ln w="19050" cap="flat" cmpd="sng">
              <a:solidFill>
                <a:srgbClr val="4142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6"/>
          <p:cNvSpPr txBox="1">
            <a:spLocks noGrp="1"/>
          </p:cNvSpPr>
          <p:nvPr>
            <p:ph type="title" idx="6"/>
          </p:nvPr>
        </p:nvSpPr>
        <p:spPr>
          <a:xfrm>
            <a:off x="151700" y="148500"/>
            <a:ext cx="86877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Phase 03: </a:t>
            </a:r>
            <a:r>
              <a:rPr lang="es" sz="3500" b="0"/>
              <a:t>Predictive Modeling</a:t>
            </a:r>
            <a:endParaRPr sz="3500" b="0"/>
          </a:p>
        </p:txBody>
      </p:sp>
      <p:cxnSp>
        <p:nvCxnSpPr>
          <p:cNvPr id="622" name="Google Shape;622;p56"/>
          <p:cNvCxnSpPr/>
          <p:nvPr/>
        </p:nvCxnSpPr>
        <p:spPr>
          <a:xfrm>
            <a:off x="265949" y="838276"/>
            <a:ext cx="7976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3" name="Google Shape;623;p56"/>
          <p:cNvSpPr txBox="1"/>
          <p:nvPr/>
        </p:nvSpPr>
        <p:spPr>
          <a:xfrm>
            <a:off x="265950" y="926250"/>
            <a:ext cx="8745000" cy="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The coefficients of the model:</a:t>
            </a:r>
            <a:endParaRPr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 a multiregression model, the coefficients are controlled by the presence of other variables.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200"/>
              <a:buFont typeface="Nunito"/>
              <a:buChar char="●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Assuming validity of the assumptions of multiregression model, these coefficients give the </a:t>
            </a: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true effect of the variables.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24" name="Google Shape;624;p56"/>
          <p:cNvSpPr txBox="1"/>
          <p:nvPr/>
        </p:nvSpPr>
        <p:spPr>
          <a:xfrm>
            <a:off x="6163825" y="3655700"/>
            <a:ext cx="14223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i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1.                Data Analyst</a:t>
            </a:r>
            <a:endParaRPr sz="700" i="1">
              <a:solidFill>
                <a:srgbClr val="F8FAFB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i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2.   </a:t>
            </a:r>
            <a:r>
              <a:rPr lang="es" sz="700" b="1" i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Junior </a:t>
            </a:r>
            <a:r>
              <a:rPr lang="es" sz="700" i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 Data Engineer</a:t>
            </a:r>
            <a:endParaRPr sz="700" i="1">
              <a:solidFill>
                <a:srgbClr val="F8FAFB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i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3.                Data Scientist</a:t>
            </a:r>
            <a:endParaRPr sz="700" i="1">
              <a:solidFill>
                <a:srgbClr val="F8FAF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25" name="Google Shape;625;p56"/>
          <p:cNvSpPr txBox="1"/>
          <p:nvPr/>
        </p:nvSpPr>
        <p:spPr>
          <a:xfrm>
            <a:off x="6159325" y="4022825"/>
            <a:ext cx="16305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i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4.                  Data Analyst</a:t>
            </a:r>
            <a:endParaRPr sz="700" i="1">
              <a:solidFill>
                <a:srgbClr val="F8FAFB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i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5.   </a:t>
            </a:r>
            <a:r>
              <a:rPr lang="es" sz="700" b="1" i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Medior </a:t>
            </a:r>
            <a:r>
              <a:rPr lang="es" sz="700" i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 Data Engineer</a:t>
            </a:r>
            <a:endParaRPr sz="700" i="1">
              <a:solidFill>
                <a:srgbClr val="F8FAFB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i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6.                  Data Scientist</a:t>
            </a:r>
            <a:endParaRPr sz="700" i="1">
              <a:solidFill>
                <a:srgbClr val="F8FAF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26" name="Google Shape;626;p56"/>
          <p:cNvSpPr txBox="1"/>
          <p:nvPr/>
        </p:nvSpPr>
        <p:spPr>
          <a:xfrm>
            <a:off x="6159325" y="4383825"/>
            <a:ext cx="14223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i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7.                 Data Analyst</a:t>
            </a:r>
            <a:endParaRPr sz="700" i="1">
              <a:solidFill>
                <a:srgbClr val="F8FAFB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i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8.   </a:t>
            </a:r>
            <a:r>
              <a:rPr lang="es" sz="700" b="1" i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Senior </a:t>
            </a:r>
            <a:r>
              <a:rPr lang="es" sz="700" i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 Data Engineer</a:t>
            </a:r>
            <a:endParaRPr sz="700" i="1">
              <a:solidFill>
                <a:srgbClr val="F8FAFB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i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9.                 Data Scientist</a:t>
            </a:r>
            <a:endParaRPr sz="700" i="1">
              <a:solidFill>
                <a:srgbClr val="F8FAFB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i="1">
              <a:solidFill>
                <a:srgbClr val="F8FAF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27" name="Google Shape;627;p56"/>
          <p:cNvSpPr txBox="1"/>
          <p:nvPr/>
        </p:nvSpPr>
        <p:spPr>
          <a:xfrm>
            <a:off x="7357725" y="3720100"/>
            <a:ext cx="14322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b="1" i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specified to Germany</a:t>
            </a:r>
            <a:endParaRPr sz="800" b="1" i="1">
              <a:solidFill>
                <a:srgbClr val="F8FAF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28" name="Google Shape;62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175" y="1915800"/>
            <a:ext cx="3280157" cy="29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1750" y="3116175"/>
            <a:ext cx="3541350" cy="174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1750" y="2090725"/>
            <a:ext cx="3604126" cy="8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7"/>
          <p:cNvSpPr/>
          <p:nvPr/>
        </p:nvSpPr>
        <p:spPr>
          <a:xfrm>
            <a:off x="4999675" y="0"/>
            <a:ext cx="4144200" cy="5143500"/>
          </a:xfrm>
          <a:prstGeom prst="rect">
            <a:avLst/>
          </a:prstGeom>
          <a:solidFill>
            <a:srgbClr val="4042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EF0F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36" name="Google Shape;636;p57"/>
          <p:cNvSpPr/>
          <p:nvPr/>
        </p:nvSpPr>
        <p:spPr>
          <a:xfrm>
            <a:off x="151075" y="143400"/>
            <a:ext cx="8886600" cy="4856700"/>
          </a:xfrm>
          <a:prstGeom prst="rect">
            <a:avLst/>
          </a:prstGeom>
          <a:noFill/>
          <a:ln w="19050" cap="flat" cmpd="sng">
            <a:solidFill>
              <a:srgbClr val="E8D8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637" name="Google Shape;637;p57"/>
          <p:cNvCxnSpPr/>
          <p:nvPr/>
        </p:nvCxnSpPr>
        <p:spPr>
          <a:xfrm rot="10800000">
            <a:off x="151075" y="5000100"/>
            <a:ext cx="4849200" cy="0"/>
          </a:xfrm>
          <a:prstGeom prst="straightConnector1">
            <a:avLst/>
          </a:prstGeom>
          <a:noFill/>
          <a:ln w="28575" cap="sq" cmpd="sng">
            <a:solidFill>
              <a:srgbClr val="3F425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8" name="Google Shape;638;p57"/>
          <p:cNvCxnSpPr/>
          <p:nvPr/>
        </p:nvCxnSpPr>
        <p:spPr>
          <a:xfrm rot="10800000">
            <a:off x="144400" y="143400"/>
            <a:ext cx="4854900" cy="0"/>
          </a:xfrm>
          <a:prstGeom prst="straightConnector1">
            <a:avLst/>
          </a:prstGeom>
          <a:noFill/>
          <a:ln w="28575" cap="flat" cmpd="sng">
            <a:solidFill>
              <a:srgbClr val="3F425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9" name="Google Shape;639;p57"/>
          <p:cNvCxnSpPr/>
          <p:nvPr/>
        </p:nvCxnSpPr>
        <p:spPr>
          <a:xfrm rot="10800000">
            <a:off x="151075" y="144175"/>
            <a:ext cx="0" cy="4852800"/>
          </a:xfrm>
          <a:prstGeom prst="straightConnector1">
            <a:avLst/>
          </a:prstGeom>
          <a:noFill/>
          <a:ln w="28575" cap="sq" cmpd="sng">
            <a:solidFill>
              <a:srgbClr val="3F425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0" name="Google Shape;640;p57"/>
          <p:cNvSpPr txBox="1">
            <a:spLocks noGrp="1"/>
          </p:cNvSpPr>
          <p:nvPr>
            <p:ph type="ctrTitle" idx="4294967295"/>
          </p:nvPr>
        </p:nvSpPr>
        <p:spPr>
          <a:xfrm>
            <a:off x="325825" y="701750"/>
            <a:ext cx="4673400" cy="19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 b="1"/>
              <a:t>Developer</a:t>
            </a:r>
            <a:r>
              <a:rPr lang="es" sz="3600"/>
              <a:t> </a:t>
            </a:r>
            <a:r>
              <a:rPr lang="es" sz="3600" b="1"/>
              <a:t>Salaries:</a:t>
            </a:r>
            <a:endParaRPr sz="3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 b="0"/>
              <a:t>Engineering r</a:t>
            </a:r>
            <a:r>
              <a:rPr lang="es" sz="3400"/>
              <a:t>eview</a:t>
            </a:r>
            <a:endParaRPr sz="3100" b="0"/>
          </a:p>
        </p:txBody>
      </p:sp>
      <p:sp>
        <p:nvSpPr>
          <p:cNvPr id="641" name="Google Shape;641;p57"/>
          <p:cNvSpPr txBox="1">
            <a:spLocks noGrp="1"/>
          </p:cNvSpPr>
          <p:nvPr>
            <p:ph type="title" idx="4294967295"/>
          </p:nvPr>
        </p:nvSpPr>
        <p:spPr>
          <a:xfrm>
            <a:off x="5000275" y="2828450"/>
            <a:ext cx="4037400" cy="9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700" b="1">
                <a:solidFill>
                  <a:srgbClr val="E8D8C1"/>
                </a:solidFill>
              </a:rPr>
              <a:t>In closing</a:t>
            </a:r>
            <a:endParaRPr sz="5700" b="1">
              <a:solidFill>
                <a:srgbClr val="E8D8C1"/>
              </a:solidFill>
            </a:endParaRPr>
          </a:p>
        </p:txBody>
      </p:sp>
      <p:cxnSp>
        <p:nvCxnSpPr>
          <p:cNvPr id="642" name="Google Shape;642;p57"/>
          <p:cNvCxnSpPr/>
          <p:nvPr/>
        </p:nvCxnSpPr>
        <p:spPr>
          <a:xfrm>
            <a:off x="5349450" y="3903375"/>
            <a:ext cx="3372900" cy="0"/>
          </a:xfrm>
          <a:prstGeom prst="straightConnector1">
            <a:avLst/>
          </a:prstGeom>
          <a:noFill/>
          <a:ln w="19050" cap="flat" cmpd="sng">
            <a:solidFill>
              <a:srgbClr val="E8D8C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8"/>
          <p:cNvSpPr txBox="1">
            <a:spLocks noGrp="1"/>
          </p:cNvSpPr>
          <p:nvPr>
            <p:ph type="title" idx="6"/>
          </p:nvPr>
        </p:nvSpPr>
        <p:spPr>
          <a:xfrm>
            <a:off x="151700" y="148500"/>
            <a:ext cx="86877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In closing: </a:t>
            </a:r>
            <a:r>
              <a:rPr lang="es" sz="3500" b="0"/>
              <a:t>Methodological challenges </a:t>
            </a:r>
            <a:endParaRPr sz="3500" b="0"/>
          </a:p>
        </p:txBody>
      </p:sp>
      <p:cxnSp>
        <p:nvCxnSpPr>
          <p:cNvPr id="648" name="Google Shape;648;p58"/>
          <p:cNvCxnSpPr/>
          <p:nvPr/>
        </p:nvCxnSpPr>
        <p:spPr>
          <a:xfrm>
            <a:off x="265949" y="838276"/>
            <a:ext cx="7976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9" name="Google Shape;649;p58"/>
          <p:cNvSpPr txBox="1"/>
          <p:nvPr/>
        </p:nvSpPr>
        <p:spPr>
          <a:xfrm>
            <a:off x="151700" y="926250"/>
            <a:ext cx="8687700" cy="40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AutoNum type="arabicPeriod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Survey Inconsistencies: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Challenge: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Different question formats, units of measurement, and missing data across surveys.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Solution: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Standardized and uniformized variables (e.g., inflation-adjusted salaries, GDP-normalized values).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AutoNum type="arabicPeriod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Outlier Detection: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Challenge: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Detecting unrealistic salary values due to survey design issues.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Solution: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Combined manual inspection with statistical techniques (modified Z-scores, strict iterative cutoffs).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AutoNum type="arabicPeriod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Assumption Violations: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Challenge: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Residuals and factorial cells partially violated normality and homoscedasticity.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Solution: 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Log-transformed salaries for better normality. Monte-carlo Brown-Forsythe for homoscedasticity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AutoNum type="arabicPeriod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Multicollinearity in Predictive Models: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Challenge: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High Variance Inflation Factor (VIF) for certain predictors, especially with interaction terms.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Solution: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Excluded problematic interaction terms and monitored VIF during model tuning.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AutoNum type="arabicPeriod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Sparse Data in Factorial Cells: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Challenge: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Many factorial cells had insufficient observations for reliable analysis.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Solution: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Filtered cells with &lt;20 observations and focused on robust predictors with adequate data coverage.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AutoNum type="arabicPeriod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Balancing Complexity and Interpretability: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Challenge: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Adding more variables improved model fit but risked overfitting and reduced clarity.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200"/>
              <a:buChar char="○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Solution: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Built a baseline model for simplicity and an extended model for personalization.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9"/>
          <p:cNvSpPr txBox="1">
            <a:spLocks noGrp="1"/>
          </p:cNvSpPr>
          <p:nvPr>
            <p:ph type="title" idx="6"/>
          </p:nvPr>
        </p:nvSpPr>
        <p:spPr>
          <a:xfrm>
            <a:off x="151700" y="148500"/>
            <a:ext cx="86877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In closing: </a:t>
            </a:r>
            <a:r>
              <a:rPr lang="es" sz="3500" b="0"/>
              <a:t>Improvement potentials</a:t>
            </a:r>
            <a:endParaRPr sz="3500" b="0"/>
          </a:p>
        </p:txBody>
      </p:sp>
      <p:cxnSp>
        <p:nvCxnSpPr>
          <p:cNvPr id="655" name="Google Shape;655;p59"/>
          <p:cNvCxnSpPr/>
          <p:nvPr/>
        </p:nvCxnSpPr>
        <p:spPr>
          <a:xfrm>
            <a:off x="265949" y="838276"/>
            <a:ext cx="7976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6" name="Google Shape;656;p59"/>
          <p:cNvSpPr txBox="1"/>
          <p:nvPr/>
        </p:nvSpPr>
        <p:spPr>
          <a:xfrm>
            <a:off x="58500" y="838275"/>
            <a:ext cx="9027000" cy="3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AutoNum type="arabicPeriod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Enhanced Modeling Techniques: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Explore </a:t>
            </a: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Bayesian Hierarchical Models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to better handle nested structures (e.g., countries within regions).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Implement </a:t>
            </a: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Aligned Rank Transform (ART)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for nonparametric factorial ANOVA, addressing partial assumption violations.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AutoNum type="arabicPeriod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Dimensionality Reduction: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Use </a:t>
            </a: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Multiple Correspondence Analysis (MCA)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for categorical variables to reduce dimensionality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Introduce</a:t>
            </a: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regional categories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for countries, grouping them into meaningful clusters (e.g., Western Europe, Eastern Europe).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AutoNum type="arabicPeriod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Interaction Effects: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○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Include interaction terms carefully, mitigating multicollinearity with targeted tuning or penalization methods.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AutoNum type="arabicPeriod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Class Imbalance Handling: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Address imbalanced categorical levels using weighted models, oversampling, or stratified validation.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Validation and Stability: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Implement </a:t>
            </a: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cross-validation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for model evaluation.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Use </a:t>
            </a: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bootstrap resampling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to assess estimate stability and derive robust standard errors.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AutoNum type="arabicPeriod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Data Expansion: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200"/>
              <a:buFont typeface="Nunito"/>
              <a:buChar char="○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Add new surveys or datasets to increase data coverage.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1"/>
        </a:solidFill>
        <a:effectLst/>
      </p:bgPr>
    </p:bg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0"/>
          <p:cNvSpPr/>
          <p:nvPr/>
        </p:nvSpPr>
        <p:spPr>
          <a:xfrm>
            <a:off x="141575" y="135900"/>
            <a:ext cx="8886600" cy="4856700"/>
          </a:xfrm>
          <a:prstGeom prst="rect">
            <a:avLst/>
          </a:prstGeom>
          <a:noFill/>
          <a:ln w="19050" cap="flat" cmpd="sng">
            <a:solidFill>
              <a:srgbClr val="E8D8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62" name="Google Shape;662;p60"/>
          <p:cNvSpPr txBox="1">
            <a:spLocks noGrp="1"/>
          </p:cNvSpPr>
          <p:nvPr>
            <p:ph type="ctrTitle"/>
          </p:nvPr>
        </p:nvSpPr>
        <p:spPr>
          <a:xfrm>
            <a:off x="2025900" y="2113625"/>
            <a:ext cx="5092200" cy="11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E8D8C1"/>
                </a:solidFill>
              </a:rPr>
              <a:t>Thank you!</a:t>
            </a:r>
            <a:endParaRPr sz="6000" b="0">
              <a:solidFill>
                <a:srgbClr val="E8D8C1"/>
              </a:solidFill>
            </a:endParaRPr>
          </a:p>
        </p:txBody>
      </p:sp>
      <p:cxnSp>
        <p:nvCxnSpPr>
          <p:cNvPr id="663" name="Google Shape;663;p60"/>
          <p:cNvCxnSpPr/>
          <p:nvPr/>
        </p:nvCxnSpPr>
        <p:spPr>
          <a:xfrm>
            <a:off x="2825950" y="3211325"/>
            <a:ext cx="3550200" cy="0"/>
          </a:xfrm>
          <a:prstGeom prst="straightConnector1">
            <a:avLst/>
          </a:prstGeom>
          <a:noFill/>
          <a:ln w="19050" cap="flat" cmpd="sng">
            <a:solidFill>
              <a:srgbClr val="E8D8C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4" name="Google Shape;664;p60"/>
          <p:cNvSpPr txBox="1">
            <a:spLocks noGrp="1"/>
          </p:cNvSpPr>
          <p:nvPr>
            <p:ph type="title" idx="4294967295"/>
          </p:nvPr>
        </p:nvSpPr>
        <p:spPr>
          <a:xfrm>
            <a:off x="231100" y="3945800"/>
            <a:ext cx="8235600" cy="9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rgbClr val="E8D8C1"/>
                </a:solidFill>
              </a:rPr>
              <a:t>Github:</a:t>
            </a:r>
            <a:r>
              <a:rPr lang="es" sz="1500">
                <a:solidFill>
                  <a:srgbClr val="E8D8C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s" sz="1500">
                <a:solidFill>
                  <a:srgbClr val="E8D8C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https://github.com/Viktor-Soltesz/salary_analysis</a:t>
            </a:r>
            <a:endParaRPr sz="1500">
              <a:solidFill>
                <a:srgbClr val="E8D8C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rgbClr val="E8D8C1"/>
                </a:solidFill>
              </a:rPr>
              <a:t>email:</a:t>
            </a:r>
            <a:r>
              <a:rPr lang="es" sz="1500">
                <a:solidFill>
                  <a:srgbClr val="E8D8C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solteesz.viktor@gmail.com</a:t>
            </a:r>
            <a:endParaRPr sz="1500">
              <a:solidFill>
                <a:srgbClr val="E8D8C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rgbClr val="E8D8C1"/>
                </a:solidFill>
                <a:latin typeface="Nunito"/>
                <a:ea typeface="Nunito"/>
                <a:cs typeface="Nunito"/>
                <a:sym typeface="Nunito"/>
              </a:rPr>
              <a:t>linkedin:</a:t>
            </a:r>
            <a:r>
              <a:rPr lang="es" sz="1500">
                <a:solidFill>
                  <a:srgbClr val="E8D8C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https://www.linkedin.com/in/viktor-soltesz/</a:t>
            </a:r>
            <a:endParaRPr sz="1500">
              <a:solidFill>
                <a:srgbClr val="E8D8C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1"/>
          <p:cNvSpPr/>
          <p:nvPr/>
        </p:nvSpPr>
        <p:spPr>
          <a:xfrm rot="-5400000">
            <a:off x="3222900" y="-3268450"/>
            <a:ext cx="2658600" cy="9195900"/>
          </a:xfrm>
          <a:prstGeom prst="rect">
            <a:avLst/>
          </a:prstGeom>
          <a:solidFill>
            <a:srgbClr val="4042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EF0F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70" name="Google Shape;670;p61"/>
          <p:cNvSpPr/>
          <p:nvPr/>
        </p:nvSpPr>
        <p:spPr>
          <a:xfrm rot="-5400000">
            <a:off x="2159575" y="-1864800"/>
            <a:ext cx="4843500" cy="8873100"/>
          </a:xfrm>
          <a:prstGeom prst="rect">
            <a:avLst/>
          </a:prstGeom>
          <a:noFill/>
          <a:ln w="19050" cap="flat" cmpd="sng">
            <a:solidFill>
              <a:srgbClr val="E8D8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671" name="Google Shape;671;p61"/>
          <p:cNvCxnSpPr/>
          <p:nvPr/>
        </p:nvCxnSpPr>
        <p:spPr>
          <a:xfrm rot="10800000">
            <a:off x="151000" y="5000100"/>
            <a:ext cx="8861400" cy="0"/>
          </a:xfrm>
          <a:prstGeom prst="straightConnector1">
            <a:avLst/>
          </a:prstGeom>
          <a:noFill/>
          <a:ln w="28575" cap="sq" cmpd="sng">
            <a:solidFill>
              <a:srgbClr val="3F425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2" name="Google Shape;672;p61"/>
          <p:cNvSpPr txBox="1">
            <a:spLocks noGrp="1"/>
          </p:cNvSpPr>
          <p:nvPr>
            <p:ph type="ctrTitle" idx="4294967295"/>
          </p:nvPr>
        </p:nvSpPr>
        <p:spPr>
          <a:xfrm>
            <a:off x="151000" y="3011025"/>
            <a:ext cx="8861400" cy="13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/>
              <a:t>Appendix</a:t>
            </a:r>
            <a:endParaRPr sz="6000" b="0"/>
          </a:p>
        </p:txBody>
      </p:sp>
      <p:cxnSp>
        <p:nvCxnSpPr>
          <p:cNvPr id="673" name="Google Shape;673;p61"/>
          <p:cNvCxnSpPr/>
          <p:nvPr/>
        </p:nvCxnSpPr>
        <p:spPr>
          <a:xfrm rot="10800000">
            <a:off x="144775" y="2673775"/>
            <a:ext cx="0" cy="2323200"/>
          </a:xfrm>
          <a:prstGeom prst="straightConnector1">
            <a:avLst/>
          </a:prstGeom>
          <a:noFill/>
          <a:ln w="28575" cap="sq" cmpd="sng">
            <a:solidFill>
              <a:srgbClr val="3F425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4" name="Google Shape;674;p61"/>
          <p:cNvCxnSpPr/>
          <p:nvPr/>
        </p:nvCxnSpPr>
        <p:spPr>
          <a:xfrm rot="10800000">
            <a:off x="9017875" y="2678875"/>
            <a:ext cx="0" cy="2318100"/>
          </a:xfrm>
          <a:prstGeom prst="straightConnector1">
            <a:avLst/>
          </a:prstGeom>
          <a:noFill/>
          <a:ln w="28575" cap="sq" cmpd="sng">
            <a:solidFill>
              <a:srgbClr val="3F425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2"/>
          <p:cNvSpPr txBox="1">
            <a:spLocks noGrp="1"/>
          </p:cNvSpPr>
          <p:nvPr>
            <p:ph type="title" idx="6"/>
          </p:nvPr>
        </p:nvSpPr>
        <p:spPr>
          <a:xfrm>
            <a:off x="151700" y="148500"/>
            <a:ext cx="86877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Phase 02: </a:t>
            </a:r>
            <a:r>
              <a:rPr lang="es" sz="3500" b="0"/>
              <a:t>Strength of association</a:t>
            </a:r>
            <a:endParaRPr sz="3500" b="0"/>
          </a:p>
        </p:txBody>
      </p:sp>
      <p:cxnSp>
        <p:nvCxnSpPr>
          <p:cNvPr id="680" name="Google Shape;680;p62"/>
          <p:cNvCxnSpPr/>
          <p:nvPr/>
        </p:nvCxnSpPr>
        <p:spPr>
          <a:xfrm>
            <a:off x="265949" y="838276"/>
            <a:ext cx="7976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1" name="Google Shape;681;p62"/>
          <p:cNvSpPr txBox="1"/>
          <p:nvPr/>
        </p:nvSpPr>
        <p:spPr>
          <a:xfrm>
            <a:off x="265950" y="926250"/>
            <a:ext cx="26766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b="1">
                <a:solidFill>
                  <a:srgbClr val="3F4252"/>
                </a:solidFill>
                <a:latin typeface="Questrial"/>
                <a:ea typeface="Questrial"/>
                <a:cs typeface="Questrial"/>
                <a:sym typeface="Questrial"/>
              </a:rPr>
              <a:t>Cramér’s V</a:t>
            </a:r>
            <a:endParaRPr sz="15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82" name="Google Shape;68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9963" y="1332225"/>
            <a:ext cx="4206876" cy="156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9962" y="3408829"/>
            <a:ext cx="4206876" cy="1586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463" y="2131000"/>
            <a:ext cx="3815201" cy="1987075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62"/>
          <p:cNvSpPr txBox="1"/>
          <p:nvPr/>
        </p:nvSpPr>
        <p:spPr>
          <a:xfrm>
            <a:off x="975050" y="1720850"/>
            <a:ext cx="26766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3F4252"/>
                </a:solidFill>
                <a:latin typeface="Questrial"/>
                <a:ea typeface="Questrial"/>
                <a:cs typeface="Questrial"/>
                <a:sym typeface="Questrial"/>
              </a:rPr>
              <a:t>DE-IT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86" name="Google Shape;686;p62"/>
          <p:cNvSpPr txBox="1"/>
          <p:nvPr/>
        </p:nvSpPr>
        <p:spPr>
          <a:xfrm>
            <a:off x="4461575" y="926250"/>
            <a:ext cx="26766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3F4252"/>
                </a:solidFill>
                <a:latin typeface="Questrial"/>
                <a:ea typeface="Questrial"/>
                <a:cs typeface="Questrial"/>
                <a:sym typeface="Questrial"/>
              </a:rPr>
              <a:t>AI-Jobs.net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87" name="Google Shape;687;p62"/>
          <p:cNvSpPr txBox="1"/>
          <p:nvPr/>
        </p:nvSpPr>
        <p:spPr>
          <a:xfrm>
            <a:off x="4524475" y="3082175"/>
            <a:ext cx="26766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3F4252"/>
                </a:solidFill>
                <a:latin typeface="Questrial"/>
                <a:ea typeface="Questrial"/>
                <a:cs typeface="Questrial"/>
                <a:sym typeface="Questrial"/>
              </a:rPr>
              <a:t>Kaggle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63"/>
          <p:cNvSpPr txBox="1">
            <a:spLocks noGrp="1"/>
          </p:cNvSpPr>
          <p:nvPr>
            <p:ph type="title" idx="6"/>
          </p:nvPr>
        </p:nvSpPr>
        <p:spPr>
          <a:xfrm>
            <a:off x="151700" y="148500"/>
            <a:ext cx="86877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Phase 02: </a:t>
            </a:r>
            <a:r>
              <a:rPr lang="es" sz="3500" b="0"/>
              <a:t>Profile of the respondants</a:t>
            </a:r>
            <a:endParaRPr sz="3500" b="0"/>
          </a:p>
        </p:txBody>
      </p:sp>
      <p:cxnSp>
        <p:nvCxnSpPr>
          <p:cNvPr id="693" name="Google Shape;693;p63"/>
          <p:cNvCxnSpPr/>
          <p:nvPr/>
        </p:nvCxnSpPr>
        <p:spPr>
          <a:xfrm>
            <a:off x="265949" y="838276"/>
            <a:ext cx="7976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94" name="Google Shape;69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588" y="1398245"/>
            <a:ext cx="3630503" cy="14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63"/>
          <p:cNvSpPr txBox="1"/>
          <p:nvPr/>
        </p:nvSpPr>
        <p:spPr>
          <a:xfrm>
            <a:off x="542075" y="1030975"/>
            <a:ext cx="26766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3F4252"/>
                </a:solidFill>
                <a:latin typeface="Questrial"/>
                <a:ea typeface="Questrial"/>
                <a:cs typeface="Questrial"/>
                <a:sym typeface="Questrial"/>
              </a:rPr>
              <a:t>Distribution of seniority levels: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96" name="Google Shape;696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088" y="3465927"/>
            <a:ext cx="3607526" cy="14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63"/>
          <p:cNvSpPr txBox="1"/>
          <p:nvPr/>
        </p:nvSpPr>
        <p:spPr>
          <a:xfrm>
            <a:off x="542075" y="3064038"/>
            <a:ext cx="26766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3F4252"/>
                </a:solidFill>
                <a:latin typeface="Questrial"/>
                <a:ea typeface="Questrial"/>
                <a:cs typeface="Questrial"/>
                <a:sym typeface="Questrial"/>
              </a:rPr>
              <a:t>Distribution of years: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698" name="Google Shape;698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5550" y="1381229"/>
            <a:ext cx="3827174" cy="1511125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63"/>
          <p:cNvSpPr txBox="1"/>
          <p:nvPr/>
        </p:nvSpPr>
        <p:spPr>
          <a:xfrm>
            <a:off x="4644325" y="1030975"/>
            <a:ext cx="26766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3F4252"/>
                </a:solidFill>
                <a:latin typeface="Questrial"/>
                <a:ea typeface="Questrial"/>
                <a:cs typeface="Questrial"/>
                <a:sym typeface="Questrial"/>
              </a:rPr>
              <a:t>Distribution of countries: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00" name="Google Shape;700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51700" y="3435302"/>
            <a:ext cx="3827176" cy="1468048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63"/>
          <p:cNvSpPr txBox="1"/>
          <p:nvPr/>
        </p:nvSpPr>
        <p:spPr>
          <a:xfrm>
            <a:off x="4644325" y="3064050"/>
            <a:ext cx="26766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3F4252"/>
                </a:solidFill>
                <a:latin typeface="Questrial"/>
                <a:ea typeface="Questrial"/>
                <a:cs typeface="Questrial"/>
                <a:sym typeface="Questrial"/>
              </a:rPr>
              <a:t>Distribution of job categories: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4"/>
          <p:cNvSpPr txBox="1">
            <a:spLocks noGrp="1"/>
          </p:cNvSpPr>
          <p:nvPr>
            <p:ph type="title" idx="6"/>
          </p:nvPr>
        </p:nvSpPr>
        <p:spPr>
          <a:xfrm>
            <a:off x="151700" y="148500"/>
            <a:ext cx="86877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Phase 02: </a:t>
            </a:r>
            <a:r>
              <a:rPr lang="es" sz="3500" b="0"/>
              <a:t>Geographic plot</a:t>
            </a:r>
            <a:endParaRPr sz="3500" b="0"/>
          </a:p>
        </p:txBody>
      </p:sp>
      <p:cxnSp>
        <p:nvCxnSpPr>
          <p:cNvPr id="707" name="Google Shape;707;p64"/>
          <p:cNvCxnSpPr/>
          <p:nvPr/>
        </p:nvCxnSpPr>
        <p:spPr>
          <a:xfrm>
            <a:off x="265949" y="838276"/>
            <a:ext cx="7976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08" name="Google Shape;70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00" y="1551775"/>
            <a:ext cx="5119126" cy="220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2700" y="926248"/>
            <a:ext cx="3032123" cy="180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2700" y="3014375"/>
            <a:ext cx="3032125" cy="1877432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64"/>
          <p:cNvSpPr txBox="1"/>
          <p:nvPr/>
        </p:nvSpPr>
        <p:spPr>
          <a:xfrm>
            <a:off x="6772700" y="2691275"/>
            <a:ext cx="20667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F4252"/>
                </a:solidFill>
                <a:latin typeface="Nunito"/>
                <a:ea typeface="Nunito"/>
                <a:cs typeface="Nunito"/>
                <a:sym typeface="Nunito"/>
              </a:rPr>
              <a:t>normalization by 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GDP-PPP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12" name="Google Shape;712;p64"/>
          <p:cNvSpPr/>
          <p:nvPr/>
        </p:nvSpPr>
        <p:spPr>
          <a:xfrm>
            <a:off x="6342025" y="2729213"/>
            <a:ext cx="317700" cy="333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5"/>
          <p:cNvSpPr txBox="1">
            <a:spLocks noGrp="1"/>
          </p:cNvSpPr>
          <p:nvPr>
            <p:ph type="title" idx="6"/>
          </p:nvPr>
        </p:nvSpPr>
        <p:spPr>
          <a:xfrm>
            <a:off x="151700" y="148500"/>
            <a:ext cx="86877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Phase 02: </a:t>
            </a:r>
            <a:r>
              <a:rPr lang="es" sz="3500" b="0"/>
              <a:t>Yearly change</a:t>
            </a:r>
            <a:endParaRPr sz="3500" b="0"/>
          </a:p>
        </p:txBody>
      </p:sp>
      <p:cxnSp>
        <p:nvCxnSpPr>
          <p:cNvPr id="718" name="Google Shape;718;p65"/>
          <p:cNvCxnSpPr/>
          <p:nvPr/>
        </p:nvCxnSpPr>
        <p:spPr>
          <a:xfrm>
            <a:off x="265949" y="838276"/>
            <a:ext cx="7976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9" name="Google Shape;719;p65"/>
          <p:cNvSpPr txBox="1"/>
          <p:nvPr/>
        </p:nvSpPr>
        <p:spPr>
          <a:xfrm>
            <a:off x="463850" y="1692850"/>
            <a:ext cx="23580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F4252"/>
                </a:solidFill>
                <a:latin typeface="Questrial"/>
                <a:ea typeface="Questrial"/>
                <a:cs typeface="Questrial"/>
                <a:sym typeface="Questrial"/>
              </a:rPr>
              <a:t>Change from the perspective of Seniority</a:t>
            </a:r>
            <a:endParaRPr>
              <a:solidFill>
                <a:srgbClr val="3F425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F4252"/>
                </a:solidFill>
                <a:latin typeface="Questrial"/>
                <a:ea typeface="Questrial"/>
                <a:cs typeface="Questrial"/>
                <a:sym typeface="Questrial"/>
              </a:rPr>
              <a:t>[median]</a:t>
            </a:r>
            <a:endParaRPr>
              <a:solidFill>
                <a:srgbClr val="3F425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720" name="Google Shape;72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325" y="1030975"/>
            <a:ext cx="2457117" cy="193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2297" y="3048525"/>
            <a:ext cx="2457103" cy="193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Google Shape;722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5725" y="3048525"/>
            <a:ext cx="2457099" cy="193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" name="Google Shape;723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82295" y="1030978"/>
            <a:ext cx="2457117" cy="1930897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65"/>
          <p:cNvSpPr txBox="1"/>
          <p:nvPr/>
        </p:nvSpPr>
        <p:spPr>
          <a:xfrm>
            <a:off x="5307600" y="3205475"/>
            <a:ext cx="11250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F4252"/>
                </a:solidFill>
                <a:latin typeface="Nunito"/>
                <a:ea typeface="Nunito"/>
                <a:cs typeface="Nunito"/>
                <a:sym typeface="Nunito"/>
              </a:rPr>
              <a:t>normalization </a:t>
            </a:r>
            <a:endParaRPr sz="1200">
              <a:solidFill>
                <a:srgbClr val="3F425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F4252"/>
                </a:solidFill>
                <a:latin typeface="Nunito"/>
                <a:ea typeface="Nunito"/>
                <a:cs typeface="Nunito"/>
                <a:sym typeface="Nunito"/>
              </a:rPr>
              <a:t>by 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inflation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25" name="Google Shape;725;p65"/>
          <p:cNvSpPr/>
          <p:nvPr/>
        </p:nvSpPr>
        <p:spPr>
          <a:xfrm rot="-5400000">
            <a:off x="5711248" y="2492675"/>
            <a:ext cx="317700" cy="11079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26" name="Google Shape;726;p65"/>
          <p:cNvSpPr txBox="1"/>
          <p:nvPr/>
        </p:nvSpPr>
        <p:spPr>
          <a:xfrm>
            <a:off x="463850" y="3713075"/>
            <a:ext cx="23580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F4252"/>
                </a:solidFill>
                <a:latin typeface="Questrial"/>
                <a:ea typeface="Questrial"/>
                <a:cs typeface="Questrial"/>
                <a:sym typeface="Questrial"/>
              </a:rPr>
              <a:t>Change from the perspective of Data-Professionals</a:t>
            </a:r>
            <a:endParaRPr>
              <a:solidFill>
                <a:srgbClr val="3F425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F4252"/>
                </a:solidFill>
                <a:latin typeface="Questrial"/>
                <a:ea typeface="Questrial"/>
                <a:cs typeface="Questrial"/>
                <a:sym typeface="Questrial"/>
              </a:rPr>
              <a:t>[mean]</a:t>
            </a:r>
            <a:endParaRPr>
              <a:solidFill>
                <a:srgbClr val="3F425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1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/>
          <p:nvPr/>
        </p:nvSpPr>
        <p:spPr>
          <a:xfrm>
            <a:off x="141575" y="135900"/>
            <a:ext cx="8886600" cy="4856700"/>
          </a:xfrm>
          <a:prstGeom prst="rect">
            <a:avLst/>
          </a:prstGeom>
          <a:noFill/>
          <a:ln w="19050" cap="flat" cmpd="sng">
            <a:solidFill>
              <a:srgbClr val="E8D8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" name="Google Shape;323;p39"/>
          <p:cNvSpPr txBox="1">
            <a:spLocks noGrp="1"/>
          </p:cNvSpPr>
          <p:nvPr>
            <p:ph type="ctrTitle"/>
          </p:nvPr>
        </p:nvSpPr>
        <p:spPr>
          <a:xfrm>
            <a:off x="837675" y="1880425"/>
            <a:ext cx="5092200" cy="19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E8D8C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>
                <a:solidFill>
                  <a:srgbClr val="E8D8C1"/>
                </a:solidFill>
              </a:rPr>
              <a:t>Developer Salaries:</a:t>
            </a:r>
            <a:endParaRPr sz="3800">
              <a:solidFill>
                <a:srgbClr val="E8D8C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0">
                <a:solidFill>
                  <a:srgbClr val="E8D8C1"/>
                </a:solidFill>
              </a:rPr>
              <a:t>Engineering review</a:t>
            </a:r>
            <a:endParaRPr sz="3300" b="0">
              <a:solidFill>
                <a:srgbClr val="E8D8C1"/>
              </a:solidFill>
            </a:endParaRPr>
          </a:p>
        </p:txBody>
      </p:sp>
      <p:sp>
        <p:nvSpPr>
          <p:cNvPr id="324" name="Google Shape;324;p39"/>
          <p:cNvSpPr txBox="1">
            <a:spLocks noGrp="1"/>
          </p:cNvSpPr>
          <p:nvPr>
            <p:ph type="subTitle" idx="1"/>
          </p:nvPr>
        </p:nvSpPr>
        <p:spPr>
          <a:xfrm>
            <a:off x="837675" y="3900750"/>
            <a:ext cx="5364600" cy="5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8D8C1"/>
                </a:solidFill>
              </a:rPr>
              <a:t>A multivariate analysis and a predictive model</a:t>
            </a:r>
            <a:endParaRPr>
              <a:solidFill>
                <a:srgbClr val="E8D8C1"/>
              </a:solidFill>
            </a:endParaRPr>
          </a:p>
        </p:txBody>
      </p:sp>
      <p:cxnSp>
        <p:nvCxnSpPr>
          <p:cNvPr id="325" name="Google Shape;325;p39"/>
          <p:cNvCxnSpPr/>
          <p:nvPr/>
        </p:nvCxnSpPr>
        <p:spPr>
          <a:xfrm>
            <a:off x="936141" y="3821618"/>
            <a:ext cx="4029300" cy="0"/>
          </a:xfrm>
          <a:prstGeom prst="straightConnector1">
            <a:avLst/>
          </a:prstGeom>
          <a:noFill/>
          <a:ln w="19050" cap="flat" cmpd="sng">
            <a:solidFill>
              <a:srgbClr val="E8D8C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6"/>
          <p:cNvSpPr txBox="1">
            <a:spLocks noGrp="1"/>
          </p:cNvSpPr>
          <p:nvPr>
            <p:ph type="title" idx="6"/>
          </p:nvPr>
        </p:nvSpPr>
        <p:spPr>
          <a:xfrm>
            <a:off x="151700" y="148500"/>
            <a:ext cx="86877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Phase 02: </a:t>
            </a:r>
            <a:r>
              <a:rPr lang="es" sz="3500" b="0"/>
              <a:t>Job category</a:t>
            </a:r>
            <a:endParaRPr sz="3500" b="0"/>
          </a:p>
        </p:txBody>
      </p:sp>
      <p:cxnSp>
        <p:nvCxnSpPr>
          <p:cNvPr id="732" name="Google Shape;732;p66"/>
          <p:cNvCxnSpPr/>
          <p:nvPr/>
        </p:nvCxnSpPr>
        <p:spPr>
          <a:xfrm>
            <a:off x="265949" y="838276"/>
            <a:ext cx="7976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33" name="Google Shape;73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784" y="1817976"/>
            <a:ext cx="4222591" cy="299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0300" y="1720850"/>
            <a:ext cx="3811123" cy="318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67"/>
          <p:cNvSpPr txBox="1">
            <a:spLocks noGrp="1"/>
          </p:cNvSpPr>
          <p:nvPr>
            <p:ph type="title" idx="6"/>
          </p:nvPr>
        </p:nvSpPr>
        <p:spPr>
          <a:xfrm>
            <a:off x="151700" y="148500"/>
            <a:ext cx="86877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Phase 02: </a:t>
            </a:r>
            <a:r>
              <a:rPr lang="es" sz="3500" b="0"/>
              <a:t>Experience</a:t>
            </a:r>
            <a:endParaRPr sz="3500" b="0"/>
          </a:p>
        </p:txBody>
      </p:sp>
      <p:cxnSp>
        <p:nvCxnSpPr>
          <p:cNvPr id="740" name="Google Shape;740;p67"/>
          <p:cNvCxnSpPr/>
          <p:nvPr/>
        </p:nvCxnSpPr>
        <p:spPr>
          <a:xfrm>
            <a:off x="265949" y="838276"/>
            <a:ext cx="7976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1" name="Google Shape;74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464" y="1964300"/>
            <a:ext cx="4220361" cy="227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950" y="1964300"/>
            <a:ext cx="4220361" cy="22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68"/>
          <p:cNvSpPr txBox="1">
            <a:spLocks noGrp="1"/>
          </p:cNvSpPr>
          <p:nvPr>
            <p:ph type="title" idx="6"/>
          </p:nvPr>
        </p:nvSpPr>
        <p:spPr>
          <a:xfrm>
            <a:off x="151700" y="148500"/>
            <a:ext cx="86877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Phase 02: </a:t>
            </a:r>
            <a:r>
              <a:rPr lang="es" sz="3500" b="0"/>
              <a:t>City and Language</a:t>
            </a:r>
            <a:endParaRPr sz="3500" b="0"/>
          </a:p>
        </p:txBody>
      </p:sp>
      <p:cxnSp>
        <p:nvCxnSpPr>
          <p:cNvPr id="748" name="Google Shape;748;p68"/>
          <p:cNvCxnSpPr/>
          <p:nvPr/>
        </p:nvCxnSpPr>
        <p:spPr>
          <a:xfrm>
            <a:off x="265949" y="838276"/>
            <a:ext cx="7976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9" name="Google Shape;74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575" y="2336289"/>
            <a:ext cx="3888400" cy="2499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600" y="2336300"/>
            <a:ext cx="3888400" cy="249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69"/>
          <p:cNvSpPr txBox="1">
            <a:spLocks noGrp="1"/>
          </p:cNvSpPr>
          <p:nvPr>
            <p:ph type="title" idx="6"/>
          </p:nvPr>
        </p:nvSpPr>
        <p:spPr>
          <a:xfrm>
            <a:off x="151700" y="148500"/>
            <a:ext cx="86877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Phase 02: </a:t>
            </a:r>
            <a:r>
              <a:rPr lang="es" sz="3500" b="0"/>
              <a:t>ANOVA assumptions</a:t>
            </a:r>
            <a:endParaRPr sz="3500" b="0"/>
          </a:p>
        </p:txBody>
      </p:sp>
      <p:cxnSp>
        <p:nvCxnSpPr>
          <p:cNvPr id="756" name="Google Shape;756;p69"/>
          <p:cNvCxnSpPr/>
          <p:nvPr/>
        </p:nvCxnSpPr>
        <p:spPr>
          <a:xfrm>
            <a:off x="265949" y="838276"/>
            <a:ext cx="7976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7" name="Google Shape;757;p69"/>
          <p:cNvSpPr txBox="1"/>
          <p:nvPr/>
        </p:nvSpPr>
        <p:spPr>
          <a:xfrm>
            <a:off x="332475" y="1553725"/>
            <a:ext cx="3234000" cy="20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Normality</a:t>
            </a:r>
            <a:r>
              <a:rPr lang="es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Assumption on factorial-cell level: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-"/>
            </a:pPr>
            <a:r>
              <a:rPr lang="es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Lilliefors test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-"/>
            </a:pPr>
            <a:r>
              <a:rPr lang="es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Skewness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-"/>
            </a:pPr>
            <a:r>
              <a:rPr lang="es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Kurtosis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-"/>
            </a:pPr>
            <a:r>
              <a:rPr lang="es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D'Agostino's K-squared test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58" name="Google Shape;75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525" y="1074700"/>
            <a:ext cx="5197583" cy="382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70"/>
          <p:cNvSpPr txBox="1">
            <a:spLocks noGrp="1"/>
          </p:cNvSpPr>
          <p:nvPr>
            <p:ph type="title" idx="6"/>
          </p:nvPr>
        </p:nvSpPr>
        <p:spPr>
          <a:xfrm>
            <a:off x="151700" y="148500"/>
            <a:ext cx="86877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Phase 02: </a:t>
            </a:r>
            <a:r>
              <a:rPr lang="es" sz="3500" b="0"/>
              <a:t>ANOVA assumptions</a:t>
            </a:r>
            <a:endParaRPr sz="3500" b="0"/>
          </a:p>
        </p:txBody>
      </p:sp>
      <p:cxnSp>
        <p:nvCxnSpPr>
          <p:cNvPr id="764" name="Google Shape;764;p70"/>
          <p:cNvCxnSpPr/>
          <p:nvPr/>
        </p:nvCxnSpPr>
        <p:spPr>
          <a:xfrm>
            <a:off x="265949" y="838276"/>
            <a:ext cx="7976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5" name="Google Shape;765;p70"/>
          <p:cNvSpPr txBox="1"/>
          <p:nvPr/>
        </p:nvSpPr>
        <p:spPr>
          <a:xfrm>
            <a:off x="446150" y="1058925"/>
            <a:ext cx="34020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Homogeneity of variance</a:t>
            </a:r>
            <a:endParaRPr sz="16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766" name="Google Shape;766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5200" y="2143525"/>
            <a:ext cx="3029375" cy="275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600" y="2099150"/>
            <a:ext cx="3285028" cy="28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2076" y="926250"/>
            <a:ext cx="3401999" cy="155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71"/>
          <p:cNvSpPr txBox="1">
            <a:spLocks noGrp="1"/>
          </p:cNvSpPr>
          <p:nvPr>
            <p:ph type="title" idx="6"/>
          </p:nvPr>
        </p:nvSpPr>
        <p:spPr>
          <a:xfrm>
            <a:off x="151700" y="148500"/>
            <a:ext cx="86877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Phase 02: </a:t>
            </a:r>
            <a:r>
              <a:rPr lang="es" sz="3500" b="0"/>
              <a:t>ANOVA assumptions</a:t>
            </a:r>
            <a:endParaRPr sz="3500" b="0"/>
          </a:p>
        </p:txBody>
      </p:sp>
      <p:cxnSp>
        <p:nvCxnSpPr>
          <p:cNvPr id="774" name="Google Shape;774;p71"/>
          <p:cNvCxnSpPr/>
          <p:nvPr/>
        </p:nvCxnSpPr>
        <p:spPr>
          <a:xfrm>
            <a:off x="265949" y="838276"/>
            <a:ext cx="7976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5" name="Google Shape;775;p71"/>
          <p:cNvSpPr txBox="1"/>
          <p:nvPr/>
        </p:nvSpPr>
        <p:spPr>
          <a:xfrm>
            <a:off x="265950" y="838275"/>
            <a:ext cx="34020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Normality of residuals:</a:t>
            </a:r>
            <a:endParaRPr sz="16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776" name="Google Shape;77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538" y="1911950"/>
            <a:ext cx="2668824" cy="107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550" y="3120900"/>
            <a:ext cx="2462800" cy="175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4200" y="2070175"/>
            <a:ext cx="4197951" cy="2691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71"/>
          <p:cNvSpPr txBox="1"/>
          <p:nvPr/>
        </p:nvSpPr>
        <p:spPr>
          <a:xfrm>
            <a:off x="4916825" y="1436175"/>
            <a:ext cx="38727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Sample-size dependent monte-carlo simulation of Shapiro-Wilk normality test: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80" name="Google Shape;780;p71"/>
          <p:cNvSpPr txBox="1"/>
          <p:nvPr/>
        </p:nvSpPr>
        <p:spPr>
          <a:xfrm>
            <a:off x="672900" y="1524150"/>
            <a:ext cx="25881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Visual inspection of residuals: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72"/>
          <p:cNvSpPr txBox="1">
            <a:spLocks noGrp="1"/>
          </p:cNvSpPr>
          <p:nvPr>
            <p:ph type="title" idx="6"/>
          </p:nvPr>
        </p:nvSpPr>
        <p:spPr>
          <a:xfrm>
            <a:off x="151700" y="148500"/>
            <a:ext cx="86877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Phase 02: </a:t>
            </a:r>
            <a:r>
              <a:rPr lang="es" sz="3500" b="0"/>
              <a:t>ANOVA assumptions</a:t>
            </a:r>
            <a:endParaRPr sz="3500" b="0"/>
          </a:p>
        </p:txBody>
      </p:sp>
      <p:cxnSp>
        <p:nvCxnSpPr>
          <p:cNvPr id="786" name="Google Shape;786;p72"/>
          <p:cNvCxnSpPr/>
          <p:nvPr/>
        </p:nvCxnSpPr>
        <p:spPr>
          <a:xfrm>
            <a:off x="265949" y="838276"/>
            <a:ext cx="7976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87" name="Google Shape;787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6625" y="2095575"/>
            <a:ext cx="4325876" cy="277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Google Shape;788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24" y="2145600"/>
            <a:ext cx="3402001" cy="2673484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72"/>
          <p:cNvSpPr txBox="1"/>
          <p:nvPr/>
        </p:nvSpPr>
        <p:spPr>
          <a:xfrm>
            <a:off x="4586625" y="1497675"/>
            <a:ext cx="42528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Sample-size dependent monte-carlo simulation of Breusch-Pagan homoscedasticity test.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90" name="Google Shape;790;p72"/>
          <p:cNvSpPr txBox="1"/>
          <p:nvPr/>
        </p:nvSpPr>
        <p:spPr>
          <a:xfrm>
            <a:off x="455000" y="1678588"/>
            <a:ext cx="42528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Visual inspection of residuals: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91" name="Google Shape;791;p72"/>
          <p:cNvSpPr txBox="1"/>
          <p:nvPr/>
        </p:nvSpPr>
        <p:spPr>
          <a:xfrm>
            <a:off x="265950" y="838275"/>
            <a:ext cx="34020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Homoscedasticity:</a:t>
            </a:r>
            <a:endParaRPr sz="16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73"/>
          <p:cNvSpPr txBox="1">
            <a:spLocks noGrp="1"/>
          </p:cNvSpPr>
          <p:nvPr>
            <p:ph type="title" idx="6"/>
          </p:nvPr>
        </p:nvSpPr>
        <p:spPr>
          <a:xfrm>
            <a:off x="151700" y="148500"/>
            <a:ext cx="86877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Phase 03: </a:t>
            </a:r>
            <a:r>
              <a:rPr lang="es" sz="3500" b="0"/>
              <a:t>Multiregression</a:t>
            </a:r>
            <a:endParaRPr sz="3500" b="0"/>
          </a:p>
        </p:txBody>
      </p:sp>
      <p:cxnSp>
        <p:nvCxnSpPr>
          <p:cNvPr id="797" name="Google Shape;797;p73"/>
          <p:cNvCxnSpPr/>
          <p:nvPr/>
        </p:nvCxnSpPr>
        <p:spPr>
          <a:xfrm>
            <a:off x="265949" y="838276"/>
            <a:ext cx="7976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98" name="Google Shape;79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975" y="2623050"/>
            <a:ext cx="8235425" cy="1715725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Google Shape;799;p73"/>
          <p:cNvSpPr txBox="1"/>
          <p:nvPr/>
        </p:nvSpPr>
        <p:spPr>
          <a:xfrm>
            <a:off x="332475" y="1268475"/>
            <a:ext cx="25305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rgbClr val="3F4252"/>
                </a:solidFill>
                <a:latin typeface="Questrial"/>
                <a:ea typeface="Questrial"/>
                <a:cs typeface="Questrial"/>
                <a:sym typeface="Questrial"/>
              </a:rPr>
              <a:t>Influential points: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74"/>
          <p:cNvSpPr txBox="1">
            <a:spLocks noGrp="1"/>
          </p:cNvSpPr>
          <p:nvPr>
            <p:ph type="title" idx="6"/>
          </p:nvPr>
        </p:nvSpPr>
        <p:spPr>
          <a:xfrm>
            <a:off x="151700" y="148500"/>
            <a:ext cx="86877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Phase 03: </a:t>
            </a:r>
            <a:r>
              <a:rPr lang="es" sz="3500" b="0"/>
              <a:t>Multiregression</a:t>
            </a:r>
            <a:endParaRPr sz="3500" b="0"/>
          </a:p>
        </p:txBody>
      </p:sp>
      <p:cxnSp>
        <p:nvCxnSpPr>
          <p:cNvPr id="805" name="Google Shape;805;p74"/>
          <p:cNvCxnSpPr/>
          <p:nvPr/>
        </p:nvCxnSpPr>
        <p:spPr>
          <a:xfrm>
            <a:off x="265949" y="838276"/>
            <a:ext cx="7976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6" name="Google Shape;806;p74"/>
          <p:cNvGrpSpPr/>
          <p:nvPr/>
        </p:nvGrpSpPr>
        <p:grpSpPr>
          <a:xfrm>
            <a:off x="5230334" y="1536378"/>
            <a:ext cx="3687197" cy="2207543"/>
            <a:chOff x="6044862" y="2173563"/>
            <a:chExt cx="2678481" cy="1603620"/>
          </a:xfrm>
        </p:grpSpPr>
        <p:pic>
          <p:nvPicPr>
            <p:cNvPr id="807" name="Google Shape;807;p74"/>
            <p:cNvPicPr preferRelativeResize="0"/>
            <p:nvPr/>
          </p:nvPicPr>
          <p:blipFill rotWithShape="1">
            <a:blip r:embed="rId3">
              <a:alphaModFix/>
            </a:blip>
            <a:srcRect l="3846" b="41472"/>
            <a:stretch/>
          </p:blipFill>
          <p:spPr>
            <a:xfrm>
              <a:off x="6045178" y="2173563"/>
              <a:ext cx="2678165" cy="14971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8" name="Google Shape;808;p74"/>
            <p:cNvSpPr/>
            <p:nvPr/>
          </p:nvSpPr>
          <p:spPr>
            <a:xfrm>
              <a:off x="6044862" y="3668583"/>
              <a:ext cx="2678100" cy="108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09" name="Google Shape;809;p74"/>
            <p:cNvSpPr/>
            <p:nvPr/>
          </p:nvSpPr>
          <p:spPr>
            <a:xfrm>
              <a:off x="6079050" y="3681475"/>
              <a:ext cx="462000" cy="82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700">
                  <a:solidFill>
                    <a:srgbClr val="404040"/>
                  </a:solidFill>
                  <a:latin typeface="Nunito"/>
                  <a:ea typeface="Nunito"/>
                  <a:cs typeface="Nunito"/>
                  <a:sym typeface="Nunito"/>
                </a:rPr>
                <a:t>cases:</a:t>
              </a:r>
              <a:endParaRPr sz="7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10" name="Google Shape;810;p74"/>
            <p:cNvSpPr/>
            <p:nvPr/>
          </p:nvSpPr>
          <p:spPr>
            <a:xfrm>
              <a:off x="6446600" y="3681475"/>
              <a:ext cx="2176800" cy="82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600">
                  <a:solidFill>
                    <a:srgbClr val="404040"/>
                  </a:solidFill>
                  <a:latin typeface="Nunito"/>
                  <a:ea typeface="Nunito"/>
                  <a:cs typeface="Nunito"/>
                  <a:sym typeface="Nunito"/>
                </a:rPr>
                <a:t>1           2          3          4          5          6          7         8          9</a:t>
              </a:r>
              <a:endParaRPr sz="6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pic>
        <p:nvPicPr>
          <p:cNvPr id="811" name="Google Shape;811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950" y="1480550"/>
            <a:ext cx="4914869" cy="23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74"/>
          <p:cNvSpPr txBox="1"/>
          <p:nvPr/>
        </p:nvSpPr>
        <p:spPr>
          <a:xfrm>
            <a:off x="332475" y="1058175"/>
            <a:ext cx="25305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rgbClr val="3F4252"/>
                </a:solidFill>
                <a:latin typeface="Questrial"/>
                <a:ea typeface="Questrial"/>
                <a:cs typeface="Questrial"/>
                <a:sym typeface="Questrial"/>
              </a:rPr>
              <a:t>Results: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13" name="Google Shape;813;p74"/>
          <p:cNvSpPr txBox="1"/>
          <p:nvPr/>
        </p:nvSpPr>
        <p:spPr>
          <a:xfrm>
            <a:off x="7213400" y="3799750"/>
            <a:ext cx="14223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i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1.                Data Analyst</a:t>
            </a:r>
            <a:endParaRPr sz="700" i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i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2.   </a:t>
            </a:r>
            <a:r>
              <a:rPr lang="es" sz="700" b="1" i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Junior </a:t>
            </a:r>
            <a:r>
              <a:rPr lang="es" sz="700" i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Data Engineer</a:t>
            </a:r>
            <a:endParaRPr sz="700" i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i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3.                Data Scientist</a:t>
            </a:r>
            <a:endParaRPr sz="700" i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14" name="Google Shape;814;p74"/>
          <p:cNvSpPr txBox="1"/>
          <p:nvPr/>
        </p:nvSpPr>
        <p:spPr>
          <a:xfrm>
            <a:off x="7208900" y="4166875"/>
            <a:ext cx="16305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i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4.                  Data Analyst</a:t>
            </a:r>
            <a:endParaRPr sz="700" i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i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5.   </a:t>
            </a:r>
            <a:r>
              <a:rPr lang="es" sz="700" b="1" i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Medior </a:t>
            </a:r>
            <a:r>
              <a:rPr lang="es" sz="700" i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Data Engineer</a:t>
            </a:r>
            <a:endParaRPr sz="700" i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i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6.                  Data Scientist</a:t>
            </a:r>
            <a:endParaRPr sz="700" i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15" name="Google Shape;815;p74"/>
          <p:cNvSpPr txBox="1"/>
          <p:nvPr/>
        </p:nvSpPr>
        <p:spPr>
          <a:xfrm>
            <a:off x="7208900" y="4527875"/>
            <a:ext cx="14223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i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7.                 Data Analyst</a:t>
            </a:r>
            <a:endParaRPr sz="700" i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i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8.   </a:t>
            </a:r>
            <a:r>
              <a:rPr lang="es" sz="700" b="1" i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Senior </a:t>
            </a:r>
            <a:r>
              <a:rPr lang="es" sz="700" i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Data Engineer</a:t>
            </a:r>
            <a:endParaRPr sz="700" i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i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9.                 Data Scientist</a:t>
            </a:r>
            <a:endParaRPr sz="700" i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i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75"/>
          <p:cNvSpPr txBox="1">
            <a:spLocks noGrp="1"/>
          </p:cNvSpPr>
          <p:nvPr>
            <p:ph type="title" idx="6"/>
          </p:nvPr>
        </p:nvSpPr>
        <p:spPr>
          <a:xfrm>
            <a:off x="151700" y="148500"/>
            <a:ext cx="86877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Phase 03: </a:t>
            </a:r>
            <a:r>
              <a:rPr lang="es" sz="3500" b="0"/>
              <a:t>Multiregression</a:t>
            </a:r>
            <a:endParaRPr sz="3500" b="0"/>
          </a:p>
        </p:txBody>
      </p:sp>
      <p:cxnSp>
        <p:nvCxnSpPr>
          <p:cNvPr id="821" name="Google Shape;821;p75"/>
          <p:cNvCxnSpPr/>
          <p:nvPr/>
        </p:nvCxnSpPr>
        <p:spPr>
          <a:xfrm>
            <a:off x="265949" y="838276"/>
            <a:ext cx="7976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2" name="Google Shape;82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280" y="3283150"/>
            <a:ext cx="4770120" cy="163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050" y="3326450"/>
            <a:ext cx="3807651" cy="154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9825" y="1879150"/>
            <a:ext cx="3435049" cy="11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Google Shape;825;p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050" y="1919200"/>
            <a:ext cx="4137249" cy="1020825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75"/>
          <p:cNvSpPr txBox="1"/>
          <p:nvPr/>
        </p:nvSpPr>
        <p:spPr>
          <a:xfrm>
            <a:off x="332475" y="1058175"/>
            <a:ext cx="25305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rgbClr val="3F4252"/>
                </a:solidFill>
                <a:latin typeface="Questrial"/>
                <a:ea typeface="Questrial"/>
                <a:cs typeface="Questrial"/>
                <a:sym typeface="Questrial"/>
              </a:rPr>
              <a:t>Normalized coefficients:</a:t>
            </a:r>
            <a:endParaRPr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0"/>
          <p:cNvSpPr/>
          <p:nvPr/>
        </p:nvSpPr>
        <p:spPr>
          <a:xfrm>
            <a:off x="7115550" y="1253238"/>
            <a:ext cx="432600" cy="13491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31" name="Google Shape;331;p40"/>
          <p:cNvSpPr txBox="1">
            <a:spLocks noGrp="1"/>
          </p:cNvSpPr>
          <p:nvPr>
            <p:ph type="subTitle" idx="5"/>
          </p:nvPr>
        </p:nvSpPr>
        <p:spPr>
          <a:xfrm>
            <a:off x="710750" y="2278575"/>
            <a:ext cx="51372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Understand industry trends and salary drivers.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Quantify the impact of key factors using multivariate analysis.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Predict personalized salaries based on unique parameters.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40"/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Scope</a:t>
            </a:r>
            <a:endParaRPr b="0"/>
          </a:p>
        </p:txBody>
      </p:sp>
      <p:sp>
        <p:nvSpPr>
          <p:cNvPr id="333" name="Google Shape;333;p40"/>
          <p:cNvSpPr txBox="1">
            <a:spLocks noGrp="1"/>
          </p:cNvSpPr>
          <p:nvPr>
            <p:ph type="title"/>
          </p:nvPr>
        </p:nvSpPr>
        <p:spPr>
          <a:xfrm>
            <a:off x="710750" y="3246888"/>
            <a:ext cx="2394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Project phases:</a:t>
            </a:r>
            <a:endParaRPr b="1"/>
          </a:p>
        </p:txBody>
      </p:sp>
      <p:sp>
        <p:nvSpPr>
          <p:cNvPr id="334" name="Google Shape;334;p40"/>
          <p:cNvSpPr txBox="1">
            <a:spLocks noGrp="1"/>
          </p:cNvSpPr>
          <p:nvPr>
            <p:ph type="subTitle" idx="1"/>
          </p:nvPr>
        </p:nvSpPr>
        <p:spPr>
          <a:xfrm>
            <a:off x="1328250" y="3774600"/>
            <a:ext cx="609000" cy="2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335" name="Google Shape;335;p40"/>
          <p:cNvSpPr txBox="1">
            <a:spLocks noGrp="1"/>
          </p:cNvSpPr>
          <p:nvPr>
            <p:ph type="subTitle" idx="3"/>
          </p:nvPr>
        </p:nvSpPr>
        <p:spPr>
          <a:xfrm>
            <a:off x="710750" y="1096675"/>
            <a:ext cx="46008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Analyze software developer salaries using thousands of survey responses from 11 datasets (2018–2024).</a:t>
            </a:r>
            <a:endParaRPr/>
          </a:p>
        </p:txBody>
      </p:sp>
      <p:sp>
        <p:nvSpPr>
          <p:cNvPr id="336" name="Google Shape;336;p40"/>
          <p:cNvSpPr txBox="1">
            <a:spLocks noGrp="1"/>
          </p:cNvSpPr>
          <p:nvPr>
            <p:ph type="title" idx="4"/>
          </p:nvPr>
        </p:nvSpPr>
        <p:spPr>
          <a:xfrm>
            <a:off x="710750" y="1873063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Objectives:</a:t>
            </a:r>
            <a:endParaRPr b="1"/>
          </a:p>
        </p:txBody>
      </p:sp>
      <p:cxnSp>
        <p:nvCxnSpPr>
          <p:cNvPr id="337" name="Google Shape;337;p40"/>
          <p:cNvCxnSpPr/>
          <p:nvPr/>
        </p:nvCxnSpPr>
        <p:spPr>
          <a:xfrm>
            <a:off x="812499" y="1045726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8" name="Google Shape;338;p40"/>
          <p:cNvGrpSpPr/>
          <p:nvPr/>
        </p:nvGrpSpPr>
        <p:grpSpPr>
          <a:xfrm>
            <a:off x="1170419" y="3774600"/>
            <a:ext cx="2052258" cy="968625"/>
            <a:chOff x="790875" y="3966525"/>
            <a:chExt cx="2394700" cy="968625"/>
          </a:xfrm>
        </p:grpSpPr>
        <p:sp>
          <p:nvSpPr>
            <p:cNvPr id="339" name="Google Shape;339;p40"/>
            <p:cNvSpPr/>
            <p:nvPr/>
          </p:nvSpPr>
          <p:spPr>
            <a:xfrm rot="5400000">
              <a:off x="1778975" y="4004525"/>
              <a:ext cx="330300" cy="285300"/>
            </a:xfrm>
            <a:prstGeom prst="homePlate">
              <a:avLst>
                <a:gd name="adj" fmla="val 25342"/>
              </a:avLst>
            </a:prstGeom>
            <a:solidFill>
              <a:srgbClr val="404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5F5F5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790975" y="3966525"/>
              <a:ext cx="2394600" cy="285300"/>
            </a:xfrm>
            <a:prstGeom prst="rect">
              <a:avLst/>
            </a:prstGeom>
            <a:solidFill>
              <a:srgbClr val="404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01 	Data Preparation</a:t>
              </a:r>
              <a:endPara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1" name="Google Shape;341;p40"/>
            <p:cNvSpPr/>
            <p:nvPr/>
          </p:nvSpPr>
          <p:spPr>
            <a:xfrm>
              <a:off x="790875" y="4649850"/>
              <a:ext cx="2394600" cy="285300"/>
            </a:xfrm>
            <a:prstGeom prst="rect">
              <a:avLst/>
            </a:pr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03 	Salary Prediction</a:t>
              </a:r>
              <a:endPara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2" name="Google Shape;342;p40"/>
            <p:cNvSpPr/>
            <p:nvPr/>
          </p:nvSpPr>
          <p:spPr>
            <a:xfrm rot="5400000">
              <a:off x="1778975" y="4344813"/>
              <a:ext cx="330300" cy="285300"/>
            </a:xfrm>
            <a:prstGeom prst="homePlate">
              <a:avLst>
                <a:gd name="adj" fmla="val 27808"/>
              </a:avLst>
            </a:prstGeom>
            <a:solidFill>
              <a:srgbClr val="153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790925" y="4306825"/>
              <a:ext cx="2394600" cy="285300"/>
            </a:xfrm>
            <a:prstGeom prst="rect">
              <a:avLst/>
            </a:prstGeom>
            <a:solidFill>
              <a:srgbClr val="153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02 	Data Analysis</a:t>
              </a:r>
              <a:endPara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344" name="Google Shape;344;p40"/>
          <p:cNvSpPr/>
          <p:nvPr/>
        </p:nvSpPr>
        <p:spPr>
          <a:xfrm>
            <a:off x="6764850" y="676075"/>
            <a:ext cx="936000" cy="316200"/>
          </a:xfrm>
          <a:prstGeom prst="rect">
            <a:avLst/>
          </a:prstGeom>
          <a:solidFill>
            <a:srgbClr val="4042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Seniority</a:t>
            </a:r>
            <a:endParaRPr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5" name="Google Shape;345;p40"/>
          <p:cNvSpPr/>
          <p:nvPr/>
        </p:nvSpPr>
        <p:spPr>
          <a:xfrm>
            <a:off x="6329700" y="976063"/>
            <a:ext cx="1049400" cy="285300"/>
          </a:xfrm>
          <a:prstGeom prst="rect">
            <a:avLst/>
          </a:prstGeom>
          <a:solidFill>
            <a:srgbClr val="20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Job title</a:t>
            </a:r>
            <a:endParaRPr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6" name="Google Shape;346;p40"/>
          <p:cNvSpPr/>
          <p:nvPr/>
        </p:nvSpPr>
        <p:spPr>
          <a:xfrm>
            <a:off x="6524788" y="1513900"/>
            <a:ext cx="892200" cy="285300"/>
          </a:xfrm>
          <a:prstGeom prst="rect">
            <a:avLst/>
          </a:prstGeom>
          <a:solidFill>
            <a:srgbClr val="3349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Country</a:t>
            </a:r>
            <a:endParaRPr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7" name="Google Shape;347;p40"/>
          <p:cNvSpPr/>
          <p:nvPr/>
        </p:nvSpPr>
        <p:spPr>
          <a:xfrm>
            <a:off x="7234700" y="942750"/>
            <a:ext cx="936000" cy="228300"/>
          </a:xfrm>
          <a:prstGeom prst="rect">
            <a:avLst/>
          </a:prstGeom>
          <a:solidFill>
            <a:srgbClr val="283A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Industry</a:t>
            </a:r>
            <a:endParaRPr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8" name="Google Shape;348;p40"/>
          <p:cNvSpPr/>
          <p:nvPr/>
        </p:nvSpPr>
        <p:spPr>
          <a:xfrm>
            <a:off x="7306075" y="1169525"/>
            <a:ext cx="1393800" cy="285300"/>
          </a:xfrm>
          <a:prstGeom prst="rect">
            <a:avLst/>
          </a:prstGeom>
          <a:solidFill>
            <a:srgbClr val="154E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Company size</a:t>
            </a:r>
            <a:endParaRPr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49" name="Google Shape;349;p40"/>
          <p:cNvSpPr txBox="1">
            <a:spLocks noGrp="1"/>
          </p:cNvSpPr>
          <p:nvPr>
            <p:ph type="title"/>
          </p:nvPr>
        </p:nvSpPr>
        <p:spPr>
          <a:xfrm>
            <a:off x="4081700" y="3246888"/>
            <a:ext cx="2394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Data sources:</a:t>
            </a:r>
            <a:endParaRPr b="1"/>
          </a:p>
        </p:txBody>
      </p:sp>
      <p:sp>
        <p:nvSpPr>
          <p:cNvPr id="350" name="Google Shape;350;p40"/>
          <p:cNvSpPr txBox="1">
            <a:spLocks noGrp="1"/>
          </p:cNvSpPr>
          <p:nvPr>
            <p:ph type="subTitle" idx="5"/>
          </p:nvPr>
        </p:nvSpPr>
        <p:spPr>
          <a:xfrm>
            <a:off x="4129425" y="3663125"/>
            <a:ext cx="4844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 b="1"/>
              <a:t>Kaggle.com </a:t>
            </a:r>
            <a:r>
              <a:rPr lang="es"/>
              <a:t>- Yearly survey (85k responses)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 b="1"/>
              <a:t>AI-Jobs.net</a:t>
            </a:r>
            <a:r>
              <a:rPr lang="es"/>
              <a:t> - Their public record (14k datapoints)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 b="1"/>
              <a:t>Germany IT-Survey </a:t>
            </a:r>
            <a:r>
              <a:rPr lang="es"/>
              <a:t>- Yearly survey (6k responses)</a:t>
            </a:r>
            <a:endParaRPr/>
          </a:p>
        </p:txBody>
      </p:sp>
      <p:sp>
        <p:nvSpPr>
          <p:cNvPr id="351" name="Google Shape;351;p40"/>
          <p:cNvSpPr/>
          <p:nvPr/>
        </p:nvSpPr>
        <p:spPr>
          <a:xfrm>
            <a:off x="7330050" y="1418538"/>
            <a:ext cx="1546800" cy="285300"/>
          </a:xfrm>
          <a:prstGeom prst="rect">
            <a:avLst/>
          </a:prstGeom>
          <a:solidFill>
            <a:srgbClr val="1F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City of residence</a:t>
            </a:r>
            <a:endParaRPr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52" name="Google Shape;352;p40"/>
          <p:cNvSpPr/>
          <p:nvPr/>
        </p:nvSpPr>
        <p:spPr>
          <a:xfrm>
            <a:off x="5663150" y="1243100"/>
            <a:ext cx="1716000" cy="285300"/>
          </a:xfrm>
          <a:prstGeom prst="rect">
            <a:avLst/>
          </a:prstGeom>
          <a:solidFill>
            <a:srgbClr val="2F3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Languages spoken</a:t>
            </a:r>
            <a:endParaRPr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53" name="Google Shape;353;p40"/>
          <p:cNvSpPr/>
          <p:nvPr/>
        </p:nvSpPr>
        <p:spPr>
          <a:xfrm>
            <a:off x="6634950" y="2605800"/>
            <a:ext cx="1393800" cy="4380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Salary</a:t>
            </a:r>
            <a:endParaRPr sz="1600" b="1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54" name="Google Shape;354;p40"/>
          <p:cNvSpPr/>
          <p:nvPr/>
        </p:nvSpPr>
        <p:spPr>
          <a:xfrm>
            <a:off x="7306075" y="1673648"/>
            <a:ext cx="609000" cy="250800"/>
          </a:xfrm>
          <a:prstGeom prst="rect">
            <a:avLst/>
          </a:prstGeom>
          <a:solidFill>
            <a:srgbClr val="1532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Year</a:t>
            </a:r>
            <a:endParaRPr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76"/>
          <p:cNvSpPr/>
          <p:nvPr/>
        </p:nvSpPr>
        <p:spPr>
          <a:xfrm rot="-5400000">
            <a:off x="3222900" y="-3268450"/>
            <a:ext cx="2658600" cy="9195900"/>
          </a:xfrm>
          <a:prstGeom prst="rect">
            <a:avLst/>
          </a:prstGeom>
          <a:solidFill>
            <a:srgbClr val="4042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EF0F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32" name="Google Shape;832;p76"/>
          <p:cNvSpPr/>
          <p:nvPr/>
        </p:nvSpPr>
        <p:spPr>
          <a:xfrm rot="-5400000">
            <a:off x="2159575" y="-1864800"/>
            <a:ext cx="4843500" cy="8873100"/>
          </a:xfrm>
          <a:prstGeom prst="rect">
            <a:avLst/>
          </a:prstGeom>
          <a:noFill/>
          <a:ln w="19050" cap="flat" cmpd="sng">
            <a:solidFill>
              <a:srgbClr val="E8D8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833" name="Google Shape;833;p76"/>
          <p:cNvCxnSpPr/>
          <p:nvPr/>
        </p:nvCxnSpPr>
        <p:spPr>
          <a:xfrm rot="10800000">
            <a:off x="151000" y="5000100"/>
            <a:ext cx="8861400" cy="0"/>
          </a:xfrm>
          <a:prstGeom prst="straightConnector1">
            <a:avLst/>
          </a:prstGeom>
          <a:noFill/>
          <a:ln w="28575" cap="sq" cmpd="sng">
            <a:solidFill>
              <a:srgbClr val="3F425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4" name="Google Shape;834;p76"/>
          <p:cNvSpPr txBox="1">
            <a:spLocks noGrp="1"/>
          </p:cNvSpPr>
          <p:nvPr>
            <p:ph type="ctrTitle" idx="4294967295"/>
          </p:nvPr>
        </p:nvSpPr>
        <p:spPr>
          <a:xfrm>
            <a:off x="151000" y="3011025"/>
            <a:ext cx="8861400" cy="13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/>
              <a:t>Backup</a:t>
            </a:r>
            <a:endParaRPr sz="6000" b="0"/>
          </a:p>
        </p:txBody>
      </p:sp>
      <p:cxnSp>
        <p:nvCxnSpPr>
          <p:cNvPr id="835" name="Google Shape;835;p76"/>
          <p:cNvCxnSpPr/>
          <p:nvPr/>
        </p:nvCxnSpPr>
        <p:spPr>
          <a:xfrm rot="10800000">
            <a:off x="144775" y="2673775"/>
            <a:ext cx="0" cy="2323200"/>
          </a:xfrm>
          <a:prstGeom prst="straightConnector1">
            <a:avLst/>
          </a:prstGeom>
          <a:noFill/>
          <a:ln w="28575" cap="sq" cmpd="sng">
            <a:solidFill>
              <a:srgbClr val="3F425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6" name="Google Shape;836;p76"/>
          <p:cNvCxnSpPr/>
          <p:nvPr/>
        </p:nvCxnSpPr>
        <p:spPr>
          <a:xfrm rot="10800000">
            <a:off x="9017875" y="2678875"/>
            <a:ext cx="0" cy="2318100"/>
          </a:xfrm>
          <a:prstGeom prst="straightConnector1">
            <a:avLst/>
          </a:prstGeom>
          <a:noFill/>
          <a:ln w="28575" cap="sq" cmpd="sng">
            <a:solidFill>
              <a:srgbClr val="3F425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77"/>
          <p:cNvSpPr txBox="1">
            <a:spLocks noGrp="1"/>
          </p:cNvSpPr>
          <p:nvPr>
            <p:ph type="title" idx="6"/>
          </p:nvPr>
        </p:nvSpPr>
        <p:spPr>
          <a:xfrm>
            <a:off x="151700" y="148500"/>
            <a:ext cx="86877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Phase 02: </a:t>
            </a:r>
            <a:r>
              <a:rPr lang="es" sz="3500" b="0"/>
              <a:t>Strength of association</a:t>
            </a:r>
            <a:endParaRPr sz="3500" b="0"/>
          </a:p>
        </p:txBody>
      </p:sp>
      <p:cxnSp>
        <p:nvCxnSpPr>
          <p:cNvPr id="842" name="Google Shape;842;p77"/>
          <p:cNvCxnSpPr/>
          <p:nvPr/>
        </p:nvCxnSpPr>
        <p:spPr>
          <a:xfrm>
            <a:off x="265949" y="838276"/>
            <a:ext cx="7976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3" name="Google Shape;843;p77"/>
          <p:cNvSpPr/>
          <p:nvPr/>
        </p:nvSpPr>
        <p:spPr>
          <a:xfrm>
            <a:off x="5272451" y="1682688"/>
            <a:ext cx="2015400" cy="282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</a:rPr>
              <a:t>Variable selection</a:t>
            </a:r>
            <a:endParaRPr sz="1000">
              <a:solidFill>
                <a:srgbClr val="000000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-"/>
            </a:pPr>
            <a:r>
              <a:rPr lang="es" sz="1000">
                <a:solidFill>
                  <a:srgbClr val="000000"/>
                </a:solidFill>
              </a:rPr>
              <a:t>VIF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844" name="Google Shape;844;p77"/>
          <p:cNvSpPr/>
          <p:nvPr/>
        </p:nvSpPr>
        <p:spPr>
          <a:xfrm>
            <a:off x="5272451" y="2137950"/>
            <a:ext cx="2015400" cy="169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</a:rPr>
              <a:t>Training-testing split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845" name="Google Shape;845;p77"/>
          <p:cNvSpPr/>
          <p:nvPr/>
        </p:nvSpPr>
        <p:spPr>
          <a:xfrm>
            <a:off x="5272451" y="3157132"/>
            <a:ext cx="2015400" cy="365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</a:rPr>
              <a:t>Model diagnostics</a:t>
            </a:r>
            <a:endParaRPr sz="1000">
              <a:solidFill>
                <a:srgbClr val="000000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-"/>
            </a:pPr>
            <a:r>
              <a:rPr lang="es" sz="1000">
                <a:solidFill>
                  <a:srgbClr val="000000"/>
                </a:solidFill>
              </a:rPr>
              <a:t>Outliers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846" name="Google Shape;846;p77"/>
          <p:cNvSpPr/>
          <p:nvPr/>
        </p:nvSpPr>
        <p:spPr>
          <a:xfrm>
            <a:off x="5272451" y="2599450"/>
            <a:ext cx="2015400" cy="169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</a:rPr>
              <a:t>Pre-regression assumption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847" name="Google Shape;847;p77"/>
          <p:cNvSpPr/>
          <p:nvPr/>
        </p:nvSpPr>
        <p:spPr>
          <a:xfrm>
            <a:off x="5272451" y="2878291"/>
            <a:ext cx="2015400" cy="169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</a:rPr>
              <a:t>Multiregression model fitting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848" name="Google Shape;848;p77"/>
          <p:cNvSpPr/>
          <p:nvPr/>
        </p:nvSpPr>
        <p:spPr>
          <a:xfrm>
            <a:off x="5272451" y="3945389"/>
            <a:ext cx="2015400" cy="2193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</a:rPr>
              <a:t>Validating with Glassdoor data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849" name="Google Shape;849;p77"/>
          <p:cNvSpPr/>
          <p:nvPr/>
        </p:nvSpPr>
        <p:spPr>
          <a:xfrm>
            <a:off x="5272451" y="4311999"/>
            <a:ext cx="2015400" cy="2193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</a:rPr>
              <a:t>Extrapolation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850" name="Google Shape;850;p77"/>
          <p:cNvSpPr/>
          <p:nvPr/>
        </p:nvSpPr>
        <p:spPr>
          <a:xfrm>
            <a:off x="5272451" y="3632016"/>
            <a:ext cx="2015400" cy="2193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000000"/>
                </a:solidFill>
              </a:rPr>
              <a:t>Performance metrics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851" name="Google Shape;851;p77"/>
          <p:cNvSpPr txBox="1"/>
          <p:nvPr/>
        </p:nvSpPr>
        <p:spPr>
          <a:xfrm>
            <a:off x="1317175" y="1538038"/>
            <a:ext cx="3371100" cy="9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Questrial (14):</a:t>
            </a:r>
            <a:endParaRPr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Nunito (12)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200"/>
              <a:buFont typeface="Nunito"/>
              <a:buChar char="●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0.9 spacing: with 0 before, 4 after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1"/>
          <p:cNvSpPr/>
          <p:nvPr/>
        </p:nvSpPr>
        <p:spPr>
          <a:xfrm>
            <a:off x="4999675" y="0"/>
            <a:ext cx="4144200" cy="5143500"/>
          </a:xfrm>
          <a:prstGeom prst="rect">
            <a:avLst/>
          </a:prstGeom>
          <a:solidFill>
            <a:srgbClr val="4042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EF0F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60" name="Google Shape;360;p41"/>
          <p:cNvSpPr/>
          <p:nvPr/>
        </p:nvSpPr>
        <p:spPr>
          <a:xfrm>
            <a:off x="151075" y="143400"/>
            <a:ext cx="8886600" cy="4856700"/>
          </a:xfrm>
          <a:prstGeom prst="rect">
            <a:avLst/>
          </a:prstGeom>
          <a:noFill/>
          <a:ln w="19050" cap="flat" cmpd="sng">
            <a:solidFill>
              <a:srgbClr val="E8D8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61" name="Google Shape;361;p41"/>
          <p:cNvCxnSpPr/>
          <p:nvPr/>
        </p:nvCxnSpPr>
        <p:spPr>
          <a:xfrm rot="10800000">
            <a:off x="151075" y="5000100"/>
            <a:ext cx="4849200" cy="0"/>
          </a:xfrm>
          <a:prstGeom prst="straightConnector1">
            <a:avLst/>
          </a:prstGeom>
          <a:noFill/>
          <a:ln w="28575" cap="sq" cmpd="sng">
            <a:solidFill>
              <a:srgbClr val="3F425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1"/>
          <p:cNvCxnSpPr/>
          <p:nvPr/>
        </p:nvCxnSpPr>
        <p:spPr>
          <a:xfrm rot="10800000">
            <a:off x="144400" y="143400"/>
            <a:ext cx="4854900" cy="0"/>
          </a:xfrm>
          <a:prstGeom prst="straightConnector1">
            <a:avLst/>
          </a:prstGeom>
          <a:noFill/>
          <a:ln w="28575" cap="flat" cmpd="sng">
            <a:solidFill>
              <a:srgbClr val="3F425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1"/>
          <p:cNvCxnSpPr/>
          <p:nvPr/>
        </p:nvCxnSpPr>
        <p:spPr>
          <a:xfrm rot="10800000">
            <a:off x="151075" y="144175"/>
            <a:ext cx="0" cy="4852800"/>
          </a:xfrm>
          <a:prstGeom prst="straightConnector1">
            <a:avLst/>
          </a:prstGeom>
          <a:noFill/>
          <a:ln w="28575" cap="sq" cmpd="sng">
            <a:solidFill>
              <a:srgbClr val="3F425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41"/>
          <p:cNvSpPr txBox="1">
            <a:spLocks noGrp="1"/>
          </p:cNvSpPr>
          <p:nvPr>
            <p:ph type="ctrTitle" idx="4294967295"/>
          </p:nvPr>
        </p:nvSpPr>
        <p:spPr>
          <a:xfrm>
            <a:off x="325825" y="701738"/>
            <a:ext cx="5092200" cy="19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 b="1"/>
              <a:t>Developer</a:t>
            </a:r>
            <a:r>
              <a:rPr lang="es" sz="3600"/>
              <a:t> </a:t>
            </a:r>
            <a:r>
              <a:rPr lang="es" sz="3600" b="1"/>
              <a:t>Salaries:</a:t>
            </a:r>
            <a:endParaRPr sz="3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 b="0"/>
              <a:t>Engineering report</a:t>
            </a:r>
            <a:endParaRPr sz="3100" b="0"/>
          </a:p>
        </p:txBody>
      </p:sp>
      <p:sp>
        <p:nvSpPr>
          <p:cNvPr id="365" name="Google Shape;365;p41"/>
          <p:cNvSpPr txBox="1">
            <a:spLocks noGrp="1"/>
          </p:cNvSpPr>
          <p:nvPr>
            <p:ph type="title" idx="4294967295"/>
          </p:nvPr>
        </p:nvSpPr>
        <p:spPr>
          <a:xfrm>
            <a:off x="5357575" y="2732400"/>
            <a:ext cx="35808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300" b="1">
                <a:solidFill>
                  <a:srgbClr val="E8D8C1"/>
                </a:solidFill>
              </a:rPr>
              <a:t>Phase 01</a:t>
            </a:r>
            <a:endParaRPr sz="6300" b="1">
              <a:solidFill>
                <a:srgbClr val="E8D8C1"/>
              </a:solidFill>
            </a:endParaRPr>
          </a:p>
        </p:txBody>
      </p:sp>
      <p:sp>
        <p:nvSpPr>
          <p:cNvPr id="366" name="Google Shape;366;p41"/>
          <p:cNvSpPr txBox="1">
            <a:spLocks noGrp="1"/>
          </p:cNvSpPr>
          <p:nvPr>
            <p:ph type="title" idx="4294967295"/>
          </p:nvPr>
        </p:nvSpPr>
        <p:spPr>
          <a:xfrm>
            <a:off x="5377075" y="3945800"/>
            <a:ext cx="35808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50">
                <a:solidFill>
                  <a:srgbClr val="E8D8C1"/>
                </a:solidFill>
              </a:rPr>
              <a:t>Data Preparation</a:t>
            </a:r>
            <a:endParaRPr sz="3250">
              <a:solidFill>
                <a:srgbClr val="E8D8C1"/>
              </a:solidFill>
            </a:endParaRPr>
          </a:p>
        </p:txBody>
      </p:sp>
      <p:cxnSp>
        <p:nvCxnSpPr>
          <p:cNvPr id="367" name="Google Shape;367;p41"/>
          <p:cNvCxnSpPr/>
          <p:nvPr/>
        </p:nvCxnSpPr>
        <p:spPr>
          <a:xfrm>
            <a:off x="5503225" y="3903375"/>
            <a:ext cx="3134400" cy="0"/>
          </a:xfrm>
          <a:prstGeom prst="straightConnector1">
            <a:avLst/>
          </a:prstGeom>
          <a:noFill/>
          <a:ln w="19050" cap="flat" cmpd="sng">
            <a:solidFill>
              <a:srgbClr val="E8D8C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2"/>
          <p:cNvSpPr txBox="1">
            <a:spLocks noGrp="1"/>
          </p:cNvSpPr>
          <p:nvPr>
            <p:ph type="title" idx="6"/>
          </p:nvPr>
        </p:nvSpPr>
        <p:spPr>
          <a:xfrm>
            <a:off x="151700" y="148500"/>
            <a:ext cx="86877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Phase 01: </a:t>
            </a:r>
            <a:r>
              <a:rPr lang="es" sz="3500" b="0"/>
              <a:t>Data Sources and Preparation</a:t>
            </a:r>
            <a:endParaRPr sz="3500" b="0"/>
          </a:p>
        </p:txBody>
      </p:sp>
      <p:cxnSp>
        <p:nvCxnSpPr>
          <p:cNvPr id="373" name="Google Shape;373;p42"/>
          <p:cNvCxnSpPr/>
          <p:nvPr/>
        </p:nvCxnSpPr>
        <p:spPr>
          <a:xfrm>
            <a:off x="265949" y="838276"/>
            <a:ext cx="7976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4" name="Google Shape;374;p42"/>
          <p:cNvSpPr txBox="1"/>
          <p:nvPr/>
        </p:nvSpPr>
        <p:spPr>
          <a:xfrm>
            <a:off x="332475" y="926250"/>
            <a:ext cx="8193600" cy="3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3F4252"/>
                </a:solidFill>
                <a:latin typeface="Questrial"/>
                <a:ea typeface="Questrial"/>
                <a:cs typeface="Questrial"/>
                <a:sym typeface="Questrial"/>
              </a:rPr>
              <a:t>Data Sources</a:t>
            </a:r>
            <a:r>
              <a:rPr lang="es" sz="1200" b="1">
                <a:solidFill>
                  <a:srgbClr val="3F4252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sz="1200" b="1">
              <a:solidFill>
                <a:srgbClr val="3F425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Kaggle: Large-scale, diverse responses from a global data and tech community.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AI-Jobs.net: Focused on data professionals; smaller, cleaner dataset from a recruitment platform.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Germany IT Survey: Region-specific survey targeting German tech professionals, providing valuable local insights.</a:t>
            </a:r>
            <a:endParaRPr sz="1200">
              <a:solidFill>
                <a:srgbClr val="3F425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rgbClr val="3F425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3F4252"/>
                </a:solidFill>
                <a:latin typeface="Questrial"/>
                <a:ea typeface="Questrial"/>
                <a:cs typeface="Questrial"/>
                <a:sym typeface="Questrial"/>
              </a:rPr>
              <a:t>Key Challenges in Data Preparation:</a:t>
            </a:r>
            <a:endParaRPr sz="1200" b="1">
              <a:solidFill>
                <a:srgbClr val="3F425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Inconsistent Formats: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/>
            </a:r>
            <a:b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Addressed varying question structures, units of measurement, and terminologies.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Missing Data: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/>
            </a:r>
            <a:b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Applied strategies for imputation, removal, and derivation of missing values.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Outliers: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/>
            </a:r>
            <a:b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Detected and handled using modified Z-scores, signed Z-scores, and 1.5 IQR rules.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Data Cleaning and Transformation:</a:t>
            </a:r>
            <a:endParaRPr sz="12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●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Standardized column names and data types across surveys.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●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Normalized salary values for inflation and GDP-per-capita.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●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Transformed salary values using log-normal distribution for improved analysis.</a:t>
            </a:r>
            <a:endParaRPr sz="1200">
              <a:solidFill>
                <a:srgbClr val="3F425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rgbClr val="3F425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3"/>
          <p:cNvSpPr/>
          <p:nvPr/>
        </p:nvSpPr>
        <p:spPr>
          <a:xfrm>
            <a:off x="6152100" y="3034788"/>
            <a:ext cx="1870500" cy="1113000"/>
          </a:xfrm>
          <a:prstGeom prst="rect">
            <a:avLst/>
          </a:prstGeom>
          <a:solidFill>
            <a:srgbClr val="E1E7EC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Data Quality Metrics</a:t>
            </a:r>
            <a:endParaRPr sz="11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80" name="Google Shape;380;p43"/>
          <p:cNvSpPr/>
          <p:nvPr/>
        </p:nvSpPr>
        <p:spPr>
          <a:xfrm>
            <a:off x="5099438" y="523350"/>
            <a:ext cx="1302900" cy="1642200"/>
          </a:xfrm>
          <a:prstGeom prst="rect">
            <a:avLst/>
          </a:prstGeom>
          <a:solidFill>
            <a:srgbClr val="E1E7E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Scripts folder</a:t>
            </a:r>
            <a:endParaRPr sz="11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81" name="Google Shape;381;p43"/>
          <p:cNvSpPr txBox="1">
            <a:spLocks noGrp="1"/>
          </p:cNvSpPr>
          <p:nvPr>
            <p:ph type="title" idx="6"/>
          </p:nvPr>
        </p:nvSpPr>
        <p:spPr>
          <a:xfrm>
            <a:off x="151700" y="148500"/>
            <a:ext cx="47247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Phase 01: </a:t>
            </a:r>
            <a:r>
              <a:rPr lang="es" sz="3500" b="0"/>
              <a:t>Structure</a:t>
            </a:r>
            <a:endParaRPr sz="3500" b="0"/>
          </a:p>
        </p:txBody>
      </p:sp>
      <p:sp>
        <p:nvSpPr>
          <p:cNvPr id="382" name="Google Shape;382;p43"/>
          <p:cNvSpPr txBox="1">
            <a:spLocks noGrp="1"/>
          </p:cNvSpPr>
          <p:nvPr>
            <p:ph type="subTitle" idx="3"/>
          </p:nvPr>
        </p:nvSpPr>
        <p:spPr>
          <a:xfrm>
            <a:off x="265950" y="875620"/>
            <a:ext cx="4600800" cy="4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Analyze software developer salaries using thousands of survey responses from 11 datasets (2018–2024).</a:t>
            </a:r>
            <a:endParaRPr sz="1200"/>
          </a:p>
        </p:txBody>
      </p:sp>
      <p:cxnSp>
        <p:nvCxnSpPr>
          <p:cNvPr id="383" name="Google Shape;383;p43"/>
          <p:cNvCxnSpPr/>
          <p:nvPr/>
        </p:nvCxnSpPr>
        <p:spPr>
          <a:xfrm>
            <a:off x="265949" y="838276"/>
            <a:ext cx="4208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4" name="Google Shape;384;p43"/>
          <p:cNvSpPr/>
          <p:nvPr/>
        </p:nvSpPr>
        <p:spPr>
          <a:xfrm>
            <a:off x="1172275" y="1446693"/>
            <a:ext cx="1068900" cy="1283400"/>
          </a:xfrm>
          <a:prstGeom prst="rect">
            <a:avLst/>
          </a:prstGeom>
          <a:solidFill>
            <a:srgbClr val="E1E7E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Kaggle</a:t>
            </a:r>
            <a:endParaRPr sz="12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85" name="Google Shape;385;p43"/>
          <p:cNvSpPr/>
          <p:nvPr/>
        </p:nvSpPr>
        <p:spPr>
          <a:xfrm>
            <a:off x="2353538" y="1446675"/>
            <a:ext cx="998700" cy="1283400"/>
          </a:xfrm>
          <a:prstGeom prst="rect">
            <a:avLst/>
          </a:prstGeom>
          <a:solidFill>
            <a:srgbClr val="E1E7E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AI-Jobs</a:t>
            </a:r>
            <a:endParaRPr sz="12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86" name="Google Shape;386;p43"/>
          <p:cNvSpPr/>
          <p:nvPr/>
        </p:nvSpPr>
        <p:spPr>
          <a:xfrm>
            <a:off x="3454575" y="1446675"/>
            <a:ext cx="1068900" cy="1505700"/>
          </a:xfrm>
          <a:prstGeom prst="rect">
            <a:avLst/>
          </a:prstGeom>
          <a:solidFill>
            <a:srgbClr val="E1E7E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DE-IT survey</a:t>
            </a:r>
            <a:endParaRPr sz="12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87" name="Google Shape;387;p43"/>
          <p:cNvSpPr/>
          <p:nvPr/>
        </p:nvSpPr>
        <p:spPr>
          <a:xfrm>
            <a:off x="1344888" y="3034800"/>
            <a:ext cx="3142500" cy="219300"/>
          </a:xfrm>
          <a:prstGeom prst="rect">
            <a:avLst/>
          </a:prstGeom>
          <a:solidFill>
            <a:srgbClr val="4278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EEEEEE"/>
                </a:solidFill>
                <a:latin typeface="Nunito"/>
                <a:ea typeface="Nunito"/>
                <a:cs typeface="Nunito"/>
                <a:sym typeface="Nunito"/>
              </a:rPr>
              <a:t>Data cleaning</a:t>
            </a:r>
            <a:endParaRPr sz="900">
              <a:solidFill>
                <a:srgbClr val="EEEEE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8" name="Google Shape;388;p43"/>
          <p:cNvSpPr/>
          <p:nvPr/>
        </p:nvSpPr>
        <p:spPr>
          <a:xfrm>
            <a:off x="2517538" y="3388313"/>
            <a:ext cx="670500" cy="219300"/>
          </a:xfrm>
          <a:prstGeom prst="rect">
            <a:avLst/>
          </a:prstGeom>
          <a:solidFill>
            <a:srgbClr val="21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EEEEEE"/>
                </a:solidFill>
                <a:latin typeface="Nunito Light"/>
                <a:ea typeface="Nunito Light"/>
                <a:cs typeface="Nunito Light"/>
                <a:sym typeface="Nunito Light"/>
              </a:rPr>
              <a:t>Union</a:t>
            </a:r>
            <a:endParaRPr sz="900">
              <a:solidFill>
                <a:srgbClr val="EEEEEE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cxnSp>
        <p:nvCxnSpPr>
          <p:cNvPr id="389" name="Google Shape;389;p43"/>
          <p:cNvCxnSpPr>
            <a:stCxn id="386" idx="2"/>
            <a:endCxn id="388" idx="3"/>
          </p:cNvCxnSpPr>
          <p:nvPr/>
        </p:nvCxnSpPr>
        <p:spPr>
          <a:xfrm rot="5400000">
            <a:off x="3315675" y="2824725"/>
            <a:ext cx="545700" cy="801000"/>
          </a:xfrm>
          <a:prstGeom prst="bentConnector2">
            <a:avLst/>
          </a:prstGeom>
          <a:noFill/>
          <a:ln w="9525" cap="flat" cmpd="sng">
            <a:solidFill>
              <a:srgbClr val="20406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0" name="Google Shape;390;p43"/>
          <p:cNvCxnSpPr>
            <a:stCxn id="384" idx="2"/>
            <a:endCxn id="388" idx="1"/>
          </p:cNvCxnSpPr>
          <p:nvPr/>
        </p:nvCxnSpPr>
        <p:spPr>
          <a:xfrm rot="-5400000" flipH="1">
            <a:off x="1728175" y="2708643"/>
            <a:ext cx="768000" cy="810900"/>
          </a:xfrm>
          <a:prstGeom prst="bentConnector2">
            <a:avLst/>
          </a:prstGeom>
          <a:noFill/>
          <a:ln w="9525" cap="flat" cmpd="sng">
            <a:solidFill>
              <a:srgbClr val="20406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1" name="Google Shape;391;p43"/>
          <p:cNvCxnSpPr>
            <a:stCxn id="385" idx="2"/>
            <a:endCxn id="388" idx="0"/>
          </p:cNvCxnSpPr>
          <p:nvPr/>
        </p:nvCxnSpPr>
        <p:spPr>
          <a:xfrm>
            <a:off x="2852888" y="2730075"/>
            <a:ext cx="0" cy="658200"/>
          </a:xfrm>
          <a:prstGeom prst="straightConnector1">
            <a:avLst/>
          </a:prstGeom>
          <a:noFill/>
          <a:ln w="9525" cap="flat" cmpd="sng">
            <a:solidFill>
              <a:srgbClr val="20406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2" name="Google Shape;392;p43"/>
          <p:cNvSpPr/>
          <p:nvPr/>
        </p:nvSpPr>
        <p:spPr>
          <a:xfrm>
            <a:off x="5190213" y="957925"/>
            <a:ext cx="1114800" cy="1113000"/>
          </a:xfrm>
          <a:prstGeom prst="rect">
            <a:avLst/>
          </a:prstGeom>
          <a:solidFill>
            <a:srgbClr val="3F425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EEEEEE"/>
                </a:solidFill>
                <a:latin typeface="Nunito Light"/>
                <a:ea typeface="Nunito Light"/>
                <a:cs typeface="Nunito Light"/>
                <a:sym typeface="Nunito Light"/>
              </a:rPr>
              <a:t>reusable cleaning functions</a:t>
            </a:r>
            <a:endParaRPr sz="900">
              <a:solidFill>
                <a:srgbClr val="EEEEEE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393" name="Google Shape;393;p43"/>
          <p:cNvSpPr/>
          <p:nvPr/>
        </p:nvSpPr>
        <p:spPr>
          <a:xfrm>
            <a:off x="6516975" y="522825"/>
            <a:ext cx="1114800" cy="1642200"/>
          </a:xfrm>
          <a:prstGeom prst="rect">
            <a:avLst/>
          </a:prstGeom>
          <a:solidFill>
            <a:srgbClr val="E1E7E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Testing </a:t>
            </a:r>
            <a:endParaRPr sz="11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Notebook</a:t>
            </a:r>
            <a:endParaRPr sz="11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4" name="Google Shape;394;p43"/>
          <p:cNvSpPr/>
          <p:nvPr/>
        </p:nvSpPr>
        <p:spPr>
          <a:xfrm>
            <a:off x="6597075" y="1163650"/>
            <a:ext cx="930900" cy="910200"/>
          </a:xfrm>
          <a:prstGeom prst="rect">
            <a:avLst/>
          </a:prstGeom>
          <a:solidFill>
            <a:srgbClr val="3F42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EEEEEE"/>
                </a:solidFill>
                <a:latin typeface="Nunito Light"/>
                <a:ea typeface="Nunito Light"/>
                <a:cs typeface="Nunito Light"/>
                <a:sym typeface="Nunito Light"/>
              </a:rPr>
              <a:t>Diverse test-cases to ensure validity of the cleaning functions</a:t>
            </a:r>
            <a:endParaRPr sz="800">
              <a:solidFill>
                <a:srgbClr val="EEEEEE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cxnSp>
        <p:nvCxnSpPr>
          <p:cNvPr id="395" name="Google Shape;395;p43"/>
          <p:cNvCxnSpPr>
            <a:stCxn id="392" idx="3"/>
            <a:endCxn id="394" idx="1"/>
          </p:cNvCxnSpPr>
          <p:nvPr/>
        </p:nvCxnSpPr>
        <p:spPr>
          <a:xfrm>
            <a:off x="6305013" y="1514425"/>
            <a:ext cx="292200" cy="104400"/>
          </a:xfrm>
          <a:prstGeom prst="curvedConnector3">
            <a:avLst>
              <a:gd name="adj1" fmla="val 49976"/>
            </a:avLst>
          </a:prstGeom>
          <a:noFill/>
          <a:ln w="9525" cap="flat" cmpd="sng">
            <a:solidFill>
              <a:srgbClr val="20406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6" name="Google Shape;396;p43"/>
          <p:cNvCxnSpPr>
            <a:stCxn id="392" idx="2"/>
            <a:endCxn id="387" idx="3"/>
          </p:cNvCxnSpPr>
          <p:nvPr/>
        </p:nvCxnSpPr>
        <p:spPr>
          <a:xfrm rot="5400000">
            <a:off x="4580763" y="1977475"/>
            <a:ext cx="1073400" cy="1260300"/>
          </a:xfrm>
          <a:prstGeom prst="curvedConnector2">
            <a:avLst/>
          </a:prstGeom>
          <a:noFill/>
          <a:ln w="9525" cap="flat" cmpd="sng">
            <a:solidFill>
              <a:srgbClr val="20406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" name="Google Shape;397;p43"/>
          <p:cNvCxnSpPr>
            <a:stCxn id="398" idx="6"/>
          </p:cNvCxnSpPr>
          <p:nvPr/>
        </p:nvCxnSpPr>
        <p:spPr>
          <a:xfrm>
            <a:off x="1144613" y="2934025"/>
            <a:ext cx="262800" cy="0"/>
          </a:xfrm>
          <a:prstGeom prst="straightConnector1">
            <a:avLst/>
          </a:prstGeom>
          <a:noFill/>
          <a:ln w="9525" cap="flat" cmpd="sng">
            <a:solidFill>
              <a:srgbClr val="20406D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99" name="Google Shape;399;p43"/>
          <p:cNvSpPr/>
          <p:nvPr/>
        </p:nvSpPr>
        <p:spPr>
          <a:xfrm>
            <a:off x="2069638" y="3739263"/>
            <a:ext cx="1566300" cy="219300"/>
          </a:xfrm>
          <a:prstGeom prst="rect">
            <a:avLst/>
          </a:prstGeom>
          <a:solidFill>
            <a:srgbClr val="21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EEEEEE"/>
                </a:solidFill>
                <a:latin typeface="Nunito Light"/>
                <a:ea typeface="Nunito Light"/>
                <a:cs typeface="Nunito Light"/>
                <a:sym typeface="Nunito Light"/>
              </a:rPr>
              <a:t>Contextual filtering</a:t>
            </a:r>
            <a:endParaRPr sz="900">
              <a:solidFill>
                <a:srgbClr val="EEEEEE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400" name="Google Shape;400;p43"/>
          <p:cNvSpPr/>
          <p:nvPr/>
        </p:nvSpPr>
        <p:spPr>
          <a:xfrm>
            <a:off x="2069638" y="4090200"/>
            <a:ext cx="1566300" cy="219300"/>
          </a:xfrm>
          <a:prstGeom prst="rect">
            <a:avLst/>
          </a:prstGeom>
          <a:solidFill>
            <a:srgbClr val="21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EEEEEE"/>
                </a:solidFill>
                <a:latin typeface="Nunito Light"/>
                <a:ea typeface="Nunito Light"/>
                <a:cs typeface="Nunito Light"/>
                <a:sym typeface="Nunito Light"/>
              </a:rPr>
              <a:t>Deriving new variables</a:t>
            </a:r>
            <a:endParaRPr sz="900">
              <a:solidFill>
                <a:srgbClr val="EEEEEE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401" name="Google Shape;401;p43"/>
          <p:cNvSpPr/>
          <p:nvPr/>
        </p:nvSpPr>
        <p:spPr>
          <a:xfrm>
            <a:off x="2069638" y="4441125"/>
            <a:ext cx="1566300" cy="219300"/>
          </a:xfrm>
          <a:prstGeom prst="rect">
            <a:avLst/>
          </a:prstGeom>
          <a:solidFill>
            <a:srgbClr val="213B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EEEEEE"/>
                </a:solidFill>
                <a:latin typeface="Nunito Light"/>
                <a:ea typeface="Nunito Light"/>
                <a:cs typeface="Nunito Light"/>
                <a:sym typeface="Nunito Light"/>
              </a:rPr>
              <a:t>Outlier detection</a:t>
            </a:r>
            <a:endParaRPr sz="900">
              <a:solidFill>
                <a:srgbClr val="EEEEEE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cxnSp>
        <p:nvCxnSpPr>
          <p:cNvPr id="402" name="Google Shape;402;p43"/>
          <p:cNvCxnSpPr/>
          <p:nvPr/>
        </p:nvCxnSpPr>
        <p:spPr>
          <a:xfrm>
            <a:off x="673154" y="4042050"/>
            <a:ext cx="1260300" cy="0"/>
          </a:xfrm>
          <a:prstGeom prst="straightConnector1">
            <a:avLst/>
          </a:prstGeom>
          <a:noFill/>
          <a:ln w="9525" cap="flat" cmpd="sng">
            <a:solidFill>
              <a:srgbClr val="20406D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03" name="Google Shape;403;p43"/>
          <p:cNvCxnSpPr>
            <a:stCxn id="398" idx="4"/>
            <a:endCxn id="404" idx="4"/>
          </p:cNvCxnSpPr>
          <p:nvPr/>
        </p:nvCxnSpPr>
        <p:spPr>
          <a:xfrm>
            <a:off x="1136363" y="2942275"/>
            <a:ext cx="0" cy="1825500"/>
          </a:xfrm>
          <a:prstGeom prst="straightConnector1">
            <a:avLst/>
          </a:prstGeom>
          <a:noFill/>
          <a:ln w="9525" cap="flat" cmpd="sng">
            <a:solidFill>
              <a:srgbClr val="20406D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5" name="Google Shape;405;p43"/>
          <p:cNvGrpSpPr/>
          <p:nvPr/>
        </p:nvGrpSpPr>
        <p:grpSpPr>
          <a:xfrm>
            <a:off x="1277121" y="1883475"/>
            <a:ext cx="864486" cy="719175"/>
            <a:chOff x="4125500" y="3717150"/>
            <a:chExt cx="900600" cy="719175"/>
          </a:xfrm>
        </p:grpSpPr>
        <p:sp>
          <p:nvSpPr>
            <p:cNvPr id="406" name="Google Shape;406;p43"/>
            <p:cNvSpPr/>
            <p:nvPr/>
          </p:nvSpPr>
          <p:spPr>
            <a:xfrm>
              <a:off x="4125500" y="3717150"/>
              <a:ext cx="900600" cy="130800"/>
            </a:xfrm>
            <a:prstGeom prst="rect">
              <a:avLst/>
            </a:pr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solidFill>
                    <a:srgbClr val="C2C2C2"/>
                  </a:solidFill>
                  <a:latin typeface="Nunito"/>
                  <a:ea typeface="Nunito"/>
                  <a:cs typeface="Nunito"/>
                  <a:sym typeface="Nunito"/>
                </a:rPr>
                <a:t>2019 survey</a:t>
              </a:r>
              <a:endParaRPr sz="900">
                <a:solidFill>
                  <a:srgbClr val="C2C2C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07" name="Google Shape;407;p43"/>
            <p:cNvSpPr/>
            <p:nvPr/>
          </p:nvSpPr>
          <p:spPr>
            <a:xfrm>
              <a:off x="4125500" y="3913275"/>
              <a:ext cx="900600" cy="130800"/>
            </a:xfrm>
            <a:prstGeom prst="rect">
              <a:avLst/>
            </a:pr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solidFill>
                    <a:srgbClr val="C2C2C2"/>
                  </a:solidFill>
                  <a:latin typeface="Nunito"/>
                  <a:ea typeface="Nunito"/>
                  <a:cs typeface="Nunito"/>
                  <a:sym typeface="Nunito"/>
                </a:rPr>
                <a:t>2020 survey</a:t>
              </a:r>
              <a:endParaRPr sz="900">
                <a:solidFill>
                  <a:srgbClr val="C2C2C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08" name="Google Shape;408;p43"/>
            <p:cNvSpPr/>
            <p:nvPr/>
          </p:nvSpPr>
          <p:spPr>
            <a:xfrm>
              <a:off x="4125500" y="4109400"/>
              <a:ext cx="900600" cy="130800"/>
            </a:xfrm>
            <a:prstGeom prst="rect">
              <a:avLst/>
            </a:pr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solidFill>
                    <a:srgbClr val="C2C2C2"/>
                  </a:solidFill>
                  <a:latin typeface="Nunito"/>
                  <a:ea typeface="Nunito"/>
                  <a:cs typeface="Nunito"/>
                  <a:sym typeface="Nunito"/>
                </a:rPr>
                <a:t>2021 survey</a:t>
              </a:r>
              <a:endParaRPr sz="900">
                <a:solidFill>
                  <a:srgbClr val="C2C2C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09" name="Google Shape;409;p43"/>
            <p:cNvSpPr/>
            <p:nvPr/>
          </p:nvSpPr>
          <p:spPr>
            <a:xfrm>
              <a:off x="4125500" y="4305525"/>
              <a:ext cx="900600" cy="130800"/>
            </a:xfrm>
            <a:prstGeom prst="rect">
              <a:avLst/>
            </a:pr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solidFill>
                    <a:srgbClr val="C2C2C2"/>
                  </a:solidFill>
                  <a:latin typeface="Nunito"/>
                  <a:ea typeface="Nunito"/>
                  <a:cs typeface="Nunito"/>
                  <a:sym typeface="Nunito"/>
                </a:rPr>
                <a:t>2022 survey</a:t>
              </a:r>
              <a:endParaRPr sz="900">
                <a:solidFill>
                  <a:srgbClr val="C2C2C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410" name="Google Shape;410;p43"/>
          <p:cNvGrpSpPr/>
          <p:nvPr/>
        </p:nvGrpSpPr>
        <p:grpSpPr>
          <a:xfrm>
            <a:off x="3580752" y="1787235"/>
            <a:ext cx="840800" cy="1113038"/>
            <a:chOff x="6296200" y="3519413"/>
            <a:chExt cx="900600" cy="1113038"/>
          </a:xfrm>
        </p:grpSpPr>
        <p:sp>
          <p:nvSpPr>
            <p:cNvPr id="411" name="Google Shape;411;p43"/>
            <p:cNvSpPr/>
            <p:nvPr/>
          </p:nvSpPr>
          <p:spPr>
            <a:xfrm>
              <a:off x="6296200" y="3717150"/>
              <a:ext cx="900600" cy="130800"/>
            </a:xfrm>
            <a:prstGeom prst="rect">
              <a:avLst/>
            </a:pr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solidFill>
                    <a:srgbClr val="C2C2C2"/>
                  </a:solidFill>
                  <a:latin typeface="Nunito"/>
                  <a:ea typeface="Nunito"/>
                  <a:cs typeface="Nunito"/>
                  <a:sym typeface="Nunito"/>
                </a:rPr>
                <a:t>2019 survey</a:t>
              </a:r>
              <a:endParaRPr sz="900">
                <a:solidFill>
                  <a:srgbClr val="C2C2C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2" name="Google Shape;412;p43"/>
            <p:cNvSpPr/>
            <p:nvPr/>
          </p:nvSpPr>
          <p:spPr>
            <a:xfrm>
              <a:off x="6296200" y="3913275"/>
              <a:ext cx="900600" cy="130800"/>
            </a:xfrm>
            <a:prstGeom prst="rect">
              <a:avLst/>
            </a:pr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solidFill>
                    <a:srgbClr val="C2C2C2"/>
                  </a:solidFill>
                  <a:latin typeface="Nunito"/>
                  <a:ea typeface="Nunito"/>
                  <a:cs typeface="Nunito"/>
                  <a:sym typeface="Nunito"/>
                </a:rPr>
                <a:t>2020 survey</a:t>
              </a:r>
              <a:endParaRPr sz="900">
                <a:solidFill>
                  <a:srgbClr val="C2C2C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3" name="Google Shape;413;p43"/>
            <p:cNvSpPr/>
            <p:nvPr/>
          </p:nvSpPr>
          <p:spPr>
            <a:xfrm>
              <a:off x="6296200" y="4109400"/>
              <a:ext cx="900600" cy="130800"/>
            </a:xfrm>
            <a:prstGeom prst="rect">
              <a:avLst/>
            </a:pr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solidFill>
                    <a:srgbClr val="C2C2C2"/>
                  </a:solidFill>
                  <a:latin typeface="Nunito"/>
                  <a:ea typeface="Nunito"/>
                  <a:cs typeface="Nunito"/>
                  <a:sym typeface="Nunito"/>
                </a:rPr>
                <a:t>2021 survey</a:t>
              </a:r>
              <a:endParaRPr sz="900">
                <a:solidFill>
                  <a:srgbClr val="C2C2C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4" name="Google Shape;414;p43"/>
            <p:cNvSpPr/>
            <p:nvPr/>
          </p:nvSpPr>
          <p:spPr>
            <a:xfrm>
              <a:off x="6296200" y="4305525"/>
              <a:ext cx="900600" cy="130800"/>
            </a:xfrm>
            <a:prstGeom prst="rect">
              <a:avLst/>
            </a:pr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solidFill>
                    <a:srgbClr val="C2C2C2"/>
                  </a:solidFill>
                  <a:latin typeface="Nunito"/>
                  <a:ea typeface="Nunito"/>
                  <a:cs typeface="Nunito"/>
                  <a:sym typeface="Nunito"/>
                </a:rPr>
                <a:t>2022 survey</a:t>
              </a:r>
              <a:endParaRPr sz="900">
                <a:solidFill>
                  <a:srgbClr val="C2C2C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5" name="Google Shape;415;p43"/>
            <p:cNvSpPr/>
            <p:nvPr/>
          </p:nvSpPr>
          <p:spPr>
            <a:xfrm>
              <a:off x="6296200" y="3519413"/>
              <a:ext cx="900600" cy="130800"/>
            </a:xfrm>
            <a:prstGeom prst="rect">
              <a:avLst/>
            </a:pr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solidFill>
                    <a:srgbClr val="C2C2C2"/>
                  </a:solidFill>
                  <a:latin typeface="Nunito"/>
                  <a:ea typeface="Nunito"/>
                  <a:cs typeface="Nunito"/>
                  <a:sym typeface="Nunito"/>
                </a:rPr>
                <a:t>2018 survey</a:t>
              </a:r>
              <a:endParaRPr sz="900">
                <a:solidFill>
                  <a:srgbClr val="C2C2C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16" name="Google Shape;416;p43"/>
            <p:cNvSpPr/>
            <p:nvPr/>
          </p:nvSpPr>
          <p:spPr>
            <a:xfrm>
              <a:off x="6296200" y="4501650"/>
              <a:ext cx="900600" cy="130800"/>
            </a:xfrm>
            <a:prstGeom prst="rect">
              <a:avLst/>
            </a:pr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900">
                  <a:solidFill>
                    <a:srgbClr val="C2C2C2"/>
                  </a:solidFill>
                  <a:latin typeface="Nunito"/>
                  <a:ea typeface="Nunito"/>
                  <a:cs typeface="Nunito"/>
                  <a:sym typeface="Nunito"/>
                </a:rPr>
                <a:t>2023 survey</a:t>
              </a:r>
              <a:endParaRPr sz="900">
                <a:solidFill>
                  <a:srgbClr val="C2C2C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417" name="Google Shape;417;p43"/>
          <p:cNvSpPr/>
          <p:nvPr/>
        </p:nvSpPr>
        <p:spPr>
          <a:xfrm>
            <a:off x="2420475" y="1888125"/>
            <a:ext cx="864600" cy="442200"/>
          </a:xfrm>
          <a:prstGeom prst="rect">
            <a:avLst/>
          </a:prstGeom>
          <a:solidFill>
            <a:srgbClr val="445D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C2C2C2"/>
                </a:solidFill>
                <a:latin typeface="Nunito"/>
                <a:ea typeface="Nunito"/>
                <a:cs typeface="Nunito"/>
                <a:sym typeface="Nunito"/>
              </a:rPr>
              <a:t>One dataset ranging from 2020-2024</a:t>
            </a:r>
            <a:endParaRPr sz="900">
              <a:solidFill>
                <a:srgbClr val="C2C2C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8" name="Google Shape;418;p43"/>
          <p:cNvSpPr/>
          <p:nvPr/>
        </p:nvSpPr>
        <p:spPr>
          <a:xfrm>
            <a:off x="5259363" y="1487025"/>
            <a:ext cx="976500" cy="219300"/>
          </a:xfrm>
          <a:prstGeom prst="rect">
            <a:avLst/>
          </a:prstGeom>
          <a:solidFill>
            <a:srgbClr val="4278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EEEEEE"/>
                </a:solidFill>
                <a:latin typeface="Nunito"/>
                <a:ea typeface="Nunito"/>
                <a:cs typeface="Nunito"/>
                <a:sym typeface="Nunito"/>
              </a:rPr>
              <a:t>Salary cleaning</a:t>
            </a:r>
            <a:endParaRPr sz="900">
              <a:solidFill>
                <a:srgbClr val="EEEEE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9" name="Google Shape;419;p43"/>
          <p:cNvSpPr/>
          <p:nvPr/>
        </p:nvSpPr>
        <p:spPr>
          <a:xfrm>
            <a:off x="5265655" y="1763523"/>
            <a:ext cx="963900" cy="219300"/>
          </a:xfrm>
          <a:prstGeom prst="rect">
            <a:avLst/>
          </a:prstGeom>
          <a:solidFill>
            <a:srgbClr val="4278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EEEEEE"/>
                </a:solidFill>
                <a:latin typeface="Nunito"/>
                <a:ea typeface="Nunito"/>
                <a:cs typeface="Nunito"/>
                <a:sym typeface="Nunito"/>
              </a:rPr>
              <a:t>String cleaning</a:t>
            </a:r>
            <a:endParaRPr sz="900">
              <a:solidFill>
                <a:srgbClr val="EEEEE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20" name="Google Shape;420;p43"/>
          <p:cNvCxnSpPr>
            <a:stCxn id="388" idx="2"/>
            <a:endCxn id="399" idx="0"/>
          </p:cNvCxnSpPr>
          <p:nvPr/>
        </p:nvCxnSpPr>
        <p:spPr>
          <a:xfrm>
            <a:off x="2852788" y="3607613"/>
            <a:ext cx="0" cy="131700"/>
          </a:xfrm>
          <a:prstGeom prst="straightConnector1">
            <a:avLst/>
          </a:prstGeom>
          <a:noFill/>
          <a:ln w="9525" cap="flat" cmpd="sng">
            <a:solidFill>
              <a:srgbClr val="20406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1" name="Google Shape;421;p43"/>
          <p:cNvSpPr/>
          <p:nvPr/>
        </p:nvSpPr>
        <p:spPr>
          <a:xfrm>
            <a:off x="6300888" y="3181275"/>
            <a:ext cx="1566300" cy="282000"/>
          </a:xfrm>
          <a:prstGeom prst="rect">
            <a:avLst/>
          </a:prstGeom>
          <a:solidFill>
            <a:srgbClr val="4278B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EEEEEE"/>
                </a:solidFill>
                <a:latin typeface="Nunito"/>
                <a:ea typeface="Nunito"/>
                <a:cs typeface="Nunito"/>
                <a:sym typeface="Nunito"/>
              </a:rPr>
              <a:t>Cleaning report</a:t>
            </a:r>
            <a:endParaRPr sz="900">
              <a:solidFill>
                <a:srgbClr val="EEEEE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22" name="Google Shape;422;p43"/>
          <p:cNvCxnSpPr/>
          <p:nvPr/>
        </p:nvCxnSpPr>
        <p:spPr>
          <a:xfrm>
            <a:off x="673154" y="4339550"/>
            <a:ext cx="1260300" cy="0"/>
          </a:xfrm>
          <a:prstGeom prst="straightConnector1">
            <a:avLst/>
          </a:prstGeom>
          <a:noFill/>
          <a:ln w="9525" cap="flat" cmpd="sng">
            <a:solidFill>
              <a:srgbClr val="20406D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23" name="Google Shape;423;p43"/>
          <p:cNvCxnSpPr/>
          <p:nvPr/>
        </p:nvCxnSpPr>
        <p:spPr>
          <a:xfrm>
            <a:off x="673154" y="4646575"/>
            <a:ext cx="1260300" cy="0"/>
          </a:xfrm>
          <a:prstGeom prst="straightConnector1">
            <a:avLst/>
          </a:prstGeom>
          <a:noFill/>
          <a:ln w="9525" cap="flat" cmpd="sng">
            <a:solidFill>
              <a:srgbClr val="20406D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24" name="Google Shape;424;p43"/>
          <p:cNvSpPr/>
          <p:nvPr/>
        </p:nvSpPr>
        <p:spPr>
          <a:xfrm>
            <a:off x="6300887" y="3537975"/>
            <a:ext cx="1566300" cy="282000"/>
          </a:xfrm>
          <a:prstGeom prst="rect">
            <a:avLst/>
          </a:prstGeom>
          <a:solidFill>
            <a:srgbClr val="213B5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EEEEEE"/>
                </a:solidFill>
                <a:latin typeface="Nunito Light"/>
                <a:ea typeface="Nunito Light"/>
                <a:cs typeface="Nunito Light"/>
                <a:sym typeface="Nunito Light"/>
              </a:rPr>
              <a:t>Data filtering statistics</a:t>
            </a:r>
            <a:endParaRPr sz="900">
              <a:solidFill>
                <a:srgbClr val="EEEEEE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425" name="Google Shape;425;p43"/>
          <p:cNvSpPr txBox="1"/>
          <p:nvPr/>
        </p:nvSpPr>
        <p:spPr>
          <a:xfrm>
            <a:off x="6623224" y="2334588"/>
            <a:ext cx="1356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Questrial"/>
                <a:ea typeface="Questrial"/>
                <a:cs typeface="Questrial"/>
                <a:sym typeface="Questrial"/>
              </a:rPr>
              <a:t>As these functions clean, counters keep track of what modification was done.</a:t>
            </a:r>
            <a:endParaRPr sz="800"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426" name="Google Shape;426;p43"/>
          <p:cNvCxnSpPr>
            <a:stCxn id="404" idx="6"/>
            <a:endCxn id="424" idx="1"/>
          </p:cNvCxnSpPr>
          <p:nvPr/>
        </p:nvCxnSpPr>
        <p:spPr>
          <a:xfrm rot="10800000" flipH="1">
            <a:off x="1146413" y="3678975"/>
            <a:ext cx="5154600" cy="1078800"/>
          </a:xfrm>
          <a:prstGeom prst="bentConnector3">
            <a:avLst>
              <a:gd name="adj1" fmla="val 62188"/>
            </a:avLst>
          </a:prstGeom>
          <a:noFill/>
          <a:ln w="9525" cap="flat" cmpd="sng">
            <a:solidFill>
              <a:srgbClr val="20406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7" name="Google Shape;427;p43"/>
          <p:cNvCxnSpPr>
            <a:stCxn id="399" idx="2"/>
            <a:endCxn id="400" idx="0"/>
          </p:cNvCxnSpPr>
          <p:nvPr/>
        </p:nvCxnSpPr>
        <p:spPr>
          <a:xfrm>
            <a:off x="2852788" y="3958563"/>
            <a:ext cx="0" cy="131700"/>
          </a:xfrm>
          <a:prstGeom prst="straightConnector1">
            <a:avLst/>
          </a:prstGeom>
          <a:noFill/>
          <a:ln w="9525" cap="flat" cmpd="sng">
            <a:solidFill>
              <a:srgbClr val="20406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8" name="Google Shape;428;p43"/>
          <p:cNvCxnSpPr>
            <a:stCxn id="400" idx="2"/>
            <a:endCxn id="401" idx="0"/>
          </p:cNvCxnSpPr>
          <p:nvPr/>
        </p:nvCxnSpPr>
        <p:spPr>
          <a:xfrm>
            <a:off x="2852788" y="4309500"/>
            <a:ext cx="0" cy="131700"/>
          </a:xfrm>
          <a:prstGeom prst="straightConnector1">
            <a:avLst/>
          </a:prstGeom>
          <a:noFill/>
          <a:ln w="9525" cap="flat" cmpd="sng">
            <a:solidFill>
              <a:srgbClr val="20406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9" name="Google Shape;429;p43"/>
          <p:cNvCxnSpPr>
            <a:stCxn id="392" idx="2"/>
            <a:endCxn id="421" idx="0"/>
          </p:cNvCxnSpPr>
          <p:nvPr/>
        </p:nvCxnSpPr>
        <p:spPr>
          <a:xfrm rot="-5400000" flipH="1">
            <a:off x="5860713" y="1957825"/>
            <a:ext cx="1110300" cy="1336500"/>
          </a:xfrm>
          <a:prstGeom prst="curvedConnector3">
            <a:avLst>
              <a:gd name="adj1" fmla="val 50002"/>
            </a:avLst>
          </a:prstGeom>
          <a:noFill/>
          <a:ln w="9525" cap="flat" cmpd="sng">
            <a:solidFill>
              <a:srgbClr val="20406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4" name="Google Shape;404;p43"/>
          <p:cNvSpPr/>
          <p:nvPr/>
        </p:nvSpPr>
        <p:spPr>
          <a:xfrm>
            <a:off x="1126313" y="4747725"/>
            <a:ext cx="20100" cy="20100"/>
          </a:xfrm>
          <a:prstGeom prst="ellipse">
            <a:avLst/>
          </a:prstGeom>
          <a:solidFill>
            <a:srgbClr val="20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8" name="Google Shape;398;p43"/>
          <p:cNvSpPr/>
          <p:nvPr/>
        </p:nvSpPr>
        <p:spPr>
          <a:xfrm>
            <a:off x="1128113" y="2925775"/>
            <a:ext cx="16500" cy="16500"/>
          </a:xfrm>
          <a:prstGeom prst="ellipse">
            <a:avLst/>
          </a:prstGeom>
          <a:solidFill>
            <a:srgbClr val="20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0" name="Google Shape;430;p43"/>
          <p:cNvSpPr/>
          <p:nvPr/>
        </p:nvSpPr>
        <p:spPr>
          <a:xfrm>
            <a:off x="7747812" y="522825"/>
            <a:ext cx="1190100" cy="1642200"/>
          </a:xfrm>
          <a:prstGeom prst="rect">
            <a:avLst/>
          </a:prstGeom>
          <a:solidFill>
            <a:srgbClr val="E1E7E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Testing folder</a:t>
            </a:r>
            <a:endParaRPr sz="11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1" name="Google Shape;431;p43"/>
          <p:cNvSpPr/>
          <p:nvPr/>
        </p:nvSpPr>
        <p:spPr>
          <a:xfrm>
            <a:off x="7837913" y="957875"/>
            <a:ext cx="1006800" cy="1113000"/>
          </a:xfrm>
          <a:prstGeom prst="rect">
            <a:avLst/>
          </a:prstGeom>
          <a:solidFill>
            <a:srgbClr val="3F425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EEEEEE"/>
                </a:solidFill>
                <a:latin typeface="Nunito Light"/>
                <a:ea typeface="Nunito Light"/>
                <a:cs typeface="Nunito Light"/>
                <a:sym typeface="Nunito Light"/>
              </a:rPr>
              <a:t>reusable testing functions</a:t>
            </a:r>
            <a:endParaRPr sz="800">
              <a:solidFill>
                <a:srgbClr val="EEEEEE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432" name="Google Shape;432;p43"/>
          <p:cNvSpPr/>
          <p:nvPr/>
        </p:nvSpPr>
        <p:spPr>
          <a:xfrm>
            <a:off x="7887800" y="1525300"/>
            <a:ext cx="894900" cy="219300"/>
          </a:xfrm>
          <a:prstGeom prst="rect">
            <a:avLst/>
          </a:prstGeom>
          <a:solidFill>
            <a:srgbClr val="4278B1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EEEEEE"/>
                </a:solidFill>
                <a:latin typeface="Nunito"/>
                <a:ea typeface="Nunito"/>
                <a:cs typeface="Nunito"/>
                <a:sym typeface="Nunito"/>
              </a:rPr>
              <a:t>data replication</a:t>
            </a:r>
            <a:endParaRPr sz="800">
              <a:solidFill>
                <a:srgbClr val="EEEEE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3" name="Google Shape;433;p43"/>
          <p:cNvSpPr/>
          <p:nvPr/>
        </p:nvSpPr>
        <p:spPr>
          <a:xfrm>
            <a:off x="7893365" y="1801800"/>
            <a:ext cx="894900" cy="219300"/>
          </a:xfrm>
          <a:prstGeom prst="rect">
            <a:avLst/>
          </a:prstGeom>
          <a:solidFill>
            <a:srgbClr val="4278B1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EEEEEE"/>
                </a:solidFill>
                <a:latin typeface="Nunito"/>
                <a:ea typeface="Nunito"/>
                <a:cs typeface="Nunito"/>
                <a:sym typeface="Nunito"/>
              </a:rPr>
              <a:t>report simulation</a:t>
            </a:r>
            <a:endParaRPr sz="800">
              <a:solidFill>
                <a:srgbClr val="EEEEE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34" name="Google Shape;434;p43"/>
          <p:cNvCxnSpPr/>
          <p:nvPr/>
        </p:nvCxnSpPr>
        <p:spPr>
          <a:xfrm>
            <a:off x="673154" y="3718125"/>
            <a:ext cx="1260300" cy="0"/>
          </a:xfrm>
          <a:prstGeom prst="straightConnector1">
            <a:avLst/>
          </a:prstGeom>
          <a:noFill/>
          <a:ln w="9525" cap="flat" cmpd="sng">
            <a:solidFill>
              <a:srgbClr val="20406D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35" name="Google Shape;435;p43"/>
          <p:cNvSpPr/>
          <p:nvPr/>
        </p:nvSpPr>
        <p:spPr>
          <a:xfrm>
            <a:off x="664988" y="2922400"/>
            <a:ext cx="463200" cy="182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EEEEE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6" name="Google Shape;436;p43"/>
          <p:cNvSpPr txBox="1"/>
          <p:nvPr/>
        </p:nvSpPr>
        <p:spPr>
          <a:xfrm>
            <a:off x="243138" y="3426875"/>
            <a:ext cx="781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Questrial"/>
                <a:ea typeface="Questrial"/>
                <a:cs typeface="Questrial"/>
                <a:sym typeface="Questrial"/>
              </a:rPr>
              <a:t>Probing the length of dataframes continuously.</a:t>
            </a:r>
            <a:endParaRPr sz="800"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437" name="Google Shape;437;p43"/>
          <p:cNvCxnSpPr/>
          <p:nvPr/>
        </p:nvCxnSpPr>
        <p:spPr>
          <a:xfrm>
            <a:off x="970913" y="3826275"/>
            <a:ext cx="155400" cy="0"/>
          </a:xfrm>
          <a:prstGeom prst="straightConnector1">
            <a:avLst/>
          </a:prstGeom>
          <a:noFill/>
          <a:ln w="9525" cap="flat" cmpd="sng">
            <a:solidFill>
              <a:srgbClr val="20406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3"/>
          <p:cNvCxnSpPr>
            <a:stCxn id="431" idx="1"/>
            <a:endCxn id="394" idx="3"/>
          </p:cNvCxnSpPr>
          <p:nvPr/>
        </p:nvCxnSpPr>
        <p:spPr>
          <a:xfrm flipH="1">
            <a:off x="7528013" y="1514375"/>
            <a:ext cx="309900" cy="104400"/>
          </a:xfrm>
          <a:prstGeom prst="curvedConnector3">
            <a:avLst>
              <a:gd name="adj1" fmla="val 50006"/>
            </a:avLst>
          </a:prstGeom>
          <a:noFill/>
          <a:ln w="9525" cap="flat" cmpd="sng">
            <a:solidFill>
              <a:srgbClr val="20406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9" name="Google Shape;439;p43"/>
          <p:cNvSpPr/>
          <p:nvPr/>
        </p:nvSpPr>
        <p:spPr>
          <a:xfrm>
            <a:off x="7240800" y="4409775"/>
            <a:ext cx="781800" cy="282000"/>
          </a:xfrm>
          <a:prstGeom prst="rect">
            <a:avLst/>
          </a:prstGeom>
          <a:solidFill>
            <a:srgbClr val="4142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>
                <a:solidFill>
                  <a:srgbClr val="EEEEEE"/>
                </a:solidFill>
                <a:latin typeface="Nunito"/>
                <a:ea typeface="Nunito"/>
                <a:cs typeface="Nunito"/>
                <a:sym typeface="Nunito"/>
              </a:rPr>
              <a:t>Phase 03</a:t>
            </a:r>
            <a:endParaRPr sz="1000" b="1">
              <a:solidFill>
                <a:srgbClr val="EEEEE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0" name="Google Shape;440;p43"/>
          <p:cNvSpPr/>
          <p:nvPr/>
        </p:nvSpPr>
        <p:spPr>
          <a:xfrm>
            <a:off x="6304075" y="4409775"/>
            <a:ext cx="781800" cy="282000"/>
          </a:xfrm>
          <a:prstGeom prst="rect">
            <a:avLst/>
          </a:prstGeom>
          <a:solidFill>
            <a:srgbClr val="4142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>
                <a:solidFill>
                  <a:srgbClr val="EEEEEE"/>
                </a:solidFill>
                <a:latin typeface="Nunito"/>
                <a:ea typeface="Nunito"/>
                <a:cs typeface="Nunito"/>
                <a:sym typeface="Nunito"/>
              </a:rPr>
              <a:t>Phase 02</a:t>
            </a:r>
            <a:endParaRPr sz="1000" b="1">
              <a:solidFill>
                <a:srgbClr val="EEEEE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1" name="Google Shape;441;p43"/>
          <p:cNvSpPr/>
          <p:nvPr/>
        </p:nvSpPr>
        <p:spPr>
          <a:xfrm>
            <a:off x="5080250" y="4409775"/>
            <a:ext cx="1068900" cy="282000"/>
          </a:xfrm>
          <a:prstGeom prst="rect">
            <a:avLst/>
          </a:prstGeom>
          <a:solidFill>
            <a:srgbClr val="00C3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>
                <a:solidFill>
                  <a:srgbClr val="EEEEEE"/>
                </a:solidFill>
                <a:latin typeface="Nunito"/>
                <a:ea typeface="Nunito"/>
                <a:cs typeface="Nunito"/>
                <a:sym typeface="Nunito"/>
              </a:rPr>
              <a:t>Prepared data</a:t>
            </a:r>
            <a:endParaRPr sz="1000" b="1">
              <a:solidFill>
                <a:srgbClr val="EEEEEE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42" name="Google Shape;442;p43"/>
          <p:cNvCxnSpPr>
            <a:stCxn id="441" idx="3"/>
            <a:endCxn id="440" idx="1"/>
          </p:cNvCxnSpPr>
          <p:nvPr/>
        </p:nvCxnSpPr>
        <p:spPr>
          <a:xfrm>
            <a:off x="6149150" y="4550775"/>
            <a:ext cx="154800" cy="0"/>
          </a:xfrm>
          <a:prstGeom prst="straightConnector1">
            <a:avLst/>
          </a:prstGeom>
          <a:noFill/>
          <a:ln w="9525" cap="flat" cmpd="sng">
            <a:solidFill>
              <a:srgbClr val="20406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3" name="Google Shape;443;p43"/>
          <p:cNvCxnSpPr>
            <a:stCxn id="440" idx="3"/>
            <a:endCxn id="439" idx="1"/>
          </p:cNvCxnSpPr>
          <p:nvPr/>
        </p:nvCxnSpPr>
        <p:spPr>
          <a:xfrm>
            <a:off x="7085875" y="4550775"/>
            <a:ext cx="154800" cy="0"/>
          </a:xfrm>
          <a:prstGeom prst="straightConnector1">
            <a:avLst/>
          </a:prstGeom>
          <a:noFill/>
          <a:ln w="9525" cap="flat" cmpd="sng">
            <a:solidFill>
              <a:srgbClr val="20406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4" name="Google Shape;444;p43"/>
          <p:cNvCxnSpPr>
            <a:stCxn id="401" idx="3"/>
            <a:endCxn id="441" idx="1"/>
          </p:cNvCxnSpPr>
          <p:nvPr/>
        </p:nvCxnSpPr>
        <p:spPr>
          <a:xfrm>
            <a:off x="3635938" y="4550775"/>
            <a:ext cx="1444200" cy="0"/>
          </a:xfrm>
          <a:prstGeom prst="straightConnector1">
            <a:avLst/>
          </a:prstGeom>
          <a:noFill/>
          <a:ln w="9525" cap="flat" cmpd="sng">
            <a:solidFill>
              <a:srgbClr val="20406D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4"/>
          <p:cNvSpPr txBox="1">
            <a:spLocks noGrp="1"/>
          </p:cNvSpPr>
          <p:nvPr>
            <p:ph type="title" idx="6"/>
          </p:nvPr>
        </p:nvSpPr>
        <p:spPr>
          <a:xfrm>
            <a:off x="151700" y="148500"/>
            <a:ext cx="35844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Outliers</a:t>
            </a:r>
            <a:endParaRPr sz="3500" b="0"/>
          </a:p>
        </p:txBody>
      </p:sp>
      <p:cxnSp>
        <p:nvCxnSpPr>
          <p:cNvPr id="450" name="Google Shape;450;p44"/>
          <p:cNvCxnSpPr/>
          <p:nvPr/>
        </p:nvCxnSpPr>
        <p:spPr>
          <a:xfrm>
            <a:off x="384475" y="838275"/>
            <a:ext cx="325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1" name="Google Shape;451;p44"/>
          <p:cNvSpPr txBox="1">
            <a:spLocks noGrp="1"/>
          </p:cNvSpPr>
          <p:nvPr>
            <p:ph type="title" idx="6"/>
          </p:nvPr>
        </p:nvSpPr>
        <p:spPr>
          <a:xfrm>
            <a:off x="4361450" y="148500"/>
            <a:ext cx="46602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Data Quality Metrics</a:t>
            </a:r>
            <a:endParaRPr sz="3500" b="0"/>
          </a:p>
        </p:txBody>
      </p:sp>
      <p:cxnSp>
        <p:nvCxnSpPr>
          <p:cNvPr id="452" name="Google Shape;452;p44"/>
          <p:cNvCxnSpPr/>
          <p:nvPr/>
        </p:nvCxnSpPr>
        <p:spPr>
          <a:xfrm>
            <a:off x="4718350" y="838275"/>
            <a:ext cx="3981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53" name="Google Shape;4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7439" y="1187599"/>
            <a:ext cx="2528225" cy="164707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4"/>
          <p:cNvSpPr txBox="1">
            <a:spLocks noGrp="1"/>
          </p:cNvSpPr>
          <p:nvPr>
            <p:ph type="subTitle" idx="3"/>
          </p:nvPr>
        </p:nvSpPr>
        <p:spPr>
          <a:xfrm>
            <a:off x="265950" y="875625"/>
            <a:ext cx="3584400" cy="19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To detect outliers, besides Z-score, the literature often advises the use of modified Z-score, which is basically its nonparametric counterpart, operating with medians instead of means.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Furthermore, a signed-modified-Z-score is also calculated, as the modified-Z-score loses the sign-dependence (will not distinguish between outliers that are too-low or too-high).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FF0000"/>
                </a:solidFill>
              </a:rPr>
              <a:t>For threshold [3; 3] interval was used.</a:t>
            </a:r>
            <a:endParaRPr sz="11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455" name="Google Shape;45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950" y="2999275"/>
            <a:ext cx="3584399" cy="1723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44"/>
          <p:cNvPicPr preferRelativeResize="0"/>
          <p:nvPr/>
        </p:nvPicPr>
        <p:blipFill rotWithShape="1">
          <a:blip r:embed="rId5">
            <a:alphaModFix/>
          </a:blip>
          <a:srcRect t="32028" r="23348"/>
          <a:stretch/>
        </p:blipFill>
        <p:spPr>
          <a:xfrm>
            <a:off x="4791200" y="3183987"/>
            <a:ext cx="4138050" cy="1460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44"/>
          <p:cNvPicPr preferRelativeResize="0"/>
          <p:nvPr/>
        </p:nvPicPr>
        <p:blipFill rotWithShape="1">
          <a:blip r:embed="rId5">
            <a:alphaModFix/>
          </a:blip>
          <a:srcRect l="75937" t="46574" b="36925"/>
          <a:stretch/>
        </p:blipFill>
        <p:spPr>
          <a:xfrm>
            <a:off x="5139875" y="4644500"/>
            <a:ext cx="1203400" cy="328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8" name="Google Shape;458;p44"/>
          <p:cNvGrpSpPr/>
          <p:nvPr/>
        </p:nvGrpSpPr>
        <p:grpSpPr>
          <a:xfrm>
            <a:off x="4006136" y="0"/>
            <a:ext cx="355284" cy="5143500"/>
            <a:chOff x="3735938" y="0"/>
            <a:chExt cx="625500" cy="5143500"/>
          </a:xfrm>
        </p:grpSpPr>
        <p:sp>
          <p:nvSpPr>
            <p:cNvPr id="459" name="Google Shape;459;p44"/>
            <p:cNvSpPr/>
            <p:nvPr/>
          </p:nvSpPr>
          <p:spPr>
            <a:xfrm>
              <a:off x="3735938" y="0"/>
              <a:ext cx="625500" cy="5143500"/>
            </a:xfrm>
            <a:prstGeom prst="rect">
              <a:avLst/>
            </a:prstGeom>
            <a:solidFill>
              <a:srgbClr val="404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EEF0F2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cxnSp>
          <p:nvCxnSpPr>
            <p:cNvPr id="460" name="Google Shape;460;p44"/>
            <p:cNvCxnSpPr/>
            <p:nvPr/>
          </p:nvCxnSpPr>
          <p:spPr>
            <a:xfrm>
              <a:off x="3737225" y="148500"/>
              <a:ext cx="623100" cy="0"/>
            </a:xfrm>
            <a:prstGeom prst="straightConnector1">
              <a:avLst/>
            </a:prstGeom>
            <a:noFill/>
            <a:ln w="19050" cap="flat" cmpd="sng">
              <a:solidFill>
                <a:srgbClr val="E8D8C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61" name="Google Shape;461;p44"/>
            <p:cNvCxnSpPr/>
            <p:nvPr/>
          </p:nvCxnSpPr>
          <p:spPr>
            <a:xfrm>
              <a:off x="3737225" y="4995800"/>
              <a:ext cx="623100" cy="0"/>
            </a:xfrm>
            <a:prstGeom prst="straightConnector1">
              <a:avLst/>
            </a:prstGeom>
            <a:noFill/>
            <a:ln w="19050" cap="flat" cmpd="sng">
              <a:solidFill>
                <a:srgbClr val="E8D8C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462" name="Google Shape;462;p44"/>
          <p:cNvPicPr preferRelativeResize="0"/>
          <p:nvPr/>
        </p:nvPicPr>
        <p:blipFill rotWithShape="1">
          <a:blip r:embed="rId5">
            <a:alphaModFix/>
          </a:blip>
          <a:srcRect l="75937" t="78282" b="5217"/>
          <a:stretch/>
        </p:blipFill>
        <p:spPr>
          <a:xfrm>
            <a:off x="7546675" y="4644500"/>
            <a:ext cx="1203400" cy="3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44"/>
          <p:cNvPicPr preferRelativeResize="0"/>
          <p:nvPr/>
        </p:nvPicPr>
        <p:blipFill rotWithShape="1">
          <a:blip r:embed="rId5">
            <a:alphaModFix/>
          </a:blip>
          <a:srcRect l="75937" t="63063" b="20436"/>
          <a:stretch/>
        </p:blipFill>
        <p:spPr>
          <a:xfrm>
            <a:off x="6343275" y="4644500"/>
            <a:ext cx="1203400" cy="32845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44"/>
          <p:cNvSpPr txBox="1">
            <a:spLocks noGrp="1"/>
          </p:cNvSpPr>
          <p:nvPr>
            <p:ph type="subTitle" idx="3"/>
          </p:nvPr>
        </p:nvSpPr>
        <p:spPr>
          <a:xfrm>
            <a:off x="4630400" y="875625"/>
            <a:ext cx="2277300" cy="6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latin typeface="Questrial"/>
                <a:ea typeface="Questrial"/>
                <a:cs typeface="Questrial"/>
                <a:sym typeface="Questrial"/>
              </a:rPr>
              <a:t>Overall discarded comparison:</a:t>
            </a:r>
            <a:endParaRPr sz="1200" b="1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65" name="Google Shape;465;p44"/>
          <p:cNvSpPr txBox="1">
            <a:spLocks noGrp="1"/>
          </p:cNvSpPr>
          <p:nvPr>
            <p:ph type="subTitle" idx="3"/>
          </p:nvPr>
        </p:nvSpPr>
        <p:spPr>
          <a:xfrm>
            <a:off x="4630400" y="2787975"/>
            <a:ext cx="28392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latin typeface="Questrial"/>
                <a:ea typeface="Questrial"/>
                <a:cs typeface="Questrial"/>
                <a:sym typeface="Questrial"/>
              </a:rPr>
              <a:t>Detailed reason for discarded data:</a:t>
            </a:r>
            <a:endParaRPr sz="1200" b="1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5"/>
          <p:cNvSpPr/>
          <p:nvPr/>
        </p:nvSpPr>
        <p:spPr>
          <a:xfrm>
            <a:off x="4999675" y="0"/>
            <a:ext cx="4144200" cy="5143500"/>
          </a:xfrm>
          <a:prstGeom prst="rect">
            <a:avLst/>
          </a:prstGeom>
          <a:solidFill>
            <a:srgbClr val="4042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EF0F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71" name="Google Shape;471;p45"/>
          <p:cNvSpPr/>
          <p:nvPr/>
        </p:nvSpPr>
        <p:spPr>
          <a:xfrm>
            <a:off x="151075" y="143400"/>
            <a:ext cx="8886600" cy="4856700"/>
          </a:xfrm>
          <a:prstGeom prst="rect">
            <a:avLst/>
          </a:prstGeom>
          <a:noFill/>
          <a:ln w="19050" cap="flat" cmpd="sng">
            <a:solidFill>
              <a:srgbClr val="E8D8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72" name="Google Shape;472;p45"/>
          <p:cNvCxnSpPr/>
          <p:nvPr/>
        </p:nvCxnSpPr>
        <p:spPr>
          <a:xfrm rot="10800000">
            <a:off x="151075" y="5000100"/>
            <a:ext cx="4849200" cy="0"/>
          </a:xfrm>
          <a:prstGeom prst="straightConnector1">
            <a:avLst/>
          </a:prstGeom>
          <a:noFill/>
          <a:ln w="28575" cap="sq" cmpd="sng">
            <a:solidFill>
              <a:srgbClr val="3F425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45"/>
          <p:cNvCxnSpPr/>
          <p:nvPr/>
        </p:nvCxnSpPr>
        <p:spPr>
          <a:xfrm rot="10800000">
            <a:off x="144400" y="143400"/>
            <a:ext cx="4854900" cy="0"/>
          </a:xfrm>
          <a:prstGeom prst="straightConnector1">
            <a:avLst/>
          </a:prstGeom>
          <a:noFill/>
          <a:ln w="28575" cap="flat" cmpd="sng">
            <a:solidFill>
              <a:srgbClr val="3F425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4" name="Google Shape;474;p45"/>
          <p:cNvCxnSpPr/>
          <p:nvPr/>
        </p:nvCxnSpPr>
        <p:spPr>
          <a:xfrm rot="10800000">
            <a:off x="151075" y="144175"/>
            <a:ext cx="0" cy="4852800"/>
          </a:xfrm>
          <a:prstGeom prst="straightConnector1">
            <a:avLst/>
          </a:prstGeom>
          <a:noFill/>
          <a:ln w="28575" cap="sq" cmpd="sng">
            <a:solidFill>
              <a:srgbClr val="3F425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5" name="Google Shape;475;p45"/>
          <p:cNvSpPr txBox="1">
            <a:spLocks noGrp="1"/>
          </p:cNvSpPr>
          <p:nvPr>
            <p:ph type="ctrTitle" idx="4294967295"/>
          </p:nvPr>
        </p:nvSpPr>
        <p:spPr>
          <a:xfrm>
            <a:off x="325825" y="701738"/>
            <a:ext cx="5092200" cy="19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 b="1"/>
              <a:t>Developer</a:t>
            </a:r>
            <a:r>
              <a:rPr lang="es" sz="3600"/>
              <a:t> </a:t>
            </a:r>
            <a:r>
              <a:rPr lang="es" sz="3600" b="1"/>
              <a:t>Salaries:</a:t>
            </a:r>
            <a:endParaRPr sz="3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 b="0"/>
              <a:t>Engineering r</a:t>
            </a:r>
            <a:r>
              <a:rPr lang="es" sz="3400"/>
              <a:t>eview</a:t>
            </a:r>
            <a:endParaRPr sz="3100" b="0"/>
          </a:p>
        </p:txBody>
      </p:sp>
      <p:sp>
        <p:nvSpPr>
          <p:cNvPr id="476" name="Google Shape;476;p45"/>
          <p:cNvSpPr txBox="1">
            <a:spLocks noGrp="1"/>
          </p:cNvSpPr>
          <p:nvPr>
            <p:ph type="title" idx="4294967295"/>
          </p:nvPr>
        </p:nvSpPr>
        <p:spPr>
          <a:xfrm>
            <a:off x="5357575" y="2732400"/>
            <a:ext cx="35808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300" b="1">
                <a:solidFill>
                  <a:srgbClr val="E8D8C1"/>
                </a:solidFill>
              </a:rPr>
              <a:t>Phase 02</a:t>
            </a:r>
            <a:endParaRPr sz="6300" b="1">
              <a:solidFill>
                <a:srgbClr val="E8D8C1"/>
              </a:solidFill>
            </a:endParaRPr>
          </a:p>
        </p:txBody>
      </p:sp>
      <p:sp>
        <p:nvSpPr>
          <p:cNvPr id="477" name="Google Shape;477;p45"/>
          <p:cNvSpPr txBox="1">
            <a:spLocks noGrp="1"/>
          </p:cNvSpPr>
          <p:nvPr>
            <p:ph type="title" idx="4294967295"/>
          </p:nvPr>
        </p:nvSpPr>
        <p:spPr>
          <a:xfrm>
            <a:off x="5377075" y="3945800"/>
            <a:ext cx="35808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E8D8C1"/>
                </a:solidFill>
              </a:rPr>
              <a:t>Data  Analysis</a:t>
            </a:r>
            <a:endParaRPr sz="3300">
              <a:solidFill>
                <a:srgbClr val="E8D8C1"/>
              </a:solidFill>
            </a:endParaRPr>
          </a:p>
        </p:txBody>
      </p:sp>
      <p:cxnSp>
        <p:nvCxnSpPr>
          <p:cNvPr id="478" name="Google Shape;478;p45"/>
          <p:cNvCxnSpPr/>
          <p:nvPr/>
        </p:nvCxnSpPr>
        <p:spPr>
          <a:xfrm>
            <a:off x="5503225" y="3903375"/>
            <a:ext cx="3219000" cy="0"/>
          </a:xfrm>
          <a:prstGeom prst="straightConnector1">
            <a:avLst/>
          </a:prstGeom>
          <a:noFill/>
          <a:ln w="19050" cap="flat" cmpd="sng">
            <a:solidFill>
              <a:srgbClr val="E8D8C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Minimalist Slides for meeting by Slidesgo">
  <a:themeElements>
    <a:clrScheme name="Simple Light">
      <a:dk1>
        <a:srgbClr val="3F4252"/>
      </a:dk1>
      <a:lt1>
        <a:srgbClr val="F5F5F5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F42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2144</Words>
  <Application>Microsoft Office PowerPoint</Application>
  <PresentationFormat>On-screen Show (16:9)</PresentationFormat>
  <Paragraphs>410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Livvic</vt:lpstr>
      <vt:lpstr>Nunito Light</vt:lpstr>
      <vt:lpstr>Nunito ExtraLight</vt:lpstr>
      <vt:lpstr>Darker Grotesque SemiBold</vt:lpstr>
      <vt:lpstr>Questrial</vt:lpstr>
      <vt:lpstr>Bebas Neue</vt:lpstr>
      <vt:lpstr>Nunito</vt:lpstr>
      <vt:lpstr>Minimalist Slides for meeting by Slidesgo</vt:lpstr>
      <vt:lpstr>Developer Salaries: A multivariate analysis and a predictive model</vt:lpstr>
      <vt:lpstr>Abstract</vt:lpstr>
      <vt:lpstr> Developer Salaries: Engineering review</vt:lpstr>
      <vt:lpstr>Project Scope</vt:lpstr>
      <vt:lpstr>Developer Salaries: Engineering report</vt:lpstr>
      <vt:lpstr>Phase 01: Data Sources and Preparation</vt:lpstr>
      <vt:lpstr>Phase 01: Structure</vt:lpstr>
      <vt:lpstr>Outliers</vt:lpstr>
      <vt:lpstr>Developer Salaries: Engineering review</vt:lpstr>
      <vt:lpstr>Phase 02: Structure</vt:lpstr>
      <vt:lpstr>Phase 02: Exploratory Data Analysis (EDA)</vt:lpstr>
      <vt:lpstr>Phase 02: Distribution function</vt:lpstr>
      <vt:lpstr>Phase 02: Factorial cells</vt:lpstr>
      <vt:lpstr>Phase 02: Statistical Analysis</vt:lpstr>
      <vt:lpstr>Phase 02: Statistical Analysis</vt:lpstr>
      <vt:lpstr>Developer Salaries: Engineering review</vt:lpstr>
      <vt:lpstr>Phase 03: Structure</vt:lpstr>
      <vt:lpstr>Phase 03: Predictive Modeling</vt:lpstr>
      <vt:lpstr>Phase 03: Predictive Modeling</vt:lpstr>
      <vt:lpstr>Phase 03: Predictive Modeling</vt:lpstr>
      <vt:lpstr>Developer Salaries: Engineering review</vt:lpstr>
      <vt:lpstr>In closing: Methodological challenges </vt:lpstr>
      <vt:lpstr>In closing: Improvement potentials</vt:lpstr>
      <vt:lpstr>Thank you!</vt:lpstr>
      <vt:lpstr>Appendix</vt:lpstr>
      <vt:lpstr>Phase 02: Strength of association</vt:lpstr>
      <vt:lpstr>Phase 02: Profile of the respondants</vt:lpstr>
      <vt:lpstr>Phase 02: Geographic plot</vt:lpstr>
      <vt:lpstr>Phase 02: Yearly change</vt:lpstr>
      <vt:lpstr>Phase 02: Job category</vt:lpstr>
      <vt:lpstr>Phase 02: Experience</vt:lpstr>
      <vt:lpstr>Phase 02: City and Language</vt:lpstr>
      <vt:lpstr>Phase 02: ANOVA assumptions</vt:lpstr>
      <vt:lpstr>Phase 02: ANOVA assumptions</vt:lpstr>
      <vt:lpstr>Phase 02: ANOVA assumptions</vt:lpstr>
      <vt:lpstr>Phase 02: ANOVA assumptions</vt:lpstr>
      <vt:lpstr>Phase 03: Multiregression</vt:lpstr>
      <vt:lpstr>Phase 03: Multiregression</vt:lpstr>
      <vt:lpstr>Phase 03: Multiregression</vt:lpstr>
      <vt:lpstr>Backup</vt:lpstr>
      <vt:lpstr>Phase 02: Strength of association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Developer Salaries: A multivariate analysis and a predictive model</dc:title>
  <cp:lastModifiedBy>Viktor</cp:lastModifiedBy>
  <cp:revision>3</cp:revision>
  <dcterms:modified xsi:type="dcterms:W3CDTF">2024-12-13T21:25:26Z</dcterms:modified>
</cp:coreProperties>
</file>