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embeddedFontLst>
    <p:embeddedFont>
      <p:font typeface="Bebas Neue" panose="020B0604020202020204" charset="-18"/>
      <p:regular r:id="rId12"/>
    </p:embeddedFont>
    <p:embeddedFont>
      <p:font typeface="Questrial" panose="020B0604020202020204" charset="-18"/>
      <p:regular r:id="rId13"/>
    </p:embeddedFont>
    <p:embeddedFont>
      <p:font typeface="Nunito" panose="020B0604020202020204" charset="-18"/>
      <p:regular r:id="rId14"/>
      <p:bold r:id="rId15"/>
      <p:italic r:id="rId16"/>
      <p:boldItalic r:id="rId17"/>
    </p:embeddedFont>
    <p:embeddedFont>
      <p:font typeface="Nunito ExtraLight" panose="020B0604020202020204" charset="-18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71C6A6CB-AD9F-4201-9C07-C66E1A91B3D4}">
  <a:tblStyle styleId="{71C6A6CB-AD9F-4201-9C07-C66E1A91B3D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9" d="100"/>
          <a:sy n="99" d="100"/>
        </p:scale>
        <p:origin x="477" y="3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3710345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19f5544dad_0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19f5544dad_0_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e1d838b627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e1d838b627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19dc18da7d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319dc18da7d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e1d838b627_4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e1d838b627_4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e1d838b627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e1d838b627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19f5544dad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19f5544dad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319f5544dad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319f5544dad_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19f5544dad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19f5544dad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31a72b5600d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31a72b5600d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storyset.com/?utm_source=slidesgo_template&amp;utm_medium=referral-link&amp;utm_campaign=slidesgo_contents_of_this_template&amp;utm_term=storyset&amp;utm_content=storyset" TargetMode="External"/><Relationship Id="rId4" Type="http://schemas.openxmlformats.org/officeDocument/2006/relationships/hyperlink" Target="http://bit.ly/2TtBDfr" TargetMode="Externa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040075" y="1807225"/>
            <a:ext cx="4084500" cy="19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400" b="1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040075" y="3900750"/>
            <a:ext cx="4553400" cy="564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48375" y="148500"/>
            <a:ext cx="8869500" cy="48465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533800" y="1916675"/>
            <a:ext cx="4402500" cy="113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9600"/>
              <a:buNone/>
              <a:defRPr sz="6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subTitle" idx="1"/>
          </p:nvPr>
        </p:nvSpPr>
        <p:spPr>
          <a:xfrm>
            <a:off x="3605133" y="3172601"/>
            <a:ext cx="4313400" cy="713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7" name="Google Shape;47;p11"/>
          <p:cNvSpPr/>
          <p:nvPr/>
        </p:nvSpPr>
        <p:spPr>
          <a:xfrm>
            <a:off x="148375" y="148500"/>
            <a:ext cx="8869500" cy="48465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2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>
            <a:spLocks noGrp="1"/>
          </p:cNvSpPr>
          <p:nvPr>
            <p:ph type="title"/>
          </p:nvPr>
        </p:nvSpPr>
        <p:spPr>
          <a:xfrm>
            <a:off x="5571350" y="430343"/>
            <a:ext cx="3063900" cy="52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subTitle" idx="1"/>
          </p:nvPr>
        </p:nvSpPr>
        <p:spPr>
          <a:xfrm>
            <a:off x="5571350" y="880826"/>
            <a:ext cx="25620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title" idx="2"/>
          </p:nvPr>
        </p:nvSpPr>
        <p:spPr>
          <a:xfrm>
            <a:off x="5571350" y="1505518"/>
            <a:ext cx="3086100" cy="52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ubTitle" idx="3"/>
          </p:nvPr>
        </p:nvSpPr>
        <p:spPr>
          <a:xfrm>
            <a:off x="5571350" y="1969884"/>
            <a:ext cx="25620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title" idx="4"/>
          </p:nvPr>
        </p:nvSpPr>
        <p:spPr>
          <a:xfrm>
            <a:off x="5571350" y="2580693"/>
            <a:ext cx="3063900" cy="52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5"/>
          </p:nvPr>
        </p:nvSpPr>
        <p:spPr>
          <a:xfrm>
            <a:off x="5571350" y="3058941"/>
            <a:ext cx="25620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title" idx="6"/>
          </p:nvPr>
        </p:nvSpPr>
        <p:spPr>
          <a:xfrm>
            <a:off x="5571350" y="3655868"/>
            <a:ext cx="3063900" cy="52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7"/>
          </p:nvPr>
        </p:nvSpPr>
        <p:spPr>
          <a:xfrm>
            <a:off x="5571350" y="4147999"/>
            <a:ext cx="25620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title" idx="8"/>
          </p:nvPr>
        </p:nvSpPr>
        <p:spPr>
          <a:xfrm>
            <a:off x="720000" y="365913"/>
            <a:ext cx="19812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title" idx="9" hasCustomPrompt="1"/>
          </p:nvPr>
        </p:nvSpPr>
        <p:spPr>
          <a:xfrm>
            <a:off x="4099525" y="373950"/>
            <a:ext cx="1326000" cy="102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5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0" name="Google Shape;60;p13"/>
          <p:cNvSpPr txBox="1">
            <a:spLocks noGrp="1"/>
          </p:cNvSpPr>
          <p:nvPr>
            <p:ph type="title" idx="13" hasCustomPrompt="1"/>
          </p:nvPr>
        </p:nvSpPr>
        <p:spPr>
          <a:xfrm>
            <a:off x="4099525" y="2557800"/>
            <a:ext cx="1326000" cy="102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5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1" name="Google Shape;61;p13"/>
          <p:cNvSpPr txBox="1">
            <a:spLocks noGrp="1"/>
          </p:cNvSpPr>
          <p:nvPr>
            <p:ph type="title" idx="14" hasCustomPrompt="1"/>
          </p:nvPr>
        </p:nvSpPr>
        <p:spPr>
          <a:xfrm>
            <a:off x="4099525" y="1465875"/>
            <a:ext cx="1326000" cy="102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5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2" name="Google Shape;62;p13"/>
          <p:cNvSpPr txBox="1">
            <a:spLocks noGrp="1"/>
          </p:cNvSpPr>
          <p:nvPr>
            <p:ph type="title" idx="15" hasCustomPrompt="1"/>
          </p:nvPr>
        </p:nvSpPr>
        <p:spPr>
          <a:xfrm>
            <a:off x="4099525" y="3649725"/>
            <a:ext cx="1326000" cy="102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54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3" name="Google Shape;63;p13"/>
          <p:cNvSpPr/>
          <p:nvPr/>
        </p:nvSpPr>
        <p:spPr>
          <a:xfrm>
            <a:off x="148375" y="148500"/>
            <a:ext cx="8869500" cy="48465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2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subTitle" idx="1"/>
          </p:nvPr>
        </p:nvSpPr>
        <p:spPr>
          <a:xfrm>
            <a:off x="4617850" y="1661475"/>
            <a:ext cx="3775800" cy="114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4617850" y="2916800"/>
            <a:ext cx="37758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/>
          <p:nvPr/>
        </p:nvSpPr>
        <p:spPr>
          <a:xfrm>
            <a:off x="148375" y="148500"/>
            <a:ext cx="8869500" cy="48465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">
  <p:cSld name="CUSTOM_1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subTitle" idx="1"/>
          </p:nvPr>
        </p:nvSpPr>
        <p:spPr>
          <a:xfrm>
            <a:off x="4920400" y="2626775"/>
            <a:ext cx="3346200" cy="106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4920400" y="1545450"/>
            <a:ext cx="2881800" cy="696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3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5"/>
          <p:cNvSpPr/>
          <p:nvPr/>
        </p:nvSpPr>
        <p:spPr>
          <a:xfrm>
            <a:off x="148375" y="148500"/>
            <a:ext cx="8869500" cy="48465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_AND_BODY_1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body" idx="1"/>
          </p:nvPr>
        </p:nvSpPr>
        <p:spPr>
          <a:xfrm>
            <a:off x="720000" y="1381075"/>
            <a:ext cx="7343700" cy="31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●"/>
              <a:defRPr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75" name="Google Shape;75;p16"/>
          <p:cNvSpPr/>
          <p:nvPr/>
        </p:nvSpPr>
        <p:spPr>
          <a:xfrm>
            <a:off x="148375" y="148500"/>
            <a:ext cx="8869500" cy="48465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3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>
            <a:spLocks noGrp="1"/>
          </p:cNvSpPr>
          <p:nvPr>
            <p:ph type="title"/>
          </p:nvPr>
        </p:nvSpPr>
        <p:spPr>
          <a:xfrm>
            <a:off x="1442987" y="3390950"/>
            <a:ext cx="2443500" cy="52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subTitle" idx="1"/>
          </p:nvPr>
        </p:nvSpPr>
        <p:spPr>
          <a:xfrm>
            <a:off x="1442987" y="3804248"/>
            <a:ext cx="2443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title" idx="2"/>
          </p:nvPr>
        </p:nvSpPr>
        <p:spPr>
          <a:xfrm>
            <a:off x="5257513" y="3390950"/>
            <a:ext cx="2443500" cy="52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ubTitle" idx="3"/>
          </p:nvPr>
        </p:nvSpPr>
        <p:spPr>
          <a:xfrm>
            <a:off x="5257513" y="3804248"/>
            <a:ext cx="2443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title" idx="4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7"/>
          <p:cNvSpPr/>
          <p:nvPr/>
        </p:nvSpPr>
        <p:spPr>
          <a:xfrm>
            <a:off x="148375" y="148500"/>
            <a:ext cx="8869500" cy="48465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710750" y="3380025"/>
            <a:ext cx="18051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subTitle" idx="1"/>
          </p:nvPr>
        </p:nvSpPr>
        <p:spPr>
          <a:xfrm>
            <a:off x="710750" y="3785547"/>
            <a:ext cx="3465900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title" idx="2"/>
          </p:nvPr>
        </p:nvSpPr>
        <p:spPr>
          <a:xfrm>
            <a:off x="710750" y="1223125"/>
            <a:ext cx="18051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subTitle" idx="3"/>
          </p:nvPr>
        </p:nvSpPr>
        <p:spPr>
          <a:xfrm>
            <a:off x="710750" y="1627900"/>
            <a:ext cx="3465900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title" idx="4"/>
          </p:nvPr>
        </p:nvSpPr>
        <p:spPr>
          <a:xfrm>
            <a:off x="710750" y="2301213"/>
            <a:ext cx="18051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ubTitle" idx="5"/>
          </p:nvPr>
        </p:nvSpPr>
        <p:spPr>
          <a:xfrm>
            <a:off x="710750" y="2706729"/>
            <a:ext cx="3465900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title" idx="6"/>
          </p:nvPr>
        </p:nvSpPr>
        <p:spPr>
          <a:xfrm>
            <a:off x="710750" y="387250"/>
            <a:ext cx="4724700" cy="77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8"/>
          <p:cNvSpPr/>
          <p:nvPr/>
        </p:nvSpPr>
        <p:spPr>
          <a:xfrm>
            <a:off x="148375" y="148500"/>
            <a:ext cx="8869500" cy="48465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>
            <a:spLocks noGrp="1"/>
          </p:cNvSpPr>
          <p:nvPr>
            <p:ph type="title"/>
          </p:nvPr>
        </p:nvSpPr>
        <p:spPr>
          <a:xfrm>
            <a:off x="772650" y="1565975"/>
            <a:ext cx="2443500" cy="52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ubTitle" idx="1"/>
          </p:nvPr>
        </p:nvSpPr>
        <p:spPr>
          <a:xfrm>
            <a:off x="772650" y="1979273"/>
            <a:ext cx="2443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9"/>
          <p:cNvSpPr txBox="1">
            <a:spLocks noGrp="1"/>
          </p:cNvSpPr>
          <p:nvPr>
            <p:ph type="title" idx="2"/>
          </p:nvPr>
        </p:nvSpPr>
        <p:spPr>
          <a:xfrm>
            <a:off x="3291776" y="1565975"/>
            <a:ext cx="2443500" cy="52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96" name="Google Shape;96;p19"/>
          <p:cNvSpPr txBox="1">
            <a:spLocks noGrp="1"/>
          </p:cNvSpPr>
          <p:nvPr>
            <p:ph type="subTitle" idx="3"/>
          </p:nvPr>
        </p:nvSpPr>
        <p:spPr>
          <a:xfrm>
            <a:off x="3291777" y="1979273"/>
            <a:ext cx="2443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9"/>
          <p:cNvSpPr txBox="1">
            <a:spLocks noGrp="1"/>
          </p:cNvSpPr>
          <p:nvPr>
            <p:ph type="title" idx="4"/>
          </p:nvPr>
        </p:nvSpPr>
        <p:spPr>
          <a:xfrm>
            <a:off x="772650" y="3083619"/>
            <a:ext cx="2443500" cy="52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98" name="Google Shape;98;p19"/>
          <p:cNvSpPr txBox="1">
            <a:spLocks noGrp="1"/>
          </p:cNvSpPr>
          <p:nvPr>
            <p:ph type="subTitle" idx="5"/>
          </p:nvPr>
        </p:nvSpPr>
        <p:spPr>
          <a:xfrm>
            <a:off x="772650" y="3496926"/>
            <a:ext cx="2443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9"/>
          <p:cNvSpPr txBox="1">
            <a:spLocks noGrp="1"/>
          </p:cNvSpPr>
          <p:nvPr>
            <p:ph type="title" idx="6"/>
          </p:nvPr>
        </p:nvSpPr>
        <p:spPr>
          <a:xfrm>
            <a:off x="3300396" y="3083619"/>
            <a:ext cx="2426400" cy="52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00" name="Google Shape;100;p19"/>
          <p:cNvSpPr txBox="1">
            <a:spLocks noGrp="1"/>
          </p:cNvSpPr>
          <p:nvPr>
            <p:ph type="subTitle" idx="7"/>
          </p:nvPr>
        </p:nvSpPr>
        <p:spPr>
          <a:xfrm>
            <a:off x="3291777" y="3496926"/>
            <a:ext cx="2443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9"/>
          <p:cNvSpPr txBox="1">
            <a:spLocks noGrp="1"/>
          </p:cNvSpPr>
          <p:nvPr>
            <p:ph type="title" idx="8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9"/>
          <p:cNvSpPr/>
          <p:nvPr/>
        </p:nvSpPr>
        <p:spPr>
          <a:xfrm>
            <a:off x="148375" y="148500"/>
            <a:ext cx="8869500" cy="48465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>
            <a:spLocks noGrp="1"/>
          </p:cNvSpPr>
          <p:nvPr>
            <p:ph type="title"/>
          </p:nvPr>
        </p:nvSpPr>
        <p:spPr>
          <a:xfrm>
            <a:off x="6651929" y="596775"/>
            <a:ext cx="18123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05" name="Google Shape;105;p20"/>
          <p:cNvSpPr txBox="1">
            <a:spLocks noGrp="1"/>
          </p:cNvSpPr>
          <p:nvPr>
            <p:ph type="subTitle" idx="1"/>
          </p:nvPr>
        </p:nvSpPr>
        <p:spPr>
          <a:xfrm>
            <a:off x="6651929" y="1023959"/>
            <a:ext cx="18123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0"/>
          <p:cNvSpPr txBox="1">
            <a:spLocks noGrp="1"/>
          </p:cNvSpPr>
          <p:nvPr>
            <p:ph type="title" idx="2"/>
          </p:nvPr>
        </p:nvSpPr>
        <p:spPr>
          <a:xfrm>
            <a:off x="3876449" y="2061850"/>
            <a:ext cx="18123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07" name="Google Shape;107;p20"/>
          <p:cNvSpPr txBox="1">
            <a:spLocks noGrp="1"/>
          </p:cNvSpPr>
          <p:nvPr>
            <p:ph type="subTitle" idx="3"/>
          </p:nvPr>
        </p:nvSpPr>
        <p:spPr>
          <a:xfrm>
            <a:off x="3876450" y="2489034"/>
            <a:ext cx="18123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0"/>
          <p:cNvSpPr txBox="1">
            <a:spLocks noGrp="1"/>
          </p:cNvSpPr>
          <p:nvPr>
            <p:ph type="title" idx="4"/>
          </p:nvPr>
        </p:nvSpPr>
        <p:spPr>
          <a:xfrm>
            <a:off x="3876453" y="596775"/>
            <a:ext cx="18123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09" name="Google Shape;109;p20"/>
          <p:cNvSpPr txBox="1">
            <a:spLocks noGrp="1"/>
          </p:cNvSpPr>
          <p:nvPr>
            <p:ph type="subTitle" idx="5"/>
          </p:nvPr>
        </p:nvSpPr>
        <p:spPr>
          <a:xfrm>
            <a:off x="3876455" y="1023959"/>
            <a:ext cx="18123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20"/>
          <p:cNvSpPr txBox="1">
            <a:spLocks noGrp="1"/>
          </p:cNvSpPr>
          <p:nvPr>
            <p:ph type="title" idx="6"/>
          </p:nvPr>
        </p:nvSpPr>
        <p:spPr>
          <a:xfrm>
            <a:off x="3876449" y="3526925"/>
            <a:ext cx="18123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11" name="Google Shape;111;p20"/>
          <p:cNvSpPr txBox="1">
            <a:spLocks noGrp="1"/>
          </p:cNvSpPr>
          <p:nvPr>
            <p:ph type="subTitle" idx="7"/>
          </p:nvPr>
        </p:nvSpPr>
        <p:spPr>
          <a:xfrm>
            <a:off x="3876450" y="3947167"/>
            <a:ext cx="18123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0"/>
          <p:cNvSpPr txBox="1">
            <a:spLocks noGrp="1"/>
          </p:cNvSpPr>
          <p:nvPr>
            <p:ph type="title" idx="8"/>
          </p:nvPr>
        </p:nvSpPr>
        <p:spPr>
          <a:xfrm>
            <a:off x="6651925" y="2061850"/>
            <a:ext cx="18123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13" name="Google Shape;113;p20"/>
          <p:cNvSpPr txBox="1">
            <a:spLocks noGrp="1"/>
          </p:cNvSpPr>
          <p:nvPr>
            <p:ph type="subTitle" idx="9"/>
          </p:nvPr>
        </p:nvSpPr>
        <p:spPr>
          <a:xfrm>
            <a:off x="6651925" y="2489034"/>
            <a:ext cx="18123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0"/>
          <p:cNvSpPr txBox="1">
            <a:spLocks noGrp="1"/>
          </p:cNvSpPr>
          <p:nvPr>
            <p:ph type="title" idx="13"/>
          </p:nvPr>
        </p:nvSpPr>
        <p:spPr>
          <a:xfrm>
            <a:off x="6651925" y="3526925"/>
            <a:ext cx="18123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15" name="Google Shape;115;p20"/>
          <p:cNvSpPr txBox="1">
            <a:spLocks noGrp="1"/>
          </p:cNvSpPr>
          <p:nvPr>
            <p:ph type="subTitle" idx="14"/>
          </p:nvPr>
        </p:nvSpPr>
        <p:spPr>
          <a:xfrm>
            <a:off x="6651925" y="3947167"/>
            <a:ext cx="18123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20"/>
          <p:cNvSpPr txBox="1">
            <a:spLocks noGrp="1"/>
          </p:cNvSpPr>
          <p:nvPr>
            <p:ph type="title" idx="15"/>
          </p:nvPr>
        </p:nvSpPr>
        <p:spPr>
          <a:xfrm>
            <a:off x="796200" y="2024325"/>
            <a:ext cx="2117100" cy="95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0"/>
          <p:cNvSpPr/>
          <p:nvPr/>
        </p:nvSpPr>
        <p:spPr>
          <a:xfrm>
            <a:off x="148375" y="148500"/>
            <a:ext cx="8869500" cy="48465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4117025" y="2560625"/>
            <a:ext cx="4017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5999150" y="1075000"/>
            <a:ext cx="2135400" cy="149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109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4439500" y="3556833"/>
            <a:ext cx="3695400" cy="69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/>
          <p:nvPr/>
        </p:nvSpPr>
        <p:spPr>
          <a:xfrm>
            <a:off x="148375" y="148500"/>
            <a:ext cx="8869500" cy="48465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LANK_1_1_1_1_1_1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>
            <a:spLocks noGrp="1"/>
          </p:cNvSpPr>
          <p:nvPr>
            <p:ph type="title" hasCustomPrompt="1"/>
          </p:nvPr>
        </p:nvSpPr>
        <p:spPr>
          <a:xfrm>
            <a:off x="1055400" y="983350"/>
            <a:ext cx="3859500" cy="82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sz="5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20" name="Google Shape;120;p21"/>
          <p:cNvSpPr txBox="1">
            <a:spLocks noGrp="1"/>
          </p:cNvSpPr>
          <p:nvPr>
            <p:ph type="subTitle" idx="1"/>
          </p:nvPr>
        </p:nvSpPr>
        <p:spPr>
          <a:xfrm>
            <a:off x="1055400" y="1811650"/>
            <a:ext cx="4327200" cy="540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242424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1"/>
          <p:cNvSpPr txBox="1">
            <a:spLocks noGrp="1"/>
          </p:cNvSpPr>
          <p:nvPr>
            <p:ph type="title" idx="2" hasCustomPrompt="1"/>
          </p:nvPr>
        </p:nvSpPr>
        <p:spPr>
          <a:xfrm>
            <a:off x="1055400" y="2605127"/>
            <a:ext cx="3859500" cy="82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sz="5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22" name="Google Shape;122;p21"/>
          <p:cNvSpPr txBox="1">
            <a:spLocks noGrp="1"/>
          </p:cNvSpPr>
          <p:nvPr>
            <p:ph type="subTitle" idx="3"/>
          </p:nvPr>
        </p:nvSpPr>
        <p:spPr>
          <a:xfrm>
            <a:off x="1055400" y="3433423"/>
            <a:ext cx="4327200" cy="540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242424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1"/>
          <p:cNvSpPr/>
          <p:nvPr/>
        </p:nvSpPr>
        <p:spPr>
          <a:xfrm>
            <a:off x="148375" y="148500"/>
            <a:ext cx="8869500" cy="48465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/>
          <p:nvPr/>
        </p:nvSpPr>
        <p:spPr>
          <a:xfrm>
            <a:off x="148375" y="148500"/>
            <a:ext cx="8869500" cy="48465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22"/>
          <p:cNvSpPr txBox="1">
            <a:spLocks noGrp="1"/>
          </p:cNvSpPr>
          <p:nvPr>
            <p:ph type="ctrTitle"/>
          </p:nvPr>
        </p:nvSpPr>
        <p:spPr>
          <a:xfrm>
            <a:off x="2429950" y="499475"/>
            <a:ext cx="4284000" cy="99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7" name="Google Shape;127;p22"/>
          <p:cNvSpPr txBox="1">
            <a:spLocks noGrp="1"/>
          </p:cNvSpPr>
          <p:nvPr>
            <p:ph type="subTitle" idx="1"/>
          </p:nvPr>
        </p:nvSpPr>
        <p:spPr>
          <a:xfrm>
            <a:off x="3265350" y="1502417"/>
            <a:ext cx="2613300" cy="128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8" name="Google Shape;128;p22"/>
          <p:cNvSpPr txBox="1">
            <a:spLocks noGrp="1"/>
          </p:cNvSpPr>
          <p:nvPr>
            <p:ph type="subTitle" idx="2"/>
          </p:nvPr>
        </p:nvSpPr>
        <p:spPr>
          <a:xfrm>
            <a:off x="2425000" y="4124521"/>
            <a:ext cx="4293900" cy="45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434343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9" name="Google Shape;129;p22"/>
          <p:cNvSpPr txBox="1"/>
          <p:nvPr/>
        </p:nvSpPr>
        <p:spPr>
          <a:xfrm>
            <a:off x="2730325" y="3416238"/>
            <a:ext cx="3705600" cy="63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CRÉDITOS: Esta plantilla de presentación fue creada por </a:t>
            </a:r>
            <a:r>
              <a:rPr lang="es" sz="1000">
                <a:solidFill>
                  <a:srgbClr val="434343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2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s" sz="10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, que incluye iconos de </a:t>
            </a:r>
            <a:r>
              <a:rPr lang="es" sz="1000">
                <a:solidFill>
                  <a:srgbClr val="434343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3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s" sz="10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, infografías e imágenes de </a:t>
            </a:r>
            <a:r>
              <a:rPr lang="es" sz="1000">
                <a:solidFill>
                  <a:srgbClr val="434343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4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s" sz="10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 e ilustraciones de </a:t>
            </a:r>
            <a:r>
              <a:rPr lang="es" sz="1000">
                <a:solidFill>
                  <a:srgbClr val="434343"/>
                </a:solidFill>
                <a:uFill>
                  <a:noFill/>
                </a:uFill>
                <a:latin typeface="Nunito"/>
                <a:ea typeface="Nunito"/>
                <a:cs typeface="Nunito"/>
                <a:sym typeface="Nunito"/>
                <a:hlinkClick r:id="rId5">
                  <a:extLst>
                    <a:ext uri="{A12FA001-AC4F-418D-AE19-62706E023703}">
                      <ahyp:hlinkClr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val="tx"/>
                    </a:ext>
                  </a:extLst>
                </a:hlinkClick>
              </a:rPr>
              <a:t>Storyset</a:t>
            </a:r>
            <a:endParaRPr sz="1000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endParaRPr sz="1000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/>
          <p:nvPr/>
        </p:nvSpPr>
        <p:spPr>
          <a:xfrm>
            <a:off x="148375" y="148500"/>
            <a:ext cx="8869500" cy="48465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720000" y="3688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941825" y="1202500"/>
            <a:ext cx="7194000" cy="33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Livvic"/>
              <a:buAutoNum type="arabicPeriod"/>
              <a:defRPr sz="1200"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AutoNum type="alphaLcPeriod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AutoNum type="romanLcPeriod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AutoNum type="arabicPeriod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AutoNum type="alphaLcPeriod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AutoNum type="romanLcPeriod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AutoNum type="arabicPeriod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AutoNum type="alphaLcPeriod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AutoNum type="romanLcPeriod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148375" y="148500"/>
            <a:ext cx="8869500" cy="48465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/>
          <p:nvPr/>
        </p:nvSpPr>
        <p:spPr>
          <a:xfrm>
            <a:off x="148375" y="148500"/>
            <a:ext cx="8869500" cy="48465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ubTitle" idx="1"/>
          </p:nvPr>
        </p:nvSpPr>
        <p:spPr>
          <a:xfrm>
            <a:off x="907137" y="3077720"/>
            <a:ext cx="3350400" cy="51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400">
                <a:latin typeface="Questrial"/>
                <a:ea typeface="Questrial"/>
                <a:cs typeface="Questrial"/>
                <a:sym typeface="Quest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ubTitle" idx="2"/>
          </p:nvPr>
        </p:nvSpPr>
        <p:spPr>
          <a:xfrm>
            <a:off x="4886463" y="820194"/>
            <a:ext cx="3350400" cy="51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400">
                <a:latin typeface="Questrial"/>
                <a:ea typeface="Questrial"/>
                <a:cs typeface="Questrial"/>
                <a:sym typeface="Questria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ubTitle" idx="3"/>
          </p:nvPr>
        </p:nvSpPr>
        <p:spPr>
          <a:xfrm>
            <a:off x="1349937" y="3565479"/>
            <a:ext cx="2907600" cy="8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4"/>
          </p:nvPr>
        </p:nvSpPr>
        <p:spPr>
          <a:xfrm>
            <a:off x="4886463" y="1316836"/>
            <a:ext cx="2907600" cy="8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60708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/>
          <p:nvPr/>
        </p:nvSpPr>
        <p:spPr>
          <a:xfrm>
            <a:off x="148375" y="148500"/>
            <a:ext cx="8869500" cy="48465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>
            <a:spLocks noGrp="1"/>
          </p:cNvSpPr>
          <p:nvPr>
            <p:ph type="title"/>
          </p:nvPr>
        </p:nvSpPr>
        <p:spPr>
          <a:xfrm>
            <a:off x="4329250" y="826025"/>
            <a:ext cx="40152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1"/>
          </p:nvPr>
        </p:nvSpPr>
        <p:spPr>
          <a:xfrm>
            <a:off x="4335700" y="1602275"/>
            <a:ext cx="3813300" cy="237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7"/>
          <p:cNvSpPr/>
          <p:nvPr/>
        </p:nvSpPr>
        <p:spPr>
          <a:xfrm>
            <a:off x="148375" y="148500"/>
            <a:ext cx="8869500" cy="48465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>
            <a:spLocks noGrp="1"/>
          </p:cNvSpPr>
          <p:nvPr>
            <p:ph type="title"/>
          </p:nvPr>
        </p:nvSpPr>
        <p:spPr>
          <a:xfrm>
            <a:off x="638700" y="3202625"/>
            <a:ext cx="7866900" cy="1074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58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36" name="Google Shape;36;p8"/>
          <p:cNvSpPr/>
          <p:nvPr/>
        </p:nvSpPr>
        <p:spPr>
          <a:xfrm>
            <a:off x="148375" y="148500"/>
            <a:ext cx="8869500" cy="48465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713225" y="1033212"/>
            <a:ext cx="4402200" cy="1570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9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ubTitle" idx="1"/>
          </p:nvPr>
        </p:nvSpPr>
        <p:spPr>
          <a:xfrm>
            <a:off x="713225" y="2756088"/>
            <a:ext cx="3424500" cy="135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/>
          <p:nvPr/>
        </p:nvSpPr>
        <p:spPr>
          <a:xfrm>
            <a:off x="148375" y="148500"/>
            <a:ext cx="8869500" cy="48465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title"/>
          </p:nvPr>
        </p:nvSpPr>
        <p:spPr>
          <a:xfrm>
            <a:off x="740550" y="2653478"/>
            <a:ext cx="4667100" cy="12981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0"/>
          <p:cNvSpPr/>
          <p:nvPr/>
        </p:nvSpPr>
        <p:spPr>
          <a:xfrm>
            <a:off x="148375" y="148500"/>
            <a:ext cx="8869500" cy="48465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251"/>
        </a:solid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8"/>
          <p:cNvSpPr/>
          <p:nvPr/>
        </p:nvSpPr>
        <p:spPr>
          <a:xfrm>
            <a:off x="141575" y="135900"/>
            <a:ext cx="8886600" cy="4856700"/>
          </a:xfrm>
          <a:prstGeom prst="rect">
            <a:avLst/>
          </a:prstGeom>
          <a:noFill/>
          <a:ln w="19050" cap="flat" cmpd="sng">
            <a:solidFill>
              <a:srgbClr val="E8D8C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44" name="Google Shape;144;p28"/>
          <p:cNvSpPr txBox="1">
            <a:spLocks noGrp="1"/>
          </p:cNvSpPr>
          <p:nvPr>
            <p:ph type="ctrTitle"/>
          </p:nvPr>
        </p:nvSpPr>
        <p:spPr>
          <a:xfrm>
            <a:off x="837675" y="1954025"/>
            <a:ext cx="4553400" cy="18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800">
                <a:solidFill>
                  <a:srgbClr val="E8D8C1"/>
                </a:solidFill>
              </a:rPr>
              <a:t>Developer Salaries:</a:t>
            </a:r>
            <a:endParaRPr sz="3800">
              <a:solidFill>
                <a:srgbClr val="E8D8C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300" b="0">
                <a:solidFill>
                  <a:srgbClr val="E8D8C1"/>
                </a:solidFill>
              </a:rPr>
              <a:t>A multivariate analysis and a predictive model</a:t>
            </a:r>
            <a:endParaRPr sz="3300" b="0">
              <a:solidFill>
                <a:srgbClr val="E8D8C1"/>
              </a:solidFill>
            </a:endParaRPr>
          </a:p>
        </p:txBody>
      </p:sp>
      <p:sp>
        <p:nvSpPr>
          <p:cNvPr id="145" name="Google Shape;145;p28"/>
          <p:cNvSpPr txBox="1">
            <a:spLocks noGrp="1"/>
          </p:cNvSpPr>
          <p:nvPr>
            <p:ph type="subTitle" idx="1"/>
          </p:nvPr>
        </p:nvSpPr>
        <p:spPr>
          <a:xfrm>
            <a:off x="837675" y="3900750"/>
            <a:ext cx="4553400" cy="56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E8D8C1"/>
                </a:solidFill>
              </a:rPr>
              <a:t>A portfolio project by Viktor Soltész</a:t>
            </a:r>
            <a:endParaRPr>
              <a:solidFill>
                <a:srgbClr val="E8D8C1"/>
              </a:solidFill>
            </a:endParaRPr>
          </a:p>
        </p:txBody>
      </p:sp>
      <p:cxnSp>
        <p:nvCxnSpPr>
          <p:cNvPr id="146" name="Google Shape;146;p28"/>
          <p:cNvCxnSpPr/>
          <p:nvPr/>
        </p:nvCxnSpPr>
        <p:spPr>
          <a:xfrm>
            <a:off x="936141" y="3821618"/>
            <a:ext cx="4208100" cy="0"/>
          </a:xfrm>
          <a:prstGeom prst="straightConnector1">
            <a:avLst/>
          </a:prstGeom>
          <a:noFill/>
          <a:ln w="19050" cap="flat" cmpd="sng">
            <a:solidFill>
              <a:srgbClr val="E8D8C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7" name="Google Shape;147;p28"/>
          <p:cNvCxnSpPr/>
          <p:nvPr/>
        </p:nvCxnSpPr>
        <p:spPr>
          <a:xfrm>
            <a:off x="7577400" y="4216675"/>
            <a:ext cx="0" cy="775800"/>
          </a:xfrm>
          <a:prstGeom prst="straightConnector1">
            <a:avLst/>
          </a:prstGeom>
          <a:noFill/>
          <a:ln w="9525" cap="flat" cmpd="sng">
            <a:solidFill>
              <a:srgbClr val="E8D8C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8" name="Google Shape;148;p28"/>
          <p:cNvCxnSpPr/>
          <p:nvPr/>
        </p:nvCxnSpPr>
        <p:spPr>
          <a:xfrm>
            <a:off x="7819700" y="3867325"/>
            <a:ext cx="0" cy="1125300"/>
          </a:xfrm>
          <a:prstGeom prst="straightConnector1">
            <a:avLst/>
          </a:prstGeom>
          <a:noFill/>
          <a:ln w="9525" cap="flat" cmpd="sng">
            <a:solidFill>
              <a:srgbClr val="E8D8C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9" name="Google Shape;149;p28"/>
          <p:cNvCxnSpPr/>
          <p:nvPr/>
        </p:nvCxnSpPr>
        <p:spPr>
          <a:xfrm>
            <a:off x="8062000" y="3562575"/>
            <a:ext cx="0" cy="1430100"/>
          </a:xfrm>
          <a:prstGeom prst="straightConnector1">
            <a:avLst/>
          </a:prstGeom>
          <a:noFill/>
          <a:ln w="9525" cap="flat" cmpd="sng">
            <a:solidFill>
              <a:srgbClr val="E8D8C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0" name="Google Shape;150;p28"/>
          <p:cNvCxnSpPr/>
          <p:nvPr/>
        </p:nvCxnSpPr>
        <p:spPr>
          <a:xfrm>
            <a:off x="8304300" y="3287575"/>
            <a:ext cx="0" cy="1705200"/>
          </a:xfrm>
          <a:prstGeom prst="straightConnector1">
            <a:avLst/>
          </a:prstGeom>
          <a:noFill/>
          <a:ln w="19050" cap="flat" cmpd="sng">
            <a:solidFill>
              <a:srgbClr val="E8D8C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1" name="Google Shape;151;p28"/>
          <p:cNvCxnSpPr/>
          <p:nvPr/>
        </p:nvCxnSpPr>
        <p:spPr>
          <a:xfrm>
            <a:off x="8546600" y="2950950"/>
            <a:ext cx="0" cy="2041800"/>
          </a:xfrm>
          <a:prstGeom prst="straightConnector1">
            <a:avLst/>
          </a:prstGeom>
          <a:noFill/>
          <a:ln w="19050" cap="flat" cmpd="sng">
            <a:solidFill>
              <a:srgbClr val="E8D8C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2" name="Google Shape;152;p28"/>
          <p:cNvCxnSpPr/>
          <p:nvPr/>
        </p:nvCxnSpPr>
        <p:spPr>
          <a:xfrm>
            <a:off x="8788925" y="2640925"/>
            <a:ext cx="0" cy="2351400"/>
          </a:xfrm>
          <a:prstGeom prst="straightConnector1">
            <a:avLst/>
          </a:prstGeom>
          <a:noFill/>
          <a:ln w="19050" cap="flat" cmpd="sng">
            <a:solidFill>
              <a:srgbClr val="E8D8C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3" name="Google Shape;153;p28"/>
          <p:cNvCxnSpPr/>
          <p:nvPr/>
        </p:nvCxnSpPr>
        <p:spPr>
          <a:xfrm>
            <a:off x="7335100" y="4536275"/>
            <a:ext cx="0" cy="456300"/>
          </a:xfrm>
          <a:prstGeom prst="straightConnector1">
            <a:avLst/>
          </a:prstGeom>
          <a:noFill/>
          <a:ln w="9525" cap="flat" cmpd="sng">
            <a:solidFill>
              <a:srgbClr val="E8D8C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4" name="Google Shape;154;p28"/>
          <p:cNvCxnSpPr/>
          <p:nvPr/>
        </p:nvCxnSpPr>
        <p:spPr>
          <a:xfrm>
            <a:off x="7092800" y="4833600"/>
            <a:ext cx="0" cy="159000"/>
          </a:xfrm>
          <a:prstGeom prst="straightConnector1">
            <a:avLst/>
          </a:prstGeom>
          <a:noFill/>
          <a:ln w="9525" cap="flat" cmpd="sng">
            <a:solidFill>
              <a:srgbClr val="E8D8C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9"/>
          <p:cNvSpPr/>
          <p:nvPr/>
        </p:nvSpPr>
        <p:spPr>
          <a:xfrm>
            <a:off x="6649250" y="1045725"/>
            <a:ext cx="2213400" cy="3829800"/>
          </a:xfrm>
          <a:prstGeom prst="rect">
            <a:avLst/>
          </a:prstGeom>
          <a:solidFill>
            <a:srgbClr val="4042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EEF0F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60" name="Google Shape;160;p29"/>
          <p:cNvSpPr txBox="1">
            <a:spLocks noGrp="1"/>
          </p:cNvSpPr>
          <p:nvPr>
            <p:ph type="title"/>
          </p:nvPr>
        </p:nvSpPr>
        <p:spPr>
          <a:xfrm>
            <a:off x="503075" y="3688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Abstract</a:t>
            </a:r>
            <a:endParaRPr b="0"/>
          </a:p>
        </p:txBody>
      </p:sp>
      <p:sp>
        <p:nvSpPr>
          <p:cNvPr id="161" name="Google Shape;161;p29"/>
          <p:cNvSpPr txBox="1">
            <a:spLocks noGrp="1"/>
          </p:cNvSpPr>
          <p:nvPr>
            <p:ph type="body" idx="1"/>
          </p:nvPr>
        </p:nvSpPr>
        <p:spPr>
          <a:xfrm>
            <a:off x="503075" y="1202500"/>
            <a:ext cx="5935800" cy="33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 b="1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Project Overview:</a:t>
            </a:r>
            <a:endParaRPr sz="1400" b="1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This project analyzes software developer salaries using thousands of survey responses collected over multiple years (2018-2024).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 b="1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Data Sources</a:t>
            </a:r>
            <a:r>
              <a:rPr lang="es" b="1">
                <a:solidFill>
                  <a:schemeClr val="dk1"/>
                </a:solidFill>
              </a:rPr>
              <a:t>:</a:t>
            </a:r>
            <a:endParaRPr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	The analysis builds on 11 publicly available surveys from 3 distinct sources,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	covering a wide range of data points on developer salaries.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 b="1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Project phases:</a:t>
            </a:r>
            <a:endParaRPr b="1">
              <a:solidFill>
                <a:schemeClr val="dk1"/>
              </a:solidFill>
            </a:endParaRPr>
          </a:p>
          <a:p>
            <a:pPr marL="9144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s">
                <a:solidFill>
                  <a:schemeClr val="dk1"/>
                </a:solidFill>
              </a:rPr>
              <a:t>Preparation: Data cleaning, transformation, and quality assessment.</a:t>
            </a:r>
            <a:endParaRPr>
              <a:solidFill>
                <a:schemeClr val="dk1"/>
              </a:solidFill>
            </a:endParaRPr>
          </a:p>
          <a:p>
            <a:pPr marL="9144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s">
                <a:solidFill>
                  <a:schemeClr val="dk1"/>
                </a:solidFill>
              </a:rPr>
              <a:t>Analysis: Trend discovery and multivariate ANOVA.</a:t>
            </a:r>
            <a:endParaRPr>
              <a:solidFill>
                <a:schemeClr val="dk1"/>
              </a:solidFill>
            </a:endParaRPr>
          </a:p>
          <a:p>
            <a:pPr marL="9144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es">
                <a:solidFill>
                  <a:schemeClr val="dk1"/>
                </a:solidFill>
              </a:rPr>
              <a:t>Prediction: Regression modeling for personalized salary estimates.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 b="1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Outcomes:</a:t>
            </a:r>
            <a:endParaRPr b="1">
              <a:solidFill>
                <a:schemeClr val="dk1"/>
              </a:solidFill>
            </a:endParaRPr>
          </a:p>
          <a:p>
            <a:pPr marL="9144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lphaUcPeriod"/>
            </a:pPr>
            <a:r>
              <a:rPr lang="es">
                <a:solidFill>
                  <a:schemeClr val="dk1"/>
                </a:solidFill>
              </a:rPr>
              <a:t>Provides a deep insight into the software development field.</a:t>
            </a:r>
            <a:endParaRPr>
              <a:solidFill>
                <a:schemeClr val="dk1"/>
              </a:solidFill>
            </a:endParaRPr>
          </a:p>
          <a:p>
            <a:pPr marL="9144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lphaUcPeriod"/>
            </a:pPr>
            <a:r>
              <a:rPr lang="es">
                <a:solidFill>
                  <a:schemeClr val="dk1"/>
                </a:solidFill>
              </a:rPr>
              <a:t>Examined and evaluated the key variables influencing salaries, assessing their variability and significance.</a:t>
            </a:r>
            <a:endParaRPr>
              <a:solidFill>
                <a:schemeClr val="dk1"/>
              </a:solidFill>
            </a:endParaRPr>
          </a:p>
          <a:p>
            <a:pPr marL="9144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lphaUcPeriod"/>
            </a:pPr>
            <a:r>
              <a:rPr lang="es">
                <a:solidFill>
                  <a:schemeClr val="dk1"/>
                </a:solidFill>
              </a:rPr>
              <a:t>Determined if all surveys consistently reflect the same underlying salary trends.</a:t>
            </a:r>
            <a:endParaRPr>
              <a:solidFill>
                <a:schemeClr val="dk1"/>
              </a:solidFill>
            </a:endParaRPr>
          </a:p>
          <a:p>
            <a:pPr marL="914400" lvl="0" indent="-304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lphaUcPeriod"/>
            </a:pPr>
            <a:r>
              <a:rPr lang="es">
                <a:solidFill>
                  <a:schemeClr val="dk1"/>
                </a:solidFill>
              </a:rPr>
              <a:t>Developed a model to predict a personalized expected salary.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cxnSp>
        <p:nvCxnSpPr>
          <p:cNvPr id="162" name="Google Shape;162;p29"/>
          <p:cNvCxnSpPr/>
          <p:nvPr/>
        </p:nvCxnSpPr>
        <p:spPr>
          <a:xfrm>
            <a:off x="589000" y="1045726"/>
            <a:ext cx="5619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3" name="Google Shape;163;p29"/>
          <p:cNvSpPr/>
          <p:nvPr/>
        </p:nvSpPr>
        <p:spPr>
          <a:xfrm>
            <a:off x="6996196" y="2773097"/>
            <a:ext cx="1519498" cy="1469734"/>
          </a:xfrm>
          <a:custGeom>
            <a:avLst/>
            <a:gdLst/>
            <a:ahLst/>
            <a:cxnLst/>
            <a:rect l="l" t="t" r="r" b="b"/>
            <a:pathLst>
              <a:path w="11407" h="11033" extrusionOk="0">
                <a:moveTo>
                  <a:pt x="1698" y="1130"/>
                </a:moveTo>
                <a:cubicBezTo>
                  <a:pt x="1739" y="1130"/>
                  <a:pt x="1780" y="1133"/>
                  <a:pt x="1822" y="1137"/>
                </a:cubicBezTo>
                <a:lnTo>
                  <a:pt x="1143" y="3626"/>
                </a:lnTo>
                <a:cubicBezTo>
                  <a:pt x="643" y="3423"/>
                  <a:pt x="357" y="2852"/>
                  <a:pt x="512" y="2316"/>
                </a:cubicBezTo>
                <a:lnTo>
                  <a:pt x="607" y="1959"/>
                </a:lnTo>
                <a:cubicBezTo>
                  <a:pt x="750" y="1453"/>
                  <a:pt x="1207" y="1130"/>
                  <a:pt x="1698" y="1130"/>
                </a:cubicBezTo>
                <a:close/>
                <a:moveTo>
                  <a:pt x="2641" y="304"/>
                </a:moveTo>
                <a:cubicBezTo>
                  <a:pt x="2755" y="304"/>
                  <a:pt x="2867" y="357"/>
                  <a:pt x="2929" y="471"/>
                </a:cubicBezTo>
                <a:cubicBezTo>
                  <a:pt x="2977" y="542"/>
                  <a:pt x="2989" y="649"/>
                  <a:pt x="2965" y="732"/>
                </a:cubicBezTo>
                <a:lnTo>
                  <a:pt x="1941" y="4566"/>
                </a:lnTo>
                <a:cubicBezTo>
                  <a:pt x="1905" y="4650"/>
                  <a:pt x="1846" y="4733"/>
                  <a:pt x="1774" y="4769"/>
                </a:cubicBezTo>
                <a:cubicBezTo>
                  <a:pt x="1719" y="4806"/>
                  <a:pt x="1659" y="4822"/>
                  <a:pt x="1601" y="4822"/>
                </a:cubicBezTo>
                <a:cubicBezTo>
                  <a:pt x="1396" y="4822"/>
                  <a:pt x="1207" y="4619"/>
                  <a:pt x="1262" y="4388"/>
                </a:cubicBezTo>
                <a:cubicBezTo>
                  <a:pt x="1310" y="4209"/>
                  <a:pt x="2215" y="828"/>
                  <a:pt x="2298" y="566"/>
                </a:cubicBezTo>
                <a:cubicBezTo>
                  <a:pt x="2339" y="397"/>
                  <a:pt x="2491" y="304"/>
                  <a:pt x="2641" y="304"/>
                </a:cubicBezTo>
                <a:close/>
                <a:moveTo>
                  <a:pt x="8751" y="3792"/>
                </a:moveTo>
                <a:lnTo>
                  <a:pt x="10168" y="4173"/>
                </a:lnTo>
                <a:lnTo>
                  <a:pt x="9894" y="5185"/>
                </a:lnTo>
                <a:lnTo>
                  <a:pt x="8489" y="4804"/>
                </a:lnTo>
                <a:cubicBezTo>
                  <a:pt x="8525" y="4614"/>
                  <a:pt x="8704" y="3983"/>
                  <a:pt x="8751" y="3792"/>
                </a:cubicBezTo>
                <a:close/>
                <a:moveTo>
                  <a:pt x="10789" y="3812"/>
                </a:moveTo>
                <a:cubicBezTo>
                  <a:pt x="10804" y="3812"/>
                  <a:pt x="10819" y="3813"/>
                  <a:pt x="10835" y="3816"/>
                </a:cubicBezTo>
                <a:cubicBezTo>
                  <a:pt x="10954" y="3852"/>
                  <a:pt x="11025" y="3971"/>
                  <a:pt x="11001" y="4090"/>
                </a:cubicBezTo>
                <a:lnTo>
                  <a:pt x="10573" y="5662"/>
                </a:lnTo>
                <a:cubicBezTo>
                  <a:pt x="10542" y="5765"/>
                  <a:pt x="10447" y="5833"/>
                  <a:pt x="10345" y="5833"/>
                </a:cubicBezTo>
                <a:cubicBezTo>
                  <a:pt x="10330" y="5833"/>
                  <a:pt x="10314" y="5831"/>
                  <a:pt x="10299" y="5828"/>
                </a:cubicBezTo>
                <a:cubicBezTo>
                  <a:pt x="10180" y="5805"/>
                  <a:pt x="10120" y="5626"/>
                  <a:pt x="10132" y="5566"/>
                </a:cubicBezTo>
                <a:cubicBezTo>
                  <a:pt x="10179" y="5391"/>
                  <a:pt x="10560" y="3982"/>
                  <a:pt x="10573" y="3982"/>
                </a:cubicBezTo>
                <a:cubicBezTo>
                  <a:pt x="10573" y="3982"/>
                  <a:pt x="10573" y="3982"/>
                  <a:pt x="10573" y="3983"/>
                </a:cubicBezTo>
                <a:cubicBezTo>
                  <a:pt x="10594" y="3879"/>
                  <a:pt x="10687" y="3812"/>
                  <a:pt x="10789" y="3812"/>
                </a:cubicBezTo>
                <a:close/>
                <a:moveTo>
                  <a:pt x="4679" y="4983"/>
                </a:moveTo>
                <a:lnTo>
                  <a:pt x="6799" y="5447"/>
                </a:lnTo>
                <a:lnTo>
                  <a:pt x="6799" y="5924"/>
                </a:lnTo>
                <a:cubicBezTo>
                  <a:pt x="6799" y="6245"/>
                  <a:pt x="6537" y="6531"/>
                  <a:pt x="6191" y="6531"/>
                </a:cubicBezTo>
                <a:lnTo>
                  <a:pt x="5286" y="6531"/>
                </a:lnTo>
                <a:cubicBezTo>
                  <a:pt x="4953" y="6531"/>
                  <a:pt x="4667" y="6257"/>
                  <a:pt x="4667" y="5924"/>
                </a:cubicBezTo>
                <a:lnTo>
                  <a:pt x="4667" y="4983"/>
                </a:lnTo>
                <a:close/>
                <a:moveTo>
                  <a:pt x="2644" y="0"/>
                </a:moveTo>
                <a:cubicBezTo>
                  <a:pt x="2359" y="0"/>
                  <a:pt x="2075" y="175"/>
                  <a:pt x="1988" y="494"/>
                </a:cubicBezTo>
                <a:lnTo>
                  <a:pt x="1905" y="840"/>
                </a:lnTo>
                <a:cubicBezTo>
                  <a:pt x="1835" y="829"/>
                  <a:pt x="1764" y="824"/>
                  <a:pt x="1694" y="824"/>
                </a:cubicBezTo>
                <a:cubicBezTo>
                  <a:pt x="1065" y="824"/>
                  <a:pt x="469" y="1246"/>
                  <a:pt x="298" y="1899"/>
                </a:cubicBezTo>
                <a:lnTo>
                  <a:pt x="191" y="2256"/>
                </a:lnTo>
                <a:cubicBezTo>
                  <a:pt x="0" y="2947"/>
                  <a:pt x="369" y="3685"/>
                  <a:pt x="1048" y="3959"/>
                </a:cubicBezTo>
                <a:lnTo>
                  <a:pt x="953" y="4292"/>
                </a:lnTo>
                <a:cubicBezTo>
                  <a:pt x="822" y="4751"/>
                  <a:pt x="1191" y="5150"/>
                  <a:pt x="1609" y="5150"/>
                </a:cubicBezTo>
                <a:cubicBezTo>
                  <a:pt x="1723" y="5150"/>
                  <a:pt x="1840" y="5121"/>
                  <a:pt x="1953" y="5054"/>
                </a:cubicBezTo>
                <a:cubicBezTo>
                  <a:pt x="2274" y="4876"/>
                  <a:pt x="2274" y="4554"/>
                  <a:pt x="2322" y="4459"/>
                </a:cubicBezTo>
                <a:lnTo>
                  <a:pt x="4358" y="4912"/>
                </a:lnTo>
                <a:lnTo>
                  <a:pt x="4358" y="5924"/>
                </a:lnTo>
                <a:cubicBezTo>
                  <a:pt x="4358" y="6436"/>
                  <a:pt x="4775" y="6852"/>
                  <a:pt x="5298" y="6852"/>
                </a:cubicBezTo>
                <a:lnTo>
                  <a:pt x="5584" y="6852"/>
                </a:lnTo>
                <a:lnTo>
                  <a:pt x="5584" y="7638"/>
                </a:lnTo>
                <a:lnTo>
                  <a:pt x="4001" y="7638"/>
                </a:lnTo>
                <a:cubicBezTo>
                  <a:pt x="3703" y="7638"/>
                  <a:pt x="3453" y="7900"/>
                  <a:pt x="3453" y="8198"/>
                </a:cubicBezTo>
                <a:cubicBezTo>
                  <a:pt x="3453" y="8495"/>
                  <a:pt x="3703" y="8745"/>
                  <a:pt x="4001" y="8745"/>
                </a:cubicBezTo>
                <a:lnTo>
                  <a:pt x="4298" y="8745"/>
                </a:lnTo>
                <a:lnTo>
                  <a:pt x="2679" y="10758"/>
                </a:lnTo>
                <a:cubicBezTo>
                  <a:pt x="2584" y="10865"/>
                  <a:pt x="2667" y="11019"/>
                  <a:pt x="2810" y="11019"/>
                </a:cubicBezTo>
                <a:cubicBezTo>
                  <a:pt x="2858" y="11019"/>
                  <a:pt x="2905" y="11008"/>
                  <a:pt x="2941" y="10960"/>
                </a:cubicBezTo>
                <a:lnTo>
                  <a:pt x="4727" y="8745"/>
                </a:lnTo>
                <a:lnTo>
                  <a:pt x="5596" y="8745"/>
                </a:lnTo>
                <a:lnTo>
                  <a:pt x="5596" y="10865"/>
                </a:lnTo>
                <a:cubicBezTo>
                  <a:pt x="5596" y="10948"/>
                  <a:pt x="5667" y="11019"/>
                  <a:pt x="5763" y="11019"/>
                </a:cubicBezTo>
                <a:cubicBezTo>
                  <a:pt x="5846" y="11019"/>
                  <a:pt x="5918" y="10948"/>
                  <a:pt x="5918" y="10865"/>
                </a:cubicBezTo>
                <a:lnTo>
                  <a:pt x="5918" y="8745"/>
                </a:lnTo>
                <a:lnTo>
                  <a:pt x="6787" y="8745"/>
                </a:lnTo>
                <a:lnTo>
                  <a:pt x="8573" y="10960"/>
                </a:lnTo>
                <a:cubicBezTo>
                  <a:pt x="8607" y="11009"/>
                  <a:pt x="8658" y="11033"/>
                  <a:pt x="8706" y="11033"/>
                </a:cubicBezTo>
                <a:cubicBezTo>
                  <a:pt x="8741" y="11033"/>
                  <a:pt x="8774" y="11020"/>
                  <a:pt x="8799" y="10996"/>
                </a:cubicBezTo>
                <a:cubicBezTo>
                  <a:pt x="8870" y="10936"/>
                  <a:pt x="8870" y="10829"/>
                  <a:pt x="8823" y="10769"/>
                </a:cubicBezTo>
                <a:lnTo>
                  <a:pt x="7203" y="8757"/>
                </a:lnTo>
                <a:lnTo>
                  <a:pt x="7501" y="8757"/>
                </a:lnTo>
                <a:cubicBezTo>
                  <a:pt x="7799" y="8757"/>
                  <a:pt x="8049" y="8507"/>
                  <a:pt x="8049" y="8210"/>
                </a:cubicBezTo>
                <a:cubicBezTo>
                  <a:pt x="8049" y="7912"/>
                  <a:pt x="7799" y="7662"/>
                  <a:pt x="7501" y="7662"/>
                </a:cubicBezTo>
                <a:lnTo>
                  <a:pt x="7108" y="7662"/>
                </a:lnTo>
                <a:cubicBezTo>
                  <a:pt x="7025" y="7662"/>
                  <a:pt x="6953" y="7733"/>
                  <a:pt x="6953" y="7817"/>
                </a:cubicBezTo>
                <a:cubicBezTo>
                  <a:pt x="6953" y="7912"/>
                  <a:pt x="7025" y="7983"/>
                  <a:pt x="7108" y="7983"/>
                </a:cubicBezTo>
                <a:lnTo>
                  <a:pt x="7501" y="7983"/>
                </a:lnTo>
                <a:cubicBezTo>
                  <a:pt x="7620" y="7983"/>
                  <a:pt x="7727" y="8091"/>
                  <a:pt x="7727" y="8210"/>
                </a:cubicBezTo>
                <a:cubicBezTo>
                  <a:pt x="7727" y="8329"/>
                  <a:pt x="7620" y="8436"/>
                  <a:pt x="7501" y="8436"/>
                </a:cubicBezTo>
                <a:lnTo>
                  <a:pt x="4024" y="8436"/>
                </a:lnTo>
                <a:cubicBezTo>
                  <a:pt x="3905" y="8436"/>
                  <a:pt x="3798" y="8329"/>
                  <a:pt x="3798" y="8210"/>
                </a:cubicBezTo>
                <a:cubicBezTo>
                  <a:pt x="3798" y="8091"/>
                  <a:pt x="3905" y="7983"/>
                  <a:pt x="4024" y="7983"/>
                </a:cubicBezTo>
                <a:lnTo>
                  <a:pt x="6489" y="7983"/>
                </a:lnTo>
                <a:cubicBezTo>
                  <a:pt x="6584" y="7983"/>
                  <a:pt x="6656" y="7912"/>
                  <a:pt x="6656" y="7817"/>
                </a:cubicBezTo>
                <a:cubicBezTo>
                  <a:pt x="6656" y="7733"/>
                  <a:pt x="6584" y="7662"/>
                  <a:pt x="6489" y="7662"/>
                </a:cubicBezTo>
                <a:lnTo>
                  <a:pt x="5929" y="7662"/>
                </a:lnTo>
                <a:lnTo>
                  <a:pt x="5929" y="6876"/>
                </a:lnTo>
                <a:lnTo>
                  <a:pt x="6203" y="6876"/>
                </a:lnTo>
                <a:cubicBezTo>
                  <a:pt x="6727" y="6876"/>
                  <a:pt x="7144" y="6459"/>
                  <a:pt x="7144" y="5935"/>
                </a:cubicBezTo>
                <a:lnTo>
                  <a:pt x="7144" y="5531"/>
                </a:lnTo>
                <a:lnTo>
                  <a:pt x="7668" y="5650"/>
                </a:lnTo>
                <a:cubicBezTo>
                  <a:pt x="7713" y="5660"/>
                  <a:pt x="7758" y="5665"/>
                  <a:pt x="7803" y="5665"/>
                </a:cubicBezTo>
                <a:cubicBezTo>
                  <a:pt x="8075" y="5665"/>
                  <a:pt x="8322" y="5484"/>
                  <a:pt x="8394" y="5197"/>
                </a:cubicBezTo>
                <a:lnTo>
                  <a:pt x="8406" y="5126"/>
                </a:lnTo>
                <a:lnTo>
                  <a:pt x="9823" y="5519"/>
                </a:lnTo>
                <a:cubicBezTo>
                  <a:pt x="9763" y="5793"/>
                  <a:pt x="9930" y="6078"/>
                  <a:pt x="10228" y="6150"/>
                </a:cubicBezTo>
                <a:cubicBezTo>
                  <a:pt x="10279" y="6164"/>
                  <a:pt x="10331" y="6171"/>
                  <a:pt x="10382" y="6171"/>
                </a:cubicBezTo>
                <a:cubicBezTo>
                  <a:pt x="10622" y="6171"/>
                  <a:pt x="10835" y="6015"/>
                  <a:pt x="10894" y="5769"/>
                </a:cubicBezTo>
                <a:lnTo>
                  <a:pt x="11323" y="4185"/>
                </a:lnTo>
                <a:cubicBezTo>
                  <a:pt x="11406" y="3888"/>
                  <a:pt x="11240" y="3590"/>
                  <a:pt x="10942" y="3519"/>
                </a:cubicBezTo>
                <a:cubicBezTo>
                  <a:pt x="10897" y="3507"/>
                  <a:pt x="10852" y="3502"/>
                  <a:pt x="10807" y="3502"/>
                </a:cubicBezTo>
                <a:cubicBezTo>
                  <a:pt x="10568" y="3502"/>
                  <a:pt x="10345" y="3655"/>
                  <a:pt x="10275" y="3876"/>
                </a:cubicBezTo>
                <a:lnTo>
                  <a:pt x="8858" y="3495"/>
                </a:lnTo>
                <a:lnTo>
                  <a:pt x="8870" y="3411"/>
                </a:lnTo>
                <a:cubicBezTo>
                  <a:pt x="8966" y="3090"/>
                  <a:pt x="8775" y="2757"/>
                  <a:pt x="8454" y="2673"/>
                </a:cubicBezTo>
                <a:lnTo>
                  <a:pt x="5679" y="1792"/>
                </a:lnTo>
                <a:cubicBezTo>
                  <a:pt x="5663" y="1787"/>
                  <a:pt x="5646" y="1785"/>
                  <a:pt x="5629" y="1785"/>
                </a:cubicBezTo>
                <a:cubicBezTo>
                  <a:pt x="5561" y="1785"/>
                  <a:pt x="5496" y="1823"/>
                  <a:pt x="5477" y="1899"/>
                </a:cubicBezTo>
                <a:cubicBezTo>
                  <a:pt x="5453" y="1983"/>
                  <a:pt x="5489" y="2078"/>
                  <a:pt x="5584" y="2102"/>
                </a:cubicBezTo>
                <a:lnTo>
                  <a:pt x="8346" y="2983"/>
                </a:lnTo>
                <a:cubicBezTo>
                  <a:pt x="8501" y="3030"/>
                  <a:pt x="8585" y="3197"/>
                  <a:pt x="8549" y="3340"/>
                </a:cubicBezTo>
                <a:cubicBezTo>
                  <a:pt x="8049" y="5162"/>
                  <a:pt x="8144" y="4816"/>
                  <a:pt x="8073" y="5126"/>
                </a:cubicBezTo>
                <a:cubicBezTo>
                  <a:pt x="8030" y="5263"/>
                  <a:pt x="7904" y="5344"/>
                  <a:pt x="7776" y="5344"/>
                </a:cubicBezTo>
                <a:cubicBezTo>
                  <a:pt x="7760" y="5344"/>
                  <a:pt x="7743" y="5343"/>
                  <a:pt x="7727" y="5340"/>
                </a:cubicBezTo>
                <a:lnTo>
                  <a:pt x="2393" y="4161"/>
                </a:lnTo>
                <a:lnTo>
                  <a:pt x="3155" y="1352"/>
                </a:lnTo>
                <a:lnTo>
                  <a:pt x="4977" y="1923"/>
                </a:lnTo>
                <a:cubicBezTo>
                  <a:pt x="4996" y="1931"/>
                  <a:pt x="5016" y="1935"/>
                  <a:pt x="5035" y="1935"/>
                </a:cubicBezTo>
                <a:cubicBezTo>
                  <a:pt x="5100" y="1935"/>
                  <a:pt x="5161" y="1892"/>
                  <a:pt x="5179" y="1828"/>
                </a:cubicBezTo>
                <a:cubicBezTo>
                  <a:pt x="5203" y="1733"/>
                  <a:pt x="5167" y="1649"/>
                  <a:pt x="5072" y="1614"/>
                </a:cubicBezTo>
                <a:lnTo>
                  <a:pt x="3239" y="1030"/>
                </a:lnTo>
                <a:cubicBezTo>
                  <a:pt x="3262" y="935"/>
                  <a:pt x="3405" y="661"/>
                  <a:pt x="3227" y="340"/>
                </a:cubicBezTo>
                <a:cubicBezTo>
                  <a:pt x="3095" y="109"/>
                  <a:pt x="2869" y="0"/>
                  <a:pt x="2644" y="0"/>
                </a:cubicBezTo>
                <a:close/>
              </a:path>
            </a:pathLst>
          </a:custGeom>
          <a:solidFill>
            <a:srgbClr val="DAD3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4" name="Google Shape;164;p29"/>
          <p:cNvGrpSpPr/>
          <p:nvPr/>
        </p:nvGrpSpPr>
        <p:grpSpPr>
          <a:xfrm>
            <a:off x="6925903" y="1168500"/>
            <a:ext cx="1822133" cy="870758"/>
            <a:chOff x="6958078" y="1097700"/>
            <a:chExt cx="1822133" cy="870758"/>
          </a:xfrm>
        </p:grpSpPr>
        <p:grpSp>
          <p:nvGrpSpPr>
            <p:cNvPr id="165" name="Google Shape;165;p29"/>
            <p:cNvGrpSpPr/>
            <p:nvPr/>
          </p:nvGrpSpPr>
          <p:grpSpPr>
            <a:xfrm>
              <a:off x="7663304" y="1097700"/>
              <a:ext cx="1116907" cy="870758"/>
              <a:chOff x="1899664" y="3264020"/>
              <a:chExt cx="325439" cy="253725"/>
            </a:xfrm>
          </p:grpSpPr>
          <p:sp>
            <p:nvSpPr>
              <p:cNvPr id="166" name="Google Shape;166;p29"/>
              <p:cNvSpPr/>
              <p:nvPr/>
            </p:nvSpPr>
            <p:spPr>
              <a:xfrm>
                <a:off x="2108899" y="3292860"/>
                <a:ext cx="65922" cy="65928"/>
              </a:xfrm>
              <a:custGeom>
                <a:avLst/>
                <a:gdLst/>
                <a:ahLst/>
                <a:cxnLst/>
                <a:rect l="l" t="t" r="r" b="b"/>
                <a:pathLst>
                  <a:path w="2442" h="2442" extrusionOk="0">
                    <a:moveTo>
                      <a:pt x="1239" y="846"/>
                    </a:moveTo>
                    <a:cubicBezTo>
                      <a:pt x="1334" y="989"/>
                      <a:pt x="1465" y="1108"/>
                      <a:pt x="1608" y="1215"/>
                    </a:cubicBezTo>
                    <a:cubicBezTo>
                      <a:pt x="1465" y="1310"/>
                      <a:pt x="1346" y="1441"/>
                      <a:pt x="1239" y="1584"/>
                    </a:cubicBezTo>
                    <a:cubicBezTo>
                      <a:pt x="1155" y="1441"/>
                      <a:pt x="1013" y="1322"/>
                      <a:pt x="870" y="1215"/>
                    </a:cubicBezTo>
                    <a:cubicBezTo>
                      <a:pt x="1013" y="1108"/>
                      <a:pt x="1155" y="989"/>
                      <a:pt x="1239" y="846"/>
                    </a:cubicBezTo>
                    <a:close/>
                    <a:moveTo>
                      <a:pt x="1227" y="1"/>
                    </a:moveTo>
                    <a:cubicBezTo>
                      <a:pt x="1120" y="1"/>
                      <a:pt x="1036" y="84"/>
                      <a:pt x="1036" y="191"/>
                    </a:cubicBezTo>
                    <a:cubicBezTo>
                      <a:pt x="1036" y="656"/>
                      <a:pt x="655" y="1025"/>
                      <a:pt x="203" y="1025"/>
                    </a:cubicBezTo>
                    <a:cubicBezTo>
                      <a:pt x="96" y="1025"/>
                      <a:pt x="1" y="1108"/>
                      <a:pt x="1" y="1215"/>
                    </a:cubicBezTo>
                    <a:cubicBezTo>
                      <a:pt x="1" y="1322"/>
                      <a:pt x="96" y="1406"/>
                      <a:pt x="203" y="1406"/>
                    </a:cubicBezTo>
                    <a:cubicBezTo>
                      <a:pt x="655" y="1406"/>
                      <a:pt x="1036" y="1787"/>
                      <a:pt x="1036" y="2239"/>
                    </a:cubicBezTo>
                    <a:cubicBezTo>
                      <a:pt x="1036" y="2346"/>
                      <a:pt x="1120" y="2442"/>
                      <a:pt x="1227" y="2442"/>
                    </a:cubicBezTo>
                    <a:cubicBezTo>
                      <a:pt x="1334" y="2442"/>
                      <a:pt x="1417" y="2346"/>
                      <a:pt x="1417" y="2239"/>
                    </a:cubicBezTo>
                    <a:cubicBezTo>
                      <a:pt x="1417" y="1787"/>
                      <a:pt x="1786" y="1406"/>
                      <a:pt x="2251" y="1406"/>
                    </a:cubicBezTo>
                    <a:cubicBezTo>
                      <a:pt x="2358" y="1406"/>
                      <a:pt x="2441" y="1322"/>
                      <a:pt x="2441" y="1215"/>
                    </a:cubicBezTo>
                    <a:cubicBezTo>
                      <a:pt x="2441" y="1108"/>
                      <a:pt x="2358" y="1025"/>
                      <a:pt x="2251" y="1025"/>
                    </a:cubicBezTo>
                    <a:cubicBezTo>
                      <a:pt x="1786" y="1025"/>
                      <a:pt x="1417" y="656"/>
                      <a:pt x="1417" y="191"/>
                    </a:cubicBezTo>
                    <a:cubicBezTo>
                      <a:pt x="1417" y="84"/>
                      <a:pt x="1334" y="1"/>
                      <a:pt x="1227" y="1"/>
                    </a:cubicBezTo>
                    <a:close/>
                  </a:path>
                </a:pathLst>
              </a:custGeom>
              <a:solidFill>
                <a:srgbClr val="DAD3C7"/>
              </a:solidFill>
              <a:ln w="19050" cap="flat" cmpd="sng">
                <a:solidFill>
                  <a:srgbClr val="41425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29"/>
              <p:cNvSpPr/>
              <p:nvPr/>
            </p:nvSpPr>
            <p:spPr>
              <a:xfrm>
                <a:off x="2174822" y="3478782"/>
                <a:ext cx="38995" cy="38963"/>
              </a:xfrm>
              <a:custGeom>
                <a:avLst/>
                <a:gdLst/>
                <a:ahLst/>
                <a:cxnLst/>
                <a:rect l="l" t="t" r="r" b="b"/>
                <a:pathLst>
                  <a:path w="1228" h="1227" extrusionOk="0">
                    <a:moveTo>
                      <a:pt x="608" y="405"/>
                    </a:moveTo>
                    <a:cubicBezTo>
                      <a:pt x="727" y="405"/>
                      <a:pt x="834" y="512"/>
                      <a:pt x="834" y="632"/>
                    </a:cubicBezTo>
                    <a:cubicBezTo>
                      <a:pt x="834" y="739"/>
                      <a:pt x="727" y="846"/>
                      <a:pt x="608" y="846"/>
                    </a:cubicBezTo>
                    <a:cubicBezTo>
                      <a:pt x="489" y="846"/>
                      <a:pt x="394" y="739"/>
                      <a:pt x="394" y="632"/>
                    </a:cubicBezTo>
                    <a:cubicBezTo>
                      <a:pt x="394" y="489"/>
                      <a:pt x="489" y="405"/>
                      <a:pt x="608" y="405"/>
                    </a:cubicBezTo>
                    <a:close/>
                    <a:moveTo>
                      <a:pt x="608" y="0"/>
                    </a:moveTo>
                    <a:cubicBezTo>
                      <a:pt x="275" y="0"/>
                      <a:pt x="1" y="262"/>
                      <a:pt x="1" y="608"/>
                    </a:cubicBezTo>
                    <a:cubicBezTo>
                      <a:pt x="1" y="953"/>
                      <a:pt x="275" y="1227"/>
                      <a:pt x="608" y="1227"/>
                    </a:cubicBezTo>
                    <a:cubicBezTo>
                      <a:pt x="953" y="1227"/>
                      <a:pt x="1227" y="953"/>
                      <a:pt x="1227" y="608"/>
                    </a:cubicBezTo>
                    <a:cubicBezTo>
                      <a:pt x="1227" y="274"/>
                      <a:pt x="953" y="0"/>
                      <a:pt x="608" y="0"/>
                    </a:cubicBezTo>
                    <a:close/>
                  </a:path>
                </a:pathLst>
              </a:custGeom>
              <a:solidFill>
                <a:srgbClr val="DAD3C7"/>
              </a:solidFill>
              <a:ln w="19050" cap="flat" cmpd="sng">
                <a:solidFill>
                  <a:srgbClr val="41425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29"/>
              <p:cNvSpPr/>
              <p:nvPr/>
            </p:nvSpPr>
            <p:spPr>
              <a:xfrm>
                <a:off x="1899664" y="3333780"/>
                <a:ext cx="38995" cy="38614"/>
              </a:xfrm>
              <a:custGeom>
                <a:avLst/>
                <a:gdLst/>
                <a:ahLst/>
                <a:cxnLst/>
                <a:rect l="l" t="t" r="r" b="b"/>
                <a:pathLst>
                  <a:path w="1228" h="1216" extrusionOk="0">
                    <a:moveTo>
                      <a:pt x="608" y="382"/>
                    </a:moveTo>
                    <a:cubicBezTo>
                      <a:pt x="727" y="382"/>
                      <a:pt x="834" y="489"/>
                      <a:pt x="834" y="608"/>
                    </a:cubicBezTo>
                    <a:cubicBezTo>
                      <a:pt x="822" y="727"/>
                      <a:pt x="727" y="834"/>
                      <a:pt x="608" y="834"/>
                    </a:cubicBezTo>
                    <a:cubicBezTo>
                      <a:pt x="489" y="834"/>
                      <a:pt x="394" y="727"/>
                      <a:pt x="394" y="608"/>
                    </a:cubicBezTo>
                    <a:cubicBezTo>
                      <a:pt x="394" y="489"/>
                      <a:pt x="489" y="382"/>
                      <a:pt x="608" y="382"/>
                    </a:cubicBezTo>
                    <a:close/>
                    <a:moveTo>
                      <a:pt x="608" y="1"/>
                    </a:moveTo>
                    <a:cubicBezTo>
                      <a:pt x="275" y="1"/>
                      <a:pt x="1" y="263"/>
                      <a:pt x="1" y="608"/>
                    </a:cubicBezTo>
                    <a:cubicBezTo>
                      <a:pt x="1" y="953"/>
                      <a:pt x="275" y="1215"/>
                      <a:pt x="608" y="1215"/>
                    </a:cubicBezTo>
                    <a:cubicBezTo>
                      <a:pt x="953" y="1215"/>
                      <a:pt x="1227" y="953"/>
                      <a:pt x="1227" y="608"/>
                    </a:cubicBezTo>
                    <a:cubicBezTo>
                      <a:pt x="1227" y="263"/>
                      <a:pt x="942" y="1"/>
                      <a:pt x="608" y="1"/>
                    </a:cubicBezTo>
                    <a:close/>
                  </a:path>
                </a:pathLst>
              </a:custGeom>
              <a:solidFill>
                <a:srgbClr val="DAD3C7"/>
              </a:solidFill>
              <a:ln w="19050" cap="flat" cmpd="sng">
                <a:solidFill>
                  <a:srgbClr val="41425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169;p29"/>
              <p:cNvSpPr/>
              <p:nvPr/>
            </p:nvSpPr>
            <p:spPr>
              <a:xfrm>
                <a:off x="2069469" y="3423882"/>
                <a:ext cx="15909" cy="16290"/>
              </a:xfrm>
              <a:custGeom>
                <a:avLst/>
                <a:gdLst/>
                <a:ahLst/>
                <a:cxnLst/>
                <a:rect l="l" t="t" r="r" b="b"/>
                <a:pathLst>
                  <a:path w="501" h="513" extrusionOk="0">
                    <a:moveTo>
                      <a:pt x="251" y="1"/>
                    </a:moveTo>
                    <a:cubicBezTo>
                      <a:pt x="108" y="1"/>
                      <a:pt x="1" y="120"/>
                      <a:pt x="1" y="263"/>
                    </a:cubicBezTo>
                    <a:cubicBezTo>
                      <a:pt x="1" y="394"/>
                      <a:pt x="108" y="513"/>
                      <a:pt x="251" y="513"/>
                    </a:cubicBezTo>
                    <a:cubicBezTo>
                      <a:pt x="394" y="513"/>
                      <a:pt x="501" y="394"/>
                      <a:pt x="501" y="263"/>
                    </a:cubicBezTo>
                    <a:cubicBezTo>
                      <a:pt x="501" y="120"/>
                      <a:pt x="394" y="1"/>
                      <a:pt x="251" y="1"/>
                    </a:cubicBezTo>
                    <a:close/>
                  </a:path>
                </a:pathLst>
              </a:custGeom>
              <a:solidFill>
                <a:srgbClr val="DAD3C7"/>
              </a:solidFill>
              <a:ln w="19050" cap="flat" cmpd="sng">
                <a:solidFill>
                  <a:srgbClr val="41425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29"/>
              <p:cNvSpPr/>
              <p:nvPr/>
            </p:nvSpPr>
            <p:spPr>
              <a:xfrm>
                <a:off x="1954741" y="3478779"/>
                <a:ext cx="15909" cy="15909"/>
              </a:xfrm>
              <a:custGeom>
                <a:avLst/>
                <a:gdLst/>
                <a:ahLst/>
                <a:cxnLst/>
                <a:rect l="l" t="t" r="r" b="b"/>
                <a:pathLst>
                  <a:path w="501" h="501" extrusionOk="0">
                    <a:moveTo>
                      <a:pt x="250" y="0"/>
                    </a:moveTo>
                    <a:cubicBezTo>
                      <a:pt x="108" y="0"/>
                      <a:pt x="0" y="108"/>
                      <a:pt x="0" y="250"/>
                    </a:cubicBezTo>
                    <a:cubicBezTo>
                      <a:pt x="0" y="393"/>
                      <a:pt x="108" y="501"/>
                      <a:pt x="250" y="501"/>
                    </a:cubicBezTo>
                    <a:cubicBezTo>
                      <a:pt x="393" y="501"/>
                      <a:pt x="500" y="393"/>
                      <a:pt x="500" y="250"/>
                    </a:cubicBezTo>
                    <a:cubicBezTo>
                      <a:pt x="500" y="108"/>
                      <a:pt x="393" y="0"/>
                      <a:pt x="250" y="0"/>
                    </a:cubicBezTo>
                    <a:close/>
                  </a:path>
                </a:pathLst>
              </a:custGeom>
              <a:solidFill>
                <a:srgbClr val="DAD3C7"/>
              </a:solidFill>
              <a:ln w="19050" cap="flat" cmpd="sng">
                <a:solidFill>
                  <a:srgbClr val="41425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29"/>
              <p:cNvSpPr/>
              <p:nvPr/>
            </p:nvSpPr>
            <p:spPr>
              <a:xfrm>
                <a:off x="2208813" y="3264020"/>
                <a:ext cx="16290" cy="16290"/>
              </a:xfrm>
              <a:custGeom>
                <a:avLst/>
                <a:gdLst/>
                <a:ahLst/>
                <a:cxnLst/>
                <a:rect l="l" t="t" r="r" b="b"/>
                <a:pathLst>
                  <a:path w="513" h="513" extrusionOk="0">
                    <a:moveTo>
                      <a:pt x="250" y="1"/>
                    </a:moveTo>
                    <a:cubicBezTo>
                      <a:pt x="119" y="1"/>
                      <a:pt x="0" y="120"/>
                      <a:pt x="0" y="263"/>
                    </a:cubicBezTo>
                    <a:cubicBezTo>
                      <a:pt x="0" y="394"/>
                      <a:pt x="119" y="513"/>
                      <a:pt x="250" y="513"/>
                    </a:cubicBezTo>
                    <a:cubicBezTo>
                      <a:pt x="393" y="513"/>
                      <a:pt x="512" y="394"/>
                      <a:pt x="512" y="263"/>
                    </a:cubicBezTo>
                    <a:cubicBezTo>
                      <a:pt x="512" y="120"/>
                      <a:pt x="393" y="1"/>
                      <a:pt x="250" y="1"/>
                    </a:cubicBezTo>
                    <a:close/>
                  </a:path>
                </a:pathLst>
              </a:custGeom>
              <a:solidFill>
                <a:srgbClr val="DAD3C7"/>
              </a:solidFill>
              <a:ln w="19050" cap="flat" cmpd="sng">
                <a:solidFill>
                  <a:srgbClr val="41425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2" name="Google Shape;172;p29"/>
            <p:cNvSpPr/>
            <p:nvPr/>
          </p:nvSpPr>
          <p:spPr>
            <a:xfrm>
              <a:off x="7273527" y="1604723"/>
              <a:ext cx="163077" cy="163077"/>
            </a:xfrm>
            <a:custGeom>
              <a:avLst/>
              <a:gdLst/>
              <a:ahLst/>
              <a:cxnLst/>
              <a:rect l="l" t="t" r="r" b="b"/>
              <a:pathLst>
                <a:path w="2442" h="2442" extrusionOk="0">
                  <a:moveTo>
                    <a:pt x="1239" y="846"/>
                  </a:moveTo>
                  <a:cubicBezTo>
                    <a:pt x="1334" y="989"/>
                    <a:pt x="1465" y="1108"/>
                    <a:pt x="1608" y="1215"/>
                  </a:cubicBezTo>
                  <a:cubicBezTo>
                    <a:pt x="1465" y="1310"/>
                    <a:pt x="1346" y="1441"/>
                    <a:pt x="1239" y="1584"/>
                  </a:cubicBezTo>
                  <a:cubicBezTo>
                    <a:pt x="1155" y="1441"/>
                    <a:pt x="1013" y="1322"/>
                    <a:pt x="870" y="1215"/>
                  </a:cubicBezTo>
                  <a:cubicBezTo>
                    <a:pt x="1013" y="1108"/>
                    <a:pt x="1155" y="989"/>
                    <a:pt x="1239" y="846"/>
                  </a:cubicBezTo>
                  <a:close/>
                  <a:moveTo>
                    <a:pt x="1227" y="1"/>
                  </a:moveTo>
                  <a:cubicBezTo>
                    <a:pt x="1120" y="1"/>
                    <a:pt x="1036" y="84"/>
                    <a:pt x="1036" y="191"/>
                  </a:cubicBezTo>
                  <a:cubicBezTo>
                    <a:pt x="1036" y="656"/>
                    <a:pt x="655" y="1025"/>
                    <a:pt x="203" y="1025"/>
                  </a:cubicBezTo>
                  <a:cubicBezTo>
                    <a:pt x="96" y="1025"/>
                    <a:pt x="1" y="1108"/>
                    <a:pt x="1" y="1215"/>
                  </a:cubicBezTo>
                  <a:cubicBezTo>
                    <a:pt x="1" y="1322"/>
                    <a:pt x="96" y="1406"/>
                    <a:pt x="203" y="1406"/>
                  </a:cubicBezTo>
                  <a:cubicBezTo>
                    <a:pt x="655" y="1406"/>
                    <a:pt x="1036" y="1787"/>
                    <a:pt x="1036" y="2239"/>
                  </a:cubicBezTo>
                  <a:cubicBezTo>
                    <a:pt x="1036" y="2346"/>
                    <a:pt x="1120" y="2442"/>
                    <a:pt x="1227" y="2442"/>
                  </a:cubicBezTo>
                  <a:cubicBezTo>
                    <a:pt x="1334" y="2442"/>
                    <a:pt x="1417" y="2346"/>
                    <a:pt x="1417" y="2239"/>
                  </a:cubicBezTo>
                  <a:cubicBezTo>
                    <a:pt x="1417" y="1787"/>
                    <a:pt x="1786" y="1406"/>
                    <a:pt x="2251" y="1406"/>
                  </a:cubicBezTo>
                  <a:cubicBezTo>
                    <a:pt x="2358" y="1406"/>
                    <a:pt x="2441" y="1322"/>
                    <a:pt x="2441" y="1215"/>
                  </a:cubicBezTo>
                  <a:cubicBezTo>
                    <a:pt x="2441" y="1108"/>
                    <a:pt x="2358" y="1025"/>
                    <a:pt x="2251" y="1025"/>
                  </a:cubicBezTo>
                  <a:cubicBezTo>
                    <a:pt x="1786" y="1025"/>
                    <a:pt x="1417" y="656"/>
                    <a:pt x="1417" y="191"/>
                  </a:cubicBezTo>
                  <a:cubicBezTo>
                    <a:pt x="1417" y="84"/>
                    <a:pt x="1334" y="1"/>
                    <a:pt x="1227" y="1"/>
                  </a:cubicBezTo>
                  <a:close/>
                </a:path>
              </a:pathLst>
            </a:custGeom>
            <a:solidFill>
              <a:srgbClr val="DAD3C7"/>
            </a:solidFill>
            <a:ln w="19050" cap="flat" cmpd="sng">
              <a:solidFill>
                <a:srgbClr val="41425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9"/>
            <p:cNvSpPr/>
            <p:nvPr/>
          </p:nvSpPr>
          <p:spPr>
            <a:xfrm>
              <a:off x="6958078" y="1282507"/>
              <a:ext cx="54600" cy="54599"/>
            </a:xfrm>
            <a:custGeom>
              <a:avLst/>
              <a:gdLst/>
              <a:ahLst/>
              <a:cxnLst/>
              <a:rect l="l" t="t" r="r" b="b"/>
              <a:pathLst>
                <a:path w="501" h="501" extrusionOk="0">
                  <a:moveTo>
                    <a:pt x="250" y="0"/>
                  </a:moveTo>
                  <a:cubicBezTo>
                    <a:pt x="108" y="0"/>
                    <a:pt x="0" y="108"/>
                    <a:pt x="0" y="250"/>
                  </a:cubicBezTo>
                  <a:cubicBezTo>
                    <a:pt x="0" y="393"/>
                    <a:pt x="108" y="501"/>
                    <a:pt x="250" y="501"/>
                  </a:cubicBezTo>
                  <a:cubicBezTo>
                    <a:pt x="393" y="501"/>
                    <a:pt x="500" y="393"/>
                    <a:pt x="500" y="250"/>
                  </a:cubicBezTo>
                  <a:cubicBezTo>
                    <a:pt x="500" y="108"/>
                    <a:pt x="393" y="0"/>
                    <a:pt x="250" y="0"/>
                  </a:cubicBezTo>
                  <a:close/>
                </a:path>
              </a:pathLst>
            </a:custGeom>
            <a:solidFill>
              <a:srgbClr val="DAD3C7"/>
            </a:solidFill>
            <a:ln w="19050" cap="flat" cmpd="sng">
              <a:solidFill>
                <a:srgbClr val="41425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251"/>
        </a:solid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0"/>
          <p:cNvSpPr/>
          <p:nvPr/>
        </p:nvSpPr>
        <p:spPr>
          <a:xfrm>
            <a:off x="141575" y="135900"/>
            <a:ext cx="8886600" cy="4856700"/>
          </a:xfrm>
          <a:prstGeom prst="rect">
            <a:avLst/>
          </a:prstGeom>
          <a:noFill/>
          <a:ln w="19050" cap="flat" cmpd="sng">
            <a:solidFill>
              <a:srgbClr val="E8D8C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79" name="Google Shape;179;p30"/>
          <p:cNvSpPr txBox="1">
            <a:spLocks noGrp="1"/>
          </p:cNvSpPr>
          <p:nvPr>
            <p:ph type="ctrTitle"/>
          </p:nvPr>
        </p:nvSpPr>
        <p:spPr>
          <a:xfrm>
            <a:off x="837675" y="1880425"/>
            <a:ext cx="5092200" cy="194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rgbClr val="E8D8C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800">
                <a:solidFill>
                  <a:srgbClr val="E8D8C1"/>
                </a:solidFill>
              </a:rPr>
              <a:t>Developer Salaries:</a:t>
            </a:r>
            <a:endParaRPr sz="3800">
              <a:solidFill>
                <a:srgbClr val="E8D8C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 b="0">
                <a:solidFill>
                  <a:srgbClr val="E8D8C1"/>
                </a:solidFill>
              </a:rPr>
              <a:t>Management report</a:t>
            </a:r>
            <a:endParaRPr sz="3300" b="0">
              <a:solidFill>
                <a:srgbClr val="E8D8C1"/>
              </a:solidFill>
            </a:endParaRPr>
          </a:p>
        </p:txBody>
      </p:sp>
      <p:sp>
        <p:nvSpPr>
          <p:cNvPr id="180" name="Google Shape;180;p30"/>
          <p:cNvSpPr txBox="1">
            <a:spLocks noGrp="1"/>
          </p:cNvSpPr>
          <p:nvPr>
            <p:ph type="subTitle" idx="1"/>
          </p:nvPr>
        </p:nvSpPr>
        <p:spPr>
          <a:xfrm>
            <a:off x="837675" y="3900750"/>
            <a:ext cx="5364600" cy="56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E8D8C1"/>
                </a:solidFill>
              </a:rPr>
              <a:t>A multivariate analysis and a predictive model</a:t>
            </a:r>
            <a:endParaRPr>
              <a:solidFill>
                <a:srgbClr val="E8D8C1"/>
              </a:solidFill>
            </a:endParaRPr>
          </a:p>
        </p:txBody>
      </p:sp>
      <p:cxnSp>
        <p:nvCxnSpPr>
          <p:cNvPr id="181" name="Google Shape;181;p30"/>
          <p:cNvCxnSpPr/>
          <p:nvPr/>
        </p:nvCxnSpPr>
        <p:spPr>
          <a:xfrm>
            <a:off x="936141" y="3821618"/>
            <a:ext cx="4029300" cy="0"/>
          </a:xfrm>
          <a:prstGeom prst="straightConnector1">
            <a:avLst/>
          </a:prstGeom>
          <a:noFill/>
          <a:ln w="19050" cap="flat" cmpd="sng">
            <a:solidFill>
              <a:srgbClr val="E8D8C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1"/>
          <p:cNvSpPr/>
          <p:nvPr/>
        </p:nvSpPr>
        <p:spPr>
          <a:xfrm>
            <a:off x="7115550" y="1253238"/>
            <a:ext cx="432600" cy="13491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187" name="Google Shape;187;p31"/>
          <p:cNvSpPr txBox="1">
            <a:spLocks noGrp="1"/>
          </p:cNvSpPr>
          <p:nvPr>
            <p:ph type="subTitle" idx="5"/>
          </p:nvPr>
        </p:nvSpPr>
        <p:spPr>
          <a:xfrm>
            <a:off x="710750" y="2278575"/>
            <a:ext cx="5137200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Understand industry trends and salary drivers.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Quantify the impact of key factors using multivariate analysis.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Predict personalized salaries based on unique parameters.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31"/>
          <p:cNvSpPr txBox="1">
            <a:spLocks noGrp="1"/>
          </p:cNvSpPr>
          <p:nvPr>
            <p:ph type="title" idx="6"/>
          </p:nvPr>
        </p:nvSpPr>
        <p:spPr>
          <a:xfrm>
            <a:off x="710750" y="387250"/>
            <a:ext cx="4724700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Project Scope</a:t>
            </a:r>
            <a:endParaRPr b="0"/>
          </a:p>
        </p:txBody>
      </p:sp>
      <p:sp>
        <p:nvSpPr>
          <p:cNvPr id="189" name="Google Shape;189;p31"/>
          <p:cNvSpPr txBox="1">
            <a:spLocks noGrp="1"/>
          </p:cNvSpPr>
          <p:nvPr>
            <p:ph type="title"/>
          </p:nvPr>
        </p:nvSpPr>
        <p:spPr>
          <a:xfrm>
            <a:off x="710750" y="3246888"/>
            <a:ext cx="23946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/>
              <a:t>Project phases:</a:t>
            </a:r>
            <a:endParaRPr b="1"/>
          </a:p>
        </p:txBody>
      </p:sp>
      <p:sp>
        <p:nvSpPr>
          <p:cNvPr id="190" name="Google Shape;190;p31"/>
          <p:cNvSpPr txBox="1">
            <a:spLocks noGrp="1"/>
          </p:cNvSpPr>
          <p:nvPr>
            <p:ph type="subTitle" idx="1"/>
          </p:nvPr>
        </p:nvSpPr>
        <p:spPr>
          <a:xfrm>
            <a:off x="1328250" y="3774600"/>
            <a:ext cx="609000" cy="28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01</a:t>
            </a:r>
            <a:endParaRPr/>
          </a:p>
        </p:txBody>
      </p:sp>
      <p:sp>
        <p:nvSpPr>
          <p:cNvPr id="191" name="Google Shape;191;p31"/>
          <p:cNvSpPr txBox="1">
            <a:spLocks noGrp="1"/>
          </p:cNvSpPr>
          <p:nvPr>
            <p:ph type="subTitle" idx="3"/>
          </p:nvPr>
        </p:nvSpPr>
        <p:spPr>
          <a:xfrm>
            <a:off x="710750" y="1096675"/>
            <a:ext cx="4600800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Analyze software developer salaries using thousands of survey responses from 11 datasets (2018–2024).</a:t>
            </a:r>
            <a:endParaRPr/>
          </a:p>
        </p:txBody>
      </p:sp>
      <p:sp>
        <p:nvSpPr>
          <p:cNvPr id="192" name="Google Shape;192;p31"/>
          <p:cNvSpPr txBox="1">
            <a:spLocks noGrp="1"/>
          </p:cNvSpPr>
          <p:nvPr>
            <p:ph type="title" idx="4"/>
          </p:nvPr>
        </p:nvSpPr>
        <p:spPr>
          <a:xfrm>
            <a:off x="710750" y="1873063"/>
            <a:ext cx="18051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/>
              <a:t>Objectives:</a:t>
            </a:r>
            <a:endParaRPr b="1"/>
          </a:p>
        </p:txBody>
      </p:sp>
      <p:cxnSp>
        <p:nvCxnSpPr>
          <p:cNvPr id="193" name="Google Shape;193;p31"/>
          <p:cNvCxnSpPr/>
          <p:nvPr/>
        </p:nvCxnSpPr>
        <p:spPr>
          <a:xfrm>
            <a:off x="812499" y="1045726"/>
            <a:ext cx="4499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94" name="Google Shape;194;p31"/>
          <p:cNvGrpSpPr/>
          <p:nvPr/>
        </p:nvGrpSpPr>
        <p:grpSpPr>
          <a:xfrm>
            <a:off x="1170419" y="3774600"/>
            <a:ext cx="2052258" cy="968625"/>
            <a:chOff x="790875" y="3966525"/>
            <a:chExt cx="2394700" cy="968625"/>
          </a:xfrm>
        </p:grpSpPr>
        <p:sp>
          <p:nvSpPr>
            <p:cNvPr id="195" name="Google Shape;195;p31"/>
            <p:cNvSpPr/>
            <p:nvPr/>
          </p:nvSpPr>
          <p:spPr>
            <a:xfrm rot="5400000">
              <a:off x="1778975" y="4004525"/>
              <a:ext cx="330300" cy="285300"/>
            </a:xfrm>
            <a:prstGeom prst="homePlate">
              <a:avLst>
                <a:gd name="adj" fmla="val 25342"/>
              </a:avLst>
            </a:prstGeom>
            <a:solidFill>
              <a:srgbClr val="404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5F5F5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96" name="Google Shape;196;p31"/>
            <p:cNvSpPr/>
            <p:nvPr/>
          </p:nvSpPr>
          <p:spPr>
            <a:xfrm>
              <a:off x="790975" y="3966525"/>
              <a:ext cx="2394600" cy="285300"/>
            </a:xfrm>
            <a:prstGeom prst="rect">
              <a:avLst/>
            </a:prstGeom>
            <a:solidFill>
              <a:srgbClr val="404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>
                  <a:solidFill>
                    <a:schemeClr val="lt1"/>
                  </a:solidFill>
                  <a:latin typeface="Nunito"/>
                  <a:ea typeface="Nunito"/>
                  <a:cs typeface="Nunito"/>
                  <a:sym typeface="Nunito"/>
                </a:rPr>
                <a:t>01 	Data Preparation</a:t>
              </a:r>
              <a:endParaRPr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97" name="Google Shape;197;p31"/>
            <p:cNvSpPr/>
            <p:nvPr/>
          </p:nvSpPr>
          <p:spPr>
            <a:xfrm>
              <a:off x="790875" y="4649850"/>
              <a:ext cx="2394600" cy="285300"/>
            </a:xfrm>
            <a:prstGeom prst="rect">
              <a:avLst/>
            </a:prstGeom>
            <a:solidFill>
              <a:srgbClr val="0E2A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>
                  <a:solidFill>
                    <a:schemeClr val="lt1"/>
                  </a:solidFill>
                  <a:latin typeface="Nunito"/>
                  <a:ea typeface="Nunito"/>
                  <a:cs typeface="Nunito"/>
                  <a:sym typeface="Nunito"/>
                </a:rPr>
                <a:t>03 	Salary Prediction</a:t>
              </a:r>
              <a:endParaRPr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98" name="Google Shape;198;p31"/>
            <p:cNvSpPr/>
            <p:nvPr/>
          </p:nvSpPr>
          <p:spPr>
            <a:xfrm rot="5400000">
              <a:off x="1778975" y="4344813"/>
              <a:ext cx="330300" cy="285300"/>
            </a:xfrm>
            <a:prstGeom prst="homePlate">
              <a:avLst>
                <a:gd name="adj" fmla="val 27808"/>
              </a:avLst>
            </a:prstGeom>
            <a:solidFill>
              <a:srgbClr val="1532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99" name="Google Shape;199;p31"/>
            <p:cNvSpPr/>
            <p:nvPr/>
          </p:nvSpPr>
          <p:spPr>
            <a:xfrm>
              <a:off x="790925" y="4306825"/>
              <a:ext cx="2394600" cy="285300"/>
            </a:xfrm>
            <a:prstGeom prst="rect">
              <a:avLst/>
            </a:prstGeom>
            <a:solidFill>
              <a:srgbClr val="1532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>
                  <a:solidFill>
                    <a:schemeClr val="lt1"/>
                  </a:solidFill>
                  <a:latin typeface="Nunito"/>
                  <a:ea typeface="Nunito"/>
                  <a:cs typeface="Nunito"/>
                  <a:sym typeface="Nunito"/>
                </a:rPr>
                <a:t>02 	Data Analysis</a:t>
              </a:r>
              <a:endParaRPr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sp>
        <p:nvSpPr>
          <p:cNvPr id="200" name="Google Shape;200;p31"/>
          <p:cNvSpPr/>
          <p:nvPr/>
        </p:nvSpPr>
        <p:spPr>
          <a:xfrm>
            <a:off x="6764850" y="676075"/>
            <a:ext cx="936000" cy="316200"/>
          </a:xfrm>
          <a:prstGeom prst="rect">
            <a:avLst/>
          </a:prstGeom>
          <a:solidFill>
            <a:srgbClr val="4042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Seniority</a:t>
            </a:r>
            <a:endParaRPr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01" name="Google Shape;201;p31"/>
          <p:cNvSpPr/>
          <p:nvPr/>
        </p:nvSpPr>
        <p:spPr>
          <a:xfrm>
            <a:off x="6329700" y="976063"/>
            <a:ext cx="1049400" cy="285300"/>
          </a:xfrm>
          <a:prstGeom prst="rect">
            <a:avLst/>
          </a:prstGeom>
          <a:solidFill>
            <a:srgbClr val="20406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Job title</a:t>
            </a:r>
            <a:endParaRPr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02" name="Google Shape;202;p31"/>
          <p:cNvSpPr/>
          <p:nvPr/>
        </p:nvSpPr>
        <p:spPr>
          <a:xfrm>
            <a:off x="6524788" y="1513900"/>
            <a:ext cx="892200" cy="285300"/>
          </a:xfrm>
          <a:prstGeom prst="rect">
            <a:avLst/>
          </a:prstGeom>
          <a:solidFill>
            <a:srgbClr val="3349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Country</a:t>
            </a:r>
            <a:endParaRPr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03" name="Google Shape;203;p31"/>
          <p:cNvSpPr/>
          <p:nvPr/>
        </p:nvSpPr>
        <p:spPr>
          <a:xfrm>
            <a:off x="7234700" y="942750"/>
            <a:ext cx="936000" cy="228300"/>
          </a:xfrm>
          <a:prstGeom prst="rect">
            <a:avLst/>
          </a:prstGeom>
          <a:solidFill>
            <a:srgbClr val="283A5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Industry</a:t>
            </a:r>
            <a:endParaRPr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04" name="Google Shape;204;p31"/>
          <p:cNvSpPr/>
          <p:nvPr/>
        </p:nvSpPr>
        <p:spPr>
          <a:xfrm>
            <a:off x="7306075" y="1169525"/>
            <a:ext cx="1393800" cy="285300"/>
          </a:xfrm>
          <a:prstGeom prst="rect">
            <a:avLst/>
          </a:prstGeom>
          <a:solidFill>
            <a:srgbClr val="154E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Company size</a:t>
            </a:r>
            <a:endParaRPr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05" name="Google Shape;205;p31"/>
          <p:cNvSpPr txBox="1">
            <a:spLocks noGrp="1"/>
          </p:cNvSpPr>
          <p:nvPr>
            <p:ph type="title"/>
          </p:nvPr>
        </p:nvSpPr>
        <p:spPr>
          <a:xfrm>
            <a:off x="4081700" y="3246888"/>
            <a:ext cx="23946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/>
              <a:t>Data sources:</a:t>
            </a:r>
            <a:endParaRPr b="1"/>
          </a:p>
        </p:txBody>
      </p:sp>
      <p:sp>
        <p:nvSpPr>
          <p:cNvPr id="206" name="Google Shape;206;p31"/>
          <p:cNvSpPr txBox="1">
            <a:spLocks noGrp="1"/>
          </p:cNvSpPr>
          <p:nvPr>
            <p:ph type="subTitle" idx="5"/>
          </p:nvPr>
        </p:nvSpPr>
        <p:spPr>
          <a:xfrm>
            <a:off x="4129425" y="3663125"/>
            <a:ext cx="4844400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s" b="1"/>
              <a:t>Kaggle.com </a:t>
            </a:r>
            <a:r>
              <a:rPr lang="es"/>
              <a:t>- Yearly survey (85k responses)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s" b="1"/>
              <a:t>AI-Jobs.net</a:t>
            </a:r>
            <a:r>
              <a:rPr lang="es"/>
              <a:t> - Their public record (14k datapoints)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s" b="1"/>
              <a:t>Germany IT-Survey </a:t>
            </a:r>
            <a:r>
              <a:rPr lang="es"/>
              <a:t>- Yearly survey (6k responses)</a:t>
            </a:r>
            <a:endParaRPr/>
          </a:p>
        </p:txBody>
      </p:sp>
      <p:sp>
        <p:nvSpPr>
          <p:cNvPr id="207" name="Google Shape;207;p31"/>
          <p:cNvSpPr/>
          <p:nvPr/>
        </p:nvSpPr>
        <p:spPr>
          <a:xfrm>
            <a:off x="7330050" y="1418538"/>
            <a:ext cx="1546800" cy="285300"/>
          </a:xfrm>
          <a:prstGeom prst="rect">
            <a:avLst/>
          </a:prstGeom>
          <a:solidFill>
            <a:srgbClr val="1F405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City of residence</a:t>
            </a:r>
            <a:endParaRPr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08" name="Google Shape;208;p31"/>
          <p:cNvSpPr/>
          <p:nvPr/>
        </p:nvSpPr>
        <p:spPr>
          <a:xfrm>
            <a:off x="5663150" y="1243100"/>
            <a:ext cx="1716000" cy="285300"/>
          </a:xfrm>
          <a:prstGeom prst="rect">
            <a:avLst/>
          </a:prstGeom>
          <a:solidFill>
            <a:srgbClr val="2F37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Languages spoken</a:t>
            </a:r>
            <a:endParaRPr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09" name="Google Shape;209;p31"/>
          <p:cNvSpPr/>
          <p:nvPr/>
        </p:nvSpPr>
        <p:spPr>
          <a:xfrm>
            <a:off x="6634950" y="2605800"/>
            <a:ext cx="1393800" cy="438000"/>
          </a:xfrm>
          <a:prstGeom prst="rect">
            <a:avLst/>
          </a:prstGeom>
          <a:solidFill>
            <a:srgbClr val="0E2A4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b="1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Salary</a:t>
            </a:r>
            <a:endParaRPr sz="1600" b="1"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10" name="Google Shape;210;p31"/>
          <p:cNvSpPr/>
          <p:nvPr/>
        </p:nvSpPr>
        <p:spPr>
          <a:xfrm>
            <a:off x="7306075" y="1673648"/>
            <a:ext cx="609000" cy="250800"/>
          </a:xfrm>
          <a:prstGeom prst="rect">
            <a:avLst/>
          </a:prstGeom>
          <a:solidFill>
            <a:srgbClr val="15325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Questrial"/>
                <a:ea typeface="Questrial"/>
                <a:cs typeface="Questrial"/>
                <a:sym typeface="Questrial"/>
              </a:rPr>
              <a:t>Year</a:t>
            </a:r>
            <a:endParaRPr>
              <a:solidFill>
                <a:schemeClr val="lt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2"/>
          <p:cNvSpPr/>
          <p:nvPr/>
        </p:nvSpPr>
        <p:spPr>
          <a:xfrm>
            <a:off x="5798725" y="1075425"/>
            <a:ext cx="3063900" cy="3800100"/>
          </a:xfrm>
          <a:prstGeom prst="rect">
            <a:avLst/>
          </a:prstGeom>
          <a:solidFill>
            <a:srgbClr val="4042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EEF0F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16" name="Google Shape;216;p32"/>
          <p:cNvSpPr txBox="1">
            <a:spLocks noGrp="1"/>
          </p:cNvSpPr>
          <p:nvPr>
            <p:ph type="title" idx="8"/>
          </p:nvPr>
        </p:nvSpPr>
        <p:spPr>
          <a:xfrm>
            <a:off x="274475" y="365925"/>
            <a:ext cx="558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/>
              <a:t>Phase  01:</a:t>
            </a:r>
            <a:r>
              <a:rPr lang="es"/>
              <a:t>  Preparation</a:t>
            </a:r>
            <a:endParaRPr/>
          </a:p>
        </p:txBody>
      </p:sp>
      <p:cxnSp>
        <p:nvCxnSpPr>
          <p:cNvPr id="217" name="Google Shape;217;p32"/>
          <p:cNvCxnSpPr/>
          <p:nvPr/>
        </p:nvCxnSpPr>
        <p:spPr>
          <a:xfrm>
            <a:off x="383075" y="1045726"/>
            <a:ext cx="47142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8" name="Google Shape;218;p32"/>
          <p:cNvSpPr txBox="1"/>
          <p:nvPr/>
        </p:nvSpPr>
        <p:spPr>
          <a:xfrm>
            <a:off x="383075" y="2112075"/>
            <a:ext cx="4959900" cy="28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"/>
              <a:buAutoNum type="arabicPeriod"/>
            </a:pPr>
            <a:r>
              <a:rPr lang="es" sz="12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Data Consolidation</a:t>
            </a:r>
            <a:endParaRPr sz="1200" b="1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lvl="1" indent="-304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"/>
              <a:buChar char="▪"/>
            </a:pPr>
            <a:r>
              <a:rPr lang="es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Integrated together the surveys.</a:t>
            </a:r>
            <a:endParaRPr sz="12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lvl="1" indent="-304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"/>
              <a:buChar char="▪"/>
            </a:pPr>
            <a:r>
              <a:rPr lang="es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Standardized common variables.</a:t>
            </a:r>
            <a:endParaRPr sz="1200">
              <a:solidFill>
                <a:srgbClr val="3F425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-304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4252"/>
              </a:buClr>
              <a:buSzPts val="1200"/>
              <a:buFont typeface="Nunito"/>
              <a:buAutoNum type="arabicPeriod"/>
            </a:pPr>
            <a:r>
              <a:rPr lang="es" sz="1200" b="1">
                <a:solidFill>
                  <a:srgbClr val="3F4252"/>
                </a:solidFill>
                <a:latin typeface="Nunito"/>
                <a:ea typeface="Nunito"/>
                <a:cs typeface="Nunito"/>
                <a:sym typeface="Nunito"/>
              </a:rPr>
              <a:t>Data Cleaning</a:t>
            </a:r>
            <a:endParaRPr sz="1200" b="1">
              <a:solidFill>
                <a:srgbClr val="3F425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lvl="1" indent="-304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4252"/>
              </a:buClr>
              <a:buSzPts val="1200"/>
              <a:buFont typeface="Nunito"/>
              <a:buChar char="▪"/>
            </a:pPr>
            <a:r>
              <a:rPr lang="es" sz="1200">
                <a:solidFill>
                  <a:srgbClr val="3F4252"/>
                </a:solidFill>
                <a:latin typeface="Nunito"/>
                <a:ea typeface="Nunito"/>
                <a:cs typeface="Nunito"/>
                <a:sym typeface="Nunito"/>
              </a:rPr>
              <a:t>Addressed missing values, typos, and inconsistencies.</a:t>
            </a:r>
            <a:endParaRPr sz="1200">
              <a:solidFill>
                <a:srgbClr val="3F425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lvl="1" indent="-304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4252"/>
              </a:buClr>
              <a:buSzPts val="1200"/>
              <a:buFont typeface="Nunito"/>
              <a:buChar char="▪"/>
            </a:pPr>
            <a:r>
              <a:rPr lang="es" sz="1200">
                <a:solidFill>
                  <a:srgbClr val="3F4252"/>
                </a:solidFill>
                <a:latin typeface="Nunito"/>
                <a:ea typeface="Nunito"/>
                <a:cs typeface="Nunito"/>
                <a:sym typeface="Nunito"/>
              </a:rPr>
              <a:t>Removed irrelevant responses </a:t>
            </a:r>
            <a:br>
              <a:rPr lang="es" sz="1200">
                <a:solidFill>
                  <a:srgbClr val="3F4252"/>
                </a:solidFill>
                <a:latin typeface="Nunito"/>
                <a:ea typeface="Nunito"/>
                <a:cs typeface="Nunito"/>
                <a:sym typeface="Nunito"/>
              </a:rPr>
            </a:br>
            <a:r>
              <a:rPr lang="es" sz="1200">
                <a:solidFill>
                  <a:srgbClr val="3F4252"/>
                </a:solidFill>
                <a:latin typeface="Nunito"/>
                <a:ea typeface="Nunito"/>
                <a:cs typeface="Nunito"/>
                <a:sym typeface="Nunito"/>
              </a:rPr>
              <a:t>(e.g., freelancers, students, trainees).</a:t>
            </a:r>
            <a:endParaRPr sz="1200">
              <a:solidFill>
                <a:srgbClr val="3F425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-304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4252"/>
              </a:buClr>
              <a:buSzPts val="1200"/>
              <a:buFont typeface="Nunito"/>
              <a:buAutoNum type="arabicPeriod"/>
            </a:pPr>
            <a:r>
              <a:rPr lang="es" sz="1200" b="1">
                <a:solidFill>
                  <a:srgbClr val="3F4252"/>
                </a:solidFill>
                <a:latin typeface="Nunito"/>
                <a:ea typeface="Nunito"/>
                <a:cs typeface="Nunito"/>
                <a:sym typeface="Nunito"/>
              </a:rPr>
              <a:t>Outlier Detection</a:t>
            </a:r>
            <a:endParaRPr sz="1200" b="1">
              <a:solidFill>
                <a:srgbClr val="3F425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lvl="1" indent="-304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4252"/>
              </a:buClr>
              <a:buSzPts val="1200"/>
              <a:buFont typeface="Nunito"/>
              <a:buChar char="▪"/>
            </a:pPr>
            <a:r>
              <a:rPr lang="es" sz="1200">
                <a:solidFill>
                  <a:srgbClr val="3F4252"/>
                </a:solidFill>
                <a:latin typeface="Nunito"/>
                <a:ea typeface="Nunito"/>
                <a:cs typeface="Nunito"/>
                <a:sym typeface="Nunito"/>
              </a:rPr>
              <a:t>Applied advanced statistical methods </a:t>
            </a:r>
            <a:br>
              <a:rPr lang="es" sz="1200">
                <a:solidFill>
                  <a:srgbClr val="3F4252"/>
                </a:solidFill>
                <a:latin typeface="Nunito"/>
                <a:ea typeface="Nunito"/>
                <a:cs typeface="Nunito"/>
                <a:sym typeface="Nunito"/>
              </a:rPr>
            </a:br>
            <a:r>
              <a:rPr lang="es" sz="1200">
                <a:solidFill>
                  <a:srgbClr val="3F4252"/>
                </a:solidFill>
                <a:latin typeface="Nunito"/>
                <a:ea typeface="Nunito"/>
                <a:cs typeface="Nunito"/>
                <a:sym typeface="Nunito"/>
              </a:rPr>
              <a:t>(Z-score, modified Z-score) to detect anomalies.</a:t>
            </a:r>
            <a:endParaRPr sz="1200">
              <a:solidFill>
                <a:srgbClr val="3F425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-304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4252"/>
              </a:buClr>
              <a:buSzPts val="1200"/>
              <a:buFont typeface="Nunito"/>
              <a:buAutoNum type="arabicPeriod"/>
            </a:pPr>
            <a:r>
              <a:rPr lang="es" sz="1200" b="1">
                <a:solidFill>
                  <a:srgbClr val="3F4252"/>
                </a:solidFill>
                <a:latin typeface="Nunito"/>
                <a:ea typeface="Nunito"/>
                <a:cs typeface="Nunito"/>
                <a:sym typeface="Nunito"/>
              </a:rPr>
              <a:t>Variable Enhancements</a:t>
            </a:r>
            <a:endParaRPr sz="1200" b="1">
              <a:solidFill>
                <a:srgbClr val="3F425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lvl="1" indent="-304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4252"/>
              </a:buClr>
              <a:buSzPts val="1200"/>
              <a:buFont typeface="Nunito"/>
              <a:buChar char="▪"/>
            </a:pPr>
            <a:r>
              <a:rPr lang="es" sz="1200">
                <a:solidFill>
                  <a:srgbClr val="3F4252"/>
                </a:solidFill>
                <a:latin typeface="Nunito"/>
                <a:ea typeface="Nunito"/>
                <a:cs typeface="Nunito"/>
                <a:sym typeface="Nunito"/>
              </a:rPr>
              <a:t>Created new metrics:</a:t>
            </a:r>
            <a:endParaRPr sz="1200">
              <a:solidFill>
                <a:srgbClr val="3F425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1371600" lvl="2" indent="-304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4252"/>
              </a:buClr>
              <a:buSzPts val="1200"/>
              <a:buFont typeface="Nunito"/>
              <a:buAutoNum type="romanLcPeriod"/>
            </a:pPr>
            <a:r>
              <a:rPr lang="es" sz="1200">
                <a:solidFill>
                  <a:srgbClr val="3F4252"/>
                </a:solidFill>
                <a:latin typeface="Nunito"/>
                <a:ea typeface="Nunito"/>
                <a:cs typeface="Nunito"/>
                <a:sym typeface="Nunito"/>
              </a:rPr>
              <a:t>Inflation-adjusted salaries.</a:t>
            </a:r>
            <a:endParaRPr sz="1200">
              <a:solidFill>
                <a:srgbClr val="3F425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1371600" lvl="2" indent="-304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4252"/>
              </a:buClr>
              <a:buSzPts val="1200"/>
              <a:buFont typeface="Nunito"/>
              <a:buAutoNum type="romanLcPeriod"/>
            </a:pPr>
            <a:r>
              <a:rPr lang="es" sz="1200">
                <a:solidFill>
                  <a:srgbClr val="3F4252"/>
                </a:solidFill>
                <a:latin typeface="Nunito"/>
                <a:ea typeface="Nunito"/>
                <a:cs typeface="Nunito"/>
                <a:sym typeface="Nunito"/>
              </a:rPr>
              <a:t>Country economic normalization (e.g., GDP-PPP).</a:t>
            </a:r>
            <a:endParaRPr sz="1200">
              <a:solidFill>
                <a:srgbClr val="3F425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-304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4252"/>
              </a:buClr>
              <a:buSzPts val="1200"/>
              <a:buFont typeface="Nunito"/>
              <a:buAutoNum type="arabicPeriod"/>
            </a:pPr>
            <a:r>
              <a:rPr lang="es" sz="1200" b="1">
                <a:solidFill>
                  <a:srgbClr val="3F4252"/>
                </a:solidFill>
                <a:latin typeface="Nunito"/>
                <a:ea typeface="Nunito"/>
                <a:cs typeface="Nunito"/>
                <a:sym typeface="Nunito"/>
              </a:rPr>
              <a:t>Data Quality Assessment</a:t>
            </a:r>
            <a:endParaRPr sz="1200" b="1">
              <a:solidFill>
                <a:srgbClr val="3F425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lvl="1" indent="-304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4252"/>
              </a:buClr>
              <a:buSzPts val="1200"/>
              <a:buFont typeface="Nunito"/>
              <a:buChar char="▪"/>
            </a:pPr>
            <a:r>
              <a:rPr lang="es" sz="1200">
                <a:solidFill>
                  <a:srgbClr val="3F4252"/>
                </a:solidFill>
                <a:latin typeface="Nunito"/>
                <a:ea typeface="Nunito"/>
                <a:cs typeface="Nunito"/>
                <a:sym typeface="Nunito"/>
              </a:rPr>
              <a:t>Evaluated and compared survey quality</a:t>
            </a:r>
            <a:endParaRPr sz="1200">
              <a:solidFill>
                <a:srgbClr val="3F425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3F425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3F425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19" name="Google Shape;219;p32"/>
          <p:cNvSpPr txBox="1"/>
          <p:nvPr/>
        </p:nvSpPr>
        <p:spPr>
          <a:xfrm>
            <a:off x="307175" y="1075425"/>
            <a:ext cx="51219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b="1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Objective:</a:t>
            </a:r>
            <a:endParaRPr sz="1600" b="1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To standardize, clean, and prepare survey data from multiple sources (2018–2024) for robust analysis and salary prediction.</a:t>
            </a:r>
            <a:endParaRPr/>
          </a:p>
        </p:txBody>
      </p:sp>
      <p:sp>
        <p:nvSpPr>
          <p:cNvPr id="220" name="Google Shape;220;p32"/>
          <p:cNvSpPr txBox="1"/>
          <p:nvPr/>
        </p:nvSpPr>
        <p:spPr>
          <a:xfrm>
            <a:off x="307175" y="1814325"/>
            <a:ext cx="3000000" cy="4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b="1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Key Activities:</a:t>
            </a:r>
            <a:endParaRPr/>
          </a:p>
        </p:txBody>
      </p:sp>
      <p:sp>
        <p:nvSpPr>
          <p:cNvPr id="221" name="Google Shape;221;p32"/>
          <p:cNvSpPr txBox="1"/>
          <p:nvPr/>
        </p:nvSpPr>
        <p:spPr>
          <a:xfrm>
            <a:off x="5899675" y="1088075"/>
            <a:ext cx="3000000" cy="16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b="1">
                <a:solidFill>
                  <a:srgbClr val="F8FAFB"/>
                </a:solidFill>
                <a:latin typeface="Nunito"/>
                <a:ea typeface="Nunito"/>
                <a:cs typeface="Nunito"/>
                <a:sym typeface="Nunito"/>
              </a:rPr>
              <a:t>■ Germany IT Survey: </a:t>
            </a:r>
            <a:endParaRPr sz="1200" b="1">
              <a:solidFill>
                <a:srgbClr val="F8FAFB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8FAFB"/>
                </a:solidFill>
                <a:latin typeface="Nunito"/>
                <a:ea typeface="Nunito"/>
                <a:cs typeface="Nunito"/>
                <a:sym typeface="Nunito"/>
              </a:rPr>
              <a:t>         Good-quality responses. </a:t>
            </a:r>
            <a:endParaRPr sz="1200">
              <a:solidFill>
                <a:srgbClr val="F8FAFB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8FAFB"/>
                </a:solidFill>
                <a:latin typeface="Nunito"/>
                <a:ea typeface="Nunito"/>
                <a:cs typeface="Nunito"/>
                <a:sym typeface="Nunito"/>
              </a:rPr>
              <a:t>         Best fitting project scope.</a:t>
            </a:r>
            <a:endParaRPr sz="1200">
              <a:solidFill>
                <a:srgbClr val="F8FAFB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b="1">
                <a:solidFill>
                  <a:srgbClr val="F8FAFB"/>
                </a:solidFill>
                <a:latin typeface="Nunito"/>
                <a:ea typeface="Nunito"/>
                <a:cs typeface="Nunito"/>
                <a:sym typeface="Nunito"/>
              </a:rPr>
              <a:t>■ Kaggle: </a:t>
            </a:r>
            <a:endParaRPr sz="1200" b="1">
              <a:solidFill>
                <a:srgbClr val="F8FAFB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8FAFB"/>
                </a:solidFill>
                <a:latin typeface="Nunito"/>
                <a:ea typeface="Nunito"/>
                <a:cs typeface="Nunito"/>
                <a:sym typeface="Nunito"/>
              </a:rPr>
              <a:t>         Large scale, lower consistency,</a:t>
            </a:r>
            <a:endParaRPr sz="1200">
              <a:solidFill>
                <a:srgbClr val="F8FAFB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8FAFB"/>
                </a:solidFill>
                <a:latin typeface="Nunito"/>
                <a:ea typeface="Nunito"/>
                <a:cs typeface="Nunito"/>
                <a:sym typeface="Nunito"/>
              </a:rPr>
              <a:t>         Methodological errors (correctable).</a:t>
            </a:r>
            <a:endParaRPr sz="1200">
              <a:solidFill>
                <a:srgbClr val="F8FAFB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b="1">
                <a:solidFill>
                  <a:srgbClr val="F8FAFB"/>
                </a:solidFill>
                <a:latin typeface="Nunito"/>
                <a:ea typeface="Nunito"/>
                <a:cs typeface="Nunito"/>
                <a:sym typeface="Nunito"/>
              </a:rPr>
              <a:t>■ AI-Jobs.net: </a:t>
            </a:r>
            <a:endParaRPr sz="1200" b="1">
              <a:solidFill>
                <a:srgbClr val="F8FAFB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8FAFB"/>
                </a:solidFill>
                <a:latin typeface="Nunito"/>
                <a:ea typeface="Nunito"/>
                <a:cs typeface="Nunito"/>
                <a:sym typeface="Nunito"/>
              </a:rPr>
              <a:t>         Excellent quality, </a:t>
            </a:r>
            <a:endParaRPr sz="1200">
              <a:solidFill>
                <a:srgbClr val="F8FAFB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8FAFB"/>
                </a:solidFill>
                <a:latin typeface="Nunito"/>
                <a:ea typeface="Nunito"/>
                <a:cs typeface="Nunito"/>
                <a:sym typeface="Nunito"/>
              </a:rPr>
              <a:t>         Unknown methodology</a:t>
            </a:r>
            <a:endParaRPr sz="1200">
              <a:solidFill>
                <a:srgbClr val="F8FAFB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22" name="Google Shape;222;p32"/>
          <p:cNvSpPr/>
          <p:nvPr/>
        </p:nvSpPr>
        <p:spPr>
          <a:xfrm>
            <a:off x="5798725" y="532425"/>
            <a:ext cx="3063900" cy="527700"/>
          </a:xfrm>
          <a:prstGeom prst="rect">
            <a:avLst/>
          </a:prstGeom>
          <a:solidFill>
            <a:srgbClr val="4042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300" b="1">
                <a:solidFill>
                  <a:srgbClr val="EEF0F2"/>
                </a:solidFill>
                <a:latin typeface="Questrial"/>
                <a:ea typeface="Questrial"/>
                <a:cs typeface="Questrial"/>
                <a:sym typeface="Questrial"/>
              </a:rPr>
              <a:t>Data Quality metrics:</a:t>
            </a:r>
            <a:endParaRPr sz="2300">
              <a:solidFill>
                <a:srgbClr val="EEF0F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pic>
        <p:nvPicPr>
          <p:cNvPr id="223" name="Google Shape;22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24030" y="2917975"/>
            <a:ext cx="2814870" cy="183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3"/>
          <p:cNvSpPr/>
          <p:nvPr/>
        </p:nvSpPr>
        <p:spPr>
          <a:xfrm>
            <a:off x="5925500" y="1075425"/>
            <a:ext cx="2937000" cy="3800100"/>
          </a:xfrm>
          <a:prstGeom prst="rect">
            <a:avLst/>
          </a:prstGeom>
          <a:solidFill>
            <a:srgbClr val="2638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EEF0F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29" name="Google Shape;229;p33"/>
          <p:cNvSpPr txBox="1">
            <a:spLocks noGrp="1"/>
          </p:cNvSpPr>
          <p:nvPr>
            <p:ph type="title" idx="8"/>
          </p:nvPr>
        </p:nvSpPr>
        <p:spPr>
          <a:xfrm>
            <a:off x="274475" y="365925"/>
            <a:ext cx="558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/>
              <a:t>Phase  02:</a:t>
            </a:r>
            <a:r>
              <a:rPr lang="es"/>
              <a:t>  Data Analysis</a:t>
            </a:r>
            <a:endParaRPr/>
          </a:p>
        </p:txBody>
      </p:sp>
      <p:cxnSp>
        <p:nvCxnSpPr>
          <p:cNvPr id="230" name="Google Shape;230;p33"/>
          <p:cNvCxnSpPr/>
          <p:nvPr/>
        </p:nvCxnSpPr>
        <p:spPr>
          <a:xfrm>
            <a:off x="383075" y="1045726"/>
            <a:ext cx="50688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1" name="Google Shape;231;p33"/>
          <p:cNvSpPr txBox="1"/>
          <p:nvPr/>
        </p:nvSpPr>
        <p:spPr>
          <a:xfrm>
            <a:off x="383075" y="1448438"/>
            <a:ext cx="5453100" cy="8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04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"/>
              <a:buAutoNum type="alphaUcPeriod"/>
            </a:pPr>
            <a:r>
              <a:rPr lang="es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To analyze salary determinants among software developers globally.</a:t>
            </a:r>
            <a:endParaRPr sz="12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-304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"/>
              <a:buAutoNum type="alphaUcPeriod"/>
            </a:pPr>
            <a:r>
              <a:rPr lang="es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Assessing variable relationships (e.g., job category, seniority, country, survey year). Validating the consistency of three survey datasets.</a:t>
            </a:r>
            <a:endParaRPr sz="12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-304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"/>
              <a:buAutoNum type="alphaUcPeriod"/>
            </a:pPr>
            <a:r>
              <a:rPr lang="es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Preparing the dataset for predictive modeling.</a:t>
            </a:r>
            <a:endParaRPr sz="12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32" name="Google Shape;232;p33"/>
          <p:cNvSpPr txBox="1"/>
          <p:nvPr/>
        </p:nvSpPr>
        <p:spPr>
          <a:xfrm>
            <a:off x="307175" y="2355550"/>
            <a:ext cx="3000000" cy="4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b="1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Key Insights:</a:t>
            </a:r>
            <a:endParaRPr/>
          </a:p>
        </p:txBody>
      </p:sp>
      <p:sp>
        <p:nvSpPr>
          <p:cNvPr id="233" name="Google Shape;233;p33"/>
          <p:cNvSpPr txBox="1"/>
          <p:nvPr/>
        </p:nvSpPr>
        <p:spPr>
          <a:xfrm>
            <a:off x="383075" y="2642875"/>
            <a:ext cx="5154900" cy="20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"/>
              <a:buAutoNum type="arabicPeriod"/>
            </a:pPr>
            <a:r>
              <a:rPr lang="es" sz="12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Strength of Association:</a:t>
            </a:r>
            <a:endParaRPr sz="1200" b="1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lvl="0" indent="-3048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"/>
              <a:buChar char="▪"/>
            </a:pPr>
            <a:r>
              <a:rPr lang="es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Low-to-moderate correlations between key predictors</a:t>
            </a:r>
            <a:endParaRPr sz="12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-3048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"/>
              <a:buAutoNum type="arabicPeriod"/>
            </a:pPr>
            <a:r>
              <a:rPr lang="es" sz="12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Salary Trends:</a:t>
            </a:r>
            <a:endParaRPr sz="1200" b="1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lvl="0" indent="-3048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"/>
              <a:buChar char="▪"/>
            </a:pPr>
            <a:r>
              <a:rPr lang="es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Inflation-adjusted yearly trends are minimal.</a:t>
            </a:r>
            <a:endParaRPr sz="12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lvl="0" indent="-3048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"/>
              <a:buChar char="▪"/>
            </a:pPr>
            <a:r>
              <a:rPr lang="es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After GDP normalization, country differences decrease, but remain non-negligible.</a:t>
            </a:r>
            <a:endParaRPr sz="12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-3048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"/>
              <a:buAutoNum type="arabicPeriod"/>
            </a:pPr>
            <a:r>
              <a:rPr lang="es" sz="12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Statistical Validity:</a:t>
            </a:r>
            <a:endParaRPr sz="1200" b="1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lvl="0" indent="-3048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"/>
              <a:buChar char="▪"/>
            </a:pPr>
            <a:r>
              <a:rPr lang="es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Assumptions met for a reliable multivariate analysis.</a:t>
            </a:r>
            <a:endParaRPr sz="12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-3048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"/>
              <a:buAutoNum type="arabicPeriod"/>
            </a:pPr>
            <a:r>
              <a:rPr lang="es" sz="12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ANOVA Results:</a:t>
            </a:r>
            <a:endParaRPr sz="1200" b="1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lvl="0" indent="-3048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"/>
              <a:buChar char="▪"/>
            </a:pPr>
            <a:r>
              <a:rPr lang="es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Significant effects for seniority, job category, and country.</a:t>
            </a:r>
            <a:endParaRPr sz="12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lvl="0" indent="-30480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"/>
              <a:buChar char="▪"/>
            </a:pPr>
            <a:r>
              <a:rPr lang="es" sz="12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Survey and year effects are negligible.</a:t>
            </a:r>
            <a:endParaRPr sz="1200" b="1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None/>
            </a:pPr>
            <a:endParaRPr sz="1200">
              <a:solidFill>
                <a:srgbClr val="3F425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lnSpc>
                <a:spcPct val="90000"/>
              </a:lnSpc>
              <a:spcBef>
                <a:spcPts val="200"/>
              </a:spcBef>
              <a:spcAft>
                <a:spcPts val="200"/>
              </a:spcAft>
              <a:buNone/>
            </a:pPr>
            <a:endParaRPr sz="1200">
              <a:solidFill>
                <a:srgbClr val="3F425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234" name="Google Shape;23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4937" y="2039000"/>
            <a:ext cx="2600775" cy="2426550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33"/>
          <p:cNvSpPr/>
          <p:nvPr/>
        </p:nvSpPr>
        <p:spPr>
          <a:xfrm>
            <a:off x="5925625" y="532425"/>
            <a:ext cx="2937000" cy="527700"/>
          </a:xfrm>
          <a:prstGeom prst="rect">
            <a:avLst/>
          </a:prstGeom>
          <a:solidFill>
            <a:srgbClr val="26385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300" b="1">
                <a:solidFill>
                  <a:srgbClr val="EEF0F2"/>
                </a:solidFill>
                <a:latin typeface="Questrial"/>
                <a:ea typeface="Questrial"/>
                <a:cs typeface="Questrial"/>
                <a:sym typeface="Questrial"/>
              </a:rPr>
              <a:t>Impact of variables:</a:t>
            </a:r>
            <a:endParaRPr sz="2300">
              <a:solidFill>
                <a:srgbClr val="EEF0F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36" name="Google Shape;236;p33"/>
          <p:cNvSpPr txBox="1"/>
          <p:nvPr/>
        </p:nvSpPr>
        <p:spPr>
          <a:xfrm>
            <a:off x="5999737" y="1261950"/>
            <a:ext cx="2661900" cy="6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8FAFB"/>
                </a:solidFill>
                <a:latin typeface="Nunito"/>
                <a:ea typeface="Nunito"/>
                <a:cs typeface="Nunito"/>
                <a:sym typeface="Nunito"/>
              </a:rPr>
              <a:t>Effect size (Partial Eta-Squared) results by multivariate ANOVA with normalized variables.</a:t>
            </a:r>
            <a:endParaRPr sz="1200">
              <a:solidFill>
                <a:srgbClr val="F8FAFB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37" name="Google Shape;237;p33"/>
          <p:cNvSpPr txBox="1"/>
          <p:nvPr/>
        </p:nvSpPr>
        <p:spPr>
          <a:xfrm>
            <a:off x="5969175" y="4465550"/>
            <a:ext cx="2661900" cy="3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700" i="1">
                <a:solidFill>
                  <a:srgbClr val="F8FAFB"/>
                </a:solidFill>
                <a:latin typeface="Nunito"/>
                <a:ea typeface="Nunito"/>
                <a:cs typeface="Nunito"/>
                <a:sym typeface="Nunito"/>
              </a:rPr>
              <a:t>Partial Eta squared quantifies how much relative explaining power a variable has  regarding the predicted variable (salary)</a:t>
            </a:r>
            <a:endParaRPr sz="700" i="1">
              <a:solidFill>
                <a:srgbClr val="F8FAFB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38" name="Google Shape;238;p33"/>
          <p:cNvSpPr txBox="1"/>
          <p:nvPr/>
        </p:nvSpPr>
        <p:spPr>
          <a:xfrm>
            <a:off x="383075" y="1152825"/>
            <a:ext cx="3000000" cy="4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b="1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Objective: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4"/>
          <p:cNvSpPr/>
          <p:nvPr/>
        </p:nvSpPr>
        <p:spPr>
          <a:xfrm>
            <a:off x="5798725" y="1075425"/>
            <a:ext cx="3063900" cy="3800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EEF0F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44" name="Google Shape;244;p34"/>
          <p:cNvSpPr txBox="1">
            <a:spLocks noGrp="1"/>
          </p:cNvSpPr>
          <p:nvPr>
            <p:ph type="title" idx="8"/>
          </p:nvPr>
        </p:nvSpPr>
        <p:spPr>
          <a:xfrm>
            <a:off x="274475" y="365925"/>
            <a:ext cx="558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/>
              <a:t>Phase  03:</a:t>
            </a:r>
            <a:r>
              <a:rPr lang="es"/>
              <a:t>  Prediction</a:t>
            </a:r>
            <a:endParaRPr/>
          </a:p>
        </p:txBody>
      </p:sp>
      <p:cxnSp>
        <p:nvCxnSpPr>
          <p:cNvPr id="245" name="Google Shape;245;p34"/>
          <p:cNvCxnSpPr/>
          <p:nvPr/>
        </p:nvCxnSpPr>
        <p:spPr>
          <a:xfrm>
            <a:off x="383075" y="1045726"/>
            <a:ext cx="49539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6" name="Google Shape;246;p34"/>
          <p:cNvSpPr txBox="1"/>
          <p:nvPr/>
        </p:nvSpPr>
        <p:spPr>
          <a:xfrm>
            <a:off x="307175" y="1075425"/>
            <a:ext cx="5200200" cy="107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b="1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Objective:</a:t>
            </a:r>
            <a:endParaRPr sz="1600" b="1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Build and validate predictive models for software developer salaries, ensuring alignment with real-world benchmarks (Glassdoor) and creating a tool for personalized salary estimation.</a:t>
            </a:r>
            <a:endParaRPr sz="12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47" name="Google Shape;247;p34"/>
          <p:cNvSpPr txBox="1"/>
          <p:nvPr/>
        </p:nvSpPr>
        <p:spPr>
          <a:xfrm>
            <a:off x="307175" y="1916850"/>
            <a:ext cx="3000000" cy="4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b="1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Results:</a:t>
            </a:r>
            <a:endParaRPr/>
          </a:p>
        </p:txBody>
      </p:sp>
      <p:sp>
        <p:nvSpPr>
          <p:cNvPr id="248" name="Google Shape;248;p34"/>
          <p:cNvSpPr txBox="1"/>
          <p:nvPr/>
        </p:nvSpPr>
        <p:spPr>
          <a:xfrm>
            <a:off x="383075" y="2225850"/>
            <a:ext cx="5200200" cy="26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"/>
              <a:buAutoNum type="arabicPeriod"/>
            </a:pPr>
            <a:r>
              <a:rPr lang="es" sz="12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Validated Predictive Framework:</a:t>
            </a:r>
            <a:endParaRPr sz="1200" b="1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lvl="0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"/>
              <a:buChar char="▪"/>
            </a:pPr>
            <a:r>
              <a:rPr lang="es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Developed a multiregression model based on key variables.</a:t>
            </a:r>
            <a:endParaRPr sz="12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lvl="0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"/>
              <a:buChar char="▪"/>
            </a:pPr>
            <a:r>
              <a:rPr lang="es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Validations confirmed alignment with Glassdoor, demonstrating credible real-world applicability.</a:t>
            </a:r>
            <a:endParaRPr sz="12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lvl="0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"/>
              <a:buChar char="▪"/>
            </a:pPr>
            <a:r>
              <a:rPr lang="es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Expanded to include additional parameters for richer personalization, improving Adjusted R² to 0.52.</a:t>
            </a:r>
            <a:endParaRPr sz="12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"/>
              <a:buAutoNum type="arabicPeriod"/>
            </a:pPr>
            <a:r>
              <a:rPr lang="es" sz="12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Methodology Highlights:</a:t>
            </a:r>
            <a:endParaRPr sz="1200" b="1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lvl="0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"/>
              <a:buChar char="▪"/>
            </a:pPr>
            <a:r>
              <a:rPr lang="es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Rigorous assumption checks (normality, homoscedasticity) and iterative diagnostics ensure model validity.</a:t>
            </a:r>
            <a:endParaRPr sz="12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914400" lvl="0" indent="-3048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"/>
              <a:buChar char="▪"/>
            </a:pPr>
            <a:r>
              <a:rPr lang="es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Removal of influential data points using leverage and Cook’s Distance to enhance robustness.</a:t>
            </a:r>
            <a:endParaRPr sz="12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None/>
            </a:pPr>
            <a:endParaRPr sz="1200">
              <a:solidFill>
                <a:srgbClr val="3F4252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None/>
            </a:pPr>
            <a:endParaRPr sz="1200">
              <a:solidFill>
                <a:srgbClr val="3F425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49" name="Google Shape;249;p34"/>
          <p:cNvSpPr/>
          <p:nvPr/>
        </p:nvSpPr>
        <p:spPr>
          <a:xfrm>
            <a:off x="5798725" y="532425"/>
            <a:ext cx="3063900" cy="527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300" b="1">
                <a:solidFill>
                  <a:srgbClr val="EEF0F2"/>
                </a:solidFill>
                <a:latin typeface="Questrial"/>
                <a:ea typeface="Questrial"/>
                <a:cs typeface="Questrial"/>
                <a:sym typeface="Questrial"/>
              </a:rPr>
              <a:t>Prediction results:</a:t>
            </a:r>
            <a:endParaRPr sz="2300">
              <a:solidFill>
                <a:srgbClr val="EEF0F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50" name="Google Shape;250;p34"/>
          <p:cNvSpPr txBox="1"/>
          <p:nvPr/>
        </p:nvSpPr>
        <p:spPr>
          <a:xfrm>
            <a:off x="5999725" y="1075413"/>
            <a:ext cx="2661900" cy="9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F8FAFB"/>
                </a:solidFill>
                <a:latin typeface="Nunito"/>
                <a:ea typeface="Nunito"/>
                <a:cs typeface="Nunito"/>
                <a:sym typeface="Nunito"/>
              </a:rPr>
              <a:t>Comparing in key scenarios:</a:t>
            </a:r>
            <a:endParaRPr sz="1200">
              <a:solidFill>
                <a:srgbClr val="F8FAFB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51" name="Google Shape;251;p34"/>
          <p:cNvSpPr/>
          <p:nvPr/>
        </p:nvSpPr>
        <p:spPr>
          <a:xfrm>
            <a:off x="6277575" y="1375525"/>
            <a:ext cx="1302300" cy="173700"/>
          </a:xfrm>
          <a:prstGeom prst="rect">
            <a:avLst/>
          </a:prstGeom>
          <a:solidFill>
            <a:srgbClr val="2C26A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Observed data</a:t>
            </a:r>
            <a:endParaRPr sz="11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52" name="Google Shape;252;p34"/>
          <p:cNvSpPr/>
          <p:nvPr/>
        </p:nvSpPr>
        <p:spPr>
          <a:xfrm>
            <a:off x="6277575" y="1562903"/>
            <a:ext cx="1302300" cy="173700"/>
          </a:xfrm>
          <a:prstGeom prst="rect">
            <a:avLst/>
          </a:prstGeom>
          <a:solidFill>
            <a:srgbClr val="3C7E1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Model prediction</a:t>
            </a:r>
            <a:endParaRPr sz="11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53" name="Google Shape;253;p34"/>
          <p:cNvSpPr/>
          <p:nvPr/>
        </p:nvSpPr>
        <p:spPr>
          <a:xfrm>
            <a:off x="6277575" y="1750280"/>
            <a:ext cx="1302300" cy="173700"/>
          </a:xfrm>
          <a:prstGeom prst="rect">
            <a:avLst/>
          </a:prstGeom>
          <a:solidFill>
            <a:srgbClr val="D6972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Glassdoor data</a:t>
            </a:r>
            <a:endParaRPr sz="11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grpSp>
        <p:nvGrpSpPr>
          <p:cNvPr id="254" name="Google Shape;254;p34"/>
          <p:cNvGrpSpPr/>
          <p:nvPr/>
        </p:nvGrpSpPr>
        <p:grpSpPr>
          <a:xfrm>
            <a:off x="5966775" y="2054575"/>
            <a:ext cx="2756425" cy="1650285"/>
            <a:chOff x="6044862" y="2173563"/>
            <a:chExt cx="2678481" cy="1603620"/>
          </a:xfrm>
        </p:grpSpPr>
        <p:pic>
          <p:nvPicPr>
            <p:cNvPr id="255" name="Google Shape;255;p34"/>
            <p:cNvPicPr preferRelativeResize="0"/>
            <p:nvPr/>
          </p:nvPicPr>
          <p:blipFill rotWithShape="1">
            <a:blip r:embed="rId3">
              <a:alphaModFix/>
            </a:blip>
            <a:srcRect l="3846" b="41472"/>
            <a:stretch/>
          </p:blipFill>
          <p:spPr>
            <a:xfrm>
              <a:off x="6045178" y="2173563"/>
              <a:ext cx="2678165" cy="149715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6" name="Google Shape;256;p34"/>
            <p:cNvSpPr/>
            <p:nvPr/>
          </p:nvSpPr>
          <p:spPr>
            <a:xfrm>
              <a:off x="6044862" y="3668583"/>
              <a:ext cx="2678100" cy="108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57" name="Google Shape;257;p34"/>
            <p:cNvSpPr/>
            <p:nvPr/>
          </p:nvSpPr>
          <p:spPr>
            <a:xfrm>
              <a:off x="6079050" y="3681475"/>
              <a:ext cx="462000" cy="82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700">
                  <a:solidFill>
                    <a:srgbClr val="404040"/>
                  </a:solidFill>
                  <a:latin typeface="Nunito"/>
                  <a:ea typeface="Nunito"/>
                  <a:cs typeface="Nunito"/>
                  <a:sym typeface="Nunito"/>
                </a:rPr>
                <a:t>cases:</a:t>
              </a:r>
              <a:endParaRPr sz="700">
                <a:solidFill>
                  <a:srgbClr val="404040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58" name="Google Shape;258;p34"/>
            <p:cNvSpPr/>
            <p:nvPr/>
          </p:nvSpPr>
          <p:spPr>
            <a:xfrm>
              <a:off x="6446600" y="3681475"/>
              <a:ext cx="2176800" cy="82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600">
                  <a:solidFill>
                    <a:srgbClr val="404040"/>
                  </a:solidFill>
                  <a:latin typeface="Nunito"/>
                  <a:ea typeface="Nunito"/>
                  <a:cs typeface="Nunito"/>
                  <a:sym typeface="Nunito"/>
                </a:rPr>
                <a:t>1           2          3          4          5          6          7         8          9</a:t>
              </a:r>
              <a:endParaRPr sz="600">
                <a:solidFill>
                  <a:srgbClr val="404040"/>
                </a:solidFill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sp>
        <p:nvSpPr>
          <p:cNvPr id="259" name="Google Shape;259;p34"/>
          <p:cNvSpPr txBox="1"/>
          <p:nvPr/>
        </p:nvSpPr>
        <p:spPr>
          <a:xfrm>
            <a:off x="6163825" y="3655700"/>
            <a:ext cx="1422300" cy="4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700" i="1">
                <a:solidFill>
                  <a:srgbClr val="F8FAFB"/>
                </a:solidFill>
                <a:latin typeface="Nunito"/>
                <a:ea typeface="Nunito"/>
                <a:cs typeface="Nunito"/>
                <a:sym typeface="Nunito"/>
              </a:rPr>
              <a:t>1.                Data Analyst</a:t>
            </a:r>
            <a:endParaRPr sz="700" i="1">
              <a:solidFill>
                <a:srgbClr val="F8FAFB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700" i="1">
                <a:solidFill>
                  <a:srgbClr val="F8FAFB"/>
                </a:solidFill>
                <a:latin typeface="Nunito"/>
                <a:ea typeface="Nunito"/>
                <a:cs typeface="Nunito"/>
                <a:sym typeface="Nunito"/>
              </a:rPr>
              <a:t>2.   </a:t>
            </a:r>
            <a:r>
              <a:rPr lang="es" sz="700" b="1" i="1">
                <a:solidFill>
                  <a:srgbClr val="F8FAFB"/>
                </a:solidFill>
                <a:latin typeface="Nunito"/>
                <a:ea typeface="Nunito"/>
                <a:cs typeface="Nunito"/>
                <a:sym typeface="Nunito"/>
              </a:rPr>
              <a:t>Junior </a:t>
            </a:r>
            <a:r>
              <a:rPr lang="es" sz="700" i="1">
                <a:solidFill>
                  <a:srgbClr val="F8FAFB"/>
                </a:solidFill>
                <a:latin typeface="Nunito"/>
                <a:ea typeface="Nunito"/>
                <a:cs typeface="Nunito"/>
                <a:sym typeface="Nunito"/>
              </a:rPr>
              <a:t> Data Engineer</a:t>
            </a:r>
            <a:endParaRPr sz="700" i="1">
              <a:solidFill>
                <a:srgbClr val="F8FAFB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700" i="1">
                <a:solidFill>
                  <a:srgbClr val="F8FAFB"/>
                </a:solidFill>
                <a:latin typeface="Nunito"/>
                <a:ea typeface="Nunito"/>
                <a:cs typeface="Nunito"/>
                <a:sym typeface="Nunito"/>
              </a:rPr>
              <a:t>3.                Data Scientist</a:t>
            </a:r>
            <a:endParaRPr sz="700" i="1">
              <a:solidFill>
                <a:srgbClr val="F8FAFB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60" name="Google Shape;260;p34"/>
          <p:cNvSpPr txBox="1"/>
          <p:nvPr/>
        </p:nvSpPr>
        <p:spPr>
          <a:xfrm>
            <a:off x="6159325" y="4022825"/>
            <a:ext cx="1630500" cy="4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700" i="1">
                <a:solidFill>
                  <a:srgbClr val="F8FAFB"/>
                </a:solidFill>
                <a:latin typeface="Nunito"/>
                <a:ea typeface="Nunito"/>
                <a:cs typeface="Nunito"/>
                <a:sym typeface="Nunito"/>
              </a:rPr>
              <a:t>4.                  Data Analyst</a:t>
            </a:r>
            <a:endParaRPr sz="700" i="1">
              <a:solidFill>
                <a:srgbClr val="F8FAFB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700" i="1">
                <a:solidFill>
                  <a:srgbClr val="F8FAFB"/>
                </a:solidFill>
                <a:latin typeface="Nunito"/>
                <a:ea typeface="Nunito"/>
                <a:cs typeface="Nunito"/>
                <a:sym typeface="Nunito"/>
              </a:rPr>
              <a:t>5.   </a:t>
            </a:r>
            <a:r>
              <a:rPr lang="es" sz="700" b="1" i="1">
                <a:solidFill>
                  <a:srgbClr val="F8FAFB"/>
                </a:solidFill>
                <a:latin typeface="Nunito"/>
                <a:ea typeface="Nunito"/>
                <a:cs typeface="Nunito"/>
                <a:sym typeface="Nunito"/>
              </a:rPr>
              <a:t>Medior </a:t>
            </a:r>
            <a:r>
              <a:rPr lang="es" sz="700" i="1">
                <a:solidFill>
                  <a:srgbClr val="F8FAFB"/>
                </a:solidFill>
                <a:latin typeface="Nunito"/>
                <a:ea typeface="Nunito"/>
                <a:cs typeface="Nunito"/>
                <a:sym typeface="Nunito"/>
              </a:rPr>
              <a:t> Data Engineer</a:t>
            </a:r>
            <a:endParaRPr sz="700" i="1">
              <a:solidFill>
                <a:srgbClr val="F8FAFB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700" i="1">
                <a:solidFill>
                  <a:srgbClr val="F8FAFB"/>
                </a:solidFill>
                <a:latin typeface="Nunito"/>
                <a:ea typeface="Nunito"/>
                <a:cs typeface="Nunito"/>
                <a:sym typeface="Nunito"/>
              </a:rPr>
              <a:t>6.                  Data Scientist</a:t>
            </a:r>
            <a:endParaRPr sz="700" i="1">
              <a:solidFill>
                <a:srgbClr val="F8FAFB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61" name="Google Shape;261;p34"/>
          <p:cNvSpPr txBox="1"/>
          <p:nvPr/>
        </p:nvSpPr>
        <p:spPr>
          <a:xfrm>
            <a:off x="6159325" y="4383825"/>
            <a:ext cx="1422300" cy="4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700" i="1">
                <a:solidFill>
                  <a:srgbClr val="F8FAFB"/>
                </a:solidFill>
                <a:latin typeface="Nunito"/>
                <a:ea typeface="Nunito"/>
                <a:cs typeface="Nunito"/>
                <a:sym typeface="Nunito"/>
              </a:rPr>
              <a:t>7.                 Data Analyst</a:t>
            </a:r>
            <a:endParaRPr sz="700" i="1">
              <a:solidFill>
                <a:srgbClr val="F8FAFB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700" i="1">
                <a:solidFill>
                  <a:srgbClr val="F8FAFB"/>
                </a:solidFill>
                <a:latin typeface="Nunito"/>
                <a:ea typeface="Nunito"/>
                <a:cs typeface="Nunito"/>
                <a:sym typeface="Nunito"/>
              </a:rPr>
              <a:t>8.   </a:t>
            </a:r>
            <a:r>
              <a:rPr lang="es" sz="700" b="1" i="1">
                <a:solidFill>
                  <a:srgbClr val="F8FAFB"/>
                </a:solidFill>
                <a:latin typeface="Nunito"/>
                <a:ea typeface="Nunito"/>
                <a:cs typeface="Nunito"/>
                <a:sym typeface="Nunito"/>
              </a:rPr>
              <a:t>Senior </a:t>
            </a:r>
            <a:r>
              <a:rPr lang="es" sz="700" i="1">
                <a:solidFill>
                  <a:srgbClr val="F8FAFB"/>
                </a:solidFill>
                <a:latin typeface="Nunito"/>
                <a:ea typeface="Nunito"/>
                <a:cs typeface="Nunito"/>
                <a:sym typeface="Nunito"/>
              </a:rPr>
              <a:t> Data Engineer</a:t>
            </a:r>
            <a:endParaRPr sz="700" i="1">
              <a:solidFill>
                <a:srgbClr val="F8FAFB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700" i="1">
                <a:solidFill>
                  <a:srgbClr val="F8FAFB"/>
                </a:solidFill>
                <a:latin typeface="Nunito"/>
                <a:ea typeface="Nunito"/>
                <a:cs typeface="Nunito"/>
                <a:sym typeface="Nunito"/>
              </a:rPr>
              <a:t>9.                 Data Scientist</a:t>
            </a:r>
            <a:endParaRPr sz="700" i="1">
              <a:solidFill>
                <a:srgbClr val="F8FAFB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 i="1">
              <a:solidFill>
                <a:srgbClr val="F8FAFB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62" name="Google Shape;262;p34"/>
          <p:cNvSpPr txBox="1"/>
          <p:nvPr/>
        </p:nvSpPr>
        <p:spPr>
          <a:xfrm>
            <a:off x="7357725" y="3720100"/>
            <a:ext cx="1432200" cy="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 b="1" i="1">
                <a:solidFill>
                  <a:srgbClr val="F8FAFB"/>
                </a:solidFill>
                <a:latin typeface="Nunito"/>
                <a:ea typeface="Nunito"/>
                <a:cs typeface="Nunito"/>
                <a:sym typeface="Nunito"/>
              </a:rPr>
              <a:t>specified to Germany</a:t>
            </a:r>
            <a:endParaRPr sz="800" b="1" i="1">
              <a:solidFill>
                <a:srgbClr val="F8FAFB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5"/>
          <p:cNvSpPr/>
          <p:nvPr/>
        </p:nvSpPr>
        <p:spPr>
          <a:xfrm>
            <a:off x="6049525" y="1075425"/>
            <a:ext cx="2813100" cy="3800100"/>
          </a:xfrm>
          <a:prstGeom prst="rect">
            <a:avLst/>
          </a:prstGeom>
          <a:solidFill>
            <a:srgbClr val="4042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EEF0F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cxnSp>
        <p:nvCxnSpPr>
          <p:cNvPr id="268" name="Google Shape;268;p35"/>
          <p:cNvCxnSpPr/>
          <p:nvPr/>
        </p:nvCxnSpPr>
        <p:spPr>
          <a:xfrm>
            <a:off x="383075" y="1045726"/>
            <a:ext cx="52881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9" name="Google Shape;269;p35"/>
          <p:cNvSpPr txBox="1"/>
          <p:nvPr/>
        </p:nvSpPr>
        <p:spPr>
          <a:xfrm>
            <a:off x="307175" y="1075425"/>
            <a:ext cx="4714200" cy="9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b="1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Goal Achieved:</a:t>
            </a:r>
            <a:endParaRPr sz="1600" b="1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Developed a validated, data-driven framework for predicting software developer salaries.</a:t>
            </a:r>
            <a:endParaRPr sz="12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70" name="Google Shape;270;p35"/>
          <p:cNvSpPr txBox="1"/>
          <p:nvPr/>
        </p:nvSpPr>
        <p:spPr>
          <a:xfrm>
            <a:off x="307175" y="1803588"/>
            <a:ext cx="3000000" cy="40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 b="1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rPr>
              <a:t>Key Outcomes:</a:t>
            </a:r>
            <a:endParaRPr/>
          </a:p>
        </p:txBody>
      </p:sp>
      <p:sp>
        <p:nvSpPr>
          <p:cNvPr id="271" name="Google Shape;271;p35"/>
          <p:cNvSpPr txBox="1"/>
          <p:nvPr/>
        </p:nvSpPr>
        <p:spPr>
          <a:xfrm>
            <a:off x="383075" y="2142850"/>
            <a:ext cx="5362500" cy="24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"/>
              <a:buChar char="●"/>
            </a:pPr>
            <a:r>
              <a:rPr lang="es" sz="12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Data Preparation:</a:t>
            </a:r>
            <a:r>
              <a:rPr lang="es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Standardized and cleaned survey data from multiple sources, addressing inconsistencies, creating derived metrics, and ensuring high data quality for analysis.</a:t>
            </a:r>
            <a:endParaRPr sz="1200" b="1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"/>
              <a:buChar char="●"/>
            </a:pPr>
            <a:r>
              <a:rPr lang="es" sz="12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Comprehensive Analysis:</a:t>
            </a:r>
            <a:r>
              <a:rPr lang="es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Multivariate ANOVA identified key factors influencing salaries. Survey and year effects are negligible.</a:t>
            </a:r>
            <a:endParaRPr sz="12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"/>
              <a:buChar char="●"/>
            </a:pPr>
            <a:r>
              <a:rPr lang="es" sz="12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Validated Predictions:</a:t>
            </a:r>
            <a:r>
              <a:rPr lang="es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Multiregression models aligned with external benchmarks (Glassdoor), ensuring real-world applicability.</a:t>
            </a:r>
            <a:endParaRPr sz="12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-3048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unito"/>
              <a:buChar char="●"/>
            </a:pPr>
            <a:r>
              <a:rPr lang="es" sz="12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Personalization:</a:t>
            </a:r>
            <a:r>
              <a:rPr lang="es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Enhanced models with additional variables (e.g., industry, city, language) to deliver personalized salary estimates.</a:t>
            </a:r>
            <a:endParaRPr sz="12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-304800" algn="l" rtl="0">
              <a:lnSpc>
                <a:spcPct val="90000"/>
              </a:lnSpc>
              <a:spcBef>
                <a:spcPts val="500"/>
              </a:spcBef>
              <a:spcAft>
                <a:spcPts val="500"/>
              </a:spcAft>
              <a:buClr>
                <a:schemeClr val="dk1"/>
              </a:buClr>
              <a:buSzPts val="1200"/>
              <a:buFont typeface="Nunito"/>
              <a:buChar char="●"/>
            </a:pPr>
            <a:r>
              <a:rPr lang="es" sz="1200" b="1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Impact:</a:t>
            </a:r>
            <a:r>
              <a:rPr lang="es" sz="120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 Insights provide actionable benchmarks for salary planning and strategic decision-making, highlighting a balance between predictive accuracy and interpretability.</a:t>
            </a:r>
            <a:endParaRPr sz="120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72" name="Google Shape;272;p35"/>
          <p:cNvSpPr/>
          <p:nvPr/>
        </p:nvSpPr>
        <p:spPr>
          <a:xfrm>
            <a:off x="6049600" y="532425"/>
            <a:ext cx="2813100" cy="527700"/>
          </a:xfrm>
          <a:prstGeom prst="rect">
            <a:avLst/>
          </a:prstGeom>
          <a:solidFill>
            <a:srgbClr val="40425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 b="1">
                <a:solidFill>
                  <a:srgbClr val="EEF0F2"/>
                </a:solidFill>
                <a:latin typeface="Questrial"/>
                <a:ea typeface="Questrial"/>
                <a:cs typeface="Questrial"/>
                <a:sym typeface="Questrial"/>
              </a:rPr>
              <a:t>Improvement potentials:</a:t>
            </a:r>
            <a:endParaRPr sz="1900">
              <a:solidFill>
                <a:srgbClr val="EEF0F2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73" name="Google Shape;273;p35"/>
          <p:cNvSpPr txBox="1"/>
          <p:nvPr/>
        </p:nvSpPr>
        <p:spPr>
          <a:xfrm>
            <a:off x="6117525" y="1261950"/>
            <a:ext cx="2691900" cy="29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F8FAFB"/>
              </a:buClr>
              <a:buSzPts val="1100"/>
              <a:buFont typeface="Nunito"/>
              <a:buChar char="●"/>
            </a:pPr>
            <a:r>
              <a:rPr lang="es" sz="1100" b="1">
                <a:solidFill>
                  <a:srgbClr val="F8FAFB"/>
                </a:solidFill>
                <a:latin typeface="Nunito"/>
                <a:ea typeface="Nunito"/>
                <a:cs typeface="Nunito"/>
                <a:sym typeface="Nunito"/>
              </a:rPr>
              <a:t>Interaction Effects:</a:t>
            </a:r>
            <a:r>
              <a:rPr lang="es" sz="1100">
                <a:solidFill>
                  <a:srgbClr val="F8FAFB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br>
              <a:rPr lang="es" sz="1100">
                <a:solidFill>
                  <a:srgbClr val="F8FAFB"/>
                </a:solidFill>
                <a:latin typeface="Nunito"/>
                <a:ea typeface="Nunito"/>
                <a:cs typeface="Nunito"/>
                <a:sym typeface="Nunito"/>
              </a:rPr>
            </a:br>
            <a:r>
              <a:rPr lang="es" sz="1100">
                <a:solidFill>
                  <a:srgbClr val="F8FAFB"/>
                </a:solidFill>
                <a:latin typeface="Nunito"/>
                <a:ea typeface="Nunito"/>
                <a:cs typeface="Nunito"/>
                <a:sym typeface="Nunito"/>
              </a:rPr>
              <a:t>Experiment with refined interaction terms to capture complex relationships between variables.</a:t>
            </a:r>
            <a:endParaRPr sz="1100">
              <a:solidFill>
                <a:srgbClr val="F8FAFB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-298450" algn="l" rtl="0">
              <a:spcBef>
                <a:spcPts val="800"/>
              </a:spcBef>
              <a:spcAft>
                <a:spcPts val="0"/>
              </a:spcAft>
              <a:buClr>
                <a:srgbClr val="F8FAFB"/>
              </a:buClr>
              <a:buSzPts val="1100"/>
              <a:buFont typeface="Nunito"/>
              <a:buChar char="●"/>
            </a:pPr>
            <a:r>
              <a:rPr lang="es" sz="1100" b="1">
                <a:solidFill>
                  <a:srgbClr val="F8FAFB"/>
                </a:solidFill>
                <a:latin typeface="Nunito"/>
                <a:ea typeface="Nunito"/>
                <a:cs typeface="Nunito"/>
                <a:sym typeface="Nunito"/>
              </a:rPr>
              <a:t>Class Imbalances: </a:t>
            </a:r>
            <a:br>
              <a:rPr lang="es" sz="1100" b="1">
                <a:solidFill>
                  <a:srgbClr val="F8FAFB"/>
                </a:solidFill>
                <a:latin typeface="Nunito"/>
                <a:ea typeface="Nunito"/>
                <a:cs typeface="Nunito"/>
                <a:sym typeface="Nunito"/>
              </a:rPr>
            </a:br>
            <a:r>
              <a:rPr lang="es" sz="1100">
                <a:solidFill>
                  <a:srgbClr val="F8FAFB"/>
                </a:solidFill>
                <a:latin typeface="Nunito"/>
                <a:ea typeface="Nunito"/>
                <a:cs typeface="Nunito"/>
                <a:sym typeface="Nunito"/>
              </a:rPr>
              <a:t>Address imbalances in categorical data through stratified validation or reweighting.</a:t>
            </a:r>
            <a:endParaRPr sz="1100">
              <a:solidFill>
                <a:srgbClr val="F8FAFB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-298450" algn="l" rtl="0">
              <a:spcBef>
                <a:spcPts val="800"/>
              </a:spcBef>
              <a:spcAft>
                <a:spcPts val="800"/>
              </a:spcAft>
              <a:buClr>
                <a:srgbClr val="F8FAFB"/>
              </a:buClr>
              <a:buSzPts val="1100"/>
              <a:buFont typeface="Nunito"/>
              <a:buChar char="●"/>
            </a:pPr>
            <a:r>
              <a:rPr lang="es" sz="1100" b="1">
                <a:solidFill>
                  <a:srgbClr val="F8FAFB"/>
                </a:solidFill>
                <a:latin typeface="Nunito"/>
                <a:ea typeface="Nunito"/>
                <a:cs typeface="Nunito"/>
                <a:sym typeface="Nunito"/>
              </a:rPr>
              <a:t>Advanced Models: </a:t>
            </a:r>
            <a:br>
              <a:rPr lang="es" sz="1100" b="1">
                <a:solidFill>
                  <a:srgbClr val="F8FAFB"/>
                </a:solidFill>
                <a:latin typeface="Nunito"/>
                <a:ea typeface="Nunito"/>
                <a:cs typeface="Nunito"/>
                <a:sym typeface="Nunito"/>
              </a:rPr>
            </a:br>
            <a:r>
              <a:rPr lang="es" sz="1100">
                <a:solidFill>
                  <a:srgbClr val="F8FAFB"/>
                </a:solidFill>
                <a:latin typeface="Nunito"/>
                <a:ea typeface="Nunito"/>
                <a:cs typeface="Nunito"/>
                <a:sym typeface="Nunito"/>
              </a:rPr>
              <a:t>Explore Bayesian hierarchical models to handle nested data structures and sparse observations more effectively.</a:t>
            </a:r>
            <a:endParaRPr sz="1100">
              <a:solidFill>
                <a:srgbClr val="F8FAFB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74" name="Google Shape;274;p35"/>
          <p:cNvSpPr txBox="1">
            <a:spLocks noGrp="1"/>
          </p:cNvSpPr>
          <p:nvPr>
            <p:ph type="title" idx="8"/>
          </p:nvPr>
        </p:nvSpPr>
        <p:spPr>
          <a:xfrm>
            <a:off x="274475" y="365925"/>
            <a:ext cx="5582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b="1"/>
              <a:t>Conclusion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04251"/>
        </a:solidFill>
        <a:effectLst/>
      </p:bgPr>
    </p:bg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6"/>
          <p:cNvSpPr/>
          <p:nvPr/>
        </p:nvSpPr>
        <p:spPr>
          <a:xfrm>
            <a:off x="141575" y="135900"/>
            <a:ext cx="8886600" cy="4856700"/>
          </a:xfrm>
          <a:prstGeom prst="rect">
            <a:avLst/>
          </a:prstGeom>
          <a:noFill/>
          <a:ln w="19050" cap="flat" cmpd="sng">
            <a:solidFill>
              <a:srgbClr val="E8D8C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80" name="Google Shape;280;p36"/>
          <p:cNvSpPr txBox="1">
            <a:spLocks noGrp="1"/>
          </p:cNvSpPr>
          <p:nvPr>
            <p:ph type="ctrTitle"/>
          </p:nvPr>
        </p:nvSpPr>
        <p:spPr>
          <a:xfrm>
            <a:off x="2025900" y="2113625"/>
            <a:ext cx="5092200" cy="11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6000">
                <a:solidFill>
                  <a:srgbClr val="E8D8C1"/>
                </a:solidFill>
              </a:rPr>
              <a:t>Thank you!</a:t>
            </a:r>
            <a:endParaRPr sz="6000" b="0">
              <a:solidFill>
                <a:srgbClr val="E8D8C1"/>
              </a:solidFill>
            </a:endParaRPr>
          </a:p>
        </p:txBody>
      </p:sp>
      <p:cxnSp>
        <p:nvCxnSpPr>
          <p:cNvPr id="281" name="Google Shape;281;p36"/>
          <p:cNvCxnSpPr/>
          <p:nvPr/>
        </p:nvCxnSpPr>
        <p:spPr>
          <a:xfrm>
            <a:off x="2825950" y="3211325"/>
            <a:ext cx="3550200" cy="0"/>
          </a:xfrm>
          <a:prstGeom prst="straightConnector1">
            <a:avLst/>
          </a:prstGeom>
          <a:noFill/>
          <a:ln w="19050" cap="flat" cmpd="sng">
            <a:solidFill>
              <a:srgbClr val="E8D8C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2" name="Google Shape;282;p36"/>
          <p:cNvSpPr txBox="1">
            <a:spLocks noGrp="1"/>
          </p:cNvSpPr>
          <p:nvPr>
            <p:ph type="title" idx="4294967295"/>
          </p:nvPr>
        </p:nvSpPr>
        <p:spPr>
          <a:xfrm>
            <a:off x="231100" y="3945800"/>
            <a:ext cx="8235600" cy="99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 b="1">
                <a:solidFill>
                  <a:srgbClr val="E8D8C1"/>
                </a:solidFill>
              </a:rPr>
              <a:t>Github:</a:t>
            </a:r>
            <a:r>
              <a:rPr lang="es" sz="1500">
                <a:solidFill>
                  <a:srgbClr val="E8D8C1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s" sz="1500">
                <a:solidFill>
                  <a:srgbClr val="E8D8C1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https://github.com/Viktor-Soltesz/salary_analysis</a:t>
            </a:r>
            <a:endParaRPr sz="1500">
              <a:solidFill>
                <a:srgbClr val="E8D8C1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 b="1">
                <a:solidFill>
                  <a:srgbClr val="E8D8C1"/>
                </a:solidFill>
              </a:rPr>
              <a:t>email:</a:t>
            </a:r>
            <a:r>
              <a:rPr lang="es" sz="1500">
                <a:solidFill>
                  <a:srgbClr val="E8D8C1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 solteesz.viktor@gmail.com</a:t>
            </a:r>
            <a:endParaRPr sz="1500">
              <a:solidFill>
                <a:srgbClr val="E8D8C1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 b="1">
                <a:solidFill>
                  <a:srgbClr val="E8D8C1"/>
                </a:solidFill>
                <a:latin typeface="Nunito"/>
                <a:ea typeface="Nunito"/>
                <a:cs typeface="Nunito"/>
                <a:sym typeface="Nunito"/>
              </a:rPr>
              <a:t>linkedin:</a:t>
            </a:r>
            <a:r>
              <a:rPr lang="es" sz="1500">
                <a:solidFill>
                  <a:srgbClr val="E8D8C1"/>
                </a:solidFill>
                <a:latin typeface="Nunito ExtraLight"/>
                <a:ea typeface="Nunito ExtraLight"/>
                <a:cs typeface="Nunito ExtraLight"/>
                <a:sym typeface="Nunito ExtraLight"/>
              </a:rPr>
              <a:t> https://www.linkedin.com/in/viktor-soltesz/</a:t>
            </a:r>
            <a:endParaRPr sz="1500">
              <a:solidFill>
                <a:srgbClr val="E8D8C1"/>
              </a:solidFill>
              <a:latin typeface="Nunito ExtraLight"/>
              <a:ea typeface="Nunito ExtraLight"/>
              <a:cs typeface="Nunito ExtraLight"/>
              <a:sym typeface="Nunito Extra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inimalist Slides for meeting by Slidesgo">
  <a:themeElements>
    <a:clrScheme name="Simple Light">
      <a:dk1>
        <a:srgbClr val="3F4252"/>
      </a:dk1>
      <a:lt1>
        <a:srgbClr val="F5F5F5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F425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718</Words>
  <Application>Microsoft Office PowerPoint</Application>
  <PresentationFormat>On-screen Show (16:9)</PresentationFormat>
  <Paragraphs>141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Livvic</vt:lpstr>
      <vt:lpstr>Bebas Neue</vt:lpstr>
      <vt:lpstr>Questrial</vt:lpstr>
      <vt:lpstr>Nunito</vt:lpstr>
      <vt:lpstr>Darker Grotesque SemiBold</vt:lpstr>
      <vt:lpstr>Nunito ExtraLight</vt:lpstr>
      <vt:lpstr>Minimalist Slides for meeting by Slidesgo</vt:lpstr>
      <vt:lpstr>Developer Salaries: A multivariate analysis and a predictive model</vt:lpstr>
      <vt:lpstr>Abstract</vt:lpstr>
      <vt:lpstr> Developer Salaries: Management report</vt:lpstr>
      <vt:lpstr>Project Scope</vt:lpstr>
      <vt:lpstr>Phase  01:  Preparation</vt:lpstr>
      <vt:lpstr>Phase  02:  Data Analysis</vt:lpstr>
      <vt:lpstr>Phase  03:  Prediction</vt:lpstr>
      <vt:lpstr>Conclusion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Developer Salaries: A multivariate analysis and a predictive model</dc:title>
  <cp:lastModifiedBy>Viktor</cp:lastModifiedBy>
  <cp:revision>2</cp:revision>
  <dcterms:modified xsi:type="dcterms:W3CDTF">2024-12-13T21:25:01Z</dcterms:modified>
</cp:coreProperties>
</file>