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68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82"/>
    <a:srgbClr val="D4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5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841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45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425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8732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16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1264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353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1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27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659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462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257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8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89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73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25CDBC5-588B-4C6C-9396-CC93DA356DB1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315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25CDBC5-588B-4C6C-9396-CC93DA356DB1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499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hardver.hu/tudastar/tapok_teljesitmenymerese.html" TargetMode="External"/><Relationship Id="rId2" Type="http://schemas.openxmlformats.org/officeDocument/2006/relationships/hyperlink" Target="https://www.pcx.hu/tippek-es-tanacsok-a-jol-hutott-es-optimalisan-szelloztetett-szamitogephe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equiet.com/hu/insidebequiet/2108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tinyurl.hu/u6S3" TargetMode="External"/><Relationship Id="rId3" Type="http://schemas.openxmlformats.org/officeDocument/2006/relationships/hyperlink" Target="https://tinyurl.hu/ztbc" TargetMode="External"/><Relationship Id="rId7" Type="http://schemas.openxmlformats.org/officeDocument/2006/relationships/hyperlink" Target="https://tinyurl.hu/AfD9" TargetMode="External"/><Relationship Id="rId2" Type="http://schemas.openxmlformats.org/officeDocument/2006/relationships/hyperlink" Target="https://tinyurl.hu/OOI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nyurl.hu/7THv" TargetMode="External"/><Relationship Id="rId5" Type="http://schemas.openxmlformats.org/officeDocument/2006/relationships/hyperlink" Target="https://tinyurl.hu/mH0L" TargetMode="External"/><Relationship Id="rId4" Type="http://schemas.openxmlformats.org/officeDocument/2006/relationships/hyperlink" Target="https://tinyurl.hu/iWo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01942" y="1398495"/>
            <a:ext cx="8974362" cy="133574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PC házak, tápegységek, hűtés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01942" y="4327263"/>
            <a:ext cx="4477666" cy="1905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hu-HU" dirty="0" smtClean="0"/>
              <a:t>Készítette: 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Molnár Bence 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Szilágyi Levente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Varga </a:t>
            </a:r>
            <a:r>
              <a:rPr lang="hu-HU" dirty="0" smtClean="0"/>
              <a:t>József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Falusi Ramón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030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>
                <a:solidFill>
                  <a:schemeClr val="tx2"/>
                </a:solidFill>
              </a:rPr>
              <a:t>titánium</a:t>
            </a:r>
            <a:endParaRPr lang="hu-HU" dirty="0">
              <a:solidFill>
                <a:schemeClr val="tx2"/>
              </a:solidFill>
            </a:endParaRPr>
          </a:p>
        </p:txBody>
      </p:sp>
      <p:pic>
        <p:nvPicPr>
          <p:cNvPr id="5" name="Kép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281" y="1918161"/>
            <a:ext cx="4762500" cy="476250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141413" y="3735738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94%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50%-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96%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100%-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91%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1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HŰTÉS</a:t>
            </a:r>
            <a:endParaRPr lang="hu-HU" dirty="0"/>
          </a:p>
        </p:txBody>
      </p:sp>
      <p:pic>
        <p:nvPicPr>
          <p:cNvPr id="1026" name="Picture 2" descr="A megfelelő légáramlat segít, hogy PC-n gyors és tartós gép legye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850" y="128588"/>
            <a:ext cx="9525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/>
          <p:cNvSpPr txBox="1"/>
          <p:nvPr/>
        </p:nvSpPr>
        <p:spPr>
          <a:xfrm>
            <a:off x="677732" y="2329934"/>
            <a:ext cx="481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Cél a csúcsteljesítmény elérése</a:t>
            </a:r>
            <a:endParaRPr lang="hu-HU" sz="24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677732" y="3442447"/>
            <a:ext cx="9434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hu-HU" dirty="0"/>
              <a:t>T</a:t>
            </a:r>
            <a:r>
              <a:rPr lang="hu-HU" dirty="0" smtClean="0"/>
              <a:t>öbb </a:t>
            </a:r>
            <a:r>
              <a:rPr lang="hu-HU" dirty="0"/>
              <a:t>ház már rendelkezik </a:t>
            </a:r>
            <a:r>
              <a:rPr lang="hu-HU" dirty="0" smtClean="0"/>
              <a:t>legalább egy </a:t>
            </a:r>
            <a:r>
              <a:rPr lang="hu-HU" dirty="0"/>
              <a:t>előre beszerelt ventilátorral. </a:t>
            </a:r>
            <a:endParaRPr lang="hu-HU" dirty="0" smtClean="0"/>
          </a:p>
          <a:p>
            <a:pPr>
              <a:lnSpc>
                <a:spcPct val="200000"/>
              </a:lnSpc>
            </a:pPr>
            <a:r>
              <a:rPr lang="hu-HU" dirty="0" smtClean="0"/>
              <a:t>+ egy </a:t>
            </a:r>
            <a:r>
              <a:rPr lang="hu-HU" dirty="0"/>
              <a:t>hátsó ventilátor, amely a forró levegőt a számítógép hátulján keresztül vezeti ki.</a:t>
            </a:r>
          </a:p>
        </p:txBody>
      </p:sp>
    </p:spTree>
    <p:extLst>
      <p:ext uri="{BB962C8B-B14F-4D97-AF65-F5344CB8AC3E}">
        <p14:creationId xmlns:p14="http://schemas.microsoft.com/office/powerpoint/2010/main" val="24840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HŰTÉS</a:t>
            </a:r>
            <a:endParaRPr lang="hu-HU" dirty="0"/>
          </a:p>
        </p:txBody>
      </p:sp>
      <p:pic>
        <p:nvPicPr>
          <p:cNvPr id="1026" name="Picture 2" descr="A megfelelő légáramlat segít, hogy PC-n gyors és tartós gép legye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850" y="128588"/>
            <a:ext cx="9525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zövegdoboz 8"/>
          <p:cNvSpPr txBox="1"/>
          <p:nvPr/>
        </p:nvSpPr>
        <p:spPr>
          <a:xfrm>
            <a:off x="699247" y="1979408"/>
            <a:ext cx="9434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hu-HU" dirty="0" smtClean="0"/>
              <a:t>Leggyakoribb méretei 120mm és 140 mm</a:t>
            </a:r>
          </a:p>
          <a:p>
            <a:pPr>
              <a:lnSpc>
                <a:spcPct val="200000"/>
              </a:lnSpc>
            </a:pPr>
            <a:r>
              <a:rPr lang="hu-HU" dirty="0" smtClean="0"/>
              <a:t>Egyre népszerűbbek a 200mm nagyságúak</a:t>
            </a:r>
          </a:p>
          <a:p>
            <a:pPr>
              <a:lnSpc>
                <a:spcPct val="200000"/>
              </a:lnSpc>
            </a:pPr>
            <a:r>
              <a:rPr lang="hu-HU" dirty="0"/>
              <a:t>A ventilátor által mozgatható </a:t>
            </a:r>
            <a:r>
              <a:rPr lang="hu-HU" dirty="0" smtClean="0"/>
              <a:t>levegőmennyiséget: köbláb </a:t>
            </a:r>
            <a:r>
              <a:rPr lang="hu-HU" dirty="0"/>
              <a:t>per </a:t>
            </a:r>
            <a:r>
              <a:rPr lang="hu-HU" dirty="0" smtClean="0"/>
              <a:t>perc </a:t>
            </a:r>
            <a:r>
              <a:rPr lang="hu-HU" dirty="0"/>
              <a:t>(CFM) </a:t>
            </a:r>
            <a:endParaRPr lang="hu-HU" dirty="0" smtClean="0"/>
          </a:p>
          <a:p>
            <a:pPr>
              <a:lnSpc>
                <a:spcPct val="200000"/>
              </a:lnSpc>
            </a:pPr>
            <a:r>
              <a:rPr lang="hu-HU" dirty="0" smtClean="0"/>
              <a:t>Függ a </a:t>
            </a:r>
            <a:r>
              <a:rPr lang="hu-HU" dirty="0"/>
              <a:t>ventilátor </a:t>
            </a:r>
            <a:endParaRPr lang="hu-HU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hu-HU" dirty="0" smtClean="0"/>
              <a:t>méretétől;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hu-HU" dirty="0" smtClean="0"/>
              <a:t>fordulatszámától;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hu-HU" dirty="0" smtClean="0"/>
              <a:t>zajszint kiegyensúlyozásától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80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HŰTÉS</a:t>
            </a:r>
            <a:endParaRPr lang="hu-HU" dirty="0"/>
          </a:p>
        </p:txBody>
      </p:sp>
      <p:pic>
        <p:nvPicPr>
          <p:cNvPr id="1026" name="Picture 2" descr="A megfelelő légáramlat segít, hogy PC-n gyors és tartós gép legye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850" y="128588"/>
            <a:ext cx="9525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zövegdoboz 8"/>
          <p:cNvSpPr txBox="1"/>
          <p:nvPr/>
        </p:nvSpPr>
        <p:spPr>
          <a:xfrm>
            <a:off x="1011219" y="2646382"/>
            <a:ext cx="9434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hu-HU" dirty="0" smtClean="0"/>
              <a:t>Szívó </a:t>
            </a:r>
            <a:r>
              <a:rPr lang="hu-HU" dirty="0"/>
              <a:t>és fújó </a:t>
            </a:r>
            <a:r>
              <a:rPr lang="hu-HU" dirty="0" smtClean="0"/>
              <a:t>oldala van </a:t>
            </a:r>
            <a:r>
              <a:rPr lang="hu-HU" dirty="0" smtClean="0">
                <a:sym typeface="Wingdings" panose="05000000000000000000" pitchFamily="2" charset="2"/>
              </a:rPr>
              <a:t> nem mindegy az irány</a:t>
            </a:r>
            <a:r>
              <a:rPr lang="hu-HU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hu-HU" dirty="0" smtClean="0"/>
              <a:t>Elhelyezését segíti a ventilátor oldalán feltüntetett nyíl.</a:t>
            </a:r>
          </a:p>
          <a:p>
            <a:pPr>
              <a:lnSpc>
                <a:spcPct val="200000"/>
              </a:lnSpc>
            </a:pPr>
            <a:r>
              <a:rPr lang="hu-HU" dirty="0" smtClean="0"/>
              <a:t>Ha </a:t>
            </a:r>
            <a:r>
              <a:rPr lang="hu-HU" dirty="0"/>
              <a:t>ez hiányzik, egyszerűen kézzel is ellenőrizhetjük, hogy merre mozog a </a:t>
            </a:r>
            <a:r>
              <a:rPr lang="hu-HU" dirty="0" smtClean="0"/>
              <a:t>levegő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011219" y="2108499"/>
            <a:ext cx="23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Tájolás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7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Vízhűtés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2215244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Egy vízhűtés alapvető feladata ugyanaz, mint egy léghűtésé: Megóvni a processzort a túlmelegedéstől</a:t>
            </a:r>
          </a:p>
          <a:p>
            <a:pPr marL="0" indent="0">
              <a:buNone/>
            </a:pPr>
            <a:r>
              <a:rPr lang="hu-HU" dirty="0" smtClean="0"/>
              <a:t>A léghűtés és vízhűtés működési elve ugyanaz: hőcsövek – vízáramlás; hűtőborda – radiátor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747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Vízhűtés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12371" y="3041773"/>
            <a:ext cx="9905998" cy="2215244"/>
          </a:xfrm>
        </p:spPr>
        <p:txBody>
          <a:bodyPr/>
          <a:lstStyle/>
          <a:p>
            <a:pPr>
              <a:buFontTx/>
              <a:buChar char="-"/>
            </a:pPr>
            <a:r>
              <a:rPr lang="hu-HU" dirty="0" smtClean="0"/>
              <a:t>ÁLTALÁBAN nagyobb teljesítmény (méretesebb radiátorokkal felszereltek)</a:t>
            </a:r>
          </a:p>
          <a:p>
            <a:pPr>
              <a:buFontTx/>
              <a:buChar char="-"/>
            </a:pPr>
            <a:r>
              <a:rPr lang="hu-HU" dirty="0" smtClean="0"/>
              <a:t>Működés szerint egyenletesebb ventilátor</a:t>
            </a:r>
          </a:p>
          <a:p>
            <a:pPr>
              <a:buFontTx/>
              <a:buChar char="-"/>
            </a:pPr>
            <a:r>
              <a:rPr lang="hu-HU" dirty="0" smtClean="0"/>
              <a:t>Kisebb nyomás a processzorfoglalatokra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012371" y="2666999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vízhűtés előnyei: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243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Vízhűtés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12371" y="3041773"/>
            <a:ext cx="9905998" cy="2215244"/>
          </a:xfrm>
        </p:spPr>
        <p:txBody>
          <a:bodyPr/>
          <a:lstStyle/>
          <a:p>
            <a:pPr>
              <a:buFontTx/>
              <a:buChar char="-"/>
            </a:pPr>
            <a:r>
              <a:rPr lang="hu-HU" dirty="0" smtClean="0"/>
              <a:t>ÁLTALÁBAN drágábbak</a:t>
            </a:r>
          </a:p>
          <a:p>
            <a:pPr>
              <a:buFontTx/>
              <a:buChar char="-"/>
            </a:pPr>
            <a:r>
              <a:rPr lang="hu-HU" dirty="0" smtClean="0"/>
              <a:t>Időigényesebb (fordulatszám-szabályozás)</a:t>
            </a:r>
          </a:p>
          <a:p>
            <a:pPr>
              <a:buFontTx/>
              <a:buChar char="-"/>
            </a:pPr>
            <a:r>
              <a:rPr lang="hu-HU" dirty="0" smtClean="0"/>
              <a:t>Hosszabbtávon több törődést igényel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012371" y="266699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vízhűtés hátrányai: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5093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br>
              <a:rPr lang="hu-HU" dirty="0" smtClean="0"/>
            </a:br>
            <a:r>
              <a:rPr lang="hu-HU" sz="1800" dirty="0" smtClean="0"/>
              <a:t>(weboldal)</a:t>
            </a:r>
            <a:endParaRPr lang="hu-HU" sz="1800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1141413" y="2666999"/>
            <a:ext cx="9734568" cy="2593490"/>
          </a:xfrm>
        </p:spPr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www.pcx.hu/tippek-es-tanacsok-a-jol-hutott-es-optimalisan-szelloztetett-szamitogephez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prohardver.hu/tudastar/tapok_teljesitmenymerese.html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www.bequiet.com/hu/insidebequiet/2108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1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br>
              <a:rPr lang="hu-HU" dirty="0" smtClean="0"/>
            </a:br>
            <a:r>
              <a:rPr lang="hu-HU" sz="1800" dirty="0" smtClean="0"/>
              <a:t>(képek)</a:t>
            </a:r>
            <a:endParaRPr lang="hu-HU" sz="1800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603530" y="3055172"/>
            <a:ext cx="10756545" cy="3442447"/>
          </a:xfrm>
        </p:spPr>
        <p:txBody>
          <a:bodyPr>
            <a:normAutofit lnSpcReduction="10000"/>
          </a:bodyPr>
          <a:lstStyle/>
          <a:p>
            <a:r>
              <a:rPr lang="hu-HU" dirty="0">
                <a:hlinkClick r:id="rId2"/>
              </a:rPr>
              <a:t>https://tinyurl.hu/utr7</a:t>
            </a:r>
          </a:p>
          <a:p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tinyurl.hu/OOIE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tinyurl.hu/ztbc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tinyurl.hu/iWou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tinyurl.hu/mH0L</a:t>
            </a:r>
            <a:endParaRPr lang="hu-HU" dirty="0" smtClean="0"/>
          </a:p>
          <a:p>
            <a:r>
              <a:rPr lang="hu-HU" dirty="0">
                <a:hlinkClick r:id="rId6"/>
              </a:rPr>
              <a:t>https://</a:t>
            </a:r>
            <a:r>
              <a:rPr lang="hu-HU" dirty="0" smtClean="0">
                <a:hlinkClick r:id="rId6"/>
              </a:rPr>
              <a:t>tinyurl.hu/7THv</a:t>
            </a:r>
            <a:endParaRPr lang="hu-HU" dirty="0" smtClean="0"/>
          </a:p>
          <a:p>
            <a:r>
              <a:rPr lang="hu-HU" dirty="0">
                <a:hlinkClick r:id="rId7"/>
              </a:rPr>
              <a:t>https://</a:t>
            </a:r>
            <a:r>
              <a:rPr lang="hu-HU" dirty="0" smtClean="0">
                <a:hlinkClick r:id="rId7"/>
              </a:rPr>
              <a:t>tinyurl.hu/AfD9</a:t>
            </a:r>
            <a:endParaRPr lang="hu-HU" dirty="0" smtClean="0"/>
          </a:p>
          <a:p>
            <a:r>
              <a:rPr lang="hu-HU" dirty="0">
                <a:hlinkClick r:id="rId8"/>
              </a:rPr>
              <a:t>https://</a:t>
            </a:r>
            <a:r>
              <a:rPr lang="hu-HU" dirty="0" smtClean="0">
                <a:hlinkClick r:id="rId8"/>
              </a:rPr>
              <a:t>tinyurl.hu/u6S3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39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5400" dirty="0" smtClean="0"/>
              <a:t>PC házak		</a:t>
            </a:r>
            <a:r>
              <a:rPr lang="hu-HU" dirty="0" smtClean="0"/>
              <a:t>		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4203" y="3463962"/>
            <a:ext cx="10283208" cy="2779059"/>
          </a:xfrm>
        </p:spPr>
        <p:txBody>
          <a:bodyPr>
            <a:normAutofit fontScale="625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Small Form Factor (SFF)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Desktop (DT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Small Desktop (SD vagy </a:t>
            </a:r>
            <a:r>
              <a:rPr lang="hu-HU" sz="3200" dirty="0" smtClean="0">
                <a:effectLst/>
              </a:rPr>
              <a:t>SDT)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 smtClean="0">
                <a:effectLst/>
              </a:rPr>
              <a:t>Ultra-</a:t>
            </a:r>
            <a:r>
              <a:rPr lang="hu-HU" sz="3200" dirty="0" err="1" smtClean="0">
                <a:effectLst/>
              </a:rPr>
              <a:t>Slim</a:t>
            </a:r>
            <a:r>
              <a:rPr lang="hu-HU" sz="3200" dirty="0" smtClean="0">
                <a:effectLst/>
              </a:rPr>
              <a:t> </a:t>
            </a:r>
            <a:r>
              <a:rPr lang="hu-HU" sz="3200" dirty="0">
                <a:effectLst/>
              </a:rPr>
              <a:t>Desktop (USDT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Mini tower (MT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Convertible Mini Tower (CMT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Midi Tower</a:t>
            </a:r>
          </a:p>
          <a:p>
            <a:pPr marL="0" indent="0">
              <a:buNone/>
            </a:pPr>
            <a:endParaRPr lang="hu-HU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6" y="541901"/>
            <a:ext cx="8416604" cy="63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6626"/>
          </a:xfrm>
        </p:spPr>
        <p:txBody>
          <a:bodyPr/>
          <a:lstStyle/>
          <a:p>
            <a:r>
              <a:rPr lang="hu-HU" dirty="0" smtClean="0"/>
              <a:t>Mi alapján válasszunk</a:t>
            </a:r>
            <a:r>
              <a:rPr lang="hu-HU" dirty="0"/>
              <a:t> </a:t>
            </a:r>
            <a:r>
              <a:rPr lang="hu-HU" dirty="0" smtClean="0"/>
              <a:t>házat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41413" y="2666998"/>
            <a:ext cx="4876800" cy="27440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dirty="0" smtClean="0"/>
              <a:t>Igény</a:t>
            </a:r>
          </a:p>
          <a:p>
            <a:r>
              <a:rPr lang="hu-HU" sz="2800" dirty="0" smtClean="0"/>
              <a:t>Típus</a:t>
            </a:r>
          </a:p>
          <a:p>
            <a:r>
              <a:rPr lang="hu-HU" sz="2800" dirty="0" smtClean="0"/>
              <a:t>Ár</a:t>
            </a:r>
          </a:p>
          <a:p>
            <a:r>
              <a:rPr lang="hu-HU" sz="2800" dirty="0" smtClean="0"/>
              <a:t>Méret</a:t>
            </a:r>
          </a:p>
        </p:txBody>
      </p:sp>
      <p:pic>
        <p:nvPicPr>
          <p:cNvPr id="9" name="Tartalom helye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28" y="967231"/>
            <a:ext cx="7317029" cy="5490944"/>
          </a:xfrm>
        </p:spPr>
      </p:pic>
    </p:spTree>
    <p:extLst>
      <p:ext uri="{BB962C8B-B14F-4D97-AF65-F5344CB8AC3E}">
        <p14:creationId xmlns:p14="http://schemas.microsoft.com/office/powerpoint/2010/main" val="12990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310271" cy="1014663"/>
          </a:xfrm>
        </p:spPr>
        <p:txBody>
          <a:bodyPr/>
          <a:lstStyle/>
          <a:p>
            <a:r>
              <a:rPr lang="hu-HU" dirty="0" smtClean="0"/>
              <a:t>Tápegység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5503" y="2420471"/>
            <a:ext cx="9783261" cy="43342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hu-HU" b="1" dirty="0" smtClean="0">
                <a:effectLst/>
              </a:rPr>
              <a:t>Miket vegyünk figyelembe tápegység beszerzésénél?</a:t>
            </a:r>
          </a:p>
          <a:p>
            <a:pPr fontAlgn="base"/>
            <a:r>
              <a:rPr lang="hu-HU" b="1" dirty="0" smtClean="0">
                <a:effectLst/>
              </a:rPr>
              <a:t>márka:</a:t>
            </a:r>
            <a:r>
              <a:rPr lang="hu-HU" dirty="0">
                <a:effectLst/>
              </a:rPr>
              <a:t> </a:t>
            </a:r>
            <a:r>
              <a:rPr lang="hu-HU" dirty="0" smtClean="0">
                <a:effectLst/>
              </a:rPr>
              <a:t>garantáltan </a:t>
            </a:r>
            <a:r>
              <a:rPr lang="hu-HU" dirty="0">
                <a:effectLst/>
              </a:rPr>
              <a:t>minőségi alkatrészek dolgozzanak odabent.</a:t>
            </a:r>
            <a:endParaRPr lang="hu-HU" sz="3600" dirty="0">
              <a:effectLst/>
            </a:endParaRPr>
          </a:p>
          <a:p>
            <a:pPr fontAlgn="base"/>
            <a:r>
              <a:rPr lang="hu-HU" b="1" dirty="0" smtClean="0">
                <a:effectLst/>
              </a:rPr>
              <a:t>védelmi </a:t>
            </a:r>
            <a:r>
              <a:rPr lang="hu-HU" b="1" dirty="0">
                <a:effectLst/>
              </a:rPr>
              <a:t>áramkörök.</a:t>
            </a:r>
            <a:r>
              <a:rPr lang="hu-HU" dirty="0">
                <a:effectLst/>
              </a:rPr>
              <a:t> Túlmelegedés, túlfeszültség, túláram stb. ellen mind hatékony védelemre van szükség.</a:t>
            </a:r>
            <a:endParaRPr lang="hu-HU" sz="3600" dirty="0">
              <a:effectLst/>
            </a:endParaRPr>
          </a:p>
          <a:p>
            <a:pPr fontAlgn="base"/>
            <a:r>
              <a:rPr lang="hu-HU" b="1" dirty="0" smtClean="0">
                <a:effectLst/>
              </a:rPr>
              <a:t>elegendő </a:t>
            </a:r>
            <a:r>
              <a:rPr lang="hu-HU" b="1" dirty="0">
                <a:effectLst/>
              </a:rPr>
              <a:t>csatlakozó:</a:t>
            </a:r>
            <a:r>
              <a:rPr lang="hu-HU" dirty="0">
                <a:effectLst/>
              </a:rPr>
              <a:t> </a:t>
            </a:r>
            <a:r>
              <a:rPr lang="hu-HU" dirty="0" smtClean="0">
                <a:effectLst/>
              </a:rPr>
              <a:t>számít </a:t>
            </a:r>
            <a:r>
              <a:rPr lang="hu-HU" dirty="0">
                <a:effectLst/>
              </a:rPr>
              <a:t>a kiegészítő tápcsatlakozó és a </a:t>
            </a:r>
            <a:r>
              <a:rPr lang="hu-HU" dirty="0" err="1">
                <a:effectLst/>
              </a:rPr>
              <a:t>Molexek</a:t>
            </a:r>
            <a:r>
              <a:rPr lang="hu-HU" dirty="0">
                <a:effectLst/>
              </a:rPr>
              <a:t> </a:t>
            </a:r>
            <a:r>
              <a:rPr lang="hu-HU" dirty="0" smtClean="0">
                <a:effectLst/>
              </a:rPr>
              <a:t>száma</a:t>
            </a:r>
          </a:p>
          <a:p>
            <a:pPr fontAlgn="base"/>
            <a:r>
              <a:rPr lang="hu-HU" b="1" dirty="0" smtClean="0">
                <a:effectLst/>
              </a:rPr>
              <a:t>Hatékonyság</a:t>
            </a:r>
          </a:p>
          <a:p>
            <a:pPr fontAlgn="base"/>
            <a:r>
              <a:rPr lang="hu-HU" b="1" dirty="0" smtClean="0">
                <a:effectLst/>
              </a:rPr>
              <a:t>Igény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468" y="0"/>
            <a:ext cx="3830545" cy="383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310271" cy="1014663"/>
          </a:xfrm>
        </p:spPr>
        <p:txBody>
          <a:bodyPr/>
          <a:lstStyle/>
          <a:p>
            <a:r>
              <a:rPr lang="hu-HU" dirty="0" smtClean="0"/>
              <a:t>Tápegység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624263"/>
            <a:ext cx="9783261" cy="4054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effectLst/>
              </a:rPr>
              <a:t>Átalakítja a hálózati áramot, </a:t>
            </a:r>
            <a:r>
              <a:rPr lang="hu-HU" sz="2400" dirty="0" smtClean="0">
                <a:effectLst/>
              </a:rPr>
              <a:t>hőt termel </a:t>
            </a:r>
            <a:r>
              <a:rPr lang="hu-HU" sz="2400" dirty="0" smtClean="0">
                <a:effectLst/>
                <a:sym typeface="Wingdings" panose="05000000000000000000" pitchFamily="2" charset="2"/>
              </a:rPr>
              <a:t> </a:t>
            </a:r>
            <a:r>
              <a:rPr lang="hu-HU" sz="2400" dirty="0" smtClean="0">
                <a:effectLst/>
              </a:rPr>
              <a:t>veszteség</a:t>
            </a:r>
            <a:r>
              <a:rPr lang="hu-HU" sz="2400" dirty="0">
                <a:effectLst/>
              </a:rPr>
              <a:t>.</a:t>
            </a:r>
          </a:p>
          <a:p>
            <a:pPr marL="0" indent="0">
              <a:buNone/>
            </a:pPr>
            <a:r>
              <a:rPr lang="hu-HU" sz="2400" dirty="0">
                <a:effectLst/>
              </a:rPr>
              <a:t>A hatásfok megmutatja mennyi </a:t>
            </a:r>
            <a:r>
              <a:rPr lang="hu-HU" sz="2400" dirty="0" smtClean="0">
                <a:effectLst/>
              </a:rPr>
              <a:t>a </a:t>
            </a:r>
            <a:r>
              <a:rPr lang="hu-HU" sz="2400" dirty="0">
                <a:effectLst/>
              </a:rPr>
              <a:t>veszteség.</a:t>
            </a:r>
          </a:p>
          <a:p>
            <a:pPr lvl="1"/>
            <a:r>
              <a:rPr lang="hu-HU" sz="2200" dirty="0" smtClean="0">
                <a:hlinkClick r:id="rId2" action="ppaction://hlinksldjump"/>
              </a:rPr>
              <a:t>bronz</a:t>
            </a:r>
            <a:endParaRPr lang="hu-HU" sz="2200" dirty="0"/>
          </a:p>
          <a:p>
            <a:pPr lvl="1"/>
            <a:r>
              <a:rPr lang="hu-HU" sz="2200" dirty="0">
                <a:hlinkClick r:id="rId3" action="ppaction://hlinksldjump"/>
              </a:rPr>
              <a:t>silver</a:t>
            </a:r>
            <a:endParaRPr lang="hu-HU" sz="2200" dirty="0"/>
          </a:p>
          <a:p>
            <a:pPr lvl="1"/>
            <a:r>
              <a:rPr lang="hu-HU" sz="2200" dirty="0">
                <a:hlinkClick r:id="rId4" action="ppaction://hlinksldjump"/>
              </a:rPr>
              <a:t>gold</a:t>
            </a:r>
            <a:endParaRPr lang="hu-HU" sz="2200" dirty="0"/>
          </a:p>
          <a:p>
            <a:pPr lvl="1"/>
            <a:r>
              <a:rPr lang="hu-HU" sz="2200" dirty="0">
                <a:hlinkClick r:id="rId5" action="ppaction://hlinksldjump"/>
              </a:rPr>
              <a:t>platinum</a:t>
            </a:r>
            <a:endParaRPr lang="hu-HU" sz="2200" dirty="0"/>
          </a:p>
          <a:p>
            <a:pPr lvl="1"/>
            <a:r>
              <a:rPr lang="hu-HU" sz="2200" dirty="0">
                <a:hlinkClick r:id="rId6" action="ppaction://hlinksldjump"/>
              </a:rPr>
              <a:t>titánium</a:t>
            </a:r>
            <a:endParaRPr lang="hu-HU" sz="2200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142" y="2168286"/>
            <a:ext cx="4586742" cy="45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solidFill>
                  <a:schemeClr val="accent4">
                    <a:lumMod val="75000"/>
                  </a:schemeClr>
                </a:solidFill>
              </a:rPr>
              <a:t>BRONZE</a:t>
            </a:r>
            <a:endParaRPr lang="hu-HU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Kép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61" y="1809831"/>
            <a:ext cx="4762500" cy="4762500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3398520"/>
            <a:ext cx="9905999" cy="1926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20%-</a:t>
            </a:r>
            <a:r>
              <a:rPr lang="hu-HU" dirty="0" err="1" smtClean="0"/>
              <a:t>os</a:t>
            </a:r>
            <a:r>
              <a:rPr lang="hu-HU" dirty="0" smtClean="0"/>
              <a:t> terhelés: 82%</a:t>
            </a:r>
          </a:p>
          <a:p>
            <a:pPr marL="0" indent="0">
              <a:buNone/>
            </a:pPr>
            <a:r>
              <a:rPr lang="hu-HU" dirty="0" smtClean="0"/>
              <a:t>50%-</a:t>
            </a:r>
            <a:r>
              <a:rPr lang="hu-HU" dirty="0" err="1" smtClean="0"/>
              <a:t>os</a:t>
            </a:r>
            <a:r>
              <a:rPr lang="hu-HU" dirty="0" smtClean="0"/>
              <a:t> terhelés: 85%</a:t>
            </a:r>
          </a:p>
          <a:p>
            <a:pPr marL="0" indent="0">
              <a:buNone/>
            </a:pPr>
            <a:r>
              <a:rPr lang="hu-HU" dirty="0" smtClean="0"/>
              <a:t>100%-</a:t>
            </a:r>
            <a:r>
              <a:rPr lang="hu-HU" dirty="0" err="1" smtClean="0"/>
              <a:t>os</a:t>
            </a:r>
            <a:r>
              <a:rPr lang="hu-HU" dirty="0" smtClean="0"/>
              <a:t> terhelés: 82%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82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SILVER</a:t>
            </a:r>
          </a:p>
        </p:txBody>
      </p:sp>
      <p:pic>
        <p:nvPicPr>
          <p:cNvPr id="7" name="Kép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46" y="1639940"/>
            <a:ext cx="4719898" cy="4719898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1141413" y="3722145"/>
            <a:ext cx="54003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85%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50%-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88%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100%-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85%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20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solidFill>
                  <a:srgbClr val="D4AF37"/>
                </a:solidFill>
              </a:rPr>
              <a:t>GOLD</a:t>
            </a:r>
            <a:endParaRPr lang="hu-HU" dirty="0">
              <a:solidFill>
                <a:srgbClr val="D4AF37"/>
              </a:solidFill>
            </a:endParaRPr>
          </a:p>
        </p:txBody>
      </p:sp>
      <p:pic>
        <p:nvPicPr>
          <p:cNvPr id="7" name="Kép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96" y="2477069"/>
            <a:ext cx="5251998" cy="3605849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1141413" y="3735738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87%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50%-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90%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100%-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87%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1218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solidFill>
                  <a:srgbClr val="00B050"/>
                </a:solidFill>
              </a:rPr>
              <a:t>PLATINUM</a:t>
            </a:r>
            <a:endParaRPr lang="hu-HU" dirty="0">
              <a:solidFill>
                <a:srgbClr val="00B050"/>
              </a:solidFill>
            </a:endParaRPr>
          </a:p>
        </p:txBody>
      </p:sp>
      <p:pic>
        <p:nvPicPr>
          <p:cNvPr id="5" name="Kép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791651"/>
            <a:ext cx="6456218" cy="4739728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141413" y="3735738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90%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50%-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92%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100%-</a:t>
            </a:r>
            <a:r>
              <a:rPr lang="hu-HU" sz="20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</a:t>
            </a:r>
            <a:r>
              <a:rPr lang="hu-HU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terhelés: </a:t>
            </a:r>
            <a:r>
              <a:rPr lang="hu-HU" sz="20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89%</a:t>
            </a:r>
            <a:endParaRPr lang="hu-HU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4765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Override1.xml><?xml version="1.0" encoding="utf-8"?>
<a:themeOverride xmlns:a="http://schemas.openxmlformats.org/drawingml/2006/main">
  <a:clrScheme name="Szita">
    <a:dk1>
      <a:sysClr val="windowText" lastClr="000000"/>
    </a:dk1>
    <a:lt1>
      <a:sysClr val="window" lastClr="FFFFFF"/>
    </a:lt1>
    <a:dk2>
      <a:srgbClr val="363D46"/>
    </a:dk2>
    <a:lt2>
      <a:srgbClr val="EBEBEB"/>
    </a:lt2>
    <a:accent1>
      <a:srgbClr val="6F6F6F"/>
    </a:accent1>
    <a:accent2>
      <a:srgbClr val="BFBFA5"/>
    </a:accent2>
    <a:accent3>
      <a:srgbClr val="DCD084"/>
    </a:accent3>
    <a:accent4>
      <a:srgbClr val="E7BF5F"/>
    </a:accent4>
    <a:accent5>
      <a:srgbClr val="E9A039"/>
    </a:accent5>
    <a:accent6>
      <a:srgbClr val="CF7133"/>
    </a:accent6>
    <a:hlink>
      <a:srgbClr val="F28943"/>
    </a:hlink>
    <a:folHlink>
      <a:srgbClr val="F1B76C"/>
    </a:folHlink>
  </a:clrScheme>
</a:themeOverride>
</file>

<file path=ppt/theme/themeOverride2.xml><?xml version="1.0" encoding="utf-8"?>
<a:themeOverride xmlns:a="http://schemas.openxmlformats.org/drawingml/2006/main">
  <a:clrScheme name="Szita">
    <a:dk1>
      <a:sysClr val="windowText" lastClr="000000"/>
    </a:dk1>
    <a:lt1>
      <a:sysClr val="window" lastClr="FFFFFF"/>
    </a:lt1>
    <a:dk2>
      <a:srgbClr val="363D46"/>
    </a:dk2>
    <a:lt2>
      <a:srgbClr val="EBEBEB"/>
    </a:lt2>
    <a:accent1>
      <a:srgbClr val="6F6F6F"/>
    </a:accent1>
    <a:accent2>
      <a:srgbClr val="BFBFA5"/>
    </a:accent2>
    <a:accent3>
      <a:srgbClr val="DCD084"/>
    </a:accent3>
    <a:accent4>
      <a:srgbClr val="E7BF5F"/>
    </a:accent4>
    <a:accent5>
      <a:srgbClr val="E9A039"/>
    </a:accent5>
    <a:accent6>
      <a:srgbClr val="CF7133"/>
    </a:accent6>
    <a:hlink>
      <a:srgbClr val="F28943"/>
    </a:hlink>
    <a:folHlink>
      <a:srgbClr val="F1B76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405</Words>
  <Application>Microsoft Office PowerPoint</Application>
  <PresentationFormat>Szélesvásznú</PresentationFormat>
  <Paragraphs>98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</vt:lpstr>
      <vt:lpstr>Szita</vt:lpstr>
      <vt:lpstr>PC házak, tápegységek, hűtés</vt:lpstr>
      <vt:lpstr>PC házak    </vt:lpstr>
      <vt:lpstr>Mi alapján válasszunk házat</vt:lpstr>
      <vt:lpstr>Tápegység</vt:lpstr>
      <vt:lpstr>Tápegység</vt:lpstr>
      <vt:lpstr>BRONZE</vt:lpstr>
      <vt:lpstr>SILVER</vt:lpstr>
      <vt:lpstr>GOLD</vt:lpstr>
      <vt:lpstr>PLATINUM</vt:lpstr>
      <vt:lpstr>titánium</vt:lpstr>
      <vt:lpstr>HŰTÉS</vt:lpstr>
      <vt:lpstr>HŰTÉS</vt:lpstr>
      <vt:lpstr>HŰTÉS</vt:lpstr>
      <vt:lpstr>Vízhűtés</vt:lpstr>
      <vt:lpstr>Vízhűtés</vt:lpstr>
      <vt:lpstr>Vízhűtés</vt:lpstr>
      <vt:lpstr>Források: (weboldal)</vt:lpstr>
      <vt:lpstr>Források: (képek)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házak, tápegységek, hűtés</dc:title>
  <dc:creator>Varga Viktor József</dc:creator>
  <cp:lastModifiedBy>user</cp:lastModifiedBy>
  <cp:revision>67</cp:revision>
  <dcterms:created xsi:type="dcterms:W3CDTF">2023-10-03T11:55:19Z</dcterms:created>
  <dcterms:modified xsi:type="dcterms:W3CDTF">2023-11-11T20:36:29Z</dcterms:modified>
</cp:coreProperties>
</file>