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74" r:id="rId4"/>
    <p:sldId id="258" r:id="rId5"/>
    <p:sldId id="261" r:id="rId6"/>
    <p:sldId id="259" r:id="rId7"/>
    <p:sldId id="276" r:id="rId8"/>
    <p:sldId id="267" r:id="rId9"/>
    <p:sldId id="269" r:id="rId10"/>
    <p:sldId id="271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82"/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19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750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03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454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638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334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1014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9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97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350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108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354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37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21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862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543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CDBC5-588B-4C6C-9396-CC93DA356DB1}" type="datetimeFigureOut">
              <a:rPr lang="hu-HU" smtClean="0"/>
              <a:t>2023.11.15.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284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cwplus.hu/hardver/vizhutes-erre-figyelj-160174.html" TargetMode="External"/><Relationship Id="rId3" Type="http://schemas.openxmlformats.org/officeDocument/2006/relationships/hyperlink" Target="https://prohardver.hu/tudastar/tapok_teljesitmenymerese.html" TargetMode="External"/><Relationship Id="rId7" Type="http://schemas.openxmlformats.org/officeDocument/2006/relationships/hyperlink" Target="https://player.hu/tech-3/hogyan-valasszunk-minden-igenynek-megfelelo-szamitogephazat" TargetMode="External"/><Relationship Id="rId2" Type="http://schemas.openxmlformats.org/officeDocument/2006/relationships/hyperlink" Target="https://www.pcx.hu/tippek-es-tanacsok-a-jol-hutott-es-optimalisan-szelloztetett-szamitogephe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trohardver.hu/termekek/vizhutes-alkatreszek-23" TargetMode="External"/><Relationship Id="rId5" Type="http://schemas.openxmlformats.org/officeDocument/2006/relationships/hyperlink" Target="https://prohardver.hu/hir/nyar_vegere_friss_aio_vizhutes_az_id-coolingtol.html" TargetMode="External"/><Relationship Id="rId4" Type="http://schemas.openxmlformats.org/officeDocument/2006/relationships/hyperlink" Target="https://www.bequiet.com/hu/insidebequiet/2108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inyurl.hu/u6S3" TargetMode="External"/><Relationship Id="rId3" Type="http://schemas.openxmlformats.org/officeDocument/2006/relationships/hyperlink" Target="https://tinyurl.hu/ztbc" TargetMode="External"/><Relationship Id="rId7" Type="http://schemas.openxmlformats.org/officeDocument/2006/relationships/hyperlink" Target="https://tinyurl.hu/AfD9" TargetMode="External"/><Relationship Id="rId2" Type="http://schemas.openxmlformats.org/officeDocument/2006/relationships/hyperlink" Target="https://tinyurl.hu/OOI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hu/7THv" TargetMode="External"/><Relationship Id="rId5" Type="http://schemas.openxmlformats.org/officeDocument/2006/relationships/hyperlink" Target="https://tinyurl.hu/mH0L" TargetMode="External"/><Relationship Id="rId4" Type="http://schemas.openxmlformats.org/officeDocument/2006/relationships/hyperlink" Target="https://tinyurl.hu/iWo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01942" y="1398495"/>
            <a:ext cx="8974362" cy="133574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PC házak, tápegységek, hűtés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01942" y="4148051"/>
            <a:ext cx="4477666" cy="2059274"/>
          </a:xfrm>
        </p:spPr>
        <p:txBody>
          <a:bodyPr>
            <a:normAutofit/>
          </a:bodyPr>
          <a:lstStyle/>
          <a:p>
            <a:pPr algn="l"/>
            <a:r>
              <a:rPr lang="hu-HU" dirty="0" smtClean="0"/>
              <a:t>Készítette: 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Molnár Bence 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Szilágyi Levente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Varga Viktor József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Falusi Ramón</a:t>
            </a:r>
          </a:p>
        </p:txBody>
      </p:sp>
    </p:spTree>
    <p:extLst>
      <p:ext uri="{BB962C8B-B14F-4D97-AF65-F5344CB8AC3E}">
        <p14:creationId xmlns:p14="http://schemas.microsoft.com/office/powerpoint/2010/main" val="903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Vízhűtés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907608"/>
            <a:ext cx="9905998" cy="1321032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alapvető feladata megóvni a processzort a túlmelegedéstől</a:t>
            </a:r>
          </a:p>
          <a:p>
            <a:pPr marL="0" indent="0">
              <a:buNone/>
            </a:pPr>
            <a:r>
              <a:rPr lang="hu-HU" dirty="0" smtClean="0"/>
              <a:t>működési elve ugyanaz: hőcsövek – vízáramlás; hűtőborda – radiátor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036320" y="2938272"/>
            <a:ext cx="7376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Előnyei</a:t>
            </a:r>
          </a:p>
          <a:p>
            <a:endParaRPr lang="hu-HU" dirty="0"/>
          </a:p>
          <a:p>
            <a:pPr>
              <a:buFontTx/>
              <a:buChar char="-"/>
            </a:pPr>
            <a:r>
              <a:rPr lang="hu-HU" dirty="0"/>
              <a:t>Általában nagyobb teljesítmény (</a:t>
            </a:r>
            <a:r>
              <a:rPr lang="hu-HU" dirty="0" err="1"/>
              <a:t>méretesebb</a:t>
            </a:r>
            <a:r>
              <a:rPr lang="hu-HU" dirty="0"/>
              <a:t> radiátorokkal felszereltek)</a:t>
            </a:r>
          </a:p>
          <a:p>
            <a:pPr>
              <a:buFontTx/>
              <a:buChar char="-"/>
            </a:pPr>
            <a:r>
              <a:rPr lang="hu-HU" dirty="0"/>
              <a:t>Működés szerint egyenletesebb ventilátor</a:t>
            </a:r>
          </a:p>
          <a:p>
            <a:pPr>
              <a:buFontTx/>
              <a:buChar char="-"/>
            </a:pPr>
            <a:r>
              <a:rPr lang="hu-HU" dirty="0"/>
              <a:t>Kisebb nyomás a processzorfoglalatokra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036320" y="4969597"/>
            <a:ext cx="5925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Hátrányai</a:t>
            </a:r>
          </a:p>
          <a:p>
            <a:endParaRPr lang="hu-HU" dirty="0"/>
          </a:p>
          <a:p>
            <a:pPr>
              <a:buFontTx/>
              <a:buChar char="-"/>
            </a:pPr>
            <a:r>
              <a:rPr lang="hu-HU" dirty="0"/>
              <a:t>Általában drágábbak</a:t>
            </a:r>
          </a:p>
          <a:p>
            <a:pPr>
              <a:buFontTx/>
              <a:buChar char="-"/>
            </a:pPr>
            <a:r>
              <a:rPr lang="hu-HU" dirty="0"/>
              <a:t>Időigényesebb (fordulatszám-szabályozás)</a:t>
            </a:r>
          </a:p>
          <a:p>
            <a:pPr>
              <a:buFontTx/>
              <a:buChar char="-"/>
            </a:pPr>
            <a:r>
              <a:rPr lang="hu-HU" dirty="0"/>
              <a:t>Hosszabbtávon több törődést igényel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74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41929"/>
          </a:xfrm>
        </p:spPr>
        <p:txBody>
          <a:bodyPr/>
          <a:lstStyle/>
          <a:p>
            <a:r>
              <a:rPr lang="hu-HU" dirty="0" smtClean="0"/>
              <a:t>Források:</a:t>
            </a:r>
            <a:br>
              <a:rPr lang="hu-HU" dirty="0" smtClean="0"/>
            </a:br>
            <a:r>
              <a:rPr lang="hu-HU" sz="1800" dirty="0" smtClean="0"/>
              <a:t>(weboldal)</a:t>
            </a:r>
            <a:endParaRPr lang="hu-HU" sz="1800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1033348" y="1895302"/>
            <a:ext cx="9734568" cy="4813069"/>
          </a:xfrm>
        </p:spPr>
        <p:txBody>
          <a:bodyPr>
            <a:normAutofit/>
          </a:bodyPr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www.pcx.hu/tippek-es-tanacsok-a-jol-hutott-es-optimalisan-szelloztetett-szamitogephez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prohardver.hu/tudastar/tapok_teljesitmenymerese.html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www.bequiet.com/hu/insidebequiet/2108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prohardver.hu/hir/nyar_vegere_friss_aio_vizhutes_az_id-coolingtol.html</a:t>
            </a:r>
            <a:r>
              <a:rPr lang="hu-HU" dirty="0" smtClean="0"/>
              <a:t> </a:t>
            </a:r>
          </a:p>
          <a:p>
            <a:r>
              <a:rPr lang="hu-HU" dirty="0">
                <a:hlinkClick r:id="rId6"/>
              </a:rPr>
              <a:t>https://</a:t>
            </a:r>
            <a:r>
              <a:rPr lang="hu-HU" dirty="0" smtClean="0">
                <a:hlinkClick r:id="rId6"/>
              </a:rPr>
              <a:t>astrohardver.hu/termekek/vizhutes-alkatreszek-23</a:t>
            </a:r>
            <a:r>
              <a:rPr lang="hu-HU" dirty="0" smtClean="0"/>
              <a:t> </a:t>
            </a:r>
          </a:p>
          <a:p>
            <a:r>
              <a:rPr lang="hu-HU" dirty="0">
                <a:hlinkClick r:id="rId7"/>
              </a:rPr>
              <a:t>https://</a:t>
            </a:r>
            <a:r>
              <a:rPr lang="hu-HU" dirty="0" smtClean="0">
                <a:hlinkClick r:id="rId7"/>
              </a:rPr>
              <a:t>player.hu/tech-3/hogyan-valasszunk-minden-igenynek-megfelelo-szamitogephazat</a:t>
            </a:r>
            <a:r>
              <a:rPr lang="hu-HU" dirty="0" smtClean="0"/>
              <a:t> </a:t>
            </a:r>
          </a:p>
          <a:p>
            <a:r>
              <a:rPr lang="hu-HU" dirty="0" smtClean="0">
                <a:hlinkClick r:id="rId8"/>
              </a:rPr>
              <a:t>https</a:t>
            </a:r>
            <a:r>
              <a:rPr lang="hu-HU" dirty="0">
                <a:hlinkClick r:id="rId8"/>
              </a:rPr>
              <a:t>://</a:t>
            </a:r>
            <a:r>
              <a:rPr lang="hu-HU" dirty="0" smtClean="0">
                <a:hlinkClick r:id="rId8"/>
              </a:rPr>
              <a:t>www.pcwplus.hu/hardver/vizhutes-erre-figyelj-160174.html</a:t>
            </a:r>
            <a:r>
              <a:rPr lang="hu-HU" dirty="0"/>
              <a:t>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641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br>
              <a:rPr lang="hu-HU" dirty="0" smtClean="0"/>
            </a:br>
            <a:r>
              <a:rPr lang="hu-HU" sz="1800" dirty="0" smtClean="0"/>
              <a:t>(képek)</a:t>
            </a:r>
            <a:endParaRPr lang="hu-HU" sz="1800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03530" y="3055172"/>
            <a:ext cx="10756545" cy="3442447"/>
          </a:xfrm>
        </p:spPr>
        <p:txBody>
          <a:bodyPr>
            <a:normAutofit/>
          </a:bodyPr>
          <a:lstStyle/>
          <a:p>
            <a:r>
              <a:rPr lang="hu-HU" dirty="0">
                <a:hlinkClick r:id="rId2"/>
              </a:rPr>
              <a:t>https://tinyurl.hu/utr7</a:t>
            </a:r>
          </a:p>
          <a:p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tinyurl.hu/OOIE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tinyurl.hu/ztbc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tinyurl.hu/iWou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tinyurl.hu/mH0L</a:t>
            </a:r>
            <a:endParaRPr lang="hu-HU" dirty="0" smtClean="0"/>
          </a:p>
          <a:p>
            <a:r>
              <a:rPr lang="hu-HU" dirty="0">
                <a:hlinkClick r:id="rId6"/>
              </a:rPr>
              <a:t>https://</a:t>
            </a:r>
            <a:r>
              <a:rPr lang="hu-HU" dirty="0" smtClean="0">
                <a:hlinkClick r:id="rId6"/>
              </a:rPr>
              <a:t>tinyurl.hu/7THv</a:t>
            </a:r>
            <a:endParaRPr lang="hu-HU" dirty="0" smtClean="0"/>
          </a:p>
          <a:p>
            <a:r>
              <a:rPr lang="hu-HU" dirty="0">
                <a:hlinkClick r:id="rId7"/>
              </a:rPr>
              <a:t>https://</a:t>
            </a:r>
            <a:r>
              <a:rPr lang="hu-HU" dirty="0" smtClean="0">
                <a:hlinkClick r:id="rId7"/>
              </a:rPr>
              <a:t>tinyurl.hu/AfD9</a:t>
            </a:r>
            <a:endParaRPr lang="hu-HU" dirty="0" smtClean="0"/>
          </a:p>
          <a:p>
            <a:r>
              <a:rPr lang="hu-HU" dirty="0">
                <a:hlinkClick r:id="rId8"/>
              </a:rPr>
              <a:t>https://</a:t>
            </a:r>
            <a:r>
              <a:rPr lang="hu-HU" dirty="0" smtClean="0">
                <a:hlinkClick r:id="rId8"/>
              </a:rPr>
              <a:t>tinyurl.hu/u6S3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0339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dirty="0" smtClean="0"/>
              <a:t>PC házak		</a:t>
            </a:r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4203" y="2109216"/>
            <a:ext cx="10283208" cy="413380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hu-HU" sz="3200" dirty="0">
                <a:effectLst/>
              </a:rPr>
              <a:t>Small Form Factor (SFF)</a:t>
            </a:r>
          </a:p>
          <a:p>
            <a:pPr marL="0" lvl="0" indent="0">
              <a:buNone/>
            </a:pPr>
            <a:r>
              <a:rPr lang="hu-HU" sz="3200" dirty="0">
                <a:effectLst/>
              </a:rPr>
              <a:t>Desktop (DT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marL="0" lvl="0" indent="0">
              <a:buNone/>
            </a:pPr>
            <a:r>
              <a:rPr lang="hu-HU" sz="3200" dirty="0">
                <a:effectLst/>
              </a:rPr>
              <a:t>Small Desktop (SD vagy </a:t>
            </a:r>
            <a:r>
              <a:rPr lang="hu-HU" sz="3200" dirty="0" smtClean="0">
                <a:effectLst/>
              </a:rPr>
              <a:t>SDT)</a:t>
            </a:r>
          </a:p>
          <a:p>
            <a:pPr marL="0" lvl="0" indent="0">
              <a:buNone/>
            </a:pPr>
            <a:r>
              <a:rPr lang="hu-HU" sz="3200" dirty="0" smtClean="0">
                <a:effectLst/>
              </a:rPr>
              <a:t>Ultra-</a:t>
            </a:r>
            <a:r>
              <a:rPr lang="hu-HU" sz="3200" dirty="0" err="1" smtClean="0">
                <a:effectLst/>
              </a:rPr>
              <a:t>Slim</a:t>
            </a:r>
            <a:r>
              <a:rPr lang="hu-HU" sz="3200" dirty="0" smtClean="0">
                <a:effectLst/>
              </a:rPr>
              <a:t> </a:t>
            </a:r>
            <a:r>
              <a:rPr lang="hu-HU" sz="3200" dirty="0">
                <a:effectLst/>
              </a:rPr>
              <a:t>Desktop (USDT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marL="0" lvl="0" indent="0">
              <a:buNone/>
            </a:pPr>
            <a:r>
              <a:rPr lang="hu-HU" sz="3200" dirty="0">
                <a:effectLst/>
              </a:rPr>
              <a:t>Mini tower (MT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marL="0" lvl="0" indent="0">
              <a:buNone/>
            </a:pPr>
            <a:r>
              <a:rPr lang="hu-HU" sz="3200" dirty="0">
                <a:effectLst/>
              </a:rPr>
              <a:t>Convertible Mini Tower (CMT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marL="0" lvl="0" indent="0">
              <a:buNone/>
            </a:pPr>
            <a:r>
              <a:rPr lang="hu-HU" sz="3200" dirty="0">
                <a:effectLst/>
              </a:rPr>
              <a:t>Midi </a:t>
            </a:r>
            <a:r>
              <a:rPr lang="hu-HU" sz="3200" dirty="0" smtClean="0">
                <a:effectLst/>
              </a:rPr>
              <a:t>Tower</a:t>
            </a:r>
            <a:endParaRPr lang="hu-HU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12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2155" y="609600"/>
            <a:ext cx="9905998" cy="1905000"/>
          </a:xfrm>
        </p:spPr>
        <p:txBody>
          <a:bodyPr/>
          <a:lstStyle/>
          <a:p>
            <a:r>
              <a:rPr lang="hu-HU" dirty="0" smtClean="0"/>
              <a:t>Pc Házak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2155" y="2514600"/>
            <a:ext cx="9905998" cy="3447288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effectLst/>
              </a:rPr>
              <a:t>Biztosítania </a:t>
            </a:r>
            <a:r>
              <a:rPr lang="hu-HU" dirty="0">
                <a:effectLst/>
              </a:rPr>
              <a:t>kell:</a:t>
            </a:r>
          </a:p>
          <a:p>
            <a:r>
              <a:rPr lang="hu-HU" dirty="0"/>
              <a:t>A megfelelő merevséget a biztonságos működéshez.</a:t>
            </a:r>
          </a:p>
          <a:p>
            <a:r>
              <a:rPr lang="hu-HU" dirty="0"/>
              <a:t>A működés közben keletkező hő elvezetését.</a:t>
            </a:r>
          </a:p>
          <a:p>
            <a:r>
              <a:rPr lang="hu-HU" dirty="0"/>
              <a:t>A működési zaj mérséklését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414272" y="4645152"/>
            <a:ext cx="7863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számítógépek a legjobb teljesítményük eléréséhez állandó hűvös levegőt igényelnek. A házventilátorok elrendezésének számos módja van, és nem mindig a legjobb választás, ha a ház vagy a rendszer gyártójára hagyatkozunk, hogy ezt megoldják helyettünk. A számítógépház felnyitása és az alkatrészek átrendezése ijesztő feladat lehet, de igyekszünk néhány tippel szolgálni a megfelelő konfigurációk megszületéséhez.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223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6626"/>
          </a:xfrm>
        </p:spPr>
        <p:txBody>
          <a:bodyPr/>
          <a:lstStyle/>
          <a:p>
            <a:r>
              <a:rPr lang="hu-HU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Mi alapján válasszunk</a:t>
            </a:r>
            <a:r>
              <a:rPr lang="hu-HU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 </a:t>
            </a:r>
            <a:r>
              <a:rPr lang="hu-HU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házat</a:t>
            </a:r>
            <a:endParaRPr lang="hu-HU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41413" y="2666998"/>
            <a:ext cx="4876800" cy="2744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Igény</a:t>
            </a:r>
          </a:p>
          <a:p>
            <a:r>
              <a:rPr lang="hu-HU" sz="2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Típus</a:t>
            </a:r>
          </a:p>
          <a:p>
            <a:r>
              <a:rPr lang="hu-HU" sz="2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Ár</a:t>
            </a:r>
          </a:p>
          <a:p>
            <a:r>
              <a:rPr lang="hu-HU" sz="2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Méret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267456" y="2076226"/>
            <a:ext cx="6254496" cy="2950464"/>
          </a:xfrm>
        </p:spPr>
        <p:txBody>
          <a:bodyPr>
            <a:noAutofit/>
          </a:bodyPr>
          <a:lstStyle/>
          <a:p>
            <a:r>
              <a:rPr lang="hu-HU" sz="2800" dirty="0">
                <a:effectLst/>
              </a:rPr>
              <a:t>Általában a ventilátorok elhelyezésének célja a PC házakban az, hogy egy légáramlási csatorna jöjjön létre a tok jobb oldalától/elölről a bal felső/hátsó rész felé. Ennek a csatornának a CPU, a GPU és más hőérzékeny alkatrészek fölé kell vezetnie a hűvös levegőt, majd a hátsó és/vagy felső részen kell távoznia.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29906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310271" cy="1014663"/>
          </a:xfrm>
        </p:spPr>
        <p:txBody>
          <a:bodyPr/>
          <a:lstStyle/>
          <a:p>
            <a:r>
              <a:rPr lang="hu-HU" dirty="0" smtClean="0"/>
              <a:t>Tápegység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9057" y="1624263"/>
            <a:ext cx="9869708" cy="513040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hu-HU" dirty="0" smtClean="0">
                <a:effectLst/>
              </a:rPr>
              <a:t>Miket vegyünk figyelembe tápegység beszerzésénél?</a:t>
            </a:r>
          </a:p>
          <a:p>
            <a:pPr fontAlgn="base"/>
            <a:r>
              <a:rPr lang="hu-HU" dirty="0" smtClean="0">
                <a:effectLst/>
              </a:rPr>
              <a:t>márka</a:t>
            </a:r>
            <a:r>
              <a:rPr lang="hu-HU" b="1" dirty="0" smtClean="0">
                <a:effectLst/>
              </a:rPr>
              <a:t>:</a:t>
            </a:r>
            <a:r>
              <a:rPr lang="hu-HU" dirty="0">
                <a:effectLst/>
              </a:rPr>
              <a:t> </a:t>
            </a:r>
            <a:r>
              <a:rPr lang="hu-HU" dirty="0" smtClean="0">
                <a:effectLst/>
              </a:rPr>
              <a:t>garantáltan </a:t>
            </a:r>
            <a:r>
              <a:rPr lang="hu-HU" dirty="0">
                <a:effectLst/>
              </a:rPr>
              <a:t>minőségi alkatrészek dolgozzanak odabent.</a:t>
            </a:r>
            <a:endParaRPr lang="hu-HU" sz="3600" dirty="0">
              <a:effectLst/>
            </a:endParaRPr>
          </a:p>
          <a:p>
            <a:pPr fontAlgn="base"/>
            <a:r>
              <a:rPr lang="hu-HU" dirty="0" smtClean="0">
                <a:effectLst/>
              </a:rPr>
              <a:t>védelmi </a:t>
            </a:r>
            <a:r>
              <a:rPr lang="hu-HU" dirty="0">
                <a:effectLst/>
              </a:rPr>
              <a:t>áramkörök. Túlmelegedés, túlfeszültség, túláram stb. ellen mind hatékony védelemre van szükség.</a:t>
            </a:r>
            <a:endParaRPr lang="hu-HU" sz="3600" dirty="0">
              <a:effectLst/>
            </a:endParaRPr>
          </a:p>
          <a:p>
            <a:pPr fontAlgn="base"/>
            <a:r>
              <a:rPr lang="hu-HU" dirty="0" smtClean="0">
                <a:effectLst/>
              </a:rPr>
              <a:t>elegendő </a:t>
            </a:r>
            <a:r>
              <a:rPr lang="hu-HU" dirty="0">
                <a:effectLst/>
              </a:rPr>
              <a:t>csatlakozó: </a:t>
            </a:r>
            <a:r>
              <a:rPr lang="hu-HU" dirty="0" smtClean="0">
                <a:effectLst/>
              </a:rPr>
              <a:t>számít </a:t>
            </a:r>
            <a:r>
              <a:rPr lang="hu-HU" dirty="0">
                <a:effectLst/>
              </a:rPr>
              <a:t>a kiegészítő tápcsatlakozó és a </a:t>
            </a:r>
            <a:r>
              <a:rPr lang="hu-HU" dirty="0" err="1">
                <a:effectLst/>
              </a:rPr>
              <a:t>Molexek</a:t>
            </a:r>
            <a:r>
              <a:rPr lang="hu-HU" dirty="0">
                <a:effectLst/>
              </a:rPr>
              <a:t> </a:t>
            </a:r>
            <a:r>
              <a:rPr lang="hu-HU" dirty="0" smtClean="0">
                <a:effectLst/>
              </a:rPr>
              <a:t>száma</a:t>
            </a:r>
          </a:p>
          <a:p>
            <a:pPr fontAlgn="base"/>
            <a:r>
              <a:rPr lang="hu-HU" dirty="0" smtClean="0">
                <a:effectLst/>
              </a:rPr>
              <a:t>Hatékonyság</a:t>
            </a:r>
          </a:p>
          <a:p>
            <a:pPr fontAlgn="base"/>
            <a:r>
              <a:rPr lang="hu-HU" dirty="0" smtClean="0">
                <a:effectLst/>
              </a:rPr>
              <a:t>Igény</a:t>
            </a:r>
          </a:p>
        </p:txBody>
      </p:sp>
    </p:spTree>
    <p:extLst>
      <p:ext uri="{BB962C8B-B14F-4D97-AF65-F5344CB8AC3E}">
        <p14:creationId xmlns:p14="http://schemas.microsoft.com/office/powerpoint/2010/main" val="27649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310271" cy="1014663"/>
          </a:xfrm>
        </p:spPr>
        <p:txBody>
          <a:bodyPr/>
          <a:lstStyle/>
          <a:p>
            <a:r>
              <a:rPr lang="hu-HU" dirty="0" smtClean="0"/>
              <a:t>Tápegység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624263"/>
            <a:ext cx="9783261" cy="405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effectLst/>
              </a:rPr>
              <a:t>Átalakítja a hálózati áramot, </a:t>
            </a:r>
            <a:r>
              <a:rPr lang="hu-HU" sz="2400" dirty="0" smtClean="0">
                <a:effectLst/>
              </a:rPr>
              <a:t>hőt termel </a:t>
            </a:r>
            <a:r>
              <a:rPr lang="hu-HU" sz="2400" dirty="0" smtClean="0">
                <a:effectLst/>
                <a:sym typeface="Wingdings" panose="05000000000000000000" pitchFamily="2" charset="2"/>
              </a:rPr>
              <a:t> </a:t>
            </a:r>
            <a:r>
              <a:rPr lang="hu-HU" sz="2400" dirty="0" smtClean="0">
                <a:effectLst/>
              </a:rPr>
              <a:t>veszteség</a:t>
            </a:r>
            <a:r>
              <a:rPr lang="hu-HU" sz="24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hu-HU" sz="2400" dirty="0">
                <a:effectLst/>
              </a:rPr>
              <a:t>A hatásfok megmutatja mennyi </a:t>
            </a:r>
            <a:r>
              <a:rPr lang="hu-HU" sz="2400" dirty="0" smtClean="0">
                <a:effectLst/>
              </a:rPr>
              <a:t>a </a:t>
            </a:r>
            <a:r>
              <a:rPr lang="hu-HU" sz="2400" dirty="0">
                <a:effectLst/>
              </a:rPr>
              <a:t>veszteség.</a:t>
            </a:r>
          </a:p>
          <a:p>
            <a:pPr lvl="1"/>
            <a:r>
              <a:rPr lang="hu-HU" sz="2200" dirty="0" smtClean="0"/>
              <a:t>bronz</a:t>
            </a:r>
            <a:endParaRPr lang="hu-HU" sz="2200" dirty="0"/>
          </a:p>
          <a:p>
            <a:pPr lvl="1"/>
            <a:r>
              <a:rPr lang="hu-HU" sz="2200" dirty="0"/>
              <a:t>silver</a:t>
            </a:r>
          </a:p>
          <a:p>
            <a:pPr lvl="1"/>
            <a:r>
              <a:rPr lang="hu-HU" sz="2200" dirty="0"/>
              <a:t>gold</a:t>
            </a:r>
          </a:p>
          <a:p>
            <a:pPr lvl="1"/>
            <a:r>
              <a:rPr lang="hu-HU" sz="2200" dirty="0"/>
              <a:t>platinum</a:t>
            </a:r>
          </a:p>
          <a:p>
            <a:pPr lvl="1"/>
            <a:r>
              <a:rPr lang="hu-HU" sz="2200" dirty="0"/>
              <a:t>titánium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01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Hatásfokok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effectLst/>
              </a:rPr>
              <a:t>80 Plus hatásfokok 20%-os terhelés 50%-os terhelés 100%-os terhelés</a:t>
            </a:r>
          </a:p>
          <a:p>
            <a:r>
              <a:rPr lang="sv-SE" dirty="0">
                <a:effectLst/>
              </a:rPr>
              <a:t>Standard 80% 80% 80%</a:t>
            </a:r>
          </a:p>
          <a:p>
            <a:r>
              <a:rPr lang="sv-SE" dirty="0">
                <a:effectLst/>
              </a:rPr>
              <a:t>Bronz 82% 85% 82%</a:t>
            </a:r>
          </a:p>
          <a:p>
            <a:r>
              <a:rPr lang="sv-SE" dirty="0">
                <a:effectLst/>
              </a:rPr>
              <a:t>Ezüst 85% 88% 85%</a:t>
            </a:r>
          </a:p>
          <a:p>
            <a:r>
              <a:rPr lang="sv-SE" dirty="0">
                <a:effectLst/>
              </a:rPr>
              <a:t>Arany 87% 90% 87%</a:t>
            </a:r>
          </a:p>
          <a:p>
            <a:r>
              <a:rPr lang="sv-SE" dirty="0">
                <a:effectLst/>
              </a:rPr>
              <a:t>Platina 90% 92% 89%</a:t>
            </a:r>
          </a:p>
          <a:p>
            <a:r>
              <a:rPr lang="sv-SE" dirty="0">
                <a:effectLst/>
              </a:rPr>
              <a:t>Titanium 94% 96% 91%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281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HŰTÉS</a:t>
            </a:r>
            <a:endParaRPr lang="hu-HU" dirty="0"/>
          </a:p>
        </p:txBody>
      </p:sp>
      <p:pic>
        <p:nvPicPr>
          <p:cNvPr id="1026" name="Picture 2" descr="A megfelelő légáramlat segít, hogy PC-n gyors és tartós gép legye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850" y="128588"/>
            <a:ext cx="9525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/>
          <p:cNvSpPr txBox="1"/>
          <p:nvPr/>
        </p:nvSpPr>
        <p:spPr>
          <a:xfrm>
            <a:off x="677732" y="2329934"/>
            <a:ext cx="481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Cél a csúcsteljesítmény elérése</a:t>
            </a:r>
            <a:endParaRPr lang="hu-HU" sz="24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677732" y="3065929"/>
            <a:ext cx="9734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/>
              <a:t>Általában a ventilátorok elhelyezésének célja a PC házakban az, hogy egy légáramlási csatorna jöjjön létre a tok jobb oldalától/elölről a bal felső/hátsó rész felé. Ennek a csatornának a CPU, a GPU és más hőérzékeny alkatrészek fölé kell vezetnie a hűvös levegőt, majd a hátsó és/vagy felső részen kell távoznia.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40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69808"/>
          </a:xfrm>
        </p:spPr>
        <p:txBody>
          <a:bodyPr/>
          <a:lstStyle/>
          <a:p>
            <a:pPr algn="ctr"/>
            <a:r>
              <a:rPr lang="hu-HU" dirty="0" smtClean="0"/>
              <a:t>HŰTÉS</a:t>
            </a:r>
            <a:endParaRPr lang="hu-HU" dirty="0"/>
          </a:p>
        </p:txBody>
      </p:sp>
      <p:pic>
        <p:nvPicPr>
          <p:cNvPr id="1026" name="Picture 2" descr="A megfelelő légáramlat segít, hogy PC-n gyors és tartós gép legye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850" y="128588"/>
            <a:ext cx="9525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/>
          <p:cNvSpPr txBox="1"/>
          <p:nvPr/>
        </p:nvSpPr>
        <p:spPr>
          <a:xfrm>
            <a:off x="699248" y="1979408"/>
            <a:ext cx="7013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 smtClean="0"/>
              <a:t>Függ a </a:t>
            </a:r>
            <a:r>
              <a:rPr lang="hu-HU" dirty="0"/>
              <a:t>ventilátor </a:t>
            </a:r>
            <a:endParaRPr lang="hu-HU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hu-HU" dirty="0" smtClean="0"/>
              <a:t>méretétől;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hu-HU" dirty="0" smtClean="0"/>
              <a:t>fordulatszámától;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hu-HU" dirty="0" smtClean="0"/>
              <a:t>zajszint kiegyensúlyozásától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527433" y="1657183"/>
            <a:ext cx="513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ventilátorok sokféle méretben kaphatók, de a leggyakoribbak a 120 mm-es és a 140 mm-es ventilátorok, és mostanában a nagy 200 mm-es ventilátorok is egyre népszerűbbek.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3279648" y="4466272"/>
            <a:ext cx="6071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házventilátorok vásárlásakor a CFM és a dB egyensúlya a legfontosabb, ami csak a költségvetésünkből telik. A fordulatszám kevésbé fontos, amíg a ventilátor képes sok levegőt mozgatni anélkül, hogy a PC hangja olyan lenne, mint egy sugárhajtóműé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80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</TotalTime>
  <Words>578</Words>
  <Application>Microsoft Office PowerPoint</Application>
  <PresentationFormat>Szélesvásznú</PresentationFormat>
  <Paragraphs>89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Fazetta</vt:lpstr>
      <vt:lpstr>PC házak, tápegységek, hűtés</vt:lpstr>
      <vt:lpstr>PC házak    </vt:lpstr>
      <vt:lpstr>Pc Házak</vt:lpstr>
      <vt:lpstr>Mi alapján válasszunk házat</vt:lpstr>
      <vt:lpstr>Tápegység</vt:lpstr>
      <vt:lpstr>Tápegység</vt:lpstr>
      <vt:lpstr>Hatásfokok</vt:lpstr>
      <vt:lpstr>HŰTÉS</vt:lpstr>
      <vt:lpstr>HŰTÉS</vt:lpstr>
      <vt:lpstr>Vízhűtés</vt:lpstr>
      <vt:lpstr>Források: (weboldal)</vt:lpstr>
      <vt:lpstr>Források: (képek)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házak, tápegységek, hűtés</dc:title>
  <dc:creator>Varga Viktor József</dc:creator>
  <cp:lastModifiedBy>Molnár Bence Csaba</cp:lastModifiedBy>
  <cp:revision>117</cp:revision>
  <dcterms:created xsi:type="dcterms:W3CDTF">2023-10-03T11:55:19Z</dcterms:created>
  <dcterms:modified xsi:type="dcterms:W3CDTF">2023-11-15T07:29:41Z</dcterms:modified>
</cp:coreProperties>
</file>