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12" r:id="rId2"/>
    <p:sldId id="611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DDDDDD"/>
    <a:srgbClr val="009900"/>
    <a:srgbClr val="0BD0D9"/>
    <a:srgbClr val="FF00FF"/>
    <a:srgbClr val="00FF00"/>
    <a:srgbClr val="FF6600"/>
    <a:srgbClr val="FFFF00"/>
    <a:srgbClr val="162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6827" autoAdjust="0"/>
  </p:normalViewPr>
  <p:slideViewPr>
    <p:cSldViewPr snapToGrid="0">
      <p:cViewPr>
        <p:scale>
          <a:sx n="100" d="100"/>
          <a:sy n="100" d="100"/>
        </p:scale>
        <p:origin x="-1236" y="-228"/>
      </p:cViewPr>
      <p:guideLst>
        <p:guide orient="horz" pos="4010"/>
        <p:guide orient="horz" pos="4282"/>
        <p:guide pos="33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D3AAD8-CDFE-4622-98C2-37F54C3EFB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555625"/>
            <a:ext cx="5432425" cy="4073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937125"/>
            <a:ext cx="4983903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F47B75-0D68-4AE0-8260-75E050F745B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6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F47B75-0D68-4AE0-8260-75E050F745B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"/>
          <p:cNvSpPr txBox="1">
            <a:spLocks noChangeArrowheads="1"/>
          </p:cNvSpPr>
          <p:nvPr userDrawn="1"/>
        </p:nvSpPr>
        <p:spPr bwMode="auto">
          <a:xfrm>
            <a:off x="762000" y="6508750"/>
            <a:ext cx="1828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it-IT" sz="1200" smtClean="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rPr>
              <a:t>20 Novembre, 2010</a:t>
            </a:r>
            <a:endParaRPr lang="it-IT" sz="1200" dirty="0">
              <a:solidFill>
                <a:schemeClr val="bg1"/>
              </a:solidFill>
              <a:latin typeface="Verdana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5" name="Immagine 5" descr="Fiat Spa_Grigi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63341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0875" y="708025"/>
            <a:ext cx="24225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magine 7" descr="fiatservice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84875" y="0"/>
            <a:ext cx="295592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2971800"/>
            <a:ext cx="4800601" cy="990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defRPr sz="2800" b="0" i="0" baseline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6999" y="3962400"/>
            <a:ext cx="4799401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800"/>
              </a:spcBef>
              <a:buFont typeface="Webdings" charset="2"/>
              <a:buNone/>
              <a:defRPr sz="1200" b="0" i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1pPr>
            <a:lvl2pPr marL="714375" indent="-333375" algn="just">
              <a:buClr>
                <a:srgbClr val="00B0F0"/>
              </a:buClr>
              <a:buFont typeface="Wingdings" pitchFamily="2" charset="2"/>
              <a:buChar char="ð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2pPr>
            <a:lvl3pPr marL="990600" indent="-228600" algn="just">
              <a:buClr>
                <a:srgbClr val="00B0F0"/>
              </a:buClr>
              <a:buFont typeface="Wingdings" pitchFamily="2" charset="2"/>
              <a:buChar char="ü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3pPr>
            <a:lvl4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4pPr>
            <a:lvl5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0529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 bwMode="auto">
          <a:xfrm>
            <a:off x="304800" y="1219200"/>
            <a:ext cx="27432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7" name="Rettangolo 6"/>
          <p:cNvSpPr/>
          <p:nvPr userDrawn="1"/>
        </p:nvSpPr>
        <p:spPr bwMode="auto">
          <a:xfrm>
            <a:off x="3200400" y="1219200"/>
            <a:ext cx="56388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9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0" y="1447799"/>
            <a:ext cx="5486400" cy="4913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533651"/>
            <a:ext cx="2438400" cy="3827462"/>
          </a:xfrm>
          <a:prstGeom prst="rect">
            <a:avLst/>
          </a:prstGeom>
        </p:spPr>
        <p:txBody>
          <a:bodyPr lIns="0" rIns="0" bIns="0"/>
          <a:lstStyle>
            <a:lvl1pPr marL="0" indent="0" algn="just">
              <a:lnSpc>
                <a:spcPts val="1800"/>
              </a:lnSpc>
              <a:buNone/>
              <a:defRPr sz="140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2438400" cy="1066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>
                <a:latin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</a:t>
            </a:r>
            <a:endParaRPr lang="it-IT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 flipH="1">
            <a:off x="4648200" y="1219200"/>
            <a:ext cx="41910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599"/>
            <a:ext cx="3848100" cy="4977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3886200" cy="4989513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5"/>
          <p:cNvSpPr/>
          <p:nvPr userDrawn="1"/>
        </p:nvSpPr>
        <p:spPr bwMode="auto">
          <a:xfrm>
            <a:off x="304800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10"/>
          <p:cNvSpPr/>
          <p:nvPr userDrawn="1"/>
        </p:nvSpPr>
        <p:spPr bwMode="auto">
          <a:xfrm>
            <a:off x="4594225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2" name="Segnaposto testo 2"/>
          <p:cNvSpPr>
            <a:spLocks noGrp="1"/>
          </p:cNvSpPr>
          <p:nvPr>
            <p:ph type="body" sz="half" idx="12"/>
          </p:nvPr>
        </p:nvSpPr>
        <p:spPr>
          <a:xfrm>
            <a:off x="4784725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>
            <a:off x="304800" y="3657600"/>
            <a:ext cx="8534400" cy="28194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8534400" cy="236220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8191500" cy="21065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810000"/>
            <a:ext cx="8229600" cy="25146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tangolo 7"/>
          <p:cNvSpPr/>
          <p:nvPr userDrawn="1"/>
        </p:nvSpPr>
        <p:spPr bwMode="auto">
          <a:xfrm>
            <a:off x="319088" y="1233487"/>
            <a:ext cx="8526462" cy="5273675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065338" y="1933575"/>
            <a:ext cx="0" cy="4319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10" name="Picture 6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9425" y="1933575"/>
            <a:ext cx="1439863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2208213" y="1922463"/>
            <a:ext cx="5311775" cy="4144962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chemeClr val="bg1"/>
              </a:buClr>
              <a:buSzPct val="80000"/>
              <a:buFont typeface="Wingdings" pitchFamily="2" charset="2"/>
              <a:buChar char="Ä"/>
              <a:defRPr>
                <a:solidFill>
                  <a:schemeClr val="bg1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5124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857625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84950"/>
            <a:ext cx="40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>
                <a:solidFill>
                  <a:srgbClr val="1B295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1F14CE-0A56-419E-8FFF-45BC806221CD}" type="slidenum">
              <a:rPr lang="it-IT"/>
              <a:pPr>
                <a:defRPr/>
              </a:pPr>
              <a:t>‹N›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040438" y="42195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44" r:id="rId3"/>
    <p:sldLayoutId id="2147483835" r:id="rId4"/>
    <p:sldLayoutId id="2147483836" r:id="rId5"/>
    <p:sldLayoutId id="2147483837" r:id="rId6"/>
    <p:sldLayoutId id="2147483838" r:id="rId7"/>
    <p:sldLayoutId id="2147483834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1pPr>
      <a:lvl2pPr marL="895350" indent="-514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2pPr>
      <a:lvl3pPr marL="1104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162554"/>
          </a:solidFill>
          <a:latin typeface="Helvetica"/>
          <a:ea typeface="ヒラギノ角ゴ Pro W3" charset="-128"/>
          <a:cs typeface="Helvetica"/>
        </a:defRPr>
      </a:lvl3pPr>
      <a:lvl4pPr marL="1485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4pPr>
      <a:lvl5pPr marL="1866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5pPr>
      <a:lvl6pPr marL="22479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6pPr>
      <a:lvl7pPr marL="27051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7pPr>
      <a:lvl8pPr marL="31623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8pPr>
      <a:lvl9pPr marL="36195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66950"/>
            <a:ext cx="8820150" cy="24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9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- 1/3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1838581"/>
            <a:ext cx="8910175" cy="2380994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1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33525"/>
            <a:ext cx="9086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- 2/3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5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Personal data searching of employees - 3/2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12</a:t>
            </a:fld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866900"/>
            <a:ext cx="90201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Risk management - add risks in the tool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" y="1443038"/>
            <a:ext cx="8848725" cy="4276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3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Historical of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2266950"/>
            <a:ext cx="9039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2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Physical data of employee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174257"/>
            <a:ext cx="9020175" cy="18383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Historical of Vaccines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118327"/>
            <a:ext cx="8972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dirty="0" smtClean="0"/>
              <a:t>Vaccines management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8" y="1973801"/>
            <a:ext cx="8963025" cy="33242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anchor="t" anchorCtr="0"/>
          <a:lstStyle/>
          <a:p>
            <a:r>
              <a:rPr lang="en-US" b="1" dirty="0" smtClean="0"/>
              <a:t>Libraries - Risks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18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760179"/>
            <a:ext cx="5343525" cy="334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sellaDiTesto 8"/>
          <p:cNvSpPr txBox="1"/>
          <p:nvPr/>
        </p:nvSpPr>
        <p:spPr bwMode="auto">
          <a:xfrm>
            <a:off x="400050" y="4196025"/>
            <a:ext cx="8162925" cy="227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1 - Agents in charge to 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electric 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welding</a:t>
            </a:r>
          </a:p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sz="20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- Agents in charge to 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arc electric (continue wire, electrode)</a:t>
            </a:r>
            <a:endParaRPr lang="en-US" sz="2000" dirty="0" smtClean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3 - Agents in charge to activities with possible contact with epoxy resin</a:t>
            </a:r>
            <a:endParaRPr lang="en-US" sz="2000" dirty="0" smtClean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4 - </a:t>
            </a:r>
            <a:r>
              <a:rPr lang="en-US" sz="20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Agents in charge to activities with possible contact 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with </a:t>
            </a:r>
            <a:r>
              <a:rPr lang="en-US" sz="2000" dirty="0" err="1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paraflu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/brake liquid</a:t>
            </a:r>
          </a:p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5 </a:t>
            </a:r>
            <a:r>
              <a:rPr lang="en-US" sz="20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- painting and central plant </a:t>
            </a:r>
            <a:endParaRPr lang="en-US" sz="20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>
            <a:off x="171450" y="1657350"/>
            <a:ext cx="161924" cy="1809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Sans" pitchFamily="1" charset="0"/>
              </a:rPr>
              <a:t>1</a:t>
            </a:r>
            <a:endParaRPr kumimoji="0" lang="it-IT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Sans" pitchFamily="1" charset="0"/>
            </a:endParaRPr>
          </a:p>
        </p:txBody>
      </p:sp>
      <p:sp>
        <p:nvSpPr>
          <p:cNvPr id="11" name="Ovale 10"/>
          <p:cNvSpPr/>
          <p:nvPr/>
        </p:nvSpPr>
        <p:spPr bwMode="auto">
          <a:xfrm>
            <a:off x="171450" y="2024062"/>
            <a:ext cx="161924" cy="1809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Sans" pitchFamily="1" charset="0"/>
              </a:rPr>
              <a:t>2</a:t>
            </a:r>
            <a:endParaRPr kumimoji="0" lang="it-IT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Sans" pitchFamily="1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>
            <a:off x="171450" y="2295525"/>
            <a:ext cx="161924" cy="1809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Sans" pitchFamily="1" charset="0"/>
              </a:rPr>
              <a:t>3</a:t>
            </a:r>
            <a:endParaRPr kumimoji="0" lang="it-IT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Sans" pitchFamily="1" charset="0"/>
            </a:endParaRPr>
          </a:p>
        </p:txBody>
      </p:sp>
      <p:sp>
        <p:nvSpPr>
          <p:cNvPr id="13" name="Ovale 12"/>
          <p:cNvSpPr/>
          <p:nvPr/>
        </p:nvSpPr>
        <p:spPr bwMode="auto">
          <a:xfrm>
            <a:off x="171450" y="2724150"/>
            <a:ext cx="161924" cy="1809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Sans" pitchFamily="1" charset="0"/>
              </a:rPr>
              <a:t>5</a:t>
            </a:r>
            <a:endParaRPr kumimoji="0" lang="it-IT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Sans" pitchFamily="1" charset="0"/>
            </a:endParaRPr>
          </a:p>
        </p:txBody>
      </p:sp>
      <p:sp>
        <p:nvSpPr>
          <p:cNvPr id="14" name="Ovale 13"/>
          <p:cNvSpPr/>
          <p:nvPr/>
        </p:nvSpPr>
        <p:spPr bwMode="auto">
          <a:xfrm>
            <a:off x="171450" y="2524125"/>
            <a:ext cx="161924" cy="1809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Sans" pitchFamily="1" charset="0"/>
              </a:rPr>
              <a:t>4</a:t>
            </a:r>
            <a:endParaRPr kumimoji="0" lang="it-IT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2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anchor="t" anchorCtr="0"/>
          <a:lstStyle/>
          <a:p>
            <a:r>
              <a:rPr lang="en-US" b="1" dirty="0" smtClean="0"/>
              <a:t>Libraries - Disabilities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19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85875"/>
            <a:ext cx="53435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sellaDiTesto 6"/>
          <p:cNvSpPr txBox="1"/>
          <p:nvPr/>
        </p:nvSpPr>
        <p:spPr bwMode="auto">
          <a:xfrm>
            <a:off x="561975" y="3895279"/>
            <a:ext cx="8162925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C1 - chemistry agents with less risk than to irrelevant</a:t>
            </a:r>
          </a:p>
          <a:p>
            <a:pPr>
              <a:lnSpc>
                <a:spcPts val="3000"/>
              </a:lnSpc>
            </a:pP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C2 </a:t>
            </a: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- chemistry agents with </a:t>
            </a: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more risk than </a:t>
            </a: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to irrelevant</a:t>
            </a:r>
            <a:endParaRPr lang="en-US" sz="2200" dirty="0" smtClean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3000"/>
              </a:lnSpc>
            </a:pP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C3 - Stinging respiratory </a:t>
            </a: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with more risk than to </a:t>
            </a: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irrelevant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C4 - </a:t>
            </a: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Sensitize respiratory</a:t>
            </a:r>
          </a:p>
          <a:p>
            <a:pPr>
              <a:lnSpc>
                <a:spcPts val="3000"/>
              </a:lnSpc>
            </a:pP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C5 </a:t>
            </a: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- Stinging </a:t>
            </a: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skin and mucosa with </a:t>
            </a:r>
            <a:r>
              <a:rPr lang="en-US" sz="2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more risk than to </a:t>
            </a:r>
            <a:r>
              <a:rPr lang="en-US" sz="2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irrelevant</a:t>
            </a:r>
            <a:endParaRPr lang="en-US" sz="2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 for </a:t>
            </a:r>
            <a:r>
              <a:rPr lang="en-US" b="1" dirty="0" smtClean="0"/>
              <a:t>searching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76"/>
            <a:ext cx="8382000" cy="487516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You can search all employees for which</a:t>
            </a:r>
          </a:p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doctor has to reserve medical checks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5305426" y="1905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3 criteria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searching: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>
                <a:latin typeface="GillSans" pitchFamily="1" charset="0"/>
              </a:rPr>
              <a:t>Medical</a:t>
            </a:r>
            <a:r>
              <a:rPr lang="en-US" dirty="0" smtClean="0">
                <a:latin typeface="GillSans" pitchFamily="1" charset="0"/>
              </a:rPr>
              <a:t> checks without reservation (to reserve)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reserved but still not done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done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14" name="Connettore 2 13"/>
          <p:cNvCxnSpPr>
            <a:stCxn id="5" idx="2"/>
          </p:cNvCxnSpPr>
          <p:nvPr/>
        </p:nvCxnSpPr>
        <p:spPr bwMode="auto">
          <a:xfrm rot="5400000">
            <a:off x="4800601" y="981074"/>
            <a:ext cx="2085975" cy="2714626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9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</a:t>
            </a:r>
            <a:r>
              <a:rPr lang="it-IT" b="1" dirty="0" err="1"/>
              <a:t>printing</a:t>
            </a:r>
            <a:r>
              <a:rPr lang="it-IT" b="1" dirty="0"/>
              <a:t> talloncini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buNone/>
            </a:pPr>
            <a:r>
              <a:rPr lang="it-IT" sz="2000" b="1" dirty="0" err="1" smtClean="0">
                <a:solidFill>
                  <a:srgbClr val="FF0000"/>
                </a:solidFill>
              </a:rPr>
              <a:t>You</a:t>
            </a:r>
            <a:r>
              <a:rPr lang="it-IT" sz="2000" b="1" dirty="0" smtClean="0">
                <a:solidFill>
                  <a:srgbClr val="FF0000"/>
                </a:solidFill>
              </a:rPr>
              <a:t> can </a:t>
            </a:r>
            <a:r>
              <a:rPr lang="it-IT" sz="2000" b="1" dirty="0" err="1" smtClean="0">
                <a:solidFill>
                  <a:srgbClr val="FF0000"/>
                </a:solidFill>
              </a:rPr>
              <a:t>print</a:t>
            </a:r>
            <a:r>
              <a:rPr lang="it-IT" sz="2000" b="1" dirty="0" smtClean="0">
                <a:solidFill>
                  <a:srgbClr val="FF0000"/>
                </a:solidFill>
              </a:rPr>
              <a:t> "talloncini", </a:t>
            </a:r>
            <a:r>
              <a:rPr lang="it-IT" sz="2000" b="1" dirty="0" err="1" smtClean="0">
                <a:solidFill>
                  <a:srgbClr val="FF0000"/>
                </a:solidFill>
              </a:rPr>
              <a:t>that’s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coupons</a:t>
            </a:r>
            <a:r>
              <a:rPr lang="it-IT" sz="2000" b="1" dirty="0" smtClean="0">
                <a:solidFill>
                  <a:srgbClr val="FF0000"/>
                </a:solidFill>
              </a:rPr>
              <a:t> for </a:t>
            </a:r>
            <a:r>
              <a:rPr lang="it-IT" sz="2000" b="1" dirty="0" err="1" smtClean="0">
                <a:solidFill>
                  <a:srgbClr val="FF0000"/>
                </a:solidFill>
              </a:rPr>
              <a:t>employees</a:t>
            </a:r>
            <a:r>
              <a:rPr lang="it-IT" sz="2000" b="1" dirty="0" smtClean="0">
                <a:solidFill>
                  <a:srgbClr val="FF0000"/>
                </a:solidFill>
              </a:rPr>
              <a:t>, </a:t>
            </a:r>
            <a:r>
              <a:rPr lang="it-IT" sz="2000" b="1" dirty="0">
                <a:solidFill>
                  <a:srgbClr val="FF0000"/>
                </a:solidFill>
              </a:rPr>
              <a:t>in massive way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0" y="2066946"/>
            <a:ext cx="8064000" cy="419167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82942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"talloncino", </a:t>
            </a:r>
            <a:r>
              <a:rPr lang="it-IT" b="1" dirty="0" err="1"/>
              <a:t>that’s</a:t>
            </a:r>
            <a:r>
              <a:rPr lang="it-IT" b="1" dirty="0"/>
              <a:t> coupon for </a:t>
            </a:r>
            <a:r>
              <a:rPr lang="it-IT" b="1" dirty="0" err="1"/>
              <a:t>employee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80" y="1600199"/>
            <a:ext cx="4258464" cy="478155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- 1/2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6882"/>
            <a:ext cx="8612328" cy="420331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 bwMode="auto">
          <a:xfrm>
            <a:off x="1895475" y="4591050"/>
            <a:ext cx="4610100" cy="4953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867276" y="533400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List of risks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which the employee </a:t>
            </a:r>
            <a:r>
              <a:rPr lang="en-US" dirty="0" smtClean="0">
                <a:latin typeface="GillSans" pitchFamily="1" charset="0"/>
              </a:rPr>
              <a:t>didn’t pass the medical check in order to inform also the supervisor.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Sans" pitchFamily="1" charset="0"/>
              </a:rPr>
              <a:t>See next slide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9" name="Connettore 2 13"/>
          <p:cNvCxnSpPr>
            <a:stCxn id="8" idx="1"/>
            <a:endCxn id="2" idx="2"/>
          </p:cNvCxnSpPr>
          <p:nvPr/>
        </p:nvCxnSpPr>
        <p:spPr bwMode="auto">
          <a:xfrm rot="10800000">
            <a:off x="4200526" y="5086351"/>
            <a:ext cx="666751" cy="885825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13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- 2/2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38300"/>
            <a:ext cx="88487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- 1/2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800225"/>
            <a:ext cx="8591550" cy="40195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- 2/2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1225"/>
            <a:ext cx="8496300" cy="13335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0"/>
            <a:ext cx="8534400" cy="12382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tangolo 7"/>
          <p:cNvSpPr/>
          <p:nvPr/>
        </p:nvSpPr>
        <p:spPr bwMode="auto">
          <a:xfrm>
            <a:off x="2514601" y="162877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1</a:t>
            </a:r>
            <a:endParaRPr lang="en-US" dirty="0">
              <a:latin typeface="GillSans" pitchFamily="1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2514601" y="381952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2</a:t>
            </a:r>
            <a:endParaRPr lang="en-US" dirty="0">
              <a:latin typeface="Gill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en-US" b="1" smtClean="0"/>
              <a:t>Calendar - recap of medical checks planned</a:t>
            </a:r>
            <a:endParaRPr lang="en-US" b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23975"/>
            <a:ext cx="6481762" cy="500919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ma di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>
        <a:prstTxWarp prst="textNoShape">
          <a:avLst/>
        </a:prstTxWarp>
      </a:bodyPr>
      <a:lstStyle>
        <a:defPPr>
          <a:lnSpc>
            <a:spcPts val="3000"/>
          </a:lnSpc>
          <a:spcBef>
            <a:spcPct val="0"/>
          </a:spcBef>
          <a:defRPr sz="2200" dirty="0">
            <a:solidFill>
              <a:srgbClr val="162554"/>
            </a:solidFill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quinozi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10119</TotalTime>
  <Words>317</Words>
  <Application>Microsoft Office PowerPoint</Application>
  <PresentationFormat>Presentazione su schermo (4:3)</PresentationFormat>
  <Paragraphs>65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Home page</vt:lpstr>
      <vt:lpstr>Desk for searching medical checks</vt:lpstr>
      <vt:lpstr>Desk for printing talloncini</vt:lpstr>
      <vt:lpstr>"talloncino", that’s coupon for employee</vt:lpstr>
      <vt:lpstr>Desk for "non qualification" management - 1/2</vt:lpstr>
      <vt:lpstr>Desk for "non qualification" management - 2/2</vt:lpstr>
      <vt:lpstr>Desk in order to know the shift of each employee - 1/2</vt:lpstr>
      <vt:lpstr>Desk in order to know the shift of each employee - 2/2</vt:lpstr>
      <vt:lpstr>Calendar - recap of medical checks planned</vt:lpstr>
      <vt:lpstr>Personal data searching of employees - 1/3</vt:lpstr>
      <vt:lpstr>Personal data searching of employees - 2/3</vt:lpstr>
      <vt:lpstr>Personal data searching of employees - 3/2</vt:lpstr>
      <vt:lpstr>Risk management - add risks in the tool</vt:lpstr>
      <vt:lpstr>Historical of medical checks</vt:lpstr>
      <vt:lpstr>Physical data of employee</vt:lpstr>
      <vt:lpstr>Historical of Vaccines</vt:lpstr>
      <vt:lpstr>Vaccines management</vt:lpstr>
      <vt:lpstr>Libraries - Risks</vt:lpstr>
      <vt:lpstr>Libraries - Disabilities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乩歫椠䱡畳椀㸲㻸ꔿ㌋䬮ꍰ䞮誀圇짗꾬钒붤鏊꣊㥊揤鞁</dc:creator>
  <cp:lastModifiedBy>Pagano L.</cp:lastModifiedBy>
  <cp:revision>1235</cp:revision>
  <cp:lastPrinted>2012-09-19T07:47:35Z</cp:lastPrinted>
  <dcterms:created xsi:type="dcterms:W3CDTF">2010-12-17T09:07:49Z</dcterms:created>
  <dcterms:modified xsi:type="dcterms:W3CDTF">2012-12-19T15:32:23Z</dcterms:modified>
</cp:coreProperties>
</file>