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</p:sld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525A9-1EA1-42DD-876D-E3519001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546EBE3-A919-485C-9B97-631501E5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7DF9182-2BE6-43EC-AF9B-B7F0C951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6D330C2-2112-4A94-9A63-BC0ED69E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D35D17-727F-4A0D-8133-9835504D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839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EA8FAB-2BDB-4E88-9D05-AD06D3FC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D74047F-5EC8-432C-BCAC-4D0C46C1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904578-ED3E-4639-8786-FD710579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C90080B-6DC7-4A8F-A311-9D872F7C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210A8A-DFA5-481B-B8E3-23EFEFD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51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A88ACFA-D489-48ED-A685-8D564BBB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1C3B665-91AF-46B2-AC4E-C8CC8ED3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23CDDE-345A-4FB7-A2DA-C7D53E8D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986A900-D82D-4A41-9C9F-9B9B9413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932A920-DA0A-4AFC-BFEE-557A5F02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990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om du vill redigera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0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73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87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850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330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869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31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103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572CB4-B240-471B-A8D1-03DEED57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548B1B-EF74-41D6-BB6C-5F303D42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E1B1499-36B2-4A33-B91D-C19B4C7C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A117C5-8781-4FE3-80DC-49967C73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519BE6F-F368-42E5-A9D8-22493354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672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19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467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3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CE4219-E6BA-427A-82D1-F68A651A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4B811C7-D5DB-4576-B997-DFA51E2D9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84C216-345A-4730-8934-7E5C1D31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2C57DF-C8B7-4229-8E4A-6AE2190F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3EFEDC-C414-45D4-B32F-76FDAB6D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90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3CD3F8-91DA-4765-A76D-117FD6C8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51C10F6-B555-4CB7-B074-F7059590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CAFA47D-65A6-4E55-A89C-798DE3DF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E46A99-7188-45BA-A6BC-0BFCAB5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DA542E3-265F-455E-A312-9682EA57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C9A57-1EE8-423A-A444-C9B543E1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49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FCE227-55D9-4803-B575-EFDBC85B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5F690B0-45DB-4743-91F5-2A254724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779A82A-AA9E-4735-B668-E6EF59C5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97F0274-8FCC-4501-B96B-E3B06B8FF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809A521-9BC5-4145-8AD1-EC492998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28DCF4A-1C1D-42E5-B718-6296A92F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84B40CA-3DA9-4860-8B7B-E8605953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5E73153-6F8A-42DD-B8DC-ED2AD29F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515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EE7876-7371-4E31-AB43-37DBD045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617EA52-13B4-4D7F-ABAF-CBC96D88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772E5E2-1F1F-4732-8737-93358ECC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73962A9-8015-4200-9776-89B48DDD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947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7DFBD9-4D50-4874-8136-AD659A69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3078BF30-4901-45BA-8D1D-9F0C6597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40267D7-EC5D-4C08-9001-EDB2B2C2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51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5AEFA6-2940-4896-A49E-1F32DD8F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3578395-C177-4F3E-B9A5-5D72802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E5343D9-B111-49F0-AB19-769523ADA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06379B6-DA11-45F8-8F11-0ED43F7D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D0A3B5D-3C04-4664-94B4-60E9EB85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118C60C-52EA-4042-8E38-23D275F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1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6E1818-1304-4E4E-AFAB-C59361E5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518AA99-9B29-45FF-B2BC-5C70DF45D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F893244-FD59-4225-BD78-4BB300AE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6A04BE3-BF87-4227-A633-71546C4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7BF4720-A117-4C6F-9125-4CEFFE1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F96826B-637C-45B2-9D26-3D819FDB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61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0"/>
                <a:lumOff val="100000"/>
              </a:schemeClr>
            </a:gs>
            <a:gs pos="100000">
              <a:schemeClr val="accent1">
                <a:lumMod val="72000"/>
                <a:lumOff val="28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94C85A0-33BF-446B-A319-5963EF86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512FB11-E4CD-4384-8C48-75FF724C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87965D-48F6-4D7E-8598-43BF77840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F973F8-C2A2-444C-AA01-8202B2048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B7B598-A98E-4073-8ED0-CC22B32C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1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A52547-3D57-4300-850C-8C5ED669F084}" type="datetimeFigureOut">
              <a:rPr lang="sv-SE" smtClean="0"/>
              <a:t>2017-11-09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C05581-0AF1-4C69-815E-05142D7093C5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79DD1747-C60D-454D-A11E-4825623DA6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5" r="9091" b="5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B583C53-EC21-49EA-A7E1-9CD5D5B2C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Different definitions of seasons and their time period</a:t>
            </a:r>
          </a:p>
          <a:p>
            <a:r>
              <a:rPr lang="en-US" sz="2400" dirty="0"/>
              <a:t>We use the </a:t>
            </a:r>
            <a:r>
              <a:rPr lang="en-US" sz="2400" dirty="0" err="1"/>
              <a:t>meterological</a:t>
            </a:r>
            <a:r>
              <a:rPr lang="en-US" sz="2400" dirty="0"/>
              <a:t> definition given on SMHI:s webpage </a:t>
            </a:r>
          </a:p>
          <a:p>
            <a:endParaRPr lang="en-US" sz="2400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399955C-621C-4E86-BF80-FB5AF0996198}"/>
              </a:ext>
            </a:extLst>
          </p:cNvPr>
          <p:cNvSpPr/>
          <p:nvPr/>
        </p:nvSpPr>
        <p:spPr>
          <a:xfrm>
            <a:off x="594110" y="875287"/>
            <a:ext cx="5298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start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spring</a:t>
            </a:r>
          </a:p>
        </p:txBody>
      </p:sp>
    </p:spTree>
    <p:extLst>
      <p:ext uri="{BB962C8B-B14F-4D97-AF65-F5344CB8AC3E}">
        <p14:creationId xmlns:p14="http://schemas.microsoft.com/office/powerpoint/2010/main" val="166108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0ED002FF-D930-4515-BE51-3820E9DEF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7" y="1952625"/>
            <a:ext cx="8331709" cy="2425939"/>
          </a:xfr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B483299-5CAC-4A78-A540-6C0BC4183044}"/>
              </a:ext>
            </a:extLst>
          </p:cNvPr>
          <p:cNvSpPr/>
          <p:nvPr/>
        </p:nvSpPr>
        <p:spPr>
          <a:xfrm>
            <a:off x="1041722" y="878800"/>
            <a:ext cx="8442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Meterological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definition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used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C75F7B7-22B5-40F3-8AD7-6D50D5134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477" y="2010291"/>
            <a:ext cx="5181600" cy="4351338"/>
          </a:xfrm>
        </p:spPr>
        <p:txBody>
          <a:bodyPr/>
          <a:lstStyle/>
          <a:p>
            <a:r>
              <a:rPr lang="sv-SE" dirty="0" err="1"/>
              <a:t>Figure</a:t>
            </a:r>
            <a:r>
              <a:rPr lang="sv-SE" dirty="0"/>
              <a:t> show the </a:t>
            </a:r>
            <a:r>
              <a:rPr lang="sv-SE" dirty="0" err="1"/>
              <a:t>typical</a:t>
            </a:r>
            <a:r>
              <a:rPr lang="sv-SE" dirty="0"/>
              <a:t> date </a:t>
            </a:r>
            <a:r>
              <a:rPr lang="sv-SE" dirty="0" err="1"/>
              <a:t>of</a:t>
            </a:r>
            <a:r>
              <a:rPr lang="sv-SE" dirty="0"/>
              <a:t> spring </a:t>
            </a:r>
            <a:r>
              <a:rPr lang="sv-SE" dirty="0" err="1"/>
              <a:t>arrival</a:t>
            </a:r>
            <a:r>
              <a:rPr lang="sv-SE" dirty="0"/>
              <a:t> (not </a:t>
            </a:r>
            <a:r>
              <a:rPr lang="sv-SE" dirty="0" err="1"/>
              <a:t>only</a:t>
            </a:r>
            <a:r>
              <a:rPr lang="sv-SE" dirty="0"/>
              <a:t> for 2013)</a:t>
            </a:r>
          </a:p>
          <a:p>
            <a:r>
              <a:rPr lang="sv-SE" dirty="0"/>
              <a:t>For Uppsala spring </a:t>
            </a:r>
            <a:r>
              <a:rPr lang="sv-SE" dirty="0" err="1"/>
              <a:t>occur</a:t>
            </a:r>
            <a:r>
              <a:rPr lang="sv-SE" dirty="0"/>
              <a:t> </a:t>
            </a:r>
            <a:r>
              <a:rPr lang="sv-SE" dirty="0" err="1"/>
              <a:t>near</a:t>
            </a:r>
            <a:r>
              <a:rPr lang="sv-SE" dirty="0"/>
              <a:t> the end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endParaRPr lang="sv-SE" dirty="0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52DAD9C2-BCA8-430F-A129-A340CDCAA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5"/>
          <a:stretch/>
        </p:blipFill>
        <p:spPr>
          <a:xfrm>
            <a:off x="7491046" y="1951891"/>
            <a:ext cx="3669323" cy="4222473"/>
          </a:xfrm>
        </p:spPr>
      </p:pic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0C87D4B2-94D8-469F-A25C-F327C8E1280E}"/>
              </a:ext>
            </a:extLst>
          </p:cNvPr>
          <p:cNvCxnSpPr>
            <a:cxnSpLocks/>
          </p:cNvCxnSpPr>
          <p:nvPr/>
        </p:nvCxnSpPr>
        <p:spPr>
          <a:xfrm flipH="1">
            <a:off x="9706708" y="1951892"/>
            <a:ext cx="993530" cy="12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DA2226D2-C23E-448D-BA93-1B4541D1B637}"/>
              </a:ext>
            </a:extLst>
          </p:cNvPr>
          <p:cNvSpPr txBox="1"/>
          <p:nvPr/>
        </p:nvSpPr>
        <p:spPr>
          <a:xfrm>
            <a:off x="10230974" y="1640959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Uppsala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E142937-C7AA-4BDD-A4D7-EBB5670A1A30}"/>
              </a:ext>
            </a:extLst>
          </p:cNvPr>
          <p:cNvSpPr/>
          <p:nvPr/>
        </p:nvSpPr>
        <p:spPr>
          <a:xfrm>
            <a:off x="7155473" y="5998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Source: https://www.smhi.se/vadret/vadret-i-sverige/arstidskarta/ank_var_2013.html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AA841E-32BE-4EB7-B085-B950625763CE}"/>
              </a:ext>
            </a:extLst>
          </p:cNvPr>
          <p:cNvSpPr/>
          <p:nvPr/>
        </p:nvSpPr>
        <p:spPr>
          <a:xfrm>
            <a:off x="949833" y="717629"/>
            <a:ext cx="6012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spring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arrival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40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455564F4-ABF0-44F9-8884-6C5AC1D18D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6" y="2016125"/>
            <a:ext cx="6197600" cy="3970337"/>
          </a:xfr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FE724F-426A-4DFF-A456-329A62EDB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sv-SE" dirty="0"/>
              <a:t>Days span from 1 to 365</a:t>
            </a:r>
          </a:p>
          <a:p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shifted</a:t>
            </a:r>
            <a:r>
              <a:rPr lang="sv-SE" dirty="0"/>
              <a:t> by 1 </a:t>
            </a:r>
            <a:r>
              <a:rPr lang="sv-SE" dirty="0" err="1"/>
              <a:t>day</a:t>
            </a:r>
            <a:endParaRPr lang="sv-SE" dirty="0"/>
          </a:p>
          <a:p>
            <a:r>
              <a:rPr lang="sv-SE" dirty="0" err="1"/>
              <a:t>Mean</a:t>
            </a:r>
            <a:r>
              <a:rPr lang="sv-SE" dirty="0"/>
              <a:t> at </a:t>
            </a:r>
            <a:r>
              <a:rPr lang="sv-SE" dirty="0" err="1"/>
              <a:t>day</a:t>
            </a:r>
            <a:r>
              <a:rPr lang="sv-SE" dirty="0"/>
              <a:t> 80 </a:t>
            </a:r>
            <a:r>
              <a:rPr lang="sv-SE" dirty="0" err="1"/>
              <a:t>represent</a:t>
            </a:r>
            <a:r>
              <a:rPr lang="sv-SE" dirty="0"/>
              <a:t> 20th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or 21th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March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it’s</a:t>
            </a:r>
            <a:r>
              <a:rPr lang="sv-SE" dirty="0"/>
              <a:t> a </a:t>
            </a:r>
            <a:r>
              <a:rPr lang="sv-SE" dirty="0" err="1"/>
              <a:t>leap</a:t>
            </a:r>
            <a:r>
              <a:rPr lang="sv-SE" dirty="0"/>
              <a:t> </a:t>
            </a:r>
            <a:r>
              <a:rPr lang="sv-SE" dirty="0" err="1"/>
              <a:t>year</a:t>
            </a:r>
            <a:endParaRPr lang="sv-SE" dirty="0"/>
          </a:p>
          <a:p>
            <a:r>
              <a:rPr lang="sv-SE" dirty="0"/>
              <a:t>Standard deviation </a:t>
            </a:r>
            <a:r>
              <a:rPr lang="sv-SE" dirty="0" err="1"/>
              <a:t>roughly</a:t>
            </a:r>
            <a:r>
              <a:rPr lang="sv-SE" dirty="0"/>
              <a:t> 2.5 </a:t>
            </a:r>
            <a:r>
              <a:rPr lang="sv-SE" dirty="0" err="1"/>
              <a:t>weeks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9CCE070-270A-41A5-99BA-67474991C559}"/>
              </a:ext>
            </a:extLst>
          </p:cNvPr>
          <p:cNvSpPr/>
          <p:nvPr/>
        </p:nvSpPr>
        <p:spPr>
          <a:xfrm>
            <a:off x="838200" y="535880"/>
            <a:ext cx="7370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Histogram </a:t>
            </a:r>
            <a:r>
              <a:rPr lang="sv-SE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spring dates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700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632950-EA0B-466C-820E-0AB53D4F1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Gradual </a:t>
            </a:r>
            <a:r>
              <a:rPr lang="sv-SE" dirty="0" err="1"/>
              <a:t>increase</a:t>
            </a:r>
            <a:r>
              <a:rPr lang="sv-SE" dirty="0"/>
              <a:t> in </a:t>
            </a:r>
            <a:r>
              <a:rPr lang="sv-SE" dirty="0" err="1"/>
              <a:t>temperature</a:t>
            </a:r>
            <a:r>
              <a:rPr lang="sv-SE" dirty="0"/>
              <a:t> </a:t>
            </a:r>
            <a:r>
              <a:rPr lang="sv-SE" dirty="0" err="1"/>
              <a:t>yield</a:t>
            </a:r>
            <a:r>
              <a:rPr lang="sv-SE" dirty="0"/>
              <a:t> </a:t>
            </a:r>
            <a:r>
              <a:rPr lang="sv-SE" dirty="0" err="1"/>
              <a:t>decaying</a:t>
            </a:r>
            <a:r>
              <a:rPr lang="sv-SE" dirty="0"/>
              <a:t> </a:t>
            </a:r>
            <a:r>
              <a:rPr lang="sv-SE" dirty="0" err="1"/>
              <a:t>shape</a:t>
            </a:r>
            <a:endParaRPr lang="sv-SE" dirty="0"/>
          </a:p>
          <a:p>
            <a:r>
              <a:rPr lang="sv-SE" dirty="0"/>
              <a:t>Fit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exponential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  <a:p>
            <a:r>
              <a:rPr lang="sv-SE" dirty="0"/>
              <a:t>p0 </a:t>
            </a:r>
            <a:r>
              <a:rPr lang="sv-SE" dirty="0" err="1"/>
              <a:t>represent</a:t>
            </a:r>
            <a:r>
              <a:rPr lang="sv-SE" dirty="0"/>
              <a:t> α</a:t>
            </a:r>
          </a:p>
          <a:p>
            <a:r>
              <a:rPr lang="sv-SE" dirty="0"/>
              <a:t>p1 </a:t>
            </a:r>
            <a:r>
              <a:rPr lang="sv-SE" dirty="0" err="1"/>
              <a:t>represent</a:t>
            </a:r>
            <a:r>
              <a:rPr lang="sv-SE" dirty="0"/>
              <a:t> </a:t>
            </a:r>
            <a:r>
              <a:rPr lang="el-GR" dirty="0"/>
              <a:t>λ</a:t>
            </a:r>
            <a:endParaRPr lang="sv-SE" dirty="0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377DB21C-3611-49F2-AEB4-E1DBCB38C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6606"/>
            <a:ext cx="6071221" cy="3889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/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EF564408-04BF-467E-A4BB-30E11FE7F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50" y="3856317"/>
                <a:ext cx="1413720" cy="289951"/>
              </a:xfrm>
              <a:prstGeom prst="rect">
                <a:avLst/>
              </a:prstGeom>
              <a:blipFill>
                <a:blip r:embed="rId3"/>
                <a:stretch>
                  <a:fillRect l="-5628" t="-4255" r="-1732" b="-3617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ktangel 7">
            <a:extLst>
              <a:ext uri="{FF2B5EF4-FFF2-40B4-BE49-F238E27FC236}">
                <a16:creationId xmlns:a16="http://schemas.microsoft.com/office/drawing/2014/main" id="{8417000C-BAF0-4465-ADEF-CBA8738F7138}"/>
              </a:ext>
            </a:extLst>
          </p:cNvPr>
          <p:cNvSpPr/>
          <p:nvPr/>
        </p:nvSpPr>
        <p:spPr>
          <a:xfrm>
            <a:off x="838200" y="556121"/>
            <a:ext cx="9673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Temperature</a:t>
            </a:r>
            <a:r>
              <a:rPr lang="sv-S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determined</a:t>
            </a:r>
            <a:r>
              <a:rPr lang="sv-SE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dates</a:t>
            </a:r>
          </a:p>
        </p:txBody>
      </p:sp>
    </p:spTree>
    <p:extLst>
      <p:ext uri="{BB962C8B-B14F-4D97-AF65-F5344CB8AC3E}">
        <p14:creationId xmlns:p14="http://schemas.microsoft.com/office/powerpoint/2010/main" val="104729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5C4BB3-82B8-4088-B488-DA88B23724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histograms</a:t>
            </a:r>
          </a:p>
          <a:p>
            <a:endParaRPr lang="sv-SE" dirty="0"/>
          </a:p>
          <a:p>
            <a:r>
              <a:rPr lang="sv-SE" dirty="0"/>
              <a:t>Read data </a:t>
            </a:r>
            <a:r>
              <a:rPr lang="sv-SE" sz="2400" dirty="0"/>
              <a:t>(+check </a:t>
            </a:r>
            <a:r>
              <a:rPr lang="sv-SE" sz="2400" dirty="0" err="1"/>
              <a:t>conditions</a:t>
            </a:r>
            <a:r>
              <a:rPr lang="sv-SE" sz="2400" dirty="0"/>
              <a:t>)</a:t>
            </a:r>
          </a:p>
          <a:p>
            <a:endParaRPr lang="sv-SE" dirty="0"/>
          </a:p>
          <a:p>
            <a:r>
              <a:rPr lang="sv-SE" dirty="0" err="1"/>
              <a:t>Plot</a:t>
            </a:r>
            <a:r>
              <a:rPr lang="sv-SE" dirty="0"/>
              <a:t> data</a:t>
            </a:r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D0B01B81-49E7-402A-B629-8923BAF1B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2256448"/>
            <a:ext cx="7637463" cy="347157"/>
          </a:xfr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AFB86C8-9A5E-4053-8DAA-6177599B4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3290661"/>
            <a:ext cx="2385267" cy="373412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35F50C9-21EC-41FE-8D59-603D615E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8" y="4351129"/>
            <a:ext cx="4587791" cy="1750527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4762C799-8B55-4608-940C-7667C1436232}"/>
              </a:ext>
            </a:extLst>
          </p:cNvPr>
          <p:cNvSpPr/>
          <p:nvPr/>
        </p:nvSpPr>
        <p:spPr>
          <a:xfrm>
            <a:off x="838200" y="558767"/>
            <a:ext cx="1627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  <a:endParaRPr lang="sv-S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9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Återblick">
  <a:themeElements>
    <a:clrScheme name="Åter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155</Words>
  <Application>Microsoft Office PowerPoint</Application>
  <PresentationFormat>Bredbild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Office-tema</vt:lpstr>
      <vt:lpstr>Återblick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start off spring</dc:title>
  <dc:creator>Viktor Drugge</dc:creator>
  <cp:lastModifiedBy>Viktor Drugge</cp:lastModifiedBy>
  <cp:revision>13</cp:revision>
  <dcterms:created xsi:type="dcterms:W3CDTF">2017-11-09T14:22:51Z</dcterms:created>
  <dcterms:modified xsi:type="dcterms:W3CDTF">2017-11-09T18:13:09Z</dcterms:modified>
</cp:coreProperties>
</file>