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394" r:id="rId2"/>
    <p:sldId id="395" r:id="rId3"/>
    <p:sldId id="605" r:id="rId4"/>
    <p:sldId id="613" r:id="rId5"/>
    <p:sldId id="608" r:id="rId6"/>
    <p:sldId id="396" r:id="rId7"/>
    <p:sldId id="481" r:id="rId8"/>
    <p:sldId id="601" r:id="rId9"/>
    <p:sldId id="497" r:id="rId10"/>
    <p:sldId id="581" r:id="rId11"/>
    <p:sldId id="598" r:id="rId12"/>
    <p:sldId id="604" r:id="rId13"/>
    <p:sldId id="599" r:id="rId14"/>
    <p:sldId id="414" r:id="rId15"/>
    <p:sldId id="588" r:id="rId16"/>
    <p:sldId id="590" r:id="rId17"/>
    <p:sldId id="597" r:id="rId18"/>
    <p:sldId id="593" r:id="rId19"/>
    <p:sldId id="600" r:id="rId20"/>
    <p:sldId id="416" r:id="rId21"/>
    <p:sldId id="417" r:id="rId22"/>
    <p:sldId id="504" r:id="rId23"/>
    <p:sldId id="506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ED53473D-C99C-46C0-B9C8-14AD15F2FE8A}">
          <p14:sldIdLst>
            <p14:sldId id="394"/>
            <p14:sldId id="395"/>
            <p14:sldId id="605"/>
            <p14:sldId id="613"/>
            <p14:sldId id="608"/>
          </p14:sldIdLst>
        </p14:section>
        <p14:section name="Цели на курса и учебна програма" id="{8C2724C9-C8EC-45B9-90E3-34392E4D0E79}">
          <p14:sldIdLst>
            <p14:sldId id="396"/>
            <p14:sldId id="481"/>
            <p14:sldId id="601"/>
            <p14:sldId id="497"/>
            <p14:sldId id="581"/>
          </p14:sldIdLst>
        </p14:section>
        <p14:section name="Преподаватели" id="{A8AAF7A9-A2E1-4B2A-84A3-06F1664B31D9}">
          <p14:sldIdLst>
            <p14:sldId id="598"/>
            <p14:sldId id="604"/>
          </p14:sldIdLst>
        </p14:section>
        <p14:section name="Домашни, изпити и оценяване" id="{51D49971-1458-410B-94A5-F37EE859DF00}">
          <p14:sldIdLst>
            <p14:sldId id="599"/>
            <p14:sldId id="414"/>
            <p14:sldId id="588"/>
            <p14:sldId id="590"/>
            <p14:sldId id="597"/>
            <p14:sldId id="593"/>
          </p14:sldIdLst>
        </p14:section>
        <p14:section name="Учебни ресурси" id="{9398577F-1703-4F19-98E3-864C71C2A8FF}">
          <p14:sldIdLst>
            <p14:sldId id="600"/>
            <p14:sldId id="416"/>
            <p14:sldId id="417"/>
            <p14:sldId id="504"/>
            <p14:sldId id="506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67" y="5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76" d="100"/>
          <a:sy n="76" d="100"/>
        </p:scale>
        <p:origin x="2918" y="2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619B61C-3304-4EA8-B5A2-90538145AB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231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AEA88E-390A-42F7-8A67-5F70502320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2569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C4D46E-5FA2-46AA-B7D4-940D79A58A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314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8C2D4F-1C8C-45FB-A61E-2731C8503A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323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018070-12E6-4474-AD37-DBC8070784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834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19DEBA6-F7FA-4B9D-BBE0-E0EE4B75A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498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DE7749-8E08-49FB-A9FB-AB87BC4170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3325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A6E71D-515C-406F-B1F2-D9889EB825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666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Software University Foundation – </a:t>
            </a: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http://softuni.org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work is licensed under the </a:t>
            </a:r>
            <a:r>
              <a:rPr kumimoji="0" lang="en-US" sz="1000" b="0" i="0" u="sng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Creative Commons Attribution-NonCommercial-ShareAlike</a:t>
            </a:r>
            <a:r>
              <a:rPr kumimoji="0" lang="en-US" sz="1000" b="0" i="0" u="none" strike="noStrike" kern="120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90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05EDC75-732A-45B4-A9BC-C2AC83690D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41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3311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095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05E5D49-273B-44E5-BA66-D0FB6DA05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549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FundamentalsinMathematicsMay202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oftuni.bg/forum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3791/fundamentals-in-mathematics-may-202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1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6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0CAD-4D33-470F-87FF-6E4C222A90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3191" y="6283395"/>
            <a:ext cx="2950749" cy="35175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www.softuni.bg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43191" y="593164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B4D3B5-E13C-4408-A045-3127D4436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82217"/>
            <a:ext cx="31374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A8F4FB-BB44-48ED-8C9C-7C2A71BFFF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курса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8274" y="367491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Fundamentals in Mathematics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B690BE-C0F6-4280-AB59-3B1BE2478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" y="2533321"/>
            <a:ext cx="2212117" cy="551743"/>
          </a:xfrm>
          <a:prstGeom prst="rect">
            <a:avLst/>
          </a:prstGeom>
        </p:spPr>
      </p:pic>
      <p:pic>
        <p:nvPicPr>
          <p:cNvPr id="1026" name="Picture 2" descr="Schultafel, Уроци, Тебешир, Питагорова Теорема">
            <a:extLst>
              <a:ext uri="{FF2B5EF4-FFF2-40B4-BE49-F238E27FC236}">
                <a16:creationId xmlns:a16="http://schemas.microsoft.com/office/drawing/2014/main" id="{7648B336-22F1-4842-91C8-0711893A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28" y="2153421"/>
            <a:ext cx="3035276" cy="209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32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02D1E6-5D95-480B-8FC5-303A75AC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Разпределение на лекция</a:t>
            </a:r>
            <a:endParaRPr lang="en-US" dirty="0"/>
          </a:p>
        </p:txBody>
      </p:sp>
      <p:graphicFrame>
        <p:nvGraphicFramePr>
          <p:cNvPr id="6" name="Group 134">
            <a:extLst>
              <a:ext uri="{FF2B5EF4-FFF2-40B4-BE49-F238E27FC236}">
                <a16:creationId xmlns:a16="http://schemas.microsoft.com/office/drawing/2014/main" id="{40B5E440-8818-4D2A-A210-CDACD0123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227286"/>
              </p:ext>
            </p:extLst>
          </p:nvPr>
        </p:nvGraphicFramePr>
        <p:xfrm>
          <a:off x="1011000" y="1663770"/>
          <a:ext cx="9677400" cy="3530460"/>
        </p:xfrm>
        <a:graphic>
          <a:graphicData uri="http://schemas.openxmlformats.org/drawingml/2006/table">
            <a:tbl>
              <a:tblPr/>
              <a:tblGrid>
                <a:gridCol w="499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2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424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Времетраене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marT="108000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094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Лекционна част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60 минути</a:t>
                      </a:r>
                      <a:endParaRPr lang="en-US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12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Почивка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15 минути</a:t>
                      </a:r>
                      <a:endParaRPr lang="en-US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Лекционна част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50 минути</a:t>
                      </a:r>
                      <a:endParaRPr lang="en-US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Почивка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15 минути</a:t>
                      </a:r>
                      <a:endParaRPr lang="en-US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19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Лекционна част</a:t>
                      </a:r>
                      <a:endParaRPr lang="en-US" b="0" dirty="0"/>
                    </a:p>
                  </a:txBody>
                  <a:tcPr marT="108000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dirty="0"/>
                        <a:t>40 минути</a:t>
                      </a:r>
                      <a:endParaRPr lang="en-US" dirty="0"/>
                    </a:p>
                  </a:txBody>
                  <a:tcPr marT="10800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58689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7FEBA0E5-0880-41F6-93C7-FA119C452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9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 ÐµÐ·ÑÐ»ÑÐ°Ñ Ñ Ð¸Ð·Ð¾Ð±ÑÐ°Ð¶ÐµÐ½Ð¸Ðµ Ð·Ð° lecture png">
            <a:extLst>
              <a:ext uri="{FF2B5EF4-FFF2-40B4-BE49-F238E27FC236}">
                <a16:creationId xmlns:a16="http://schemas.microsoft.com/office/drawing/2014/main" id="{1316E379-60D6-43AE-8A90-18B5941D6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2207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9EADA01-0D26-4757-9C71-959D2B08C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Преподаватели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2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>
                <a:solidFill>
                  <a:prstClr val="white">
                    <a:tint val="75000"/>
                  </a:prstClr>
                </a:solidFill>
                <a:latin typeface="Calibri"/>
              </a:rPr>
              <a:pPr>
                <a:defRPr/>
              </a:pPr>
              <a:t>12</a:t>
            </a:fld>
            <a:endParaRPr lang="en-US" dirty="0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Преподаватели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E33F344-3DB3-4C8D-B793-6013C7BF1613}"/>
              </a:ext>
            </a:extLst>
          </p:cNvPr>
          <p:cNvSpPr txBox="1">
            <a:spLocks/>
          </p:cNvSpPr>
          <p:nvPr/>
        </p:nvSpPr>
        <p:spPr>
          <a:xfrm>
            <a:off x="457200" y="1524001"/>
            <a:ext cx="7483842" cy="458787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2800" dirty="0">
              <a:solidFill>
                <a:srgbClr val="234465"/>
              </a:solidFill>
              <a:latin typeface="Calibri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CDD051B-A392-4BC7-A984-A08FCA3F74A7}"/>
              </a:ext>
            </a:extLst>
          </p:cNvPr>
          <p:cNvSpPr txBox="1">
            <a:spLocks/>
          </p:cNvSpPr>
          <p:nvPr/>
        </p:nvSpPr>
        <p:spPr>
          <a:xfrm>
            <a:off x="322221" y="1524001"/>
            <a:ext cx="7843779" cy="512847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b="1" dirty="0">
                <a:solidFill>
                  <a:srgbClr val="234465"/>
                </a:solidFill>
                <a:latin typeface="Calibri"/>
              </a:rPr>
              <a:t>Десислава Топузакова</a:t>
            </a:r>
            <a:endParaRPr lang="en-AS" sz="3600" b="1" dirty="0">
              <a:solidFill>
                <a:srgbClr val="234465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rgbClr val="234465"/>
                </a:solidFill>
                <a:latin typeface="Calibri"/>
              </a:rPr>
              <a:t>Java Developer </a:t>
            </a:r>
            <a:r>
              <a:rPr lang="bg-BG" sz="3400" dirty="0">
                <a:solidFill>
                  <a:srgbClr val="234465"/>
                </a:solidFill>
                <a:latin typeface="Calibri"/>
              </a:rPr>
              <a:t>и </a:t>
            </a:r>
            <a:r>
              <a:rPr lang="en-US" sz="3400" dirty="0">
                <a:solidFill>
                  <a:srgbClr val="234465"/>
                </a:solidFill>
                <a:latin typeface="Calibri"/>
              </a:rPr>
              <a:t>Scrum Master </a:t>
            </a:r>
            <a:r>
              <a:rPr lang="bg-BG" sz="3400" dirty="0">
                <a:solidFill>
                  <a:srgbClr val="234465"/>
                </a:solidFill>
                <a:latin typeface="Calibri"/>
              </a:rPr>
              <a:t>в </a:t>
            </a:r>
            <a:r>
              <a:rPr lang="en-US" sz="3400" dirty="0">
                <a:solidFill>
                  <a:srgbClr val="234465"/>
                </a:solidFill>
                <a:latin typeface="Calibri"/>
              </a:rPr>
              <a:t>SAP</a:t>
            </a:r>
            <a:endParaRPr lang="bg-BG" sz="3400" dirty="0">
              <a:solidFill>
                <a:srgbClr val="234465"/>
              </a:solidFill>
              <a:latin typeface="Calibri"/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rgbClr val="234465"/>
                </a:solidFill>
                <a:latin typeface="Calibri"/>
              </a:rPr>
              <a:t>Бивш състезател по математика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rgbClr val="234465"/>
                </a:solidFill>
                <a:latin typeface="Calibri"/>
              </a:rPr>
              <a:t>Преподавател в СофтУни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rgbClr val="234465"/>
                </a:solidFill>
                <a:latin typeface="Calibri"/>
              </a:rPr>
              <a:t>Ръководител на </a:t>
            </a:r>
            <a:r>
              <a:rPr lang="en-US" sz="3400" dirty="0">
                <a:solidFill>
                  <a:srgbClr val="234465"/>
                </a:solidFill>
                <a:latin typeface="Calibri"/>
              </a:rPr>
              <a:t>Programming Basics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rgbClr val="234465"/>
                </a:solidFill>
                <a:latin typeface="Calibri"/>
              </a:rPr>
              <a:t>Team Lead </a:t>
            </a:r>
            <a:r>
              <a:rPr lang="bg-BG" sz="3400" dirty="0">
                <a:solidFill>
                  <a:srgbClr val="234465"/>
                </a:solidFill>
                <a:latin typeface="Calibri"/>
              </a:rPr>
              <a:t>на </a:t>
            </a:r>
            <a:r>
              <a:rPr lang="en-US" sz="3400" dirty="0">
                <a:solidFill>
                  <a:srgbClr val="234465"/>
                </a:solidFill>
                <a:latin typeface="Calibri"/>
              </a:rPr>
              <a:t>Content Development Team</a:t>
            </a:r>
            <a:r>
              <a:rPr lang="en-AS" sz="3400" dirty="0">
                <a:solidFill>
                  <a:srgbClr val="234465"/>
                </a:solidFill>
                <a:latin typeface="Calibri"/>
              </a:rPr>
              <a:t> </a:t>
            </a:r>
            <a:r>
              <a:rPr lang="bg-BG" sz="3400" dirty="0">
                <a:solidFill>
                  <a:srgbClr val="234465"/>
                </a:solidFill>
                <a:latin typeface="Calibri"/>
              </a:rPr>
              <a:t>в СофтУни</a:t>
            </a:r>
            <a:endParaRPr lang="en-US" sz="3400" dirty="0">
              <a:solidFill>
                <a:srgbClr val="234465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CBEC7-065A-4B30-93F9-FF6D382CC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977" y="2046923"/>
            <a:ext cx="3542030" cy="35420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74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BC82A6-D955-408A-8C57-A06A1F42C1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Изпити и оценяване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B002B-ED12-4D37-943B-9C9BBD480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1" y="1337389"/>
            <a:ext cx="2709775" cy="27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0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Упражнения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25E33BE-D970-4A3E-80B2-EEF51375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26434" y="1108911"/>
            <a:ext cx="10126596" cy="5546589"/>
          </a:xfrm>
        </p:spPr>
        <p:txBody>
          <a:bodyPr>
            <a:normAutofit/>
          </a:bodyPr>
          <a:lstStyle/>
          <a:p>
            <a:pPr lvl="1"/>
            <a:r>
              <a:rPr lang="bg-BG" sz="3400" dirty="0"/>
              <a:t>Упражненията са </a:t>
            </a:r>
            <a:r>
              <a:rPr lang="bg-BG" sz="3400" b="1" dirty="0">
                <a:solidFill>
                  <a:schemeClr val="bg1"/>
                </a:solidFill>
              </a:rPr>
              <a:t>много важни</a:t>
            </a:r>
            <a:r>
              <a:rPr lang="en-US" sz="3400" b="1" dirty="0">
                <a:solidFill>
                  <a:schemeClr val="bg1"/>
                </a:solidFill>
              </a:rPr>
              <a:t>!</a:t>
            </a:r>
          </a:p>
          <a:p>
            <a:pPr lvl="1"/>
            <a:r>
              <a:rPr lang="bg-BG" sz="3400" dirty="0"/>
              <a:t>Във всяко учебно занятие има </a:t>
            </a:r>
            <a:r>
              <a:rPr lang="bg-BG" sz="3400" b="1" dirty="0">
                <a:solidFill>
                  <a:schemeClr val="bg1"/>
                </a:solidFill>
              </a:rPr>
              <a:t>задачи</a:t>
            </a:r>
          </a:p>
          <a:p>
            <a:pPr lvl="1"/>
            <a:r>
              <a:rPr lang="bg-BG" sz="3400" dirty="0"/>
              <a:t>Решения на задачите от всяко занятие ще се качват в станицата на курса - </a:t>
            </a:r>
            <a:r>
              <a:rPr lang="bg-BG" sz="3400" b="1" dirty="0">
                <a:solidFill>
                  <a:schemeClr val="bg1"/>
                </a:solidFill>
              </a:rPr>
              <a:t>3 дни след провеждането му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90A7AB-FE79-44AE-A103-70E8C5C7F6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5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A3A26-7C67-44DE-8FD8-FD60FBF1D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0460" y="1314000"/>
            <a:ext cx="10289984" cy="5085000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bg-BG" sz="3400" b="1" dirty="0"/>
              <a:t>Редовен</a:t>
            </a:r>
            <a:r>
              <a:rPr lang="bg-BG" sz="3400" dirty="0"/>
              <a:t> практически изпит – </a:t>
            </a:r>
            <a:r>
              <a:rPr lang="en-US" sz="3400" b="1" dirty="0">
                <a:solidFill>
                  <a:schemeClr val="bg1"/>
                </a:solidFill>
              </a:rPr>
              <a:t>25</a:t>
            </a:r>
            <a:r>
              <a:rPr lang="bg-BG" sz="3400" b="1" dirty="0">
                <a:solidFill>
                  <a:schemeClr val="bg1"/>
                </a:solidFill>
              </a:rPr>
              <a:t> юни</a:t>
            </a:r>
          </a:p>
          <a:p>
            <a:pPr>
              <a:lnSpc>
                <a:spcPct val="100000"/>
              </a:lnSpc>
            </a:pPr>
            <a:r>
              <a:rPr lang="bg-BG" sz="3400" b="1" dirty="0"/>
              <a:t>Поправителен </a:t>
            </a:r>
            <a:r>
              <a:rPr lang="bg-BG" sz="3400" dirty="0"/>
              <a:t>практически изпит –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2 юли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Срок ранно плащане – до </a:t>
            </a:r>
            <a:r>
              <a:rPr lang="bg-BG" sz="3200" b="1" dirty="0">
                <a:solidFill>
                  <a:schemeClr val="bg1"/>
                </a:solidFill>
              </a:rPr>
              <a:t>1 юни включително </a:t>
            </a:r>
            <a:r>
              <a:rPr lang="bg-BG" sz="3200" dirty="0"/>
              <a:t>–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100 лв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Срок късно плащане –  до </a:t>
            </a:r>
            <a:r>
              <a:rPr lang="bg-BG" sz="3200" b="1" dirty="0">
                <a:solidFill>
                  <a:schemeClr val="bg1"/>
                </a:solidFill>
              </a:rPr>
              <a:t>20 юни включително </a:t>
            </a:r>
            <a:r>
              <a:rPr lang="bg-BG" sz="3200" dirty="0"/>
              <a:t>–</a:t>
            </a:r>
            <a:r>
              <a:rPr lang="bg-BG" sz="3200" b="1" dirty="0"/>
              <a:t> 200 лв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20 задачи </a:t>
            </a:r>
            <a:r>
              <a:rPr lang="bg-BG" sz="3400" dirty="0"/>
              <a:t>за </a:t>
            </a:r>
            <a:r>
              <a:rPr lang="en-US" sz="3400" b="1" dirty="0">
                <a:solidFill>
                  <a:schemeClr val="bg1"/>
                </a:solidFill>
              </a:rPr>
              <a:t>9</a:t>
            </a:r>
            <a:r>
              <a:rPr lang="bg-BG" sz="3400" b="1" dirty="0">
                <a:solidFill>
                  <a:schemeClr val="bg1"/>
                </a:solidFill>
              </a:rPr>
              <a:t>0 минути </a:t>
            </a:r>
            <a:r>
              <a:rPr lang="bg-BG" sz="3400" dirty="0"/>
              <a:t>в </a:t>
            </a:r>
            <a:r>
              <a:rPr lang="en-US" sz="3400" dirty="0"/>
              <a:t>quiz </a:t>
            </a:r>
            <a:r>
              <a:rPr lang="bg-BG" sz="3400" dirty="0"/>
              <a:t>системата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Задачи с избираем отговор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Всяка задача има един верен отговор 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Онлайн практически изпит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15459C0-B571-48F8-A2E8-8624351DFC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DA3A26-7C67-44DE-8FD8-FD60FBF1D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8800" y="1121144"/>
            <a:ext cx="1013460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b="1" dirty="0"/>
              <a:t>Редовен</a:t>
            </a:r>
            <a:r>
              <a:rPr lang="bg-BG" dirty="0"/>
              <a:t> теоретичен изпит:</a:t>
            </a:r>
            <a:r>
              <a:rPr lang="bg-BG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25</a:t>
            </a:r>
            <a:r>
              <a:rPr lang="bg-BG" sz="3400" b="1" dirty="0">
                <a:solidFill>
                  <a:schemeClr val="bg1"/>
                </a:solidFill>
              </a:rPr>
              <a:t> юни</a:t>
            </a:r>
          </a:p>
          <a:p>
            <a:pPr>
              <a:buClr>
                <a:schemeClr val="tx1"/>
              </a:buClr>
            </a:pPr>
            <a:r>
              <a:rPr lang="bg-BG" b="1" dirty="0"/>
              <a:t>Поправителен</a:t>
            </a:r>
            <a:r>
              <a:rPr lang="bg-BG" dirty="0"/>
              <a:t> теоретичен изпит:</a:t>
            </a:r>
            <a:r>
              <a:rPr lang="bg-BG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2 юли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15</a:t>
            </a:r>
            <a:r>
              <a:rPr lang="bg-BG" b="1" dirty="0">
                <a:solidFill>
                  <a:schemeClr val="bg1"/>
                </a:solidFill>
              </a:rPr>
              <a:t> въпроса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3</a:t>
            </a:r>
            <a:r>
              <a:rPr lang="bg-BG" b="1" dirty="0">
                <a:solidFill>
                  <a:schemeClr val="bg1"/>
                </a:solidFill>
              </a:rPr>
              <a:t>0 минути </a:t>
            </a:r>
            <a:r>
              <a:rPr lang="bg-BG" dirty="0"/>
              <a:t>в </a:t>
            </a:r>
            <a:r>
              <a:rPr lang="en-US" dirty="0"/>
              <a:t>quiz </a:t>
            </a:r>
            <a:r>
              <a:rPr lang="bg-BG" dirty="0"/>
              <a:t>системата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Затворени теоретични въпроси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Един верен отговор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Онлайн теоретичен изпит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8" name="Picture 4" descr="Резултат с изображение за exam png">
            <a:extLst>
              <a:ext uri="{FF2B5EF4-FFF2-40B4-BE49-F238E27FC236}">
                <a16:creationId xmlns:a16="http://schemas.microsoft.com/office/drawing/2014/main" id="{7AFF4229-6943-42FF-9922-01CC71AF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63" y="4049752"/>
            <a:ext cx="2466077" cy="2573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6313E1-B7D7-4CE5-8C9C-C208A68157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0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50693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5381" y="1879027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83927" y="2964270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Практически изпит </a:t>
            </a:r>
            <a:b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bg-BG" sz="23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100%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633520" y="3899426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bg-BG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СофтУни сертификат</a:t>
            </a:r>
          </a:p>
        </p:txBody>
      </p:sp>
    </p:spTree>
    <p:extLst>
      <p:ext uri="{BB962C8B-B14F-4D97-AF65-F5344CB8AC3E}">
        <p14:creationId xmlns:p14="http://schemas.microsoft.com/office/powerpoint/2010/main" val="29110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900581" y="2833046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Теоретичен изпит </a:t>
            </a:r>
            <a:b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100%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ЦПО сертификат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C7741-4F57-44C4-A975-090453AF4C2B}"/>
              </a:ext>
            </a:extLst>
          </p:cNvPr>
          <p:cNvSpPr txBox="1"/>
          <p:nvPr/>
        </p:nvSpPr>
        <p:spPr>
          <a:xfrm>
            <a:off x="4386000" y="3879000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bg-BG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3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3F0B-79FE-4CBC-B1B9-F18C8AA47E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 err="1"/>
              <a:t>Учебни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6B803-BC4C-46AD-9900-251AF003BB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-356616">
              <a:buFontTx/>
              <a:buAutoNum type="arabicPeriod"/>
            </a:pPr>
            <a:r>
              <a:rPr lang="bg-BG" sz="3600" dirty="0"/>
              <a:t> Цели на курса</a:t>
            </a:r>
          </a:p>
          <a:p>
            <a:pPr marL="0" indent="-356616">
              <a:buFontTx/>
              <a:buAutoNum type="arabicPeriod"/>
            </a:pPr>
            <a:r>
              <a:rPr lang="bg-BG" sz="3600" dirty="0"/>
              <a:t> Учебна програма</a:t>
            </a:r>
            <a:endParaRPr lang="en-US" sz="3600" dirty="0"/>
          </a:p>
          <a:p>
            <a:pPr marL="0" indent="-356616">
              <a:buFontTx/>
              <a:buAutoNum type="arabicPeriod"/>
            </a:pPr>
            <a:r>
              <a:rPr lang="bg-BG" sz="3600" dirty="0"/>
              <a:t> Преподаватели</a:t>
            </a:r>
            <a:endParaRPr lang="en-US" sz="3600" dirty="0"/>
          </a:p>
          <a:p>
            <a:pPr marL="0" indent="-356616">
              <a:buFontTx/>
              <a:buAutoNum type="arabicPeriod"/>
            </a:pPr>
            <a:r>
              <a:rPr lang="bg-BG" sz="3600" dirty="0"/>
              <a:t> Изпити и оценяване</a:t>
            </a:r>
          </a:p>
          <a:p>
            <a:pPr marL="0" indent="-356616">
              <a:buFontTx/>
              <a:buAutoNum type="arabicPeriod"/>
            </a:pPr>
            <a:r>
              <a:rPr lang="bg-BG" sz="3600" dirty="0"/>
              <a:t> Учебни ресурси</a:t>
            </a:r>
            <a:endParaRPr lang="en-US" sz="36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3800" y="1165582"/>
            <a:ext cx="3962400" cy="48641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9741550-D145-4727-AD2F-21AA4D737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60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1E7BDD-F24E-408D-AA87-00A6E07E0D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923859" cy="5201066"/>
          </a:xfrm>
        </p:spPr>
        <p:txBody>
          <a:bodyPr/>
          <a:lstStyle/>
          <a:p>
            <a:r>
              <a:rPr lang="bg-BG" dirty="0"/>
              <a:t>Официална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страница</a:t>
            </a:r>
            <a:r>
              <a:rPr lang="bg-BG" dirty="0"/>
              <a:t> на курса "</a:t>
            </a:r>
            <a:r>
              <a:rPr lang="en-US" b="1" dirty="0">
                <a:solidFill>
                  <a:schemeClr val="bg1"/>
                </a:solidFill>
              </a:rPr>
              <a:t>Fundamentals in mathematics</a:t>
            </a:r>
            <a:r>
              <a:rPr lang="bg-BG" dirty="0"/>
              <a:t>"</a:t>
            </a:r>
            <a:r>
              <a:rPr lang="en-US" dirty="0"/>
              <a:t>:</a:t>
            </a:r>
          </a:p>
          <a:p>
            <a:pPr lvl="1">
              <a:spcAft>
                <a:spcPts val="2400"/>
              </a:spcAft>
            </a:pPr>
            <a:endParaRPr lang="en-US" sz="2900" dirty="0"/>
          </a:p>
          <a:p>
            <a:r>
              <a:rPr lang="bg-BG" sz="3400" dirty="0"/>
              <a:t>Влизайте редовно във </a:t>
            </a:r>
            <a:r>
              <a:rPr lang="bg-BG" sz="3400" b="1" dirty="0">
                <a:solidFill>
                  <a:schemeClr val="bg1"/>
                </a:solidFill>
              </a:rPr>
              <a:t>форума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на </a:t>
            </a:r>
            <a:r>
              <a:rPr lang="bg-BG" sz="3400" noProof="1">
                <a:solidFill>
                  <a:schemeClr val="tx2">
                    <a:lumMod val="75000"/>
                  </a:schemeClr>
                </a:solidFill>
              </a:rPr>
              <a:t>СофтУни</a:t>
            </a:r>
            <a:r>
              <a:rPr lang="en-US" sz="34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Обсъждайте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задачите</a:t>
            </a:r>
            <a:r>
              <a:rPr lang="bg-BG" sz="3200" dirty="0"/>
              <a:t> с колеги</a:t>
            </a:r>
            <a:endParaRPr lang="en-US" sz="3200" dirty="0"/>
          </a:p>
          <a:p>
            <a:pPr lvl="1"/>
            <a:r>
              <a:rPr lang="bg-BG" sz="3200" dirty="0"/>
              <a:t>Споделяйте </a:t>
            </a:r>
            <a:r>
              <a:rPr lang="bg-BG" sz="3200" b="1" dirty="0">
                <a:solidFill>
                  <a:schemeClr val="bg1"/>
                </a:solidFill>
              </a:rPr>
              <a:t>решения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bg1"/>
                </a:solidFill>
              </a:rPr>
              <a:t>идеи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bg1"/>
                </a:solidFill>
              </a:rPr>
              <a:t>проблеми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Страница на курса и материали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77418" y="2349000"/>
            <a:ext cx="11175612" cy="94500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https://www.facebook.com/groups/FundamentalsinMathematicsMay2022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6000" y="5260048"/>
            <a:ext cx="4773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600" b="1" noProof="1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hlinkClick r:id="rId4"/>
              </a:rPr>
              <a:t>https://softuni.bg/forum</a:t>
            </a:r>
            <a:endParaRPr lang="en-US" sz="2600" b="1" noProof="1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ED157E6-CF51-40F1-B7EC-C25249C48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26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E6743-094C-4A3C-B43C-2EEE835B38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презентации</a:t>
            </a:r>
            <a:r>
              <a:rPr lang="en-US" dirty="0"/>
              <a:t>,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видеа и домашни</a:t>
            </a:r>
            <a:r>
              <a:rPr lang="bg-BG" dirty="0"/>
              <a:t> са отворени </a:t>
            </a:r>
            <a:br>
              <a:rPr lang="bg-BG" dirty="0"/>
            </a:br>
            <a:r>
              <a:rPr lang="bg-BG" dirty="0"/>
              <a:t>с публичен достъп</a:t>
            </a:r>
            <a:endParaRPr lang="en-US" dirty="0"/>
          </a:p>
          <a:p>
            <a:pPr lvl="1"/>
            <a:r>
              <a:rPr lang="bg-BG" dirty="0"/>
              <a:t>Посетете </a:t>
            </a:r>
            <a:r>
              <a:rPr lang="bg-BG" b="1" dirty="0">
                <a:hlinkClick r:id="rId3"/>
              </a:rPr>
              <a:t>страницата</a:t>
            </a:r>
            <a:r>
              <a:rPr lang="bg-BG" dirty="0"/>
              <a:t> на вашия курс, за да ги достъпите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Презентации, видеа, домашни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6A70A-B682-4E45-9C91-DC63A8716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48100"/>
            <a:ext cx="2781300" cy="2781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3761CE-E981-4E23-B059-1C4A631AC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756" y="4305300"/>
            <a:ext cx="2650172" cy="21336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75B4D68-6CDE-46CD-8EEB-CD92EE6F9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48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09308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A253F9C-DBC5-4007-8E7A-B172C6EFC5E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99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E22D88B-EF6A-4C4B-9FFD-56339FF99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34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#fund-math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Диамантени партньори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81946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637" y="1357226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22" y="2823602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07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22" y="170737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493069" y="5808111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38" y="4284907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3" t="24790" r="5781" b="20831"/>
          <a:stretch/>
        </p:blipFill>
        <p:spPr>
          <a:xfrm>
            <a:off x="8245642" y="4167407"/>
            <a:ext cx="2763253" cy="99742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306" y="4167407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586" y="5494578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856" y="5494578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Образователни партньори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8839-F175-46D4-BFD1-5997EB0EE5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Цели на курса</a:t>
            </a:r>
            <a:endParaRPr lang="bg-BG" dirty="0"/>
          </a:p>
        </p:txBody>
      </p:sp>
      <p:pic>
        <p:nvPicPr>
          <p:cNvPr id="1026" name="Picture 2" descr="Целевата, Маркетинг, Успех, Бизнес, Мотивация">
            <a:extLst>
              <a:ext uri="{FF2B5EF4-FFF2-40B4-BE49-F238E27FC236}">
                <a16:creationId xmlns:a16="http://schemas.microsoft.com/office/drawing/2014/main" id="{0117BCC2-3160-4BA9-9D23-81C2829AD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00" y="823500"/>
            <a:ext cx="3604500" cy="36045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5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41D0B-AB02-4AE3-8878-6C4C30FDD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3862" y="1121144"/>
            <a:ext cx="9869168" cy="5276048"/>
          </a:xfrm>
        </p:spPr>
        <p:txBody>
          <a:bodyPr/>
          <a:lstStyle/>
          <a:p>
            <a:pPr indent="-356616"/>
            <a:r>
              <a:rPr lang="bg-BG" sz="3600" dirty="0"/>
              <a:t>Курсът </a:t>
            </a:r>
            <a:r>
              <a:rPr lang="en-US" sz="3600" dirty="0"/>
              <a:t>"</a:t>
            </a:r>
            <a:r>
              <a:rPr lang="en-US" sz="3600" b="1" dirty="0">
                <a:solidFill>
                  <a:schemeClr val="bg1"/>
                </a:solidFill>
              </a:rPr>
              <a:t>Fundamentals in Mathematics</a:t>
            </a:r>
            <a:r>
              <a:rPr lang="en-US" sz="3600" dirty="0"/>
              <a:t>"</a:t>
            </a:r>
            <a:r>
              <a:rPr lang="bg-BG" sz="3600" dirty="0"/>
              <a:t> дава</a:t>
            </a:r>
            <a:r>
              <a:rPr lang="en-US" sz="3600" dirty="0"/>
              <a:t>:</a:t>
            </a:r>
            <a:endParaRPr lang="bg-BG" sz="3600" dirty="0"/>
          </a:p>
          <a:p>
            <a:pPr lvl="1" indent="-356616"/>
            <a:r>
              <a:rPr lang="bg-BG" sz="3400" dirty="0"/>
              <a:t>Познания върху </a:t>
            </a:r>
            <a:r>
              <a:rPr lang="bg-BG" sz="3400" b="1" dirty="0">
                <a:solidFill>
                  <a:schemeClr val="bg1"/>
                </a:solidFill>
              </a:rPr>
              <a:t>основни концепции 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bg-BG" sz="3400" dirty="0"/>
              <a:t>от математиката</a:t>
            </a:r>
          </a:p>
          <a:p>
            <a:pPr lvl="1" indent="-356616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Базово</a:t>
            </a:r>
            <a:r>
              <a:rPr lang="bg-BG" sz="3400" dirty="0"/>
              <a:t> алгоритмично мислене върху математически проблеми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Цели на курса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4408523-C653-4F0F-9638-46D4D54A59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6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8839-F175-46D4-BFD1-5997EB0EE5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 err="1"/>
              <a:t>Учебна</a:t>
            </a:r>
            <a:r>
              <a:rPr lang="ru-RU" dirty="0"/>
              <a:t> </a:t>
            </a:r>
            <a:r>
              <a:rPr lang="ru-RU" dirty="0" err="1"/>
              <a:t>програма</a:t>
            </a:r>
            <a:endParaRPr lang="bg-BG" dirty="0"/>
          </a:p>
        </p:txBody>
      </p:sp>
      <p:pic>
        <p:nvPicPr>
          <p:cNvPr id="2052" name="Picture 4" descr="Списък, Икона, Символ, Хартия, Знак, Плосък, Бележка">
            <a:extLst>
              <a:ext uri="{FF2B5EF4-FFF2-40B4-BE49-F238E27FC236}">
                <a16:creationId xmlns:a16="http://schemas.microsoft.com/office/drawing/2014/main" id="{08EE6362-B7C5-4FEA-8D1A-6D32D7196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500" y="819000"/>
            <a:ext cx="3663000" cy="3663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B4960-2E18-4B62-9F06-8B776D701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-356616">
              <a:buFont typeface="+mj-lt"/>
              <a:buAutoNum type="arabicPeriod"/>
            </a:pPr>
            <a:r>
              <a:rPr lang="bg-BG" sz="3600" dirty="0">
                <a:latin typeface="+mj-lt"/>
              </a:rPr>
              <a:t> Основни математически концепции</a:t>
            </a:r>
            <a:endParaRPr lang="ru-RU" sz="3600" dirty="0">
              <a:latin typeface="+mj-lt"/>
            </a:endParaRPr>
          </a:p>
          <a:p>
            <a:pPr marL="0" indent="-356616">
              <a:buFont typeface="+mj-lt"/>
              <a:buAutoNum type="arabicPeriod"/>
            </a:pPr>
            <a:r>
              <a:rPr lang="bg-BG" sz="3600" dirty="0">
                <a:latin typeface="+mj-lt"/>
              </a:rPr>
              <a:t> Дискретна математика</a:t>
            </a:r>
            <a:endParaRPr lang="ru-RU" sz="3600" dirty="0">
              <a:latin typeface="+mj-lt"/>
            </a:endParaRPr>
          </a:p>
          <a:p>
            <a:pPr marL="0" indent="-356616">
              <a:buFont typeface="+mj-lt"/>
              <a:buAutoNum type="arabicPeriod"/>
            </a:pPr>
            <a:r>
              <a:rPr lang="bg-BG" sz="3600" dirty="0">
                <a:latin typeface="+mj-lt"/>
              </a:rPr>
              <a:t> Вероятности, статистика и комбинаторика</a:t>
            </a:r>
            <a:endParaRPr lang="en-US" sz="3600" dirty="0">
              <a:latin typeface="+mj-lt"/>
            </a:endParaRPr>
          </a:p>
          <a:p>
            <a:pPr marL="0" indent="-356616">
              <a:buFont typeface="+mj-lt"/>
              <a:buAutoNum type="arabicPeriod"/>
            </a:pPr>
            <a:r>
              <a:rPr lang="bg-BG" sz="3600">
                <a:latin typeface="+mj-lt"/>
              </a:rPr>
              <a:t> Основи </a:t>
            </a:r>
            <a:r>
              <a:rPr lang="bg-BG" sz="3600" dirty="0">
                <a:latin typeface="+mj-lt"/>
              </a:rPr>
              <a:t>на алгебрата</a:t>
            </a:r>
          </a:p>
          <a:p>
            <a:pPr marL="0" indent="-356616">
              <a:buFont typeface="+mj-lt"/>
              <a:buAutoNum type="arabicPeriod"/>
            </a:pPr>
            <a:r>
              <a:rPr lang="bg-BG" sz="3600" dirty="0">
                <a:latin typeface="+mj-lt"/>
              </a:rPr>
              <a:t> Подготовка за изпит</a:t>
            </a:r>
            <a:endParaRPr lang="en-US" sz="3600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Учебна програма</a:t>
            </a:r>
            <a:endParaRPr lang="en-US" dirty="0"/>
          </a:p>
        </p:txBody>
      </p:sp>
      <p:pic>
        <p:nvPicPr>
          <p:cNvPr id="4098" name="Picture 2" descr="Ð ÐµÐ·ÑÐ»ÑÐ°Ñ Ñ Ð¸Ð·Ð¾Ð±ÑÐ°Ð¶ÐµÐ½Ð¸Ðµ Ð·Ð° agenda png">
            <a:extLst>
              <a:ext uri="{FF2B5EF4-FFF2-40B4-BE49-F238E27FC236}">
                <a16:creationId xmlns:a16="http://schemas.microsoft.com/office/drawing/2014/main" id="{837EBCCA-678C-49A1-9865-207A3262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8194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7813B56-667D-432B-9323-5163832D5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3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6397</TotalTime>
  <Words>761</Words>
  <Application>Microsoft Office PowerPoint</Application>
  <PresentationFormat>Widescreen</PresentationFormat>
  <Paragraphs>143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Wingdings 2</vt:lpstr>
      <vt:lpstr>SoftUni</vt:lpstr>
      <vt:lpstr>Fundamentals in Mathematics</vt:lpstr>
      <vt:lpstr>Съдържание</vt:lpstr>
      <vt:lpstr>Имате въпроси?</vt:lpstr>
      <vt:lpstr>Диамантени партньори</vt:lpstr>
      <vt:lpstr>Образователни партньори</vt:lpstr>
      <vt:lpstr>Цели на курса</vt:lpstr>
      <vt:lpstr>Цели на курса</vt:lpstr>
      <vt:lpstr>Учебна програма</vt:lpstr>
      <vt:lpstr>Учебна програма</vt:lpstr>
      <vt:lpstr>Разпределение на лекция</vt:lpstr>
      <vt:lpstr>Преподаватели</vt:lpstr>
      <vt:lpstr>Преподаватели</vt:lpstr>
      <vt:lpstr>Изпити и оценяване</vt:lpstr>
      <vt:lpstr>Упражнения</vt:lpstr>
      <vt:lpstr>Онлайн практически изпит</vt:lpstr>
      <vt:lpstr>Онлайн теоретичен изпит</vt:lpstr>
      <vt:lpstr>СофтУни сертификат</vt:lpstr>
      <vt:lpstr>ЦПО сертификат</vt:lpstr>
      <vt:lpstr>Учебни ресурси</vt:lpstr>
      <vt:lpstr>Страница на курса и материали</vt:lpstr>
      <vt:lpstr>Презентации, видеа, домашни</vt:lpstr>
      <vt:lpstr>Въпроси?</vt:lpstr>
      <vt:lpstr>Обучения в Софтуерен университет (СофтУни)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Програмиране за начинаещи - откриване на курса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61</cp:revision>
  <dcterms:created xsi:type="dcterms:W3CDTF">2018-05-23T13:08:44Z</dcterms:created>
  <dcterms:modified xsi:type="dcterms:W3CDTF">2022-05-23T09:49:59Z</dcterms:modified>
  <cp:category>computer programming;programming;C#;програмиране;кодиране</cp:category>
</cp:coreProperties>
</file>