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7">
          <p15:clr>
            <a:srgbClr val="9AA0A6"/>
          </p15:clr>
        </p15:guide>
        <p15:guide id="2" pos="283">
          <p15:clr>
            <a:srgbClr val="9AA0A6"/>
          </p15:clr>
        </p15:guide>
        <p15:guide id="3" pos="7370">
          <p15:clr>
            <a:srgbClr val="9AA0A6"/>
          </p15:clr>
        </p15:guide>
        <p15:guide id="4" pos="1531">
          <p15:clr>
            <a:srgbClr val="9AA0A6"/>
          </p15:clr>
        </p15:guide>
        <p15:guide id="5" orient="horz" pos="859">
          <p15:clr>
            <a:srgbClr val="9AA0A6"/>
          </p15:clr>
        </p15:guide>
        <p15:guide id="6" orient="horz" pos="1134">
          <p15:clr>
            <a:srgbClr val="9AA0A6"/>
          </p15:clr>
        </p15:guide>
        <p15:guide id="7" pos="3936">
          <p15:clr>
            <a:srgbClr val="9AA0A6"/>
          </p15:clr>
        </p15:guide>
        <p15:guide id="8" orient="horz" pos="146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6" roundtripDataSignature="AMtx7mjZkJVWtxfnfLDl6ECh3+6EyBbM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7" orient="horz"/>
        <p:guide pos="283"/>
        <p:guide pos="7370"/>
        <p:guide pos="1531"/>
        <p:guide pos="859" orient="horz"/>
        <p:guide pos="1134" orient="horz"/>
        <p:guide pos="3936"/>
        <p:guide pos="14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e1012f19a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fe1012f19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fe1012f19a_0_95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1" name="Google Shape;11;gfe1012f19a_0_9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gfe1012f19a_0_9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fe1012f19a_0_9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fe1012f19a_0_9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fe1012f19a_0_9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gfe1012f19a_0_95"/>
          <p:cNvSpPr txBox="1"/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fe1012f19a_0_95"/>
          <p:cNvSpPr txBox="1"/>
          <p:nvPr>
            <p:ph idx="1" type="subTitle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gfe1012f19a_0_95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fe1012f19a_0_155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71" name="Google Shape;71;gfe1012f19a_0_15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fe1012f19a_0_15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fe1012f19a_0_15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fe1012f19a_0_1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fe1012f19a_0_15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gfe1012f19a_0_155"/>
          <p:cNvSpPr txBox="1"/>
          <p:nvPr>
            <p:ph hasCustomPrompt="1" type="title"/>
          </p:nvPr>
        </p:nvSpPr>
        <p:spPr>
          <a:xfrm>
            <a:off x="415600" y="1674733"/>
            <a:ext cx="11360700" cy="27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gfe1012f19a_0_155"/>
          <p:cNvSpPr txBox="1"/>
          <p:nvPr>
            <p:ph idx="1" type="body"/>
          </p:nvPr>
        </p:nvSpPr>
        <p:spPr>
          <a:xfrm>
            <a:off x="415600" y="4492300"/>
            <a:ext cx="113607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gfe1012f19a_0_155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e1012f19a_0_165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fe1012f19a_0_114"/>
          <p:cNvGrpSpPr/>
          <p:nvPr/>
        </p:nvGrpSpPr>
        <p:grpSpPr>
          <a:xfrm>
            <a:off x="0" y="5204762"/>
            <a:ext cx="12191695" cy="1653192"/>
            <a:chOff x="0" y="3903669"/>
            <a:chExt cx="9144000" cy="1239925"/>
          </a:xfrm>
        </p:grpSpPr>
        <p:sp>
          <p:nvSpPr>
            <p:cNvPr id="21" name="Google Shape;21;gfe1012f19a_0_11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gfe1012f19a_0_11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gfe1012f19a_0_11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gfe1012f19a_0_11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gfe1012f19a_0_11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gfe1012f19a_0_114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" name="Google Shape;27;gfe1012f19a_0_114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8" name="Google Shape;28;gfe1012f19a_0_114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gfe1012f19a_0_105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31" name="Google Shape;31;gfe1012f19a_0_10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fe1012f19a_0_10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fe1012f19a_0_10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fe1012f19a_0_10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fe1012f19a_0_10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gfe1012f19a_0_105"/>
          <p:cNvSpPr txBox="1"/>
          <p:nvPr>
            <p:ph type="title"/>
          </p:nvPr>
        </p:nvSpPr>
        <p:spPr>
          <a:xfrm>
            <a:off x="797467" y="2869796"/>
            <a:ext cx="10962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gfe1012f19a_0_105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e1012f19a_0_124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0" name="Google Shape;40;gfe1012f19a_0_124"/>
          <p:cNvSpPr txBox="1"/>
          <p:nvPr>
            <p:ph idx="1" type="body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gfe1012f19a_0_124"/>
          <p:cNvSpPr txBox="1"/>
          <p:nvPr>
            <p:ph idx="2" type="body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gfe1012f19a_0_124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fe1012f19a_0_129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5" name="Google Shape;45;gfe1012f19a_0_129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fe1012f19a_0_132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8" name="Google Shape;48;gfe1012f19a_0_132"/>
          <p:cNvSpPr txBox="1"/>
          <p:nvPr>
            <p:ph idx="1" type="body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9" name="Google Shape;49;gfe1012f19a_0_13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gfe1012f19a_0_136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52" name="Google Shape;52;gfe1012f19a_0_13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gfe1012f19a_0_13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gfe1012f19a_0_13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gfe1012f19a_0_13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gfe1012f19a_0_13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gfe1012f19a_0_136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gfe1012f19a_0_136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e1012f19a_0_145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gfe1012f19a_0_145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fe1012f19a_0_145"/>
          <p:cNvSpPr txBox="1"/>
          <p:nvPr>
            <p:ph type="title"/>
          </p:nvPr>
        </p:nvSpPr>
        <p:spPr>
          <a:xfrm>
            <a:off x="354000" y="1534800"/>
            <a:ext cx="53937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3" name="Google Shape;63;gfe1012f19a_0_145"/>
          <p:cNvSpPr txBox="1"/>
          <p:nvPr>
            <p:ph idx="1" type="subTitle"/>
          </p:nvPr>
        </p:nvSpPr>
        <p:spPr>
          <a:xfrm>
            <a:off x="354000" y="3692002"/>
            <a:ext cx="53937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gfe1012f19a_0_145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gfe1012f19a_0_145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e1012f19a_0_152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8" name="Google Shape;68;gfe1012f19a_0_15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fe1012f19a_0_91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gfe1012f19a_0_91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b="0" i="0" sz="2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fe1012f19a_0_91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3schools.com/js/js_es6.as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reactjs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e1012f19a_0_86"/>
          <p:cNvSpPr txBox="1"/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uk-UA"/>
              <a:t>FRONTEND</a:t>
            </a:r>
            <a:endParaRPr/>
          </a:p>
        </p:txBody>
      </p:sp>
      <p:sp>
        <p:nvSpPr>
          <p:cNvPr id="86" name="Google Shape;86;gfe1012f19a_0_86"/>
          <p:cNvSpPr txBox="1"/>
          <p:nvPr>
            <p:ph idx="1" type="subTitle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i="0" lang="uk-UA" sz="2800">
                <a:latin typeface="Arial"/>
                <a:ea typeface="Arial"/>
                <a:cs typeface="Arial"/>
                <a:sym typeface="Arial"/>
              </a:rPr>
              <a:t>Введення у React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/>
        </p:nvSpPr>
        <p:spPr>
          <a:xfrm>
            <a:off x="415650" y="78845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React — взаємодія с DOM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5" name="Google Shape;155;p18"/>
          <p:cNvGrpSpPr/>
          <p:nvPr/>
        </p:nvGrpSpPr>
        <p:grpSpPr>
          <a:xfrm>
            <a:off x="3117429" y="2168347"/>
            <a:ext cx="1912300" cy="2374418"/>
            <a:chOff x="593450" y="2264825"/>
            <a:chExt cx="1912300" cy="2374418"/>
          </a:xfrm>
        </p:grpSpPr>
        <p:grpSp>
          <p:nvGrpSpPr>
            <p:cNvPr id="156" name="Google Shape;156;p18"/>
            <p:cNvGrpSpPr/>
            <p:nvPr/>
          </p:nvGrpSpPr>
          <p:grpSpPr>
            <a:xfrm>
              <a:off x="593450" y="2264825"/>
              <a:ext cx="1912300" cy="2266173"/>
              <a:chOff x="6419446" y="2472918"/>
              <a:chExt cx="1912300" cy="2266173"/>
            </a:xfrm>
          </p:grpSpPr>
          <p:sp>
            <p:nvSpPr>
              <p:cNvPr id="157" name="Google Shape;157;p18"/>
              <p:cNvSpPr/>
              <p:nvPr/>
            </p:nvSpPr>
            <p:spPr>
              <a:xfrm>
                <a:off x="6643186" y="2902382"/>
                <a:ext cx="1092562" cy="289069"/>
              </a:xfrm>
              <a:custGeom>
                <a:rect b="b" l="l" r="r" t="t"/>
                <a:pathLst>
                  <a:path extrusionOk="0" h="425496" w="1092562">
                    <a:moveTo>
                      <a:pt x="0" y="42550"/>
                    </a:moveTo>
                    <a:cubicBezTo>
                      <a:pt x="0" y="19050"/>
                      <a:pt x="19050" y="0"/>
                      <a:pt x="42550" y="0"/>
                    </a:cubicBezTo>
                    <a:lnTo>
                      <a:pt x="1050012" y="0"/>
                    </a:lnTo>
                    <a:cubicBezTo>
                      <a:pt x="1073512" y="0"/>
                      <a:pt x="1092562" y="19050"/>
                      <a:pt x="1092562" y="42550"/>
                    </a:cubicBezTo>
                    <a:lnTo>
                      <a:pt x="1092562" y="382946"/>
                    </a:lnTo>
                    <a:cubicBezTo>
                      <a:pt x="1092562" y="406446"/>
                      <a:pt x="1073512" y="425496"/>
                      <a:pt x="1050012" y="425496"/>
                    </a:cubicBezTo>
                    <a:lnTo>
                      <a:pt x="42550" y="425496"/>
                    </a:lnTo>
                    <a:cubicBezTo>
                      <a:pt x="19050" y="425496"/>
                      <a:pt x="0" y="406446"/>
                      <a:pt x="0" y="382946"/>
                    </a:cubicBezTo>
                    <a:lnTo>
                      <a:pt x="0" y="4255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2700">
                <a:solidFill>
                  <a:srgbClr val="4372C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2925" lIns="58175" spcFirstLastPara="1" rIns="58175" wrap="square" tIns="429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uk-UA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div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8"/>
              <p:cNvSpPr/>
              <p:nvPr/>
            </p:nvSpPr>
            <p:spPr>
              <a:xfrm>
                <a:off x="6965727" y="3357593"/>
                <a:ext cx="1095884" cy="289069"/>
              </a:xfrm>
              <a:custGeom>
                <a:rect b="b" l="l" r="r" t="t"/>
                <a:pathLst>
                  <a:path extrusionOk="0" h="421002" w="1095884">
                    <a:moveTo>
                      <a:pt x="0" y="42100"/>
                    </a:moveTo>
                    <a:cubicBezTo>
                      <a:pt x="0" y="18849"/>
                      <a:pt x="18849" y="0"/>
                      <a:pt x="42100" y="0"/>
                    </a:cubicBezTo>
                    <a:lnTo>
                      <a:pt x="1053784" y="0"/>
                    </a:lnTo>
                    <a:cubicBezTo>
                      <a:pt x="1077035" y="0"/>
                      <a:pt x="1095884" y="18849"/>
                      <a:pt x="1095884" y="42100"/>
                    </a:cubicBezTo>
                    <a:lnTo>
                      <a:pt x="1095884" y="378902"/>
                    </a:lnTo>
                    <a:cubicBezTo>
                      <a:pt x="1095884" y="402153"/>
                      <a:pt x="1077035" y="421002"/>
                      <a:pt x="1053784" y="421002"/>
                    </a:cubicBezTo>
                    <a:lnTo>
                      <a:pt x="42100" y="421002"/>
                    </a:lnTo>
                    <a:cubicBezTo>
                      <a:pt x="18849" y="421002"/>
                      <a:pt x="0" y="402153"/>
                      <a:pt x="0" y="378902"/>
                    </a:cubicBezTo>
                    <a:lnTo>
                      <a:pt x="0" y="4210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2700">
                <a:solidFill>
                  <a:srgbClr val="4372C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2800" lIns="58050" spcFirstLastPara="1" rIns="58050" wrap="square" tIns="428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uk-UA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ul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9" name="Google Shape;159;p18"/>
              <p:cNvCxnSpPr/>
              <p:nvPr/>
            </p:nvCxnSpPr>
            <p:spPr>
              <a:xfrm>
                <a:off x="6502771" y="2762468"/>
                <a:ext cx="0" cy="293682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8"/>
              <p:cNvCxnSpPr/>
              <p:nvPr/>
            </p:nvCxnSpPr>
            <p:spPr>
              <a:xfrm>
                <a:off x="6502771" y="3056150"/>
                <a:ext cx="13875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8"/>
              <p:cNvCxnSpPr/>
              <p:nvPr/>
            </p:nvCxnSpPr>
            <p:spPr>
              <a:xfrm>
                <a:off x="6826230" y="3187401"/>
                <a:ext cx="0" cy="293682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8"/>
              <p:cNvCxnSpPr/>
              <p:nvPr/>
            </p:nvCxnSpPr>
            <p:spPr>
              <a:xfrm>
                <a:off x="6826230" y="3481083"/>
                <a:ext cx="0" cy="1258008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3" name="Google Shape;163;p18"/>
              <p:cNvCxnSpPr/>
              <p:nvPr/>
            </p:nvCxnSpPr>
            <p:spPr>
              <a:xfrm>
                <a:off x="6826973" y="3502128"/>
                <a:ext cx="13875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18"/>
              <p:cNvCxnSpPr/>
              <p:nvPr/>
            </p:nvCxnSpPr>
            <p:spPr>
              <a:xfrm>
                <a:off x="7102455" y="3646662"/>
                <a:ext cx="0" cy="686826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65" name="Google Shape;165;p18"/>
              <p:cNvSpPr/>
              <p:nvPr/>
            </p:nvSpPr>
            <p:spPr>
              <a:xfrm>
                <a:off x="7239184" y="3773779"/>
                <a:ext cx="1092562" cy="289069"/>
              </a:xfrm>
              <a:custGeom>
                <a:rect b="b" l="l" r="r" t="t"/>
                <a:pathLst>
                  <a:path extrusionOk="0" h="425496" w="1092562">
                    <a:moveTo>
                      <a:pt x="0" y="42550"/>
                    </a:moveTo>
                    <a:cubicBezTo>
                      <a:pt x="0" y="19050"/>
                      <a:pt x="19050" y="0"/>
                      <a:pt x="42550" y="0"/>
                    </a:cubicBezTo>
                    <a:lnTo>
                      <a:pt x="1050012" y="0"/>
                    </a:lnTo>
                    <a:cubicBezTo>
                      <a:pt x="1073512" y="0"/>
                      <a:pt x="1092562" y="19050"/>
                      <a:pt x="1092562" y="42550"/>
                    </a:cubicBezTo>
                    <a:lnTo>
                      <a:pt x="1092562" y="382946"/>
                    </a:lnTo>
                    <a:cubicBezTo>
                      <a:pt x="1092562" y="406446"/>
                      <a:pt x="1073512" y="425496"/>
                      <a:pt x="1050012" y="425496"/>
                    </a:cubicBezTo>
                    <a:lnTo>
                      <a:pt x="42550" y="425496"/>
                    </a:lnTo>
                    <a:cubicBezTo>
                      <a:pt x="19050" y="425496"/>
                      <a:pt x="0" y="406446"/>
                      <a:pt x="0" y="382946"/>
                    </a:cubicBezTo>
                    <a:lnTo>
                      <a:pt x="0" y="4255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2700">
                <a:solidFill>
                  <a:srgbClr val="4372C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2925" lIns="58175" spcFirstLastPara="1" rIns="58175" wrap="square" tIns="429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uk-UA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6" name="Google Shape;166;p18"/>
              <p:cNvCxnSpPr/>
              <p:nvPr/>
            </p:nvCxnSpPr>
            <p:spPr>
              <a:xfrm>
                <a:off x="7100430" y="3954603"/>
                <a:ext cx="13875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67" name="Google Shape;167;p18"/>
              <p:cNvSpPr/>
              <p:nvPr/>
            </p:nvSpPr>
            <p:spPr>
              <a:xfrm>
                <a:off x="7239184" y="4153347"/>
                <a:ext cx="1092562" cy="289069"/>
              </a:xfrm>
              <a:custGeom>
                <a:rect b="b" l="l" r="r" t="t"/>
                <a:pathLst>
                  <a:path extrusionOk="0" h="425496" w="1092562">
                    <a:moveTo>
                      <a:pt x="0" y="42550"/>
                    </a:moveTo>
                    <a:cubicBezTo>
                      <a:pt x="0" y="19050"/>
                      <a:pt x="19050" y="0"/>
                      <a:pt x="42550" y="0"/>
                    </a:cubicBezTo>
                    <a:lnTo>
                      <a:pt x="1050012" y="0"/>
                    </a:lnTo>
                    <a:cubicBezTo>
                      <a:pt x="1073512" y="0"/>
                      <a:pt x="1092562" y="19050"/>
                      <a:pt x="1092562" y="42550"/>
                    </a:cubicBezTo>
                    <a:lnTo>
                      <a:pt x="1092562" y="382946"/>
                    </a:lnTo>
                    <a:cubicBezTo>
                      <a:pt x="1092562" y="406446"/>
                      <a:pt x="1073512" y="425496"/>
                      <a:pt x="1050012" y="425496"/>
                    </a:cubicBezTo>
                    <a:lnTo>
                      <a:pt x="42550" y="425496"/>
                    </a:lnTo>
                    <a:cubicBezTo>
                      <a:pt x="19050" y="425496"/>
                      <a:pt x="0" y="406446"/>
                      <a:pt x="0" y="382946"/>
                    </a:cubicBezTo>
                    <a:lnTo>
                      <a:pt x="0" y="4255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2700">
                <a:solidFill>
                  <a:srgbClr val="4372C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2925" lIns="58175" spcFirstLastPara="1" rIns="58175" wrap="square" tIns="429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uk-UA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8" name="Google Shape;168;p18"/>
              <p:cNvCxnSpPr/>
              <p:nvPr/>
            </p:nvCxnSpPr>
            <p:spPr>
              <a:xfrm>
                <a:off x="7100430" y="4334171"/>
                <a:ext cx="13875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69" name="Google Shape;169;p18"/>
              <p:cNvSpPr/>
              <p:nvPr/>
            </p:nvSpPr>
            <p:spPr>
              <a:xfrm>
                <a:off x="6419446" y="2472918"/>
                <a:ext cx="1092562" cy="289069"/>
              </a:xfrm>
              <a:custGeom>
                <a:rect b="b" l="l" r="r" t="t"/>
                <a:pathLst>
                  <a:path extrusionOk="0" h="425496" w="1092562">
                    <a:moveTo>
                      <a:pt x="0" y="42550"/>
                    </a:moveTo>
                    <a:cubicBezTo>
                      <a:pt x="0" y="19050"/>
                      <a:pt x="19050" y="0"/>
                      <a:pt x="42550" y="0"/>
                    </a:cubicBezTo>
                    <a:lnTo>
                      <a:pt x="1050012" y="0"/>
                    </a:lnTo>
                    <a:cubicBezTo>
                      <a:pt x="1073512" y="0"/>
                      <a:pt x="1092562" y="19050"/>
                      <a:pt x="1092562" y="42550"/>
                    </a:cubicBezTo>
                    <a:lnTo>
                      <a:pt x="1092562" y="382946"/>
                    </a:lnTo>
                    <a:cubicBezTo>
                      <a:pt x="1092562" y="406446"/>
                      <a:pt x="1073512" y="425496"/>
                      <a:pt x="1050012" y="425496"/>
                    </a:cubicBezTo>
                    <a:lnTo>
                      <a:pt x="42550" y="425496"/>
                    </a:lnTo>
                    <a:cubicBezTo>
                      <a:pt x="19050" y="425496"/>
                      <a:pt x="0" y="406446"/>
                      <a:pt x="0" y="382946"/>
                    </a:cubicBezTo>
                    <a:lnTo>
                      <a:pt x="0" y="4255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4372C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2925" lIns="58175" spcFirstLastPara="1" rIns="58175" wrap="square" tIns="429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uk-UA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div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0" name="Google Shape;170;p18"/>
            <p:cNvSpPr/>
            <p:nvPr/>
          </p:nvSpPr>
          <p:spPr>
            <a:xfrm>
              <a:off x="1139731" y="4350174"/>
              <a:ext cx="1092562" cy="289069"/>
            </a:xfrm>
            <a:custGeom>
              <a:rect b="b" l="l" r="r" t="t"/>
              <a:pathLst>
                <a:path extrusionOk="0" h="425496" w="1092562">
                  <a:moveTo>
                    <a:pt x="0" y="42550"/>
                  </a:moveTo>
                  <a:cubicBezTo>
                    <a:pt x="0" y="19050"/>
                    <a:pt x="19050" y="0"/>
                    <a:pt x="42550" y="0"/>
                  </a:cubicBezTo>
                  <a:lnTo>
                    <a:pt x="1050012" y="0"/>
                  </a:lnTo>
                  <a:cubicBezTo>
                    <a:pt x="1073512" y="0"/>
                    <a:pt x="1092562" y="19050"/>
                    <a:pt x="1092562" y="42550"/>
                  </a:cubicBezTo>
                  <a:lnTo>
                    <a:pt x="1092562" y="382946"/>
                  </a:lnTo>
                  <a:cubicBezTo>
                    <a:pt x="1092562" y="406446"/>
                    <a:pt x="1073512" y="425496"/>
                    <a:pt x="1050012" y="425496"/>
                  </a:cubicBezTo>
                  <a:lnTo>
                    <a:pt x="42550" y="425496"/>
                  </a:lnTo>
                  <a:cubicBezTo>
                    <a:pt x="19050" y="425496"/>
                    <a:pt x="0" y="406446"/>
                    <a:pt x="0" y="382946"/>
                  </a:cubicBezTo>
                  <a:lnTo>
                    <a:pt x="0" y="42550"/>
                  </a:lnTo>
                  <a:close/>
                </a:path>
              </a:pathLst>
            </a:custGeom>
            <a:solidFill>
              <a:schemeClr val="dk1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2925" lIns="58175" spcFirstLastPara="1" rIns="58175" wrap="square" tIns="42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uk-UA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button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1" name="Google Shape;171;p18"/>
            <p:cNvCxnSpPr/>
            <p:nvPr/>
          </p:nvCxnSpPr>
          <p:spPr>
            <a:xfrm>
              <a:off x="1000977" y="4530998"/>
              <a:ext cx="138754" cy="0"/>
            </a:xfrm>
            <a:prstGeom prst="straightConnector1">
              <a:avLst/>
            </a:prstGeom>
            <a:noFill/>
            <a:ln cap="flat" cmpd="sng" w="9525">
              <a:solidFill>
                <a:srgbClr val="4472C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2" name="Google Shape;172;p18"/>
          <p:cNvSpPr txBox="1"/>
          <p:nvPr/>
        </p:nvSpPr>
        <p:spPr>
          <a:xfrm>
            <a:off x="1895775" y="1149822"/>
            <a:ext cx="7588666" cy="584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 зміні стану блока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(наприклад при кліку на нього) може змінитися стан його вкладених елементів (всіх або тільки якихось окремих).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18"/>
          <p:cNvCxnSpPr/>
          <p:nvPr/>
        </p:nvCxnSpPr>
        <p:spPr>
          <a:xfrm flipH="1">
            <a:off x="4293316" y="1734557"/>
            <a:ext cx="349934" cy="821663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4" name="Google Shape;174;p18"/>
          <p:cNvSpPr txBox="1"/>
          <p:nvPr/>
        </p:nvSpPr>
        <p:spPr>
          <a:xfrm>
            <a:off x="1895776" y="5057247"/>
            <a:ext cx="7588666" cy="584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відмічає всі ці елементи та порівнює їх з попереднім станом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віртуального DOM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Тобто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зберігає дві версії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віртуального DOM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поточну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та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попередню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" name="Google Shape;175;p18"/>
          <p:cNvGrpSpPr/>
          <p:nvPr/>
        </p:nvGrpSpPr>
        <p:grpSpPr>
          <a:xfrm>
            <a:off x="6368181" y="2154882"/>
            <a:ext cx="1912300" cy="2374418"/>
            <a:chOff x="593450" y="2264825"/>
            <a:chExt cx="1912300" cy="2374418"/>
          </a:xfrm>
        </p:grpSpPr>
        <p:grpSp>
          <p:nvGrpSpPr>
            <p:cNvPr id="176" name="Google Shape;176;p18"/>
            <p:cNvGrpSpPr/>
            <p:nvPr/>
          </p:nvGrpSpPr>
          <p:grpSpPr>
            <a:xfrm>
              <a:off x="593450" y="2264825"/>
              <a:ext cx="1912300" cy="2266173"/>
              <a:chOff x="6419446" y="2472918"/>
              <a:chExt cx="1912300" cy="2266173"/>
            </a:xfrm>
          </p:grpSpPr>
          <p:sp>
            <p:nvSpPr>
              <p:cNvPr id="177" name="Google Shape;177;p18"/>
              <p:cNvSpPr/>
              <p:nvPr/>
            </p:nvSpPr>
            <p:spPr>
              <a:xfrm>
                <a:off x="6643186" y="2902382"/>
                <a:ext cx="1092562" cy="289069"/>
              </a:xfrm>
              <a:custGeom>
                <a:rect b="b" l="l" r="r" t="t"/>
                <a:pathLst>
                  <a:path extrusionOk="0" h="425496" w="1092562">
                    <a:moveTo>
                      <a:pt x="0" y="42550"/>
                    </a:moveTo>
                    <a:cubicBezTo>
                      <a:pt x="0" y="19050"/>
                      <a:pt x="19050" y="0"/>
                      <a:pt x="42550" y="0"/>
                    </a:cubicBezTo>
                    <a:lnTo>
                      <a:pt x="1050012" y="0"/>
                    </a:lnTo>
                    <a:cubicBezTo>
                      <a:pt x="1073512" y="0"/>
                      <a:pt x="1092562" y="19050"/>
                      <a:pt x="1092562" y="42550"/>
                    </a:cubicBezTo>
                    <a:lnTo>
                      <a:pt x="1092562" y="382946"/>
                    </a:lnTo>
                    <a:cubicBezTo>
                      <a:pt x="1092562" y="406446"/>
                      <a:pt x="1073512" y="425496"/>
                      <a:pt x="1050012" y="425496"/>
                    </a:cubicBezTo>
                    <a:lnTo>
                      <a:pt x="42550" y="425496"/>
                    </a:lnTo>
                    <a:cubicBezTo>
                      <a:pt x="19050" y="425496"/>
                      <a:pt x="0" y="406446"/>
                      <a:pt x="0" y="382946"/>
                    </a:cubicBezTo>
                    <a:lnTo>
                      <a:pt x="0" y="4255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2700">
                <a:solidFill>
                  <a:srgbClr val="4372C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2925" lIns="58175" spcFirstLastPara="1" rIns="58175" wrap="square" tIns="429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uk-UA" sz="1800" u="none" cap="none" strike="noStrike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div</a:t>
                </a:r>
                <a:endParaRPr b="0" i="0" sz="18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8"/>
              <p:cNvSpPr/>
              <p:nvPr/>
            </p:nvSpPr>
            <p:spPr>
              <a:xfrm>
                <a:off x="6965727" y="3357593"/>
                <a:ext cx="1095884" cy="289069"/>
              </a:xfrm>
              <a:custGeom>
                <a:rect b="b" l="l" r="r" t="t"/>
                <a:pathLst>
                  <a:path extrusionOk="0" h="421002" w="1095884">
                    <a:moveTo>
                      <a:pt x="0" y="42100"/>
                    </a:moveTo>
                    <a:cubicBezTo>
                      <a:pt x="0" y="18849"/>
                      <a:pt x="18849" y="0"/>
                      <a:pt x="42100" y="0"/>
                    </a:cubicBezTo>
                    <a:lnTo>
                      <a:pt x="1053784" y="0"/>
                    </a:lnTo>
                    <a:cubicBezTo>
                      <a:pt x="1077035" y="0"/>
                      <a:pt x="1095884" y="18849"/>
                      <a:pt x="1095884" y="42100"/>
                    </a:cubicBezTo>
                    <a:lnTo>
                      <a:pt x="1095884" y="378902"/>
                    </a:lnTo>
                    <a:cubicBezTo>
                      <a:pt x="1095884" y="402153"/>
                      <a:pt x="1077035" y="421002"/>
                      <a:pt x="1053784" y="421002"/>
                    </a:cubicBezTo>
                    <a:lnTo>
                      <a:pt x="42100" y="421002"/>
                    </a:lnTo>
                    <a:cubicBezTo>
                      <a:pt x="18849" y="421002"/>
                      <a:pt x="0" y="402153"/>
                      <a:pt x="0" y="378902"/>
                    </a:cubicBezTo>
                    <a:lnTo>
                      <a:pt x="0" y="4210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2700">
                <a:solidFill>
                  <a:srgbClr val="4372C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2800" lIns="58050" spcFirstLastPara="1" rIns="58050" wrap="square" tIns="428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uk-UA" sz="1800" u="none" cap="none" strike="noStrike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ul</a:t>
                </a:r>
                <a:endParaRPr b="0" i="0" sz="18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9" name="Google Shape;179;p18"/>
              <p:cNvCxnSpPr/>
              <p:nvPr/>
            </p:nvCxnSpPr>
            <p:spPr>
              <a:xfrm>
                <a:off x="6502771" y="2762468"/>
                <a:ext cx="0" cy="293682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0" name="Google Shape;180;p18"/>
              <p:cNvCxnSpPr/>
              <p:nvPr/>
            </p:nvCxnSpPr>
            <p:spPr>
              <a:xfrm>
                <a:off x="6502771" y="3056150"/>
                <a:ext cx="13875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1" name="Google Shape;181;p18"/>
              <p:cNvCxnSpPr/>
              <p:nvPr/>
            </p:nvCxnSpPr>
            <p:spPr>
              <a:xfrm>
                <a:off x="6826230" y="3187401"/>
                <a:ext cx="0" cy="293682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p18"/>
              <p:cNvCxnSpPr/>
              <p:nvPr/>
            </p:nvCxnSpPr>
            <p:spPr>
              <a:xfrm>
                <a:off x="6826230" y="3481083"/>
                <a:ext cx="0" cy="1258008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p18"/>
              <p:cNvCxnSpPr/>
              <p:nvPr/>
            </p:nvCxnSpPr>
            <p:spPr>
              <a:xfrm>
                <a:off x="6826973" y="3502128"/>
                <a:ext cx="13875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4" name="Google Shape;184;p18"/>
              <p:cNvCxnSpPr/>
              <p:nvPr/>
            </p:nvCxnSpPr>
            <p:spPr>
              <a:xfrm>
                <a:off x="7102455" y="3646662"/>
                <a:ext cx="0" cy="686826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85" name="Google Shape;185;p18"/>
              <p:cNvSpPr/>
              <p:nvPr/>
            </p:nvSpPr>
            <p:spPr>
              <a:xfrm>
                <a:off x="7239184" y="3773779"/>
                <a:ext cx="1092562" cy="289069"/>
              </a:xfrm>
              <a:custGeom>
                <a:rect b="b" l="l" r="r" t="t"/>
                <a:pathLst>
                  <a:path extrusionOk="0" h="425496" w="1092562">
                    <a:moveTo>
                      <a:pt x="0" y="42550"/>
                    </a:moveTo>
                    <a:cubicBezTo>
                      <a:pt x="0" y="19050"/>
                      <a:pt x="19050" y="0"/>
                      <a:pt x="42550" y="0"/>
                    </a:cubicBezTo>
                    <a:lnTo>
                      <a:pt x="1050012" y="0"/>
                    </a:lnTo>
                    <a:cubicBezTo>
                      <a:pt x="1073512" y="0"/>
                      <a:pt x="1092562" y="19050"/>
                      <a:pt x="1092562" y="42550"/>
                    </a:cubicBezTo>
                    <a:lnTo>
                      <a:pt x="1092562" y="382946"/>
                    </a:lnTo>
                    <a:cubicBezTo>
                      <a:pt x="1092562" y="406446"/>
                      <a:pt x="1073512" y="425496"/>
                      <a:pt x="1050012" y="425496"/>
                    </a:cubicBezTo>
                    <a:lnTo>
                      <a:pt x="42550" y="425496"/>
                    </a:lnTo>
                    <a:cubicBezTo>
                      <a:pt x="19050" y="425496"/>
                      <a:pt x="0" y="406446"/>
                      <a:pt x="0" y="382946"/>
                    </a:cubicBezTo>
                    <a:lnTo>
                      <a:pt x="0" y="42550"/>
                    </a:lnTo>
                    <a:close/>
                  </a:path>
                </a:pathLst>
              </a:custGeom>
              <a:solidFill>
                <a:srgbClr val="FF0000"/>
              </a:solidFill>
              <a:ln cap="flat" cmpd="sng" w="12700">
                <a:solidFill>
                  <a:srgbClr val="4372C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2925" lIns="58175" spcFirstLastPara="1" rIns="58175" wrap="square" tIns="429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uk-UA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6" name="Google Shape;186;p18"/>
              <p:cNvCxnSpPr/>
              <p:nvPr/>
            </p:nvCxnSpPr>
            <p:spPr>
              <a:xfrm>
                <a:off x="7100430" y="3954603"/>
                <a:ext cx="13875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87" name="Google Shape;187;p18"/>
              <p:cNvSpPr/>
              <p:nvPr/>
            </p:nvSpPr>
            <p:spPr>
              <a:xfrm>
                <a:off x="7239184" y="4153347"/>
                <a:ext cx="1092562" cy="289069"/>
              </a:xfrm>
              <a:custGeom>
                <a:rect b="b" l="l" r="r" t="t"/>
                <a:pathLst>
                  <a:path extrusionOk="0" h="425496" w="1092562">
                    <a:moveTo>
                      <a:pt x="0" y="42550"/>
                    </a:moveTo>
                    <a:cubicBezTo>
                      <a:pt x="0" y="19050"/>
                      <a:pt x="19050" y="0"/>
                      <a:pt x="42550" y="0"/>
                    </a:cubicBezTo>
                    <a:lnTo>
                      <a:pt x="1050012" y="0"/>
                    </a:lnTo>
                    <a:cubicBezTo>
                      <a:pt x="1073512" y="0"/>
                      <a:pt x="1092562" y="19050"/>
                      <a:pt x="1092562" y="42550"/>
                    </a:cubicBezTo>
                    <a:lnTo>
                      <a:pt x="1092562" y="382946"/>
                    </a:lnTo>
                    <a:cubicBezTo>
                      <a:pt x="1092562" y="406446"/>
                      <a:pt x="1073512" y="425496"/>
                      <a:pt x="1050012" y="425496"/>
                    </a:cubicBezTo>
                    <a:lnTo>
                      <a:pt x="42550" y="425496"/>
                    </a:lnTo>
                    <a:cubicBezTo>
                      <a:pt x="19050" y="425496"/>
                      <a:pt x="0" y="406446"/>
                      <a:pt x="0" y="382946"/>
                    </a:cubicBezTo>
                    <a:lnTo>
                      <a:pt x="0" y="4255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2700">
                <a:solidFill>
                  <a:srgbClr val="4372C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2925" lIns="58175" spcFirstLastPara="1" rIns="58175" wrap="square" tIns="429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uk-UA" sz="1800" u="none" cap="none" strike="noStrike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</a:t>
                </a:r>
                <a:endParaRPr b="0" i="0" sz="18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8" name="Google Shape;188;p18"/>
              <p:cNvCxnSpPr/>
              <p:nvPr/>
            </p:nvCxnSpPr>
            <p:spPr>
              <a:xfrm>
                <a:off x="7100430" y="4334171"/>
                <a:ext cx="13875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89" name="Google Shape;189;p18"/>
              <p:cNvSpPr/>
              <p:nvPr/>
            </p:nvSpPr>
            <p:spPr>
              <a:xfrm>
                <a:off x="6419446" y="2472918"/>
                <a:ext cx="1092562" cy="289069"/>
              </a:xfrm>
              <a:custGeom>
                <a:rect b="b" l="l" r="r" t="t"/>
                <a:pathLst>
                  <a:path extrusionOk="0" h="425496" w="1092562">
                    <a:moveTo>
                      <a:pt x="0" y="42550"/>
                    </a:moveTo>
                    <a:cubicBezTo>
                      <a:pt x="0" y="19050"/>
                      <a:pt x="19050" y="0"/>
                      <a:pt x="42550" y="0"/>
                    </a:cubicBezTo>
                    <a:lnTo>
                      <a:pt x="1050012" y="0"/>
                    </a:lnTo>
                    <a:cubicBezTo>
                      <a:pt x="1073512" y="0"/>
                      <a:pt x="1092562" y="19050"/>
                      <a:pt x="1092562" y="42550"/>
                    </a:cubicBezTo>
                    <a:lnTo>
                      <a:pt x="1092562" y="382946"/>
                    </a:lnTo>
                    <a:cubicBezTo>
                      <a:pt x="1092562" y="406446"/>
                      <a:pt x="1073512" y="425496"/>
                      <a:pt x="1050012" y="425496"/>
                    </a:cubicBezTo>
                    <a:lnTo>
                      <a:pt x="42550" y="425496"/>
                    </a:lnTo>
                    <a:cubicBezTo>
                      <a:pt x="19050" y="425496"/>
                      <a:pt x="0" y="406446"/>
                      <a:pt x="0" y="382946"/>
                    </a:cubicBezTo>
                    <a:lnTo>
                      <a:pt x="0" y="4255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4372C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2925" lIns="58175" spcFirstLastPara="1" rIns="58175" wrap="square" tIns="429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uk-UA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div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0" name="Google Shape;190;p18"/>
            <p:cNvSpPr/>
            <p:nvPr/>
          </p:nvSpPr>
          <p:spPr>
            <a:xfrm>
              <a:off x="1139731" y="4350174"/>
              <a:ext cx="1092562" cy="289069"/>
            </a:xfrm>
            <a:custGeom>
              <a:rect b="b" l="l" r="r" t="t"/>
              <a:pathLst>
                <a:path extrusionOk="0" h="425496" w="1092562">
                  <a:moveTo>
                    <a:pt x="0" y="42550"/>
                  </a:moveTo>
                  <a:cubicBezTo>
                    <a:pt x="0" y="19050"/>
                    <a:pt x="19050" y="0"/>
                    <a:pt x="42550" y="0"/>
                  </a:cubicBezTo>
                  <a:lnTo>
                    <a:pt x="1050012" y="0"/>
                  </a:lnTo>
                  <a:cubicBezTo>
                    <a:pt x="1073512" y="0"/>
                    <a:pt x="1092562" y="19050"/>
                    <a:pt x="1092562" y="42550"/>
                  </a:cubicBezTo>
                  <a:lnTo>
                    <a:pt x="1092562" y="382946"/>
                  </a:lnTo>
                  <a:cubicBezTo>
                    <a:pt x="1092562" y="406446"/>
                    <a:pt x="1073512" y="425496"/>
                    <a:pt x="1050012" y="425496"/>
                  </a:cubicBezTo>
                  <a:lnTo>
                    <a:pt x="42550" y="425496"/>
                  </a:lnTo>
                  <a:cubicBezTo>
                    <a:pt x="19050" y="425496"/>
                    <a:pt x="0" y="406446"/>
                    <a:pt x="0" y="382946"/>
                  </a:cubicBezTo>
                  <a:lnTo>
                    <a:pt x="0" y="42550"/>
                  </a:lnTo>
                  <a:close/>
                </a:path>
              </a:pathLst>
            </a:custGeom>
            <a:solidFill>
              <a:srgbClr val="FF0000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2925" lIns="58175" spcFirstLastPara="1" rIns="58175" wrap="square" tIns="42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uk-UA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button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1" name="Google Shape;191;p18"/>
            <p:cNvCxnSpPr/>
            <p:nvPr/>
          </p:nvCxnSpPr>
          <p:spPr>
            <a:xfrm>
              <a:off x="1000977" y="4530998"/>
              <a:ext cx="138754" cy="0"/>
            </a:xfrm>
            <a:prstGeom prst="straightConnector1">
              <a:avLst/>
            </a:prstGeom>
            <a:noFill/>
            <a:ln cap="flat" cmpd="sng" w="9525">
              <a:solidFill>
                <a:srgbClr val="4472C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92" name="Google Shape;192;p18"/>
          <p:cNvCxnSpPr/>
          <p:nvPr/>
        </p:nvCxnSpPr>
        <p:spPr>
          <a:xfrm>
            <a:off x="4483448" y="2728880"/>
            <a:ext cx="2106812" cy="0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3" name="Google Shape;193;p18"/>
          <p:cNvCxnSpPr/>
          <p:nvPr/>
        </p:nvCxnSpPr>
        <p:spPr>
          <a:xfrm>
            <a:off x="4775838" y="4407762"/>
            <a:ext cx="2118315" cy="11953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4" name="Google Shape;194;p18"/>
          <p:cNvCxnSpPr/>
          <p:nvPr/>
        </p:nvCxnSpPr>
        <p:spPr>
          <a:xfrm flipH="1" rot="10800000">
            <a:off x="5085923" y="3600277"/>
            <a:ext cx="2052279" cy="14350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5" name="Google Shape;195;p18"/>
          <p:cNvCxnSpPr/>
          <p:nvPr/>
        </p:nvCxnSpPr>
        <p:spPr>
          <a:xfrm>
            <a:off x="5085923" y="3993311"/>
            <a:ext cx="2032619" cy="4679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6" name="Google Shape;196;p18"/>
          <p:cNvCxnSpPr/>
          <p:nvPr/>
        </p:nvCxnSpPr>
        <p:spPr>
          <a:xfrm>
            <a:off x="4775838" y="3197556"/>
            <a:ext cx="2089944" cy="0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97" name="Google Shape;197;p18"/>
          <p:cNvSpPr txBox="1"/>
          <p:nvPr/>
        </p:nvSpPr>
        <p:spPr>
          <a:xfrm>
            <a:off x="8794599" y="3700942"/>
            <a:ext cx="2596938" cy="8309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Наприклад при кліку на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змінено візуальний стан цих двох елементів.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18"/>
          <p:cNvCxnSpPr>
            <a:stCxn id="197" idx="1"/>
          </p:cNvCxnSpPr>
          <p:nvPr/>
        </p:nvCxnSpPr>
        <p:spPr>
          <a:xfrm rot="10800000">
            <a:off x="8280399" y="3672120"/>
            <a:ext cx="514200" cy="444300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9" name="Google Shape;199;p18"/>
          <p:cNvCxnSpPr>
            <a:stCxn id="197" idx="1"/>
          </p:cNvCxnSpPr>
          <p:nvPr/>
        </p:nvCxnSpPr>
        <p:spPr>
          <a:xfrm flipH="1">
            <a:off x="8004399" y="4116420"/>
            <a:ext cx="790200" cy="281700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/>
        </p:nvSpPr>
        <p:spPr>
          <a:xfrm>
            <a:off x="415650" y="78845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React — взаємодія с DOM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5" name="Google Shape;205;p19"/>
          <p:cNvGrpSpPr/>
          <p:nvPr/>
        </p:nvGrpSpPr>
        <p:grpSpPr>
          <a:xfrm>
            <a:off x="6421521" y="2241791"/>
            <a:ext cx="1912300" cy="2374418"/>
            <a:chOff x="593450" y="2264825"/>
            <a:chExt cx="1912300" cy="2374418"/>
          </a:xfrm>
        </p:grpSpPr>
        <p:grpSp>
          <p:nvGrpSpPr>
            <p:cNvPr id="206" name="Google Shape;206;p19"/>
            <p:cNvGrpSpPr/>
            <p:nvPr/>
          </p:nvGrpSpPr>
          <p:grpSpPr>
            <a:xfrm>
              <a:off x="593450" y="2264825"/>
              <a:ext cx="1912300" cy="2266173"/>
              <a:chOff x="6419446" y="2472918"/>
              <a:chExt cx="1912300" cy="2266173"/>
            </a:xfrm>
          </p:grpSpPr>
          <p:sp>
            <p:nvSpPr>
              <p:cNvPr id="207" name="Google Shape;207;p19"/>
              <p:cNvSpPr/>
              <p:nvPr/>
            </p:nvSpPr>
            <p:spPr>
              <a:xfrm>
                <a:off x="6643186" y="2902382"/>
                <a:ext cx="1092562" cy="289069"/>
              </a:xfrm>
              <a:custGeom>
                <a:rect b="b" l="l" r="r" t="t"/>
                <a:pathLst>
                  <a:path extrusionOk="0" h="425496" w="1092562">
                    <a:moveTo>
                      <a:pt x="0" y="42550"/>
                    </a:moveTo>
                    <a:cubicBezTo>
                      <a:pt x="0" y="19050"/>
                      <a:pt x="19050" y="0"/>
                      <a:pt x="42550" y="0"/>
                    </a:cubicBezTo>
                    <a:lnTo>
                      <a:pt x="1050012" y="0"/>
                    </a:lnTo>
                    <a:cubicBezTo>
                      <a:pt x="1073512" y="0"/>
                      <a:pt x="1092562" y="19050"/>
                      <a:pt x="1092562" y="42550"/>
                    </a:cubicBezTo>
                    <a:lnTo>
                      <a:pt x="1092562" y="382946"/>
                    </a:lnTo>
                    <a:cubicBezTo>
                      <a:pt x="1092562" y="406446"/>
                      <a:pt x="1073512" y="425496"/>
                      <a:pt x="1050012" y="425496"/>
                    </a:cubicBezTo>
                    <a:lnTo>
                      <a:pt x="42550" y="425496"/>
                    </a:lnTo>
                    <a:cubicBezTo>
                      <a:pt x="19050" y="425496"/>
                      <a:pt x="0" y="406446"/>
                      <a:pt x="0" y="382946"/>
                    </a:cubicBezTo>
                    <a:lnTo>
                      <a:pt x="0" y="4255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2700">
                <a:solidFill>
                  <a:srgbClr val="4372C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2925" lIns="58175" spcFirstLastPara="1" rIns="58175" wrap="square" tIns="429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uk-UA" sz="1800" u="none" cap="none" strike="noStrike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div</a:t>
                </a:r>
                <a:endParaRPr b="0" i="0" sz="18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9"/>
              <p:cNvSpPr/>
              <p:nvPr/>
            </p:nvSpPr>
            <p:spPr>
              <a:xfrm>
                <a:off x="6965727" y="3357593"/>
                <a:ext cx="1095884" cy="289069"/>
              </a:xfrm>
              <a:custGeom>
                <a:rect b="b" l="l" r="r" t="t"/>
                <a:pathLst>
                  <a:path extrusionOk="0" h="421002" w="1095884">
                    <a:moveTo>
                      <a:pt x="0" y="42100"/>
                    </a:moveTo>
                    <a:cubicBezTo>
                      <a:pt x="0" y="18849"/>
                      <a:pt x="18849" y="0"/>
                      <a:pt x="42100" y="0"/>
                    </a:cubicBezTo>
                    <a:lnTo>
                      <a:pt x="1053784" y="0"/>
                    </a:lnTo>
                    <a:cubicBezTo>
                      <a:pt x="1077035" y="0"/>
                      <a:pt x="1095884" y="18849"/>
                      <a:pt x="1095884" y="42100"/>
                    </a:cubicBezTo>
                    <a:lnTo>
                      <a:pt x="1095884" y="378902"/>
                    </a:lnTo>
                    <a:cubicBezTo>
                      <a:pt x="1095884" y="402153"/>
                      <a:pt x="1077035" y="421002"/>
                      <a:pt x="1053784" y="421002"/>
                    </a:cubicBezTo>
                    <a:lnTo>
                      <a:pt x="42100" y="421002"/>
                    </a:lnTo>
                    <a:cubicBezTo>
                      <a:pt x="18849" y="421002"/>
                      <a:pt x="0" y="402153"/>
                      <a:pt x="0" y="378902"/>
                    </a:cubicBezTo>
                    <a:lnTo>
                      <a:pt x="0" y="4210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2700">
                <a:solidFill>
                  <a:srgbClr val="4372C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2800" lIns="58050" spcFirstLastPara="1" rIns="58050" wrap="square" tIns="428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uk-UA" sz="1800" u="none" cap="none" strike="noStrike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ul</a:t>
                </a:r>
                <a:endParaRPr b="0" i="0" sz="18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9" name="Google Shape;209;p19"/>
              <p:cNvCxnSpPr/>
              <p:nvPr/>
            </p:nvCxnSpPr>
            <p:spPr>
              <a:xfrm>
                <a:off x="6502771" y="2762468"/>
                <a:ext cx="0" cy="293682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0" name="Google Shape;210;p19"/>
              <p:cNvCxnSpPr/>
              <p:nvPr/>
            </p:nvCxnSpPr>
            <p:spPr>
              <a:xfrm>
                <a:off x="6502771" y="3056150"/>
                <a:ext cx="13875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19"/>
              <p:cNvCxnSpPr/>
              <p:nvPr/>
            </p:nvCxnSpPr>
            <p:spPr>
              <a:xfrm>
                <a:off x="6826230" y="3187401"/>
                <a:ext cx="0" cy="293682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19"/>
              <p:cNvCxnSpPr/>
              <p:nvPr/>
            </p:nvCxnSpPr>
            <p:spPr>
              <a:xfrm>
                <a:off x="6826230" y="3481083"/>
                <a:ext cx="0" cy="1258008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19"/>
              <p:cNvCxnSpPr/>
              <p:nvPr/>
            </p:nvCxnSpPr>
            <p:spPr>
              <a:xfrm>
                <a:off x="6826973" y="3502128"/>
                <a:ext cx="13875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p19"/>
              <p:cNvCxnSpPr/>
              <p:nvPr/>
            </p:nvCxnSpPr>
            <p:spPr>
              <a:xfrm>
                <a:off x="7102455" y="3646662"/>
                <a:ext cx="0" cy="686826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15" name="Google Shape;215;p19"/>
              <p:cNvSpPr/>
              <p:nvPr/>
            </p:nvSpPr>
            <p:spPr>
              <a:xfrm>
                <a:off x="7239184" y="3773779"/>
                <a:ext cx="1092562" cy="289069"/>
              </a:xfrm>
              <a:custGeom>
                <a:rect b="b" l="l" r="r" t="t"/>
                <a:pathLst>
                  <a:path extrusionOk="0" h="425496" w="1092562">
                    <a:moveTo>
                      <a:pt x="0" y="42550"/>
                    </a:moveTo>
                    <a:cubicBezTo>
                      <a:pt x="0" y="19050"/>
                      <a:pt x="19050" y="0"/>
                      <a:pt x="42550" y="0"/>
                    </a:cubicBezTo>
                    <a:lnTo>
                      <a:pt x="1050012" y="0"/>
                    </a:lnTo>
                    <a:cubicBezTo>
                      <a:pt x="1073512" y="0"/>
                      <a:pt x="1092562" y="19050"/>
                      <a:pt x="1092562" y="42550"/>
                    </a:cubicBezTo>
                    <a:lnTo>
                      <a:pt x="1092562" y="382946"/>
                    </a:lnTo>
                    <a:cubicBezTo>
                      <a:pt x="1092562" y="406446"/>
                      <a:pt x="1073512" y="425496"/>
                      <a:pt x="1050012" y="425496"/>
                    </a:cubicBezTo>
                    <a:lnTo>
                      <a:pt x="42550" y="425496"/>
                    </a:lnTo>
                    <a:cubicBezTo>
                      <a:pt x="19050" y="425496"/>
                      <a:pt x="0" y="406446"/>
                      <a:pt x="0" y="382946"/>
                    </a:cubicBezTo>
                    <a:lnTo>
                      <a:pt x="0" y="42550"/>
                    </a:lnTo>
                    <a:close/>
                  </a:path>
                </a:pathLst>
              </a:custGeom>
              <a:solidFill>
                <a:srgbClr val="FF0000"/>
              </a:solidFill>
              <a:ln cap="flat" cmpd="sng" w="12700">
                <a:solidFill>
                  <a:srgbClr val="4372C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2925" lIns="58175" spcFirstLastPara="1" rIns="58175" wrap="square" tIns="429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uk-UA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6" name="Google Shape;216;p19"/>
              <p:cNvCxnSpPr/>
              <p:nvPr/>
            </p:nvCxnSpPr>
            <p:spPr>
              <a:xfrm>
                <a:off x="7100430" y="3954603"/>
                <a:ext cx="13875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17" name="Google Shape;217;p19"/>
              <p:cNvSpPr/>
              <p:nvPr/>
            </p:nvSpPr>
            <p:spPr>
              <a:xfrm>
                <a:off x="7239184" y="4153347"/>
                <a:ext cx="1092562" cy="289069"/>
              </a:xfrm>
              <a:custGeom>
                <a:rect b="b" l="l" r="r" t="t"/>
                <a:pathLst>
                  <a:path extrusionOk="0" h="425496" w="1092562">
                    <a:moveTo>
                      <a:pt x="0" y="42550"/>
                    </a:moveTo>
                    <a:cubicBezTo>
                      <a:pt x="0" y="19050"/>
                      <a:pt x="19050" y="0"/>
                      <a:pt x="42550" y="0"/>
                    </a:cubicBezTo>
                    <a:lnTo>
                      <a:pt x="1050012" y="0"/>
                    </a:lnTo>
                    <a:cubicBezTo>
                      <a:pt x="1073512" y="0"/>
                      <a:pt x="1092562" y="19050"/>
                      <a:pt x="1092562" y="42550"/>
                    </a:cubicBezTo>
                    <a:lnTo>
                      <a:pt x="1092562" y="382946"/>
                    </a:lnTo>
                    <a:cubicBezTo>
                      <a:pt x="1092562" y="406446"/>
                      <a:pt x="1073512" y="425496"/>
                      <a:pt x="1050012" y="425496"/>
                    </a:cubicBezTo>
                    <a:lnTo>
                      <a:pt x="42550" y="425496"/>
                    </a:lnTo>
                    <a:cubicBezTo>
                      <a:pt x="19050" y="425496"/>
                      <a:pt x="0" y="406446"/>
                      <a:pt x="0" y="382946"/>
                    </a:cubicBezTo>
                    <a:lnTo>
                      <a:pt x="0" y="4255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2700">
                <a:solidFill>
                  <a:srgbClr val="4372C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2925" lIns="58175" spcFirstLastPara="1" rIns="58175" wrap="square" tIns="429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uk-UA" sz="1800" u="none" cap="none" strike="noStrike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</a:t>
                </a:r>
                <a:endParaRPr b="0" i="0" sz="18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8" name="Google Shape;218;p19"/>
              <p:cNvCxnSpPr/>
              <p:nvPr/>
            </p:nvCxnSpPr>
            <p:spPr>
              <a:xfrm>
                <a:off x="7100430" y="4334171"/>
                <a:ext cx="13875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19" name="Google Shape;219;p19"/>
              <p:cNvSpPr/>
              <p:nvPr/>
            </p:nvSpPr>
            <p:spPr>
              <a:xfrm>
                <a:off x="6419446" y="2472918"/>
                <a:ext cx="1092562" cy="289069"/>
              </a:xfrm>
              <a:custGeom>
                <a:rect b="b" l="l" r="r" t="t"/>
                <a:pathLst>
                  <a:path extrusionOk="0" h="425496" w="1092562">
                    <a:moveTo>
                      <a:pt x="0" y="42550"/>
                    </a:moveTo>
                    <a:cubicBezTo>
                      <a:pt x="0" y="19050"/>
                      <a:pt x="19050" y="0"/>
                      <a:pt x="42550" y="0"/>
                    </a:cubicBezTo>
                    <a:lnTo>
                      <a:pt x="1050012" y="0"/>
                    </a:lnTo>
                    <a:cubicBezTo>
                      <a:pt x="1073512" y="0"/>
                      <a:pt x="1092562" y="19050"/>
                      <a:pt x="1092562" y="42550"/>
                    </a:cubicBezTo>
                    <a:lnTo>
                      <a:pt x="1092562" y="382946"/>
                    </a:lnTo>
                    <a:cubicBezTo>
                      <a:pt x="1092562" y="406446"/>
                      <a:pt x="1073512" y="425496"/>
                      <a:pt x="1050012" y="425496"/>
                    </a:cubicBezTo>
                    <a:lnTo>
                      <a:pt x="42550" y="425496"/>
                    </a:lnTo>
                    <a:cubicBezTo>
                      <a:pt x="19050" y="425496"/>
                      <a:pt x="0" y="406446"/>
                      <a:pt x="0" y="382946"/>
                    </a:cubicBezTo>
                    <a:lnTo>
                      <a:pt x="0" y="4255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4372C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2925" lIns="58175" spcFirstLastPara="1" rIns="58175" wrap="square" tIns="429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uk-UA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div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0" name="Google Shape;220;p19"/>
            <p:cNvSpPr/>
            <p:nvPr/>
          </p:nvSpPr>
          <p:spPr>
            <a:xfrm>
              <a:off x="1139731" y="4350174"/>
              <a:ext cx="1092562" cy="289069"/>
            </a:xfrm>
            <a:custGeom>
              <a:rect b="b" l="l" r="r" t="t"/>
              <a:pathLst>
                <a:path extrusionOk="0" h="425496" w="1092562">
                  <a:moveTo>
                    <a:pt x="0" y="42550"/>
                  </a:moveTo>
                  <a:cubicBezTo>
                    <a:pt x="0" y="19050"/>
                    <a:pt x="19050" y="0"/>
                    <a:pt x="42550" y="0"/>
                  </a:cubicBezTo>
                  <a:lnTo>
                    <a:pt x="1050012" y="0"/>
                  </a:lnTo>
                  <a:cubicBezTo>
                    <a:pt x="1073512" y="0"/>
                    <a:pt x="1092562" y="19050"/>
                    <a:pt x="1092562" y="42550"/>
                  </a:cubicBezTo>
                  <a:lnTo>
                    <a:pt x="1092562" y="382946"/>
                  </a:lnTo>
                  <a:cubicBezTo>
                    <a:pt x="1092562" y="406446"/>
                    <a:pt x="1073512" y="425496"/>
                    <a:pt x="1050012" y="425496"/>
                  </a:cubicBezTo>
                  <a:lnTo>
                    <a:pt x="42550" y="425496"/>
                  </a:lnTo>
                  <a:cubicBezTo>
                    <a:pt x="19050" y="425496"/>
                    <a:pt x="0" y="406446"/>
                    <a:pt x="0" y="382946"/>
                  </a:cubicBezTo>
                  <a:lnTo>
                    <a:pt x="0" y="42550"/>
                  </a:lnTo>
                  <a:close/>
                </a:path>
              </a:pathLst>
            </a:custGeom>
            <a:solidFill>
              <a:srgbClr val="FF0000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2925" lIns="58175" spcFirstLastPara="1" rIns="58175" wrap="square" tIns="42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uk-UA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button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1" name="Google Shape;221;p19"/>
            <p:cNvCxnSpPr/>
            <p:nvPr/>
          </p:nvCxnSpPr>
          <p:spPr>
            <a:xfrm>
              <a:off x="1000977" y="4530998"/>
              <a:ext cx="138754" cy="0"/>
            </a:xfrm>
            <a:prstGeom prst="straightConnector1">
              <a:avLst/>
            </a:prstGeom>
            <a:noFill/>
            <a:ln cap="flat" cmpd="sng" w="9525">
              <a:solidFill>
                <a:srgbClr val="4472C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22" name="Google Shape;222;p19"/>
          <p:cNvSpPr txBox="1"/>
          <p:nvPr/>
        </p:nvSpPr>
        <p:spPr>
          <a:xfrm>
            <a:off x="502920" y="1027829"/>
            <a:ext cx="11273430" cy="33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Після знаходження відмінностей, то розуміння які саме елементи змінилися,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змінює ці елементи у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реальному DOM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19"/>
          <p:cNvGrpSpPr/>
          <p:nvPr/>
        </p:nvGrpSpPr>
        <p:grpSpPr>
          <a:xfrm>
            <a:off x="3107276" y="2241791"/>
            <a:ext cx="1912300" cy="2374418"/>
            <a:chOff x="593450" y="2264825"/>
            <a:chExt cx="1912300" cy="2374418"/>
          </a:xfrm>
        </p:grpSpPr>
        <p:grpSp>
          <p:nvGrpSpPr>
            <p:cNvPr id="224" name="Google Shape;224;p19"/>
            <p:cNvGrpSpPr/>
            <p:nvPr/>
          </p:nvGrpSpPr>
          <p:grpSpPr>
            <a:xfrm>
              <a:off x="593450" y="2264825"/>
              <a:ext cx="1912300" cy="2266173"/>
              <a:chOff x="6419446" y="2472918"/>
              <a:chExt cx="1912300" cy="2266173"/>
            </a:xfrm>
          </p:grpSpPr>
          <p:sp>
            <p:nvSpPr>
              <p:cNvPr id="225" name="Google Shape;225;p19"/>
              <p:cNvSpPr/>
              <p:nvPr/>
            </p:nvSpPr>
            <p:spPr>
              <a:xfrm>
                <a:off x="6643186" y="2902382"/>
                <a:ext cx="1092562" cy="289069"/>
              </a:xfrm>
              <a:custGeom>
                <a:rect b="b" l="l" r="r" t="t"/>
                <a:pathLst>
                  <a:path extrusionOk="0" h="425496" w="1092562">
                    <a:moveTo>
                      <a:pt x="0" y="42550"/>
                    </a:moveTo>
                    <a:cubicBezTo>
                      <a:pt x="0" y="19050"/>
                      <a:pt x="19050" y="0"/>
                      <a:pt x="42550" y="0"/>
                    </a:cubicBezTo>
                    <a:lnTo>
                      <a:pt x="1050012" y="0"/>
                    </a:lnTo>
                    <a:cubicBezTo>
                      <a:pt x="1073512" y="0"/>
                      <a:pt x="1092562" y="19050"/>
                      <a:pt x="1092562" y="42550"/>
                    </a:cubicBezTo>
                    <a:lnTo>
                      <a:pt x="1092562" y="382946"/>
                    </a:lnTo>
                    <a:cubicBezTo>
                      <a:pt x="1092562" y="406446"/>
                      <a:pt x="1073512" y="425496"/>
                      <a:pt x="1050012" y="425496"/>
                    </a:cubicBezTo>
                    <a:lnTo>
                      <a:pt x="42550" y="425496"/>
                    </a:lnTo>
                    <a:cubicBezTo>
                      <a:pt x="19050" y="425496"/>
                      <a:pt x="0" y="406446"/>
                      <a:pt x="0" y="382946"/>
                    </a:cubicBezTo>
                    <a:lnTo>
                      <a:pt x="0" y="4255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2700">
                <a:solidFill>
                  <a:srgbClr val="4372C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2925" lIns="58175" spcFirstLastPara="1" rIns="58175" wrap="square" tIns="429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uk-UA" sz="1800" u="none" cap="none" strike="noStrike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div</a:t>
                </a:r>
                <a:endParaRPr b="0" i="0" sz="18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9"/>
              <p:cNvSpPr/>
              <p:nvPr/>
            </p:nvSpPr>
            <p:spPr>
              <a:xfrm>
                <a:off x="6965727" y="3357593"/>
                <a:ext cx="1095884" cy="289069"/>
              </a:xfrm>
              <a:custGeom>
                <a:rect b="b" l="l" r="r" t="t"/>
                <a:pathLst>
                  <a:path extrusionOk="0" h="421002" w="1095884">
                    <a:moveTo>
                      <a:pt x="0" y="42100"/>
                    </a:moveTo>
                    <a:cubicBezTo>
                      <a:pt x="0" y="18849"/>
                      <a:pt x="18849" y="0"/>
                      <a:pt x="42100" y="0"/>
                    </a:cubicBezTo>
                    <a:lnTo>
                      <a:pt x="1053784" y="0"/>
                    </a:lnTo>
                    <a:cubicBezTo>
                      <a:pt x="1077035" y="0"/>
                      <a:pt x="1095884" y="18849"/>
                      <a:pt x="1095884" y="42100"/>
                    </a:cubicBezTo>
                    <a:lnTo>
                      <a:pt x="1095884" y="378902"/>
                    </a:lnTo>
                    <a:cubicBezTo>
                      <a:pt x="1095884" y="402153"/>
                      <a:pt x="1077035" y="421002"/>
                      <a:pt x="1053784" y="421002"/>
                    </a:cubicBezTo>
                    <a:lnTo>
                      <a:pt x="42100" y="421002"/>
                    </a:lnTo>
                    <a:cubicBezTo>
                      <a:pt x="18849" y="421002"/>
                      <a:pt x="0" y="402153"/>
                      <a:pt x="0" y="378902"/>
                    </a:cubicBezTo>
                    <a:lnTo>
                      <a:pt x="0" y="4210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2700">
                <a:solidFill>
                  <a:srgbClr val="4372C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2800" lIns="58050" spcFirstLastPara="1" rIns="58050" wrap="square" tIns="428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uk-UA" sz="1800" u="none" cap="none" strike="noStrike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ul</a:t>
                </a:r>
                <a:endParaRPr b="0" i="0" sz="18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7" name="Google Shape;227;p19"/>
              <p:cNvCxnSpPr/>
              <p:nvPr/>
            </p:nvCxnSpPr>
            <p:spPr>
              <a:xfrm>
                <a:off x="6502771" y="2762468"/>
                <a:ext cx="0" cy="293682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" name="Google Shape;228;p19"/>
              <p:cNvCxnSpPr/>
              <p:nvPr/>
            </p:nvCxnSpPr>
            <p:spPr>
              <a:xfrm>
                <a:off x="6502771" y="3056150"/>
                <a:ext cx="13875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19"/>
              <p:cNvCxnSpPr/>
              <p:nvPr/>
            </p:nvCxnSpPr>
            <p:spPr>
              <a:xfrm>
                <a:off x="6826230" y="3187401"/>
                <a:ext cx="0" cy="293682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19"/>
              <p:cNvCxnSpPr/>
              <p:nvPr/>
            </p:nvCxnSpPr>
            <p:spPr>
              <a:xfrm>
                <a:off x="6826230" y="3481083"/>
                <a:ext cx="0" cy="1258008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p19"/>
              <p:cNvCxnSpPr/>
              <p:nvPr/>
            </p:nvCxnSpPr>
            <p:spPr>
              <a:xfrm>
                <a:off x="6826973" y="3502128"/>
                <a:ext cx="13875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2" name="Google Shape;232;p19"/>
              <p:cNvCxnSpPr/>
              <p:nvPr/>
            </p:nvCxnSpPr>
            <p:spPr>
              <a:xfrm>
                <a:off x="7102455" y="3646662"/>
                <a:ext cx="0" cy="686826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33" name="Google Shape;233;p19"/>
              <p:cNvSpPr/>
              <p:nvPr/>
            </p:nvSpPr>
            <p:spPr>
              <a:xfrm>
                <a:off x="7239184" y="3773779"/>
                <a:ext cx="1092562" cy="289069"/>
              </a:xfrm>
              <a:custGeom>
                <a:rect b="b" l="l" r="r" t="t"/>
                <a:pathLst>
                  <a:path extrusionOk="0" h="425496" w="1092562">
                    <a:moveTo>
                      <a:pt x="0" y="42550"/>
                    </a:moveTo>
                    <a:cubicBezTo>
                      <a:pt x="0" y="19050"/>
                      <a:pt x="19050" y="0"/>
                      <a:pt x="42550" y="0"/>
                    </a:cubicBezTo>
                    <a:lnTo>
                      <a:pt x="1050012" y="0"/>
                    </a:lnTo>
                    <a:cubicBezTo>
                      <a:pt x="1073512" y="0"/>
                      <a:pt x="1092562" y="19050"/>
                      <a:pt x="1092562" y="42550"/>
                    </a:cubicBezTo>
                    <a:lnTo>
                      <a:pt x="1092562" y="382946"/>
                    </a:lnTo>
                    <a:cubicBezTo>
                      <a:pt x="1092562" y="406446"/>
                      <a:pt x="1073512" y="425496"/>
                      <a:pt x="1050012" y="425496"/>
                    </a:cubicBezTo>
                    <a:lnTo>
                      <a:pt x="42550" y="425496"/>
                    </a:lnTo>
                    <a:cubicBezTo>
                      <a:pt x="19050" y="425496"/>
                      <a:pt x="0" y="406446"/>
                      <a:pt x="0" y="382946"/>
                    </a:cubicBezTo>
                    <a:lnTo>
                      <a:pt x="0" y="4255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2700">
                <a:solidFill>
                  <a:srgbClr val="4372C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2925" lIns="58175" spcFirstLastPara="1" rIns="58175" wrap="square" tIns="429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uk-UA" sz="1800" u="none" cap="none" strike="noStrike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</a:t>
                </a:r>
                <a:endParaRPr b="0" i="0" sz="18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4" name="Google Shape;234;p19"/>
              <p:cNvCxnSpPr/>
              <p:nvPr/>
            </p:nvCxnSpPr>
            <p:spPr>
              <a:xfrm>
                <a:off x="7100430" y="3954603"/>
                <a:ext cx="13875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35" name="Google Shape;235;p19"/>
              <p:cNvSpPr/>
              <p:nvPr/>
            </p:nvSpPr>
            <p:spPr>
              <a:xfrm>
                <a:off x="7239184" y="4153347"/>
                <a:ext cx="1092562" cy="289069"/>
              </a:xfrm>
              <a:custGeom>
                <a:rect b="b" l="l" r="r" t="t"/>
                <a:pathLst>
                  <a:path extrusionOk="0" h="425496" w="1092562">
                    <a:moveTo>
                      <a:pt x="0" y="42550"/>
                    </a:moveTo>
                    <a:cubicBezTo>
                      <a:pt x="0" y="19050"/>
                      <a:pt x="19050" y="0"/>
                      <a:pt x="42550" y="0"/>
                    </a:cubicBezTo>
                    <a:lnTo>
                      <a:pt x="1050012" y="0"/>
                    </a:lnTo>
                    <a:cubicBezTo>
                      <a:pt x="1073512" y="0"/>
                      <a:pt x="1092562" y="19050"/>
                      <a:pt x="1092562" y="42550"/>
                    </a:cubicBezTo>
                    <a:lnTo>
                      <a:pt x="1092562" y="382946"/>
                    </a:lnTo>
                    <a:cubicBezTo>
                      <a:pt x="1092562" y="406446"/>
                      <a:pt x="1073512" y="425496"/>
                      <a:pt x="1050012" y="425496"/>
                    </a:cubicBezTo>
                    <a:lnTo>
                      <a:pt x="42550" y="425496"/>
                    </a:lnTo>
                    <a:cubicBezTo>
                      <a:pt x="19050" y="425496"/>
                      <a:pt x="0" y="406446"/>
                      <a:pt x="0" y="382946"/>
                    </a:cubicBezTo>
                    <a:lnTo>
                      <a:pt x="0" y="4255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2700">
                <a:solidFill>
                  <a:srgbClr val="4372C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2925" lIns="58175" spcFirstLastPara="1" rIns="58175" wrap="square" tIns="429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uk-UA" sz="1800" u="none" cap="none" strike="noStrike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</a:t>
                </a:r>
                <a:endParaRPr b="0" i="0" sz="18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6" name="Google Shape;236;p19"/>
              <p:cNvCxnSpPr/>
              <p:nvPr/>
            </p:nvCxnSpPr>
            <p:spPr>
              <a:xfrm>
                <a:off x="7100430" y="4334171"/>
                <a:ext cx="13875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37" name="Google Shape;237;p19"/>
              <p:cNvSpPr/>
              <p:nvPr/>
            </p:nvSpPr>
            <p:spPr>
              <a:xfrm>
                <a:off x="6419446" y="2472918"/>
                <a:ext cx="1092562" cy="289069"/>
              </a:xfrm>
              <a:custGeom>
                <a:rect b="b" l="l" r="r" t="t"/>
                <a:pathLst>
                  <a:path extrusionOk="0" h="425496" w="1092562">
                    <a:moveTo>
                      <a:pt x="0" y="42550"/>
                    </a:moveTo>
                    <a:cubicBezTo>
                      <a:pt x="0" y="19050"/>
                      <a:pt x="19050" y="0"/>
                      <a:pt x="42550" y="0"/>
                    </a:cubicBezTo>
                    <a:lnTo>
                      <a:pt x="1050012" y="0"/>
                    </a:lnTo>
                    <a:cubicBezTo>
                      <a:pt x="1073512" y="0"/>
                      <a:pt x="1092562" y="19050"/>
                      <a:pt x="1092562" y="42550"/>
                    </a:cubicBezTo>
                    <a:lnTo>
                      <a:pt x="1092562" y="382946"/>
                    </a:lnTo>
                    <a:cubicBezTo>
                      <a:pt x="1092562" y="406446"/>
                      <a:pt x="1073512" y="425496"/>
                      <a:pt x="1050012" y="425496"/>
                    </a:cubicBezTo>
                    <a:lnTo>
                      <a:pt x="42550" y="425496"/>
                    </a:lnTo>
                    <a:cubicBezTo>
                      <a:pt x="19050" y="425496"/>
                      <a:pt x="0" y="406446"/>
                      <a:pt x="0" y="382946"/>
                    </a:cubicBezTo>
                    <a:lnTo>
                      <a:pt x="0" y="4255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2700">
                <a:solidFill>
                  <a:srgbClr val="4372C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2925" lIns="58175" spcFirstLastPara="1" rIns="58175" wrap="square" tIns="429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uk-UA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div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8" name="Google Shape;238;p19"/>
            <p:cNvSpPr/>
            <p:nvPr/>
          </p:nvSpPr>
          <p:spPr>
            <a:xfrm>
              <a:off x="1139731" y="4350174"/>
              <a:ext cx="1092562" cy="289069"/>
            </a:xfrm>
            <a:custGeom>
              <a:rect b="b" l="l" r="r" t="t"/>
              <a:pathLst>
                <a:path extrusionOk="0" h="425496" w="1092562">
                  <a:moveTo>
                    <a:pt x="0" y="42550"/>
                  </a:moveTo>
                  <a:cubicBezTo>
                    <a:pt x="0" y="19050"/>
                    <a:pt x="19050" y="0"/>
                    <a:pt x="42550" y="0"/>
                  </a:cubicBezTo>
                  <a:lnTo>
                    <a:pt x="1050012" y="0"/>
                  </a:lnTo>
                  <a:cubicBezTo>
                    <a:pt x="1073512" y="0"/>
                    <a:pt x="1092562" y="19050"/>
                    <a:pt x="1092562" y="42550"/>
                  </a:cubicBezTo>
                  <a:lnTo>
                    <a:pt x="1092562" y="382946"/>
                  </a:lnTo>
                  <a:cubicBezTo>
                    <a:pt x="1092562" y="406446"/>
                    <a:pt x="1073512" y="425496"/>
                    <a:pt x="1050012" y="425496"/>
                  </a:cubicBezTo>
                  <a:lnTo>
                    <a:pt x="42550" y="425496"/>
                  </a:lnTo>
                  <a:cubicBezTo>
                    <a:pt x="19050" y="425496"/>
                    <a:pt x="0" y="406446"/>
                    <a:pt x="0" y="382946"/>
                  </a:cubicBezTo>
                  <a:lnTo>
                    <a:pt x="0" y="42550"/>
                  </a:ln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2925" lIns="58175" spcFirstLastPara="1" rIns="58175" wrap="square" tIns="42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uk-UA" sz="18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button</a:t>
              </a:r>
              <a:endPara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9" name="Google Shape;239;p19"/>
            <p:cNvCxnSpPr/>
            <p:nvPr/>
          </p:nvCxnSpPr>
          <p:spPr>
            <a:xfrm>
              <a:off x="1000977" y="4530998"/>
              <a:ext cx="138754" cy="0"/>
            </a:xfrm>
            <a:prstGeom prst="straightConnector1">
              <a:avLst/>
            </a:prstGeom>
            <a:noFill/>
            <a:ln cap="flat" cmpd="sng" w="9525">
              <a:solidFill>
                <a:srgbClr val="4472C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0" name="Google Shape;240;p19"/>
          <p:cNvSpPr txBox="1"/>
          <p:nvPr/>
        </p:nvSpPr>
        <p:spPr>
          <a:xfrm>
            <a:off x="3133261" y="1772751"/>
            <a:ext cx="1886315" cy="33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Реальний DOM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6421521" y="1743603"/>
            <a:ext cx="1912300" cy="33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Віртуальний DOM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19"/>
          <p:cNvCxnSpPr/>
          <p:nvPr/>
        </p:nvCxnSpPr>
        <p:spPr>
          <a:xfrm rot="10800000">
            <a:off x="5072662" y="3723476"/>
            <a:ext cx="2099221" cy="0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3" name="Google Shape;243;p19"/>
          <p:cNvCxnSpPr/>
          <p:nvPr/>
        </p:nvCxnSpPr>
        <p:spPr>
          <a:xfrm rot="10800000">
            <a:off x="4799204" y="4507964"/>
            <a:ext cx="2099221" cy="0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4" name="Google Shape;244;p19"/>
          <p:cNvSpPr txBox="1"/>
          <p:nvPr/>
        </p:nvSpPr>
        <p:spPr>
          <a:xfrm>
            <a:off x="3514061" y="4887637"/>
            <a:ext cx="4819760" cy="10771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змінює у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реальному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DOM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тільки ці окремі елементи. Не перемальовуючи всю сторінку (або весь блок). Такий підхід дозволяє оновлювати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реальний DOM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дуже швидко</a:t>
            </a:r>
            <a:r>
              <a:rPr b="1" i="0" lang="uk-UA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/>
          <p:nvPr/>
        </p:nvSpPr>
        <p:spPr>
          <a:xfrm>
            <a:off x="415650" y="78845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React — ключові структури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415650" y="1533673"/>
            <a:ext cx="11360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Компоненти (components)</a:t>
            </a:r>
            <a:r>
              <a:rPr b="1" i="0" lang="uk-UA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це будівельні блоки, їх умовно можна порівняти з тегами у HTML. З цих маленьких блоків будується вся веб-сторінка. Компоненти вкладаються один в одний</a:t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JSX(JavaScript Syntax </a:t>
            </a:r>
            <a:r>
              <a:rPr b="1" lang="uk-UA" sz="1800">
                <a:solidFill>
                  <a:srgbClr val="FFFFFF"/>
                </a:solidFill>
                <a:highlight>
                  <a:srgbClr val="4472C4"/>
                </a:highlight>
              </a:rPr>
              <a:t>Extension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uk-UA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це спеціальний синтаксис завдяки якому можна поєднувати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uk-UA" sz="1800">
                <a:solidFill>
                  <a:schemeClr val="dk2"/>
                </a:solidFill>
              </a:rPr>
              <a:t>,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безпосередньо у коді. Цей синтаксис допомагає будувати повноцінні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компоненти.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Властивості (props)</a:t>
            </a:r>
            <a:r>
              <a:rPr b="1" i="0" lang="uk-UA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це спеціальний об'єкт який можна передавати від батьківського компонента його дочірнім компонентам в якому зберігається вхідні дані.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Стан (state)</a:t>
            </a:r>
            <a:r>
              <a:rPr b="1" i="0" lang="uk-UA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це спеціальний об’єкт який зберігає динамічні дані компонента і дозволяє компоненту відстежувати зміни між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рендерами (render)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– «малюваннями» компонентів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/>
          <p:nvPr/>
        </p:nvSpPr>
        <p:spPr>
          <a:xfrm>
            <a:off x="415650" y="604625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React — компоненти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415650" y="1945153"/>
            <a:ext cx="11360700" cy="230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Можна використовувати багаторазово</a:t>
            </a:r>
            <a:r>
              <a:rPr b="1" i="0" lang="uk-UA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їх можна розміщувати на різних містах веб-сторінки, а також на різних сторінках.</a:t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Мають ієрархічну структуру</a:t>
            </a:r>
            <a:r>
              <a:rPr b="1" i="0" lang="uk-UA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кожен компонент має батьківський компонент (окрім кореневого) та може мати безліч дочірніх компонентів.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В компонент можна передавати значення за допомогою властивостей (props)</a:t>
            </a:r>
            <a:r>
              <a:rPr b="1" i="0" lang="uk-UA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властивості передаються від батьківського елемента – дочірньому.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/>
          <p:nvPr/>
        </p:nvSpPr>
        <p:spPr>
          <a:xfrm>
            <a:off x="415650" y="543665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React — компоненти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5"/>
          <p:cNvSpPr txBox="1"/>
          <p:nvPr/>
        </p:nvSpPr>
        <p:spPr>
          <a:xfrm>
            <a:off x="415650" y="2219473"/>
            <a:ext cx="11360700" cy="2031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Компоненти можуть мати свій стан (state)</a:t>
            </a:r>
            <a:r>
              <a:rPr b="1" i="0" lang="uk-UA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він може змінюватися в процесі життєвого циклу компонента. Стан впливає безпосередньо на компонент а також на всі його дочірні компоненти, но не може впливати на батьківські компоненти. Компоненти можуть не мати стану, такі компоненти називаються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stateless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(компоненти без стану).</a:t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Компоненти повинні бути розкормлені </a:t>
            </a:r>
            <a:r>
              <a:rPr b="1" i="0" lang="uk-UA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кожен окремий компонент повинен відповідати за одну окрему логічну частину інтерфейсу</a:t>
            </a:r>
            <a:r>
              <a:rPr b="1" i="0" lang="uk-UA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/>
          <p:nvPr/>
        </p:nvSpPr>
        <p:spPr>
          <a:xfrm>
            <a:off x="415650" y="78845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React — компоненти, приклад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6"/>
          <p:cNvSpPr txBox="1"/>
          <p:nvPr/>
        </p:nvSpPr>
        <p:spPr>
          <a:xfrm>
            <a:off x="8747497" y="1561086"/>
            <a:ext cx="1185203" cy="584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Кореневий компонент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2875578" y="5004546"/>
            <a:ext cx="5659305" cy="584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Кореневий компонент містить три  дочірні компоненти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header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SiteBar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ProductList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749450" y="2980795"/>
            <a:ext cx="1951613" cy="8309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Компонент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SiteBar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містить 5 окремих компонентів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8755135" y="2821817"/>
            <a:ext cx="2232905" cy="8309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Компонент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ProductList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містить 2 окремих компонента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812167" y="1807307"/>
            <a:ext cx="1951613" cy="33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Компонент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header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3" name="Google Shape;273;p26"/>
          <p:cNvGrpSpPr/>
          <p:nvPr/>
        </p:nvGrpSpPr>
        <p:grpSpPr>
          <a:xfrm>
            <a:off x="2875578" y="1431546"/>
            <a:ext cx="5648324" cy="3277614"/>
            <a:chOff x="2875578" y="1431546"/>
            <a:chExt cx="5648324" cy="3277614"/>
          </a:xfrm>
        </p:grpSpPr>
        <p:grpSp>
          <p:nvGrpSpPr>
            <p:cNvPr id="274" name="Google Shape;274;p26"/>
            <p:cNvGrpSpPr/>
            <p:nvPr/>
          </p:nvGrpSpPr>
          <p:grpSpPr>
            <a:xfrm>
              <a:off x="2875578" y="1431546"/>
              <a:ext cx="5648324" cy="3277614"/>
              <a:chOff x="2851901" y="1561086"/>
              <a:chExt cx="5648324" cy="3277614"/>
            </a:xfrm>
          </p:grpSpPr>
          <p:sp>
            <p:nvSpPr>
              <p:cNvPr id="275" name="Google Shape;275;p26"/>
              <p:cNvSpPr/>
              <p:nvPr/>
            </p:nvSpPr>
            <p:spPr>
              <a:xfrm>
                <a:off x="2851901" y="1561086"/>
                <a:ext cx="5648324" cy="3277614"/>
              </a:xfrm>
              <a:prstGeom prst="rect">
                <a:avLst/>
              </a:prstGeom>
              <a:solidFill>
                <a:srgbClr val="212D74"/>
              </a:solidFill>
              <a:ln cap="flat" cmpd="sng" w="25400">
                <a:solidFill>
                  <a:srgbClr val="18205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6"/>
              <p:cNvSpPr/>
              <p:nvPr/>
            </p:nvSpPr>
            <p:spPr>
              <a:xfrm>
                <a:off x="3106811" y="1676170"/>
                <a:ext cx="5196840" cy="810300"/>
              </a:xfrm>
              <a:prstGeom prst="roundRect">
                <a:avLst>
                  <a:gd fmla="val 16667" name="adj"/>
                </a:avLst>
              </a:prstGeom>
              <a:solidFill>
                <a:srgbClr val="E796B1"/>
              </a:solidFill>
              <a:ln cap="flat" cmpd="sng" w="25400">
                <a:solidFill>
                  <a:srgbClr val="DA648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uk-UA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header</a:t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7" name="Google Shape;277;p26"/>
              <p:cNvGrpSpPr/>
              <p:nvPr/>
            </p:nvGrpSpPr>
            <p:grpSpPr>
              <a:xfrm>
                <a:off x="3106811" y="2601554"/>
                <a:ext cx="1165860" cy="1727974"/>
                <a:chOff x="670560" y="2918460"/>
                <a:chExt cx="1165860" cy="1727974"/>
              </a:xfrm>
            </p:grpSpPr>
            <p:sp>
              <p:nvSpPr>
                <p:cNvPr id="278" name="Google Shape;278;p26"/>
                <p:cNvSpPr/>
                <p:nvPr/>
              </p:nvSpPr>
              <p:spPr>
                <a:xfrm>
                  <a:off x="670560" y="2918460"/>
                  <a:ext cx="1165860" cy="1727974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DBBE0"/>
                </a:solidFill>
                <a:ln cap="flat" cmpd="sng" w="25400">
                  <a:solidFill>
                    <a:srgbClr val="4161B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000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uk-UA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SiteBar</a:t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p26"/>
                <p:cNvSpPr/>
                <p:nvPr/>
              </p:nvSpPr>
              <p:spPr>
                <a:xfrm>
                  <a:off x="776404" y="3195681"/>
                  <a:ext cx="975360" cy="129816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 cap="flat" cmpd="sng" w="25400">
                  <a:solidFill>
                    <a:srgbClr val="18205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uk-UA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Menu</a:t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p26"/>
                <p:cNvSpPr/>
                <p:nvPr/>
              </p:nvSpPr>
              <p:spPr>
                <a:xfrm>
                  <a:off x="776404" y="3452457"/>
                  <a:ext cx="975360" cy="133486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 cap="flat" cmpd="sng" w="25400">
                  <a:solidFill>
                    <a:srgbClr val="18205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uk-UA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Menu</a:t>
                  </a:r>
                  <a:endParaRPr b="1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26"/>
                <p:cNvSpPr/>
                <p:nvPr/>
              </p:nvSpPr>
              <p:spPr>
                <a:xfrm>
                  <a:off x="776404" y="3712903"/>
                  <a:ext cx="975360" cy="129816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 cap="flat" cmpd="sng" w="25400">
                  <a:solidFill>
                    <a:srgbClr val="18205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uk-UA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Menu</a:t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Google Shape;282;p26"/>
                <p:cNvSpPr/>
                <p:nvPr/>
              </p:nvSpPr>
              <p:spPr>
                <a:xfrm>
                  <a:off x="776404" y="3969679"/>
                  <a:ext cx="975360" cy="129816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 cap="flat" cmpd="sng" w="25400">
                  <a:solidFill>
                    <a:srgbClr val="18205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uk-UA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Menu</a:t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3" name="Google Shape;283;p26"/>
                <p:cNvSpPr/>
                <p:nvPr/>
              </p:nvSpPr>
              <p:spPr>
                <a:xfrm>
                  <a:off x="776404" y="4226455"/>
                  <a:ext cx="975360" cy="129816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 cap="flat" cmpd="sng" w="25400">
                  <a:solidFill>
                    <a:srgbClr val="18205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uk-UA" sz="1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Menu</a:t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4" name="Google Shape;284;p26"/>
              <p:cNvGrpSpPr/>
              <p:nvPr/>
            </p:nvGrpSpPr>
            <p:grpSpPr>
              <a:xfrm>
                <a:off x="4513919" y="3040456"/>
                <a:ext cx="1307190" cy="1400146"/>
                <a:chOff x="2077668" y="3137098"/>
                <a:chExt cx="1307190" cy="1400146"/>
              </a:xfrm>
            </p:grpSpPr>
            <p:sp>
              <p:nvSpPr>
                <p:cNvPr id="285" name="Google Shape;285;p26"/>
                <p:cNvSpPr/>
                <p:nvPr/>
              </p:nvSpPr>
              <p:spPr>
                <a:xfrm>
                  <a:off x="2077668" y="3137098"/>
                  <a:ext cx="1307190" cy="1082702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8D9ADF"/>
                </a:solidFill>
                <a:ln cap="flat" cmpd="sng" w="25400">
                  <a:solidFill>
                    <a:srgbClr val="4161B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" name="Google Shape;286;p26"/>
                <p:cNvSpPr/>
                <p:nvPr/>
              </p:nvSpPr>
              <p:spPr>
                <a:xfrm>
                  <a:off x="2304543" y="4280468"/>
                  <a:ext cx="853440" cy="256776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8D9ADF"/>
                </a:solidFill>
                <a:ln cap="flat" cmpd="sng" w="25400">
                  <a:solidFill>
                    <a:srgbClr val="4161B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7" name="Google Shape;287;p26"/>
              <p:cNvGrpSpPr/>
              <p:nvPr/>
            </p:nvGrpSpPr>
            <p:grpSpPr>
              <a:xfrm>
                <a:off x="6301169" y="3080737"/>
                <a:ext cx="1307190" cy="1400146"/>
                <a:chOff x="6301169" y="3080737"/>
                <a:chExt cx="1307190" cy="1400146"/>
              </a:xfrm>
            </p:grpSpPr>
            <p:sp>
              <p:nvSpPr>
                <p:cNvPr id="288" name="Google Shape;288;p26"/>
                <p:cNvSpPr/>
                <p:nvPr/>
              </p:nvSpPr>
              <p:spPr>
                <a:xfrm>
                  <a:off x="6301169" y="3080737"/>
                  <a:ext cx="1307190" cy="1082702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8D9ADF"/>
                </a:solidFill>
                <a:ln cap="flat" cmpd="sng" w="25400">
                  <a:solidFill>
                    <a:srgbClr val="4161B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" name="Google Shape;289;p26"/>
                <p:cNvSpPr/>
                <p:nvPr/>
              </p:nvSpPr>
              <p:spPr>
                <a:xfrm>
                  <a:off x="6528044" y="4224107"/>
                  <a:ext cx="853440" cy="256776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8D9ADF"/>
                </a:solidFill>
                <a:ln cap="flat" cmpd="sng" w="25400">
                  <a:solidFill>
                    <a:srgbClr val="4161B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90" name="Google Shape;290;p26"/>
              <p:cNvSpPr/>
              <p:nvPr/>
            </p:nvSpPr>
            <p:spPr>
              <a:xfrm>
                <a:off x="4378515" y="2821817"/>
                <a:ext cx="3540816" cy="1955923"/>
              </a:xfrm>
              <a:prstGeom prst="rect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6"/>
              <p:cNvSpPr/>
              <p:nvPr/>
            </p:nvSpPr>
            <p:spPr>
              <a:xfrm>
                <a:off x="6229595" y="3031533"/>
                <a:ext cx="1508125" cy="1548088"/>
              </a:xfrm>
              <a:prstGeom prst="rect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26"/>
              <p:cNvSpPr txBox="1"/>
              <p:nvPr/>
            </p:nvSpPr>
            <p:spPr>
              <a:xfrm>
                <a:off x="5536348" y="2564231"/>
                <a:ext cx="1119304" cy="1846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0" lIns="91425" spcFirstLastPara="1" rIns="91425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uk-UA" sz="12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ProductList</a:t>
                </a:r>
                <a:endParaRPr b="1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26"/>
              <p:cNvSpPr txBox="1"/>
              <p:nvPr/>
            </p:nvSpPr>
            <p:spPr>
              <a:xfrm>
                <a:off x="6424005" y="2840462"/>
                <a:ext cx="1119304" cy="1846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0" lIns="91425" spcFirstLastPara="1" rIns="91425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uk-UA" sz="12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Product</a:t>
                </a:r>
                <a:endParaRPr b="1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4" name="Google Shape;294;p26"/>
            <p:cNvSpPr/>
            <p:nvPr/>
          </p:nvSpPr>
          <p:spPr>
            <a:xfrm>
              <a:off x="2932296" y="1486948"/>
              <a:ext cx="5510664" cy="3222212"/>
            </a:xfrm>
            <a:prstGeom prst="rect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5" name="Google Shape;295;p26"/>
          <p:cNvCxnSpPr/>
          <p:nvPr/>
        </p:nvCxnSpPr>
        <p:spPr>
          <a:xfrm flipH="1">
            <a:off x="8442960" y="1830251"/>
            <a:ext cx="304537" cy="121529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 txBox="1"/>
          <p:nvPr/>
        </p:nvSpPr>
        <p:spPr>
          <a:xfrm>
            <a:off x="415650" y="115826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React — JSX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2332770" y="2502947"/>
            <a:ext cx="6542782" cy="2007012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"./Hello"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&lt;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backgroundColor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'#46B1DE'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className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"wrapper"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  &lt;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  &lt;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'Click on button'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&gt;Button&lt;/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&lt;/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2" name="Google Shape;30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1625" y="3043109"/>
            <a:ext cx="2543175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7"/>
          <p:cNvSpPr txBox="1"/>
          <p:nvPr/>
        </p:nvSpPr>
        <p:spPr>
          <a:xfrm>
            <a:off x="415650" y="1244981"/>
            <a:ext cx="11360700" cy="33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Спеціальний синтаксис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JSX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дозволяє писати у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функціях код схожий на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та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7"/>
          <p:cNvSpPr txBox="1"/>
          <p:nvPr/>
        </p:nvSpPr>
        <p:spPr>
          <a:xfrm>
            <a:off x="558036" y="3214085"/>
            <a:ext cx="1134465" cy="584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Схоже на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7"/>
          <p:cNvSpPr txBox="1"/>
          <p:nvPr/>
        </p:nvSpPr>
        <p:spPr>
          <a:xfrm>
            <a:off x="4081074" y="2032452"/>
            <a:ext cx="1771047" cy="33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Схоже на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7"/>
          <p:cNvSpPr txBox="1"/>
          <p:nvPr/>
        </p:nvSpPr>
        <p:spPr>
          <a:xfrm>
            <a:off x="6339881" y="2032452"/>
            <a:ext cx="1771047" cy="33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Схоже на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атрибут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7"/>
          <p:cNvSpPr txBox="1"/>
          <p:nvPr/>
        </p:nvSpPr>
        <p:spPr>
          <a:xfrm>
            <a:off x="4538538" y="4664864"/>
            <a:ext cx="2339616" cy="33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всередині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 JSX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Google Shape;308;p27"/>
          <p:cNvCxnSpPr>
            <a:endCxn id="301" idx="1"/>
          </p:cNvCxnSpPr>
          <p:nvPr/>
        </p:nvCxnSpPr>
        <p:spPr>
          <a:xfrm>
            <a:off x="1692570" y="3506453"/>
            <a:ext cx="640200" cy="0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9" name="Google Shape;309;p27"/>
          <p:cNvSpPr/>
          <p:nvPr/>
        </p:nvSpPr>
        <p:spPr>
          <a:xfrm>
            <a:off x="2362028" y="3137336"/>
            <a:ext cx="234157" cy="738231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7"/>
          <p:cNvSpPr/>
          <p:nvPr/>
        </p:nvSpPr>
        <p:spPr>
          <a:xfrm rot="-5400000">
            <a:off x="5591268" y="2278736"/>
            <a:ext cx="234157" cy="2995593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7"/>
          <p:cNvSpPr/>
          <p:nvPr/>
        </p:nvSpPr>
        <p:spPr>
          <a:xfrm rot="5400000">
            <a:off x="4747216" y="1894815"/>
            <a:ext cx="234157" cy="225088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7"/>
          <p:cNvSpPr/>
          <p:nvPr/>
        </p:nvSpPr>
        <p:spPr>
          <a:xfrm rot="5400000">
            <a:off x="6981399" y="2216161"/>
            <a:ext cx="234157" cy="157434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27"/>
          <p:cNvCxnSpPr/>
          <p:nvPr/>
        </p:nvCxnSpPr>
        <p:spPr>
          <a:xfrm rot="10800000">
            <a:off x="5708346" y="3993160"/>
            <a:ext cx="0" cy="671705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4" name="Google Shape;314;p27"/>
          <p:cNvCxnSpPr/>
          <p:nvPr/>
        </p:nvCxnSpPr>
        <p:spPr>
          <a:xfrm>
            <a:off x="4864294" y="2370966"/>
            <a:ext cx="0" cy="397401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5" name="Google Shape;315;p27"/>
          <p:cNvCxnSpPr/>
          <p:nvPr/>
        </p:nvCxnSpPr>
        <p:spPr>
          <a:xfrm>
            <a:off x="7098477" y="2370965"/>
            <a:ext cx="0" cy="397401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"/>
          <p:cNvSpPr txBox="1"/>
          <p:nvPr/>
        </p:nvSpPr>
        <p:spPr>
          <a:xfrm>
            <a:off x="415650" y="115826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React — передача властивостей між компонентами</a:t>
            </a:r>
            <a:endParaRPr b="0" i="0" sz="3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28"/>
          <p:cNvSpPr txBox="1"/>
          <p:nvPr/>
        </p:nvSpPr>
        <p:spPr>
          <a:xfrm>
            <a:off x="399974" y="1058400"/>
            <a:ext cx="11360700" cy="584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Властивості (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props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передаються від батьківського компоненту до дочірнього. Вони містять вхідні данні (їх умовно можна порівняти з параметрами у функціях, бо вони мають таку ж саму ціль передати данні у компонент).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8"/>
          <p:cNvSpPr txBox="1"/>
          <p:nvPr/>
        </p:nvSpPr>
        <p:spPr>
          <a:xfrm>
            <a:off x="3424187" y="5721431"/>
            <a:ext cx="4931507" cy="584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Кожен компонент може мати свій стан, який впливає тільки на нього та його дочірні елементи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" name="Google Shape;323;p28"/>
          <p:cNvGrpSpPr/>
          <p:nvPr/>
        </p:nvGrpSpPr>
        <p:grpSpPr>
          <a:xfrm>
            <a:off x="3434862" y="1783030"/>
            <a:ext cx="4931508" cy="3857282"/>
            <a:chOff x="3434862" y="1783030"/>
            <a:chExt cx="4931508" cy="3857282"/>
          </a:xfrm>
        </p:grpSpPr>
        <p:grpSp>
          <p:nvGrpSpPr>
            <p:cNvPr id="324" name="Google Shape;324;p28"/>
            <p:cNvGrpSpPr/>
            <p:nvPr/>
          </p:nvGrpSpPr>
          <p:grpSpPr>
            <a:xfrm>
              <a:off x="3434862" y="1783030"/>
              <a:ext cx="4931508" cy="3857282"/>
              <a:chOff x="2985477" y="1500359"/>
              <a:chExt cx="4931508" cy="3857282"/>
            </a:xfrm>
          </p:grpSpPr>
          <p:grpSp>
            <p:nvGrpSpPr>
              <p:cNvPr id="325" name="Google Shape;325;p28"/>
              <p:cNvGrpSpPr/>
              <p:nvPr/>
            </p:nvGrpSpPr>
            <p:grpSpPr>
              <a:xfrm>
                <a:off x="2985477" y="1500359"/>
                <a:ext cx="4931508" cy="3857282"/>
                <a:chOff x="3157416" y="1500359"/>
                <a:chExt cx="4931508" cy="3857282"/>
              </a:xfrm>
            </p:grpSpPr>
            <p:grpSp>
              <p:nvGrpSpPr>
                <p:cNvPr id="326" name="Google Shape;326;p28"/>
                <p:cNvGrpSpPr/>
                <p:nvPr/>
              </p:nvGrpSpPr>
              <p:grpSpPr>
                <a:xfrm>
                  <a:off x="3157416" y="1500359"/>
                  <a:ext cx="4931508" cy="3857282"/>
                  <a:chOff x="3290047" y="981418"/>
                  <a:chExt cx="4931508" cy="3857282"/>
                </a:xfrm>
              </p:grpSpPr>
              <p:sp>
                <p:nvSpPr>
                  <p:cNvPr id="327" name="Google Shape;327;p28"/>
                  <p:cNvSpPr/>
                  <p:nvPr/>
                </p:nvSpPr>
                <p:spPr>
                  <a:xfrm>
                    <a:off x="3290047" y="981418"/>
                    <a:ext cx="4931508" cy="3857282"/>
                  </a:xfrm>
                  <a:prstGeom prst="rect">
                    <a:avLst/>
                  </a:prstGeom>
                  <a:solidFill>
                    <a:srgbClr val="212D74"/>
                  </a:solidFill>
                  <a:ln cap="flat" cmpd="sng" w="25400">
                    <a:solidFill>
                      <a:srgbClr val="18205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328" name="Google Shape;328;p28"/>
                  <p:cNvGrpSpPr/>
                  <p:nvPr/>
                </p:nvGrpSpPr>
                <p:grpSpPr>
                  <a:xfrm>
                    <a:off x="4149020" y="3203348"/>
                    <a:ext cx="1307190" cy="1400146"/>
                    <a:chOff x="1712769" y="3299990"/>
                    <a:chExt cx="1307190" cy="1400146"/>
                  </a:xfrm>
                </p:grpSpPr>
                <p:sp>
                  <p:nvSpPr>
                    <p:cNvPr id="329" name="Google Shape;329;p28"/>
                    <p:cNvSpPr/>
                    <p:nvPr/>
                  </p:nvSpPr>
                  <p:spPr>
                    <a:xfrm>
                      <a:off x="1712769" y="3299990"/>
                      <a:ext cx="1307190" cy="1082702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rgbClr val="8D9ADF"/>
                    </a:solidFill>
                    <a:ln cap="flat" cmpd="sng" w="25400">
                      <a:solidFill>
                        <a:srgbClr val="4161B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30" name="Google Shape;330;p28"/>
                    <p:cNvSpPr/>
                    <p:nvPr/>
                  </p:nvSpPr>
                  <p:spPr>
                    <a:xfrm>
                      <a:off x="1939644" y="4443360"/>
                      <a:ext cx="853440" cy="256776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rgbClr val="8D9ADF"/>
                    </a:solidFill>
                    <a:ln cap="flat" cmpd="sng" w="25400">
                      <a:solidFill>
                        <a:srgbClr val="4161B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331" name="Google Shape;331;p28"/>
                  <p:cNvGrpSpPr/>
                  <p:nvPr/>
                </p:nvGrpSpPr>
                <p:grpSpPr>
                  <a:xfrm>
                    <a:off x="5912063" y="3203171"/>
                    <a:ext cx="1329904" cy="1400146"/>
                    <a:chOff x="5912063" y="3203171"/>
                    <a:chExt cx="1329904" cy="1400146"/>
                  </a:xfrm>
                </p:grpSpPr>
                <p:sp>
                  <p:nvSpPr>
                    <p:cNvPr id="332" name="Google Shape;332;p28"/>
                    <p:cNvSpPr/>
                    <p:nvPr/>
                  </p:nvSpPr>
                  <p:spPr>
                    <a:xfrm>
                      <a:off x="5912063" y="3203171"/>
                      <a:ext cx="1329904" cy="1082702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rgbClr val="8D9ADF"/>
                    </a:solidFill>
                    <a:ln cap="flat" cmpd="sng" w="25400">
                      <a:solidFill>
                        <a:srgbClr val="4161B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33" name="Google Shape;333;p28"/>
                    <p:cNvSpPr/>
                    <p:nvPr/>
                  </p:nvSpPr>
                  <p:spPr>
                    <a:xfrm>
                      <a:off x="6146823" y="4346541"/>
                      <a:ext cx="868269" cy="256776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rgbClr val="8D9ADF"/>
                    </a:solidFill>
                    <a:ln cap="flat" cmpd="sng" w="25400">
                      <a:solidFill>
                        <a:srgbClr val="4161B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334" name="Google Shape;334;p28"/>
                  <p:cNvSpPr/>
                  <p:nvPr/>
                </p:nvSpPr>
                <p:spPr>
                  <a:xfrm>
                    <a:off x="3415091" y="1803258"/>
                    <a:ext cx="4712677" cy="2945175"/>
                  </a:xfrm>
                  <a:prstGeom prst="rect">
                    <a:avLst/>
                  </a:prstGeom>
                  <a:noFill/>
                  <a:ln cap="flat" cmpd="sng" w="25400">
                    <a:solidFill>
                      <a:srgbClr val="FF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5" name="Google Shape;335;p28"/>
                  <p:cNvSpPr/>
                  <p:nvPr/>
                </p:nvSpPr>
                <p:spPr>
                  <a:xfrm>
                    <a:off x="5880845" y="2691884"/>
                    <a:ext cx="2007164" cy="1952561"/>
                  </a:xfrm>
                  <a:prstGeom prst="rect">
                    <a:avLst/>
                  </a:prstGeom>
                  <a:noFill/>
                  <a:ln cap="flat" cmpd="sng" w="25400">
                    <a:solidFill>
                      <a:srgbClr val="FF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6" name="Google Shape;336;p28"/>
                  <p:cNvSpPr txBox="1"/>
                  <p:nvPr/>
                </p:nvSpPr>
                <p:spPr>
                  <a:xfrm>
                    <a:off x="3415091" y="1555151"/>
                    <a:ext cx="733929" cy="18466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1" i="0" lang="uk-UA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ProductList</a:t>
                    </a:r>
                    <a:endParaRPr b="1" i="0" sz="12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7" name="Google Shape;337;p28"/>
                  <p:cNvSpPr txBox="1"/>
                  <p:nvPr/>
                </p:nvSpPr>
                <p:spPr>
                  <a:xfrm>
                    <a:off x="7317519" y="2451124"/>
                    <a:ext cx="570490" cy="18466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1" i="0" lang="uk-UA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Product</a:t>
                    </a:r>
                    <a:endParaRPr b="1" i="0" sz="12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38" name="Google Shape;338;p28"/>
                <p:cNvSpPr txBox="1"/>
                <p:nvPr/>
              </p:nvSpPr>
              <p:spPr>
                <a:xfrm>
                  <a:off x="5037381" y="1742022"/>
                  <a:ext cx="1248164" cy="33851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uk-UA" sz="16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Властивості</a:t>
                  </a:r>
                  <a:endParaRPr b="1" i="0" sz="1600" u="none" cap="none" strike="noStrike">
                    <a:solidFill>
                      <a:srgbClr val="E06C75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28"/>
                <p:cNvSpPr txBox="1"/>
                <p:nvPr/>
              </p:nvSpPr>
              <p:spPr>
                <a:xfrm>
                  <a:off x="4977569" y="2386954"/>
                  <a:ext cx="1248164" cy="33851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uk-UA" sz="16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Властивості</a:t>
                  </a:r>
                  <a:endParaRPr b="1" i="0" sz="1600" u="none" cap="none" strike="noStrike">
                    <a:solidFill>
                      <a:srgbClr val="E06C75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28"/>
                <p:cNvSpPr txBox="1"/>
                <p:nvPr/>
              </p:nvSpPr>
              <p:spPr>
                <a:xfrm>
                  <a:off x="5809971" y="3287534"/>
                  <a:ext cx="1269852" cy="33851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uk-UA" sz="16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Властивості</a:t>
                  </a:r>
                  <a:endParaRPr b="1" i="0" sz="1600" u="none" cap="none" strike="noStrike">
                    <a:solidFill>
                      <a:srgbClr val="E06C75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28"/>
                <p:cNvSpPr/>
                <p:nvPr/>
              </p:nvSpPr>
              <p:spPr>
                <a:xfrm>
                  <a:off x="3360616" y="3219192"/>
                  <a:ext cx="2063431" cy="1952561"/>
                </a:xfrm>
                <a:prstGeom prst="rect">
                  <a:avLst/>
                </a:prstGeom>
                <a:noFill/>
                <a:ln cap="flat" cmpd="sng" w="25400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" name="Google Shape;342;p28"/>
                <p:cNvSpPr txBox="1"/>
                <p:nvPr/>
              </p:nvSpPr>
              <p:spPr>
                <a:xfrm>
                  <a:off x="4055433" y="3323107"/>
                  <a:ext cx="1248164" cy="33851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uk-UA" sz="16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Властивості</a:t>
                  </a:r>
                  <a:endParaRPr b="1" i="0" sz="1600" u="none" cap="none" strike="noStrike">
                    <a:solidFill>
                      <a:srgbClr val="E06C75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28"/>
                <p:cNvSpPr txBox="1"/>
                <p:nvPr/>
              </p:nvSpPr>
              <p:spPr>
                <a:xfrm>
                  <a:off x="3364179" y="3011820"/>
                  <a:ext cx="570490" cy="1846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uk-UA" sz="12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Product</a:t>
                  </a:r>
                  <a:endParaRPr b="1" i="0" sz="12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28"/>
                <p:cNvSpPr txBox="1"/>
                <p:nvPr/>
              </p:nvSpPr>
              <p:spPr>
                <a:xfrm>
                  <a:off x="5327249" y="1520602"/>
                  <a:ext cx="570490" cy="1846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uk-UA" sz="12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root</a:t>
                  </a:r>
                  <a:endParaRPr b="1" i="0" sz="12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45" name="Google Shape;345;p28"/>
                <p:cNvCxnSpPr/>
                <p:nvPr/>
              </p:nvCxnSpPr>
              <p:spPr>
                <a:xfrm>
                  <a:off x="5638798" y="2080536"/>
                  <a:ext cx="0" cy="212735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346" name="Google Shape;346;p28"/>
                <p:cNvCxnSpPr>
                  <a:endCxn id="342" idx="0"/>
                </p:cNvCxnSpPr>
                <p:nvPr/>
              </p:nvCxnSpPr>
              <p:spPr>
                <a:xfrm flipH="1">
                  <a:off x="4679515" y="2725507"/>
                  <a:ext cx="298200" cy="597600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347" name="Google Shape;347;p28"/>
                <p:cNvCxnSpPr>
                  <a:endCxn id="340" idx="0"/>
                </p:cNvCxnSpPr>
                <p:nvPr/>
              </p:nvCxnSpPr>
              <p:spPr>
                <a:xfrm>
                  <a:off x="6225597" y="2725334"/>
                  <a:ext cx="219300" cy="562200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</p:grpSp>
          <p:sp>
            <p:nvSpPr>
              <p:cNvPr id="348" name="Google Shape;348;p28"/>
              <p:cNvSpPr txBox="1"/>
              <p:nvPr/>
            </p:nvSpPr>
            <p:spPr>
              <a:xfrm>
                <a:off x="3273960" y="4070934"/>
                <a:ext cx="441379" cy="338514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anchorCtr="0" anchor="t" bIns="45700" lIns="0" spcFirstLastPara="1" rIns="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uk-UA" sz="16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Стан</a:t>
                </a:r>
                <a:endParaRPr b="1" i="0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28"/>
              <p:cNvSpPr txBox="1"/>
              <p:nvPr/>
            </p:nvSpPr>
            <p:spPr>
              <a:xfrm>
                <a:off x="7012949" y="4070934"/>
                <a:ext cx="441379" cy="338514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anchorCtr="0" anchor="t" bIns="45700" lIns="0" spcFirstLastPara="1" rIns="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uk-UA" sz="16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Стан</a:t>
                </a:r>
                <a:endParaRPr b="1" i="0" sz="1600" u="none" cap="none" strike="noStrike">
                  <a:solidFill>
                    <a:srgbClr val="E06C7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0" name="Google Shape;350;p28"/>
            <p:cNvSpPr txBox="1"/>
            <p:nvPr/>
          </p:nvSpPr>
          <p:spPr>
            <a:xfrm>
              <a:off x="5630346" y="3052865"/>
              <a:ext cx="441379" cy="33851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uk-UA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Стан</a:t>
              </a:r>
              <a:endPara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1" name="Google Shape;351;p28"/>
            <p:cNvCxnSpPr/>
            <p:nvPr/>
          </p:nvCxnSpPr>
          <p:spPr>
            <a:xfrm rot="10800000">
              <a:off x="5369719" y="3222122"/>
              <a:ext cx="260627" cy="0"/>
            </a:xfrm>
            <a:prstGeom prst="straightConnector1">
              <a:avLst/>
            </a:prstGeom>
            <a:noFill/>
            <a:ln cap="flat" cmpd="sng" w="2222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2" name="Google Shape;352;p28"/>
            <p:cNvCxnSpPr/>
            <p:nvPr/>
          </p:nvCxnSpPr>
          <p:spPr>
            <a:xfrm rot="10800000">
              <a:off x="6056878" y="3222122"/>
              <a:ext cx="260627" cy="0"/>
            </a:xfrm>
            <a:prstGeom prst="straightConnector1">
              <a:avLst/>
            </a:prstGeom>
            <a:noFill/>
            <a:ln cap="flat" cmpd="sng" w="2222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3" name="Google Shape;353;p28"/>
            <p:cNvCxnSpPr/>
            <p:nvPr/>
          </p:nvCxnSpPr>
          <p:spPr>
            <a:xfrm>
              <a:off x="5369719" y="3222122"/>
              <a:ext cx="0" cy="257035"/>
            </a:xfrm>
            <a:prstGeom prst="straightConnector1">
              <a:avLst/>
            </a:prstGeom>
            <a:noFill/>
            <a:ln cap="sq" cmpd="sng" w="22225">
              <a:solidFill>
                <a:srgbClr val="7030A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4" name="Google Shape;354;p28"/>
            <p:cNvCxnSpPr/>
            <p:nvPr/>
          </p:nvCxnSpPr>
          <p:spPr>
            <a:xfrm>
              <a:off x="6317505" y="3222122"/>
              <a:ext cx="0" cy="257035"/>
            </a:xfrm>
            <a:prstGeom prst="straightConnector1">
              <a:avLst/>
            </a:prstGeom>
            <a:noFill/>
            <a:ln cap="sq" cmpd="sng" w="22225">
              <a:solidFill>
                <a:srgbClr val="7030A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55" name="Google Shape;355;p28"/>
          <p:cNvSpPr txBox="1"/>
          <p:nvPr/>
        </p:nvSpPr>
        <p:spPr>
          <a:xfrm>
            <a:off x="426933" y="2685009"/>
            <a:ext cx="2925092" cy="8309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Стан компоненту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ProductList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може впливати на компоненти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356" name="Google Shape;356;p28"/>
          <p:cNvSpPr txBox="1"/>
          <p:nvPr/>
        </p:nvSpPr>
        <p:spPr>
          <a:xfrm>
            <a:off x="8491414" y="4130656"/>
            <a:ext cx="2925092" cy="8309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Стан компоненту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впливає тільки на конкретний компонент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/>
          <p:nvPr/>
        </p:nvSpPr>
        <p:spPr>
          <a:xfrm>
            <a:off x="415650" y="115826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React — додавання у проєкт </a:t>
            </a:r>
            <a:endParaRPr b="0" i="0" sz="3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29"/>
          <p:cNvSpPr txBox="1"/>
          <p:nvPr/>
        </p:nvSpPr>
        <p:spPr>
          <a:xfrm>
            <a:off x="415650" y="1359780"/>
            <a:ext cx="11360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b="1" i="0" lang="uk-UA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можна використовувати як для частини так і для всієї веб сторінки. Він може бути доданий у вже працюючий проєкт, або створити проєкт з самого початку. Для додавання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не потрібно переписувати код. Існує декілька варіантів підключення та налаштування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Підключення через теги &lt;script&gt;</a:t>
            </a:r>
            <a:r>
              <a:rPr b="1" i="0" lang="uk-UA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потребує додати два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&lt;script&gt;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теги з посиланнями на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код. Якщо потрібно використовувати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JSX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його бібліотеки необхідно додатково встановити через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npm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Підключення </a:t>
            </a:r>
            <a:r>
              <a:rPr b="1" lang="uk-UA" sz="1800">
                <a:solidFill>
                  <a:srgbClr val="FFFFFF"/>
                </a:solidFill>
                <a:highlight>
                  <a:srgbClr val="4472C4"/>
                </a:highlight>
              </a:rPr>
              <a:t>webpack</a:t>
            </a:r>
            <a:r>
              <a:rPr b="1" i="0" lang="uk-UA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збирач модулів. Він збирає модулі (окремі файли) у правильному порядку до одного (чи більше), на який посилається файл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index.html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Create React App</a:t>
            </a:r>
            <a:r>
              <a:rPr b="1" i="0" lang="uk-UA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інструмент для швидкого запуску стандартних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застосунків. Він містить всі необхідні елементи для початку роботи.</a:t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"/>
          <p:cNvSpPr txBox="1"/>
          <p:nvPr/>
        </p:nvSpPr>
        <p:spPr>
          <a:xfrm>
            <a:off x="415650" y="115826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28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React — підключення через теги &lt;script&gt;, структура проєкту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30"/>
          <p:cNvSpPr txBox="1"/>
          <p:nvPr/>
        </p:nvSpPr>
        <p:spPr>
          <a:xfrm>
            <a:off x="1225350" y="1674677"/>
            <a:ext cx="9548966" cy="584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Створіть папку проєкта (наприклад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react-app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всередині створіть папки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dist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та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і файл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 папці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створіть два файла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App.js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та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Hello.js</a:t>
            </a:r>
            <a:endParaRPr/>
          </a:p>
        </p:txBody>
      </p:sp>
      <p:pic>
        <p:nvPicPr>
          <p:cNvPr id="369" name="Google Shape;36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3728" y="2552608"/>
            <a:ext cx="1552210" cy="1937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/>
        </p:nvSpPr>
        <p:spPr>
          <a:xfrm>
            <a:off x="415650" y="125276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Сучасний Javascript (ES6)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0"/>
          <p:cNvSpPr txBox="1"/>
          <p:nvPr/>
        </p:nvSpPr>
        <p:spPr>
          <a:xfrm>
            <a:off x="415650" y="1191438"/>
            <a:ext cx="11360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ES6 (ECMAScript 2015)</a:t>
            </a:r>
            <a:r>
              <a:rPr b="1" i="0" lang="uk-UA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це стандарт мови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який був впроваджений в неї у 2015 році. Зараз цей стандарт використовується майже у всіх проєктах . В цьому курсі було подано матеріал використовуючи синтаксис та можливості цього стандарту. Для розуміння відмінності цього стандарту від попереднього ми приведемо конструкції мови які були додані у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ES6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Ключові слова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let, const</a:t>
            </a:r>
            <a:r>
              <a:rPr b="1" i="0" lang="uk-UA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до їх введення для оголошення змінних використовували ключове слово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(ви і зараз можете часто зустріти його у різних скриптах). Оголошення змінної за допомогою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має відмінності від оголошення через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, а саме: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1)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Одна і та сама змінна може бути оголошена декілька разів;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2)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Якщо змінні оголошені всередині циклу, блоці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– то вони доступні у зовнішній області бачення;</a:t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3)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Створює властивості у глобальному об'єкті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window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4)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При зверненні до змінної до її оголошення у коді, буде повернуто </a:t>
            </a:r>
            <a:r>
              <a:rPr b="1" lang="uk-UA" sz="1800">
                <a:solidFill>
                  <a:srgbClr val="FFFFFF"/>
                </a:solidFill>
                <a:highlight>
                  <a:srgbClr val="4472C4"/>
                </a:highlight>
              </a:rPr>
              <a:t>undefined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"/>
          <p:cNvSpPr txBox="1"/>
          <p:nvPr/>
        </p:nvSpPr>
        <p:spPr>
          <a:xfrm>
            <a:off x="415650" y="115826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React — підключення, теги &lt;script&gt;</a:t>
            </a:r>
            <a:endParaRPr b="0" i="0" sz="3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31"/>
          <p:cNvSpPr txBox="1"/>
          <p:nvPr/>
        </p:nvSpPr>
        <p:spPr>
          <a:xfrm>
            <a:off x="3513504" y="2017893"/>
            <a:ext cx="8262846" cy="2362199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&gt;React&lt;/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&lt;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"root"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&lt;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"https://unpkg.com/react@18/umd/react.development.js"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crossorigin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&lt;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"https://unpkg.com/react-dom@18/umd/react-dom.development.js"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crossorigin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376" name="Google Shape;376;p31"/>
          <p:cNvSpPr txBox="1"/>
          <p:nvPr/>
        </p:nvSpPr>
        <p:spPr>
          <a:xfrm>
            <a:off x="3513504" y="1518370"/>
            <a:ext cx="8262847" cy="33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створіть блок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з атрибутом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id="root"</a:t>
            </a:r>
            <a:endParaRPr/>
          </a:p>
        </p:txBody>
      </p:sp>
      <p:sp>
        <p:nvSpPr>
          <p:cNvPr id="377" name="Google Shape;377;p31"/>
          <p:cNvSpPr txBox="1"/>
          <p:nvPr/>
        </p:nvSpPr>
        <p:spPr>
          <a:xfrm>
            <a:off x="610090" y="3136632"/>
            <a:ext cx="2805234" cy="584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Додайте два тега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&lt;script&gt;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які містять посилання на React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 txBox="1"/>
          <p:nvPr/>
        </p:nvSpPr>
        <p:spPr>
          <a:xfrm>
            <a:off x="415650" y="115826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React — підключення, файли App.js та Hello.js 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2"/>
          <p:cNvSpPr txBox="1"/>
          <p:nvPr/>
        </p:nvSpPr>
        <p:spPr>
          <a:xfrm>
            <a:off x="1008185" y="2174199"/>
            <a:ext cx="6333881" cy="2362199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"./Hello.js"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&lt;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backgroundColor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'#46B1DE'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className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"wrapper"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&lt;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'Click on button'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&gt;Button&lt;/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&lt;/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domContainer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querySelector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'#root'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ReactDOM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createRoot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domContainer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(&lt;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/&gt;);</a:t>
            </a:r>
            <a:endParaRPr/>
          </a:p>
        </p:txBody>
      </p:sp>
      <p:sp>
        <p:nvSpPr>
          <p:cNvPr id="384" name="Google Shape;384;p32"/>
          <p:cNvSpPr txBox="1"/>
          <p:nvPr/>
        </p:nvSpPr>
        <p:spPr>
          <a:xfrm>
            <a:off x="8151935" y="2174200"/>
            <a:ext cx="3031880" cy="2362199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&gt;Hello React&lt;/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32"/>
          <p:cNvSpPr txBox="1"/>
          <p:nvPr/>
        </p:nvSpPr>
        <p:spPr>
          <a:xfrm>
            <a:off x="415650" y="1283908"/>
            <a:ext cx="11360700" cy="33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Додайте наступний код у файли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App.js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та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Hello.js</a:t>
            </a:r>
            <a:endParaRPr/>
          </a:p>
        </p:txBody>
      </p:sp>
      <p:sp>
        <p:nvSpPr>
          <p:cNvPr id="386" name="Google Shape;386;p32"/>
          <p:cNvSpPr txBox="1"/>
          <p:nvPr/>
        </p:nvSpPr>
        <p:spPr>
          <a:xfrm>
            <a:off x="1008185" y="1810947"/>
            <a:ext cx="6333880" cy="33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App.js</a:t>
            </a:r>
            <a:endParaRPr/>
          </a:p>
        </p:txBody>
      </p:sp>
      <p:sp>
        <p:nvSpPr>
          <p:cNvPr id="387" name="Google Shape;387;p32"/>
          <p:cNvSpPr txBox="1"/>
          <p:nvPr/>
        </p:nvSpPr>
        <p:spPr>
          <a:xfrm>
            <a:off x="8151935" y="1810947"/>
            <a:ext cx="3031880" cy="33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Hello.js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"/>
          <p:cNvSpPr txBox="1"/>
          <p:nvPr/>
        </p:nvSpPr>
        <p:spPr>
          <a:xfrm>
            <a:off x="415650" y="115826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React — встановлення babel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33"/>
          <p:cNvSpPr txBox="1"/>
          <p:nvPr/>
        </p:nvSpPr>
        <p:spPr>
          <a:xfrm>
            <a:off x="415650" y="1094057"/>
            <a:ext cx="1136070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Babel</a:t>
            </a:r>
            <a:r>
              <a:rPr b="1" i="0" lang="uk-UA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це компілятор, який конвертує сучасний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для запуску в старих браузерах. Він також може виконувати інші завдання, такі як перетворення синтаксису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JSX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0960" y="2584693"/>
            <a:ext cx="55911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0960" y="4328297"/>
            <a:ext cx="558165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3"/>
          <p:cNvSpPr txBox="1"/>
          <p:nvPr/>
        </p:nvSpPr>
        <p:spPr>
          <a:xfrm>
            <a:off x="1321517" y="2046744"/>
            <a:ext cx="9548966" cy="33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Для встановлення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babel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через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npm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проініціалізуйте проєкт командою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npm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--yes</a:t>
            </a:r>
            <a:endParaRPr/>
          </a:p>
        </p:txBody>
      </p:sp>
      <p:sp>
        <p:nvSpPr>
          <p:cNvPr id="397" name="Google Shape;397;p33"/>
          <p:cNvSpPr txBox="1"/>
          <p:nvPr/>
        </p:nvSpPr>
        <p:spPr>
          <a:xfrm>
            <a:off x="1321517" y="3852843"/>
            <a:ext cx="9548966" cy="33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Встановіть пакети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babel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ввівши команди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npm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install babel-cli@6 babel-preset-react-app@3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4"/>
          <p:cNvSpPr txBox="1"/>
          <p:nvPr/>
        </p:nvSpPr>
        <p:spPr>
          <a:xfrm>
            <a:off x="415650" y="506595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Babel — перетворення файлів JavaScript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34"/>
          <p:cNvSpPr txBox="1"/>
          <p:nvPr/>
        </p:nvSpPr>
        <p:spPr>
          <a:xfrm>
            <a:off x="415650" y="1836518"/>
            <a:ext cx="113607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Babel</a:t>
            </a:r>
            <a:r>
              <a:rPr b="1" i="0" lang="uk-UA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може в режимі реального часу відслідковувати зміни й файлах які використовують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JSX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та на їх основі створювати файли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які розуміє браузер. Для того щоб почати відстежування потрібно ввести наступну команду у термінал: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npx babel --watch src --out-dir dist --presets react-app/prod</a:t>
            </a:r>
            <a:endParaRPr b="1" i="0" sz="1800" u="none" cap="none" strike="noStrike">
              <a:solidFill>
                <a:srgbClr val="FFFFFF"/>
              </a:solidFill>
              <a:highlight>
                <a:srgbClr val="4472C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highlight>
                <a:srgbClr val="4472C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npx babel</a:t>
            </a:r>
            <a:r>
              <a:rPr b="1" i="0" lang="uk-UA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запускає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babel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, (зверніть увагу що потрібно ввести саме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npx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, це не друкарська помилка).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highlight>
                <a:srgbClr val="4472C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--watch src</a:t>
            </a:r>
            <a:r>
              <a:rPr b="1" i="0" lang="uk-UA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вказує шлях до папки де збережені файли за якими потрібно спостерігати (папка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highlight>
                <a:srgbClr val="4472C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--out-dir dist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— вказує шлях до папки в яку потрібно завантажити перетворені файли (папка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dist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b="1" i="0" sz="1800" u="none" cap="none" strike="noStrike">
              <a:solidFill>
                <a:srgbClr val="FFFFFF"/>
              </a:solidFill>
              <a:highlight>
                <a:srgbClr val="4472C4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164" y="2940414"/>
            <a:ext cx="6579212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5"/>
          <p:cNvSpPr txBox="1"/>
          <p:nvPr/>
        </p:nvSpPr>
        <p:spPr>
          <a:xfrm>
            <a:off x="415650" y="115826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Babel — перетворення файлів JavaScript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1165164" y="2346689"/>
            <a:ext cx="6579212" cy="33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Після запуску команди,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babel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створить перетворені файли у папці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dist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" name="Google Shape;41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3660" y="1830874"/>
            <a:ext cx="1819275" cy="2762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2" name="Google Shape;412;p35"/>
          <p:cNvCxnSpPr/>
          <p:nvPr/>
        </p:nvCxnSpPr>
        <p:spPr>
          <a:xfrm flipH="1" rot="10800000">
            <a:off x="7744376" y="2430585"/>
            <a:ext cx="930701" cy="96745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3" name="Google Shape;413;p35"/>
          <p:cNvCxnSpPr/>
          <p:nvPr/>
        </p:nvCxnSpPr>
        <p:spPr>
          <a:xfrm>
            <a:off x="7744376" y="2566624"/>
            <a:ext cx="930701" cy="85186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 txBox="1"/>
          <p:nvPr/>
        </p:nvSpPr>
        <p:spPr>
          <a:xfrm>
            <a:off x="415650" y="115826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0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React — підключення, під'єднання перетвореного файлу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36"/>
          <p:cNvSpPr txBox="1"/>
          <p:nvPr/>
        </p:nvSpPr>
        <p:spPr>
          <a:xfrm>
            <a:off x="1739412" y="1517709"/>
            <a:ext cx="8262846" cy="2491584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&gt;React&lt;/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&lt;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"root"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&lt;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"https://unpkg.com/react@18/umd/react.development.js"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crossorigin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&lt;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"https://unpkg.com/react-dom@18/umd/react-dom.development.js"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crossorigin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"module"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"dist/App.js"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420" name="Google Shape;420;p36"/>
          <p:cNvSpPr/>
          <p:nvPr/>
        </p:nvSpPr>
        <p:spPr>
          <a:xfrm>
            <a:off x="1883509" y="2819955"/>
            <a:ext cx="4212492" cy="250092"/>
          </a:xfrm>
          <a:prstGeom prst="rect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6"/>
          <p:cNvSpPr txBox="1"/>
          <p:nvPr/>
        </p:nvSpPr>
        <p:spPr>
          <a:xfrm>
            <a:off x="1739411" y="1122998"/>
            <a:ext cx="8262900" cy="33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Підключіть створений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babel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файл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App.js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до проєкту (у файлі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6"/>
          <p:cNvSpPr txBox="1"/>
          <p:nvPr/>
        </p:nvSpPr>
        <p:spPr>
          <a:xfrm>
            <a:off x="1739411" y="4065490"/>
            <a:ext cx="8262847" cy="584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Оскільки файл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App.js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використовує інструкцію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в скрипті вкажіть атрибут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type="module"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37"/>
          <p:cNvGrpSpPr/>
          <p:nvPr/>
        </p:nvGrpSpPr>
        <p:grpSpPr>
          <a:xfrm>
            <a:off x="2085732" y="1652587"/>
            <a:ext cx="5410200" cy="3552825"/>
            <a:chOff x="3140808" y="746002"/>
            <a:chExt cx="5410200" cy="3552825"/>
          </a:xfrm>
        </p:grpSpPr>
        <p:pic>
          <p:nvPicPr>
            <p:cNvPr id="428" name="Google Shape;428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40808" y="746002"/>
              <a:ext cx="5410200" cy="3552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9" name="Google Shape;429;p37"/>
            <p:cNvCxnSpPr/>
            <p:nvPr/>
          </p:nvCxnSpPr>
          <p:spPr>
            <a:xfrm flipH="1">
              <a:off x="4829908" y="2522414"/>
              <a:ext cx="234461" cy="372176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430" name="Google Shape;430;p37"/>
          <p:cNvSpPr txBox="1"/>
          <p:nvPr/>
        </p:nvSpPr>
        <p:spPr>
          <a:xfrm>
            <a:off x="415650" y="0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0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React — підключення, запуск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1" name="Google Shape;43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42019" y="2666999"/>
            <a:ext cx="2486025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7"/>
          <p:cNvSpPr txBox="1"/>
          <p:nvPr/>
        </p:nvSpPr>
        <p:spPr>
          <a:xfrm>
            <a:off x="2085732" y="1093505"/>
            <a:ext cx="8342400" cy="33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Запустіть вебзастосунок використовуючи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Live Server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/>
          <p:nvPr/>
        </p:nvSpPr>
        <p:spPr>
          <a:xfrm>
            <a:off x="415650" y="0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ES6 — відмінності між var та let, приклад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1"/>
          <p:cNvSpPr txBox="1"/>
          <p:nvPr/>
        </p:nvSpPr>
        <p:spPr>
          <a:xfrm>
            <a:off x="2745770" y="1324588"/>
            <a:ext cx="2254503" cy="1590124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1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1" lang="uk-UA" sz="12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//25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'Bob'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'Mike'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1" lang="uk-UA" sz="12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//Mike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1"/>
          <p:cNvSpPr txBox="1"/>
          <p:nvPr/>
        </p:nvSpPr>
        <p:spPr>
          <a:xfrm>
            <a:off x="5328895" y="1324588"/>
            <a:ext cx="2396740" cy="1590124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1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1" lang="uk-UA" sz="12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//Error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'Bob'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'Mike’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i="1" lang="uk-UA" sz="12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 //Error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11"/>
          <p:cNvSpPr txBox="1"/>
          <p:nvPr/>
        </p:nvSpPr>
        <p:spPr>
          <a:xfrm>
            <a:off x="3576139" y="3429000"/>
            <a:ext cx="3268007" cy="1962825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'global_x'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'global_y'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0" i="1" lang="uk-UA" sz="12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 'global_x'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0" i="1" lang="uk-UA" sz="12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1" lang="uk-UA" sz="12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'Bob'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admin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admin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'Mike'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i="1" lang="uk-UA" sz="12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//Error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/>
        </p:nvSpPr>
        <p:spPr>
          <a:xfrm>
            <a:off x="415650" y="125276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ES6 — що було додано у стандарт  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2"/>
          <p:cNvSpPr txBox="1"/>
          <p:nvPr/>
        </p:nvSpPr>
        <p:spPr>
          <a:xfrm>
            <a:off x="2977582" y="1538739"/>
            <a:ext cx="6103918" cy="3780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Функції стрілки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Spread оператор (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b="1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Модулі (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import/export</a:t>
            </a:r>
            <a:r>
              <a:rPr b="1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Зворотні дужки та оголошення змінних у рядках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Класи</a:t>
            </a:r>
            <a:endParaRPr b="1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Проміси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Async/await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endParaRPr b="1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2977582" y="1067900"/>
            <a:ext cx="6103918" cy="33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Основні функції додані у ES6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2"/>
          <p:cNvSpPr txBox="1"/>
          <p:nvPr/>
        </p:nvSpPr>
        <p:spPr>
          <a:xfrm>
            <a:off x="2977582" y="5620843"/>
            <a:ext cx="6103918" cy="584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Цей список не повний, більш детально Ви можете подивитися за </a:t>
            </a:r>
            <a:r>
              <a:rPr b="1" i="0" lang="uk-UA" sz="16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посиланням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/>
          <p:nvPr/>
        </p:nvSpPr>
        <p:spPr>
          <a:xfrm>
            <a:off x="415650" y="507181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ES6 — деструктуризація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415650" y="1796505"/>
            <a:ext cx="1136070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Деструктуризація</a:t>
            </a:r>
            <a:r>
              <a:rPr b="1" i="0" lang="uk-UA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це особливий синтаксис присвоєння, при якому можна присвоїти масив або об'єкт відразу декільком змінним, розбивши його на частини.</a:t>
            </a:r>
            <a:endParaRPr/>
          </a:p>
        </p:txBody>
      </p:sp>
      <p:sp>
        <p:nvSpPr>
          <p:cNvPr id="115" name="Google Shape;115;p13"/>
          <p:cNvSpPr txBox="1"/>
          <p:nvPr/>
        </p:nvSpPr>
        <p:spPr>
          <a:xfrm>
            <a:off x="3762151" y="3725257"/>
            <a:ext cx="4002679" cy="1024873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'Nikola'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'Tesla'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1" lang="uk-UA" sz="14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//Nikola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1" lang="uk-UA" sz="14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//Tesla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3762150" y="3239000"/>
            <a:ext cx="4002600" cy="33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Деструктуризація масиву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/>
        </p:nvSpPr>
        <p:spPr>
          <a:xfrm>
            <a:off x="415650" y="0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ES6 — деструктуризація масиву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3294708" y="1680826"/>
            <a:ext cx="5103820" cy="1064331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userFullName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'Nikola Tesla'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userFullName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1" lang="uk-UA" sz="12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//Nikola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1" lang="uk-UA" sz="12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//Tesla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3294708" y="1251983"/>
            <a:ext cx="5103820" cy="33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Можна привласнювати значення любим даним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2637625" y="3259750"/>
            <a:ext cx="6916800" cy="33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Можна встановити значення за замовчуванням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2637632" y="3768659"/>
            <a:ext cx="6916735" cy="1064331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userFullName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'Nikola'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'Guest'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'Unknown'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userFullName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1" lang="uk-UA" sz="12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//Nikola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1" lang="uk-UA" sz="12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//Unknown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/>
        </p:nvSpPr>
        <p:spPr>
          <a:xfrm>
            <a:off x="415650" y="0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ES6 — деструктуризація об'єкту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1775637" y="1177556"/>
            <a:ext cx="8176437" cy="33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Синтаксис деструктуризації об'єкту використовує фігурні дужки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{}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замість квадратних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3615647" y="1624704"/>
            <a:ext cx="4492353" cy="679119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'Nikola'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'Tesla'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1" lang="uk-UA" sz="12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//Nikola Tesla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1775636" y="2491489"/>
            <a:ext cx="8176437" cy="584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Назви змінних повинні дорівнювати назві властивості об'єкта. Якщо потрібні інші назви, ми можемо використати такий синтаксис: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3615648" y="3184858"/>
            <a:ext cx="4492353" cy="488284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surname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surname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1" lang="uk-UA" sz="12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//Nikola Tesla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1773604" y="3870523"/>
            <a:ext cx="8176437" cy="33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Також можна використати знак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для встановлення значення за замовчуванням: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2928803" y="4324217"/>
            <a:ext cx="6334394" cy="679119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'Nikola'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'Guest'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surname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'Unknown'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surname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1" lang="uk-UA" sz="12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//Nikola Unknown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/>
        </p:nvSpPr>
        <p:spPr>
          <a:xfrm>
            <a:off x="415650" y="356839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Введення у React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415650" y="1495573"/>
            <a:ext cx="11360700" cy="258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b="1" i="0" lang="uk-UA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це бібліотека для створення інтерфейсів для користувачів. Допомагає створювати великі веб застосунки, які використовують дані, котрі змінюються з часом, без перезавантаження сторінки. Його мета полягає в тому, щоб бути швидким, простим, масштабованим.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b="1" i="0" lang="uk-UA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відповідає за видиму частину програми, та не відповідає за її серверну частину (наприклад за обробку даних відправлених з форми, або за авторизацію користувача).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Весь код створений завдяки бібліотеці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можна відтворити використовуючи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, але це буде набагато складніше ніж користуватися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бібліотекою.</a:t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1418797" y="4409290"/>
            <a:ext cx="8176437" cy="33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Офіційна документація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доступна за </a:t>
            </a:r>
            <a:r>
              <a:rPr b="1" i="0" lang="uk-UA" sz="16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посиланням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/>
        </p:nvSpPr>
        <p:spPr>
          <a:xfrm>
            <a:off x="415650" y="356839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React — взаємодія с DOM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415650" y="1960393"/>
            <a:ext cx="11360700" cy="2031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Оновлення DOM</a:t>
            </a:r>
            <a:r>
              <a:rPr b="1" i="0" lang="uk-UA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у браузері займає певний час, це особливо помітно при переході між сторінками, оскільки браузер має повністю перемалювати веб-сторінку.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React DOM (віртуальний DOM)</a:t>
            </a:r>
            <a:r>
              <a:rPr b="1" i="0" lang="uk-UA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це об'єкт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структура якого повторює справжній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DOM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 Він автоматично створюється бібліотекою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 При зміні стану застосунка спочатку змінюється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віртуальний DOM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і ця операція виконується фактично миттєво (оскільки операції у об'єктах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JS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виконується дуже швидко), а потім змінюється лише частина реального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DOM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2022-08-15T16:28:33Z</dcterms:created>
  <dc:creator>Артём</dc:creator>
</cp:coreProperties>
</file>