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7">
          <p15:clr>
            <a:srgbClr val="9AA0A6"/>
          </p15:clr>
        </p15:guide>
        <p15:guide id="2" pos="283">
          <p15:clr>
            <a:srgbClr val="9AA0A6"/>
          </p15:clr>
        </p15:guide>
        <p15:guide id="3" pos="7370">
          <p15:clr>
            <a:srgbClr val="9AA0A6"/>
          </p15:clr>
        </p15:guide>
        <p15:guide id="4" pos="1531">
          <p15:clr>
            <a:srgbClr val="9AA0A6"/>
          </p15:clr>
        </p15:guide>
        <p15:guide id="5" orient="horz" pos="859">
          <p15:clr>
            <a:srgbClr val="9AA0A6"/>
          </p15:clr>
        </p15:guide>
        <p15:guide id="6" orient="horz" pos="1134">
          <p15:clr>
            <a:srgbClr val="9AA0A6"/>
          </p15:clr>
        </p15:guide>
        <p15:guide id="7" pos="3936">
          <p15:clr>
            <a:srgbClr val="9AA0A6"/>
          </p15:clr>
        </p15:guide>
        <p15:guide id="8" orient="horz" pos="1460">
          <p15:clr>
            <a:srgbClr val="9AA0A6"/>
          </p15:clr>
        </p15:guide>
      </p15:sldGuideLst>
    </p:ext>
    <p:ext uri="http://customooxmlschemas.google.com/">
      <go:slidesCustomData xmlns:go="http://customooxmlschemas.google.com/" r:id="rId38" roundtripDataSignature="AMtx7mgqyduBNzPDElD0LsWFFc3oL9EF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7" orient="horz"/>
        <p:guide pos="283"/>
        <p:guide pos="7370"/>
        <p:guide pos="1531"/>
        <p:guide pos="859" orient="horz"/>
        <p:guide pos="1134" orient="horz"/>
        <p:guide pos="3936"/>
        <p:guide pos="14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1012f19a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fe1012f19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fe1012f19a_0_95"/>
          <p:cNvGrpSpPr/>
          <p:nvPr/>
        </p:nvGrpSpPr>
        <p:grpSpPr>
          <a:xfrm>
            <a:off x="8130968" y="7"/>
            <a:ext cx="4060732" cy="2707359"/>
            <a:chOff x="6098378" y="5"/>
            <a:chExt cx="3045625" cy="2030570"/>
          </a:xfrm>
        </p:grpSpPr>
        <p:sp>
          <p:nvSpPr>
            <p:cNvPr id="11" name="Google Shape;11;gfe1012f19a_0_9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fe1012f19a_0_9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fe1012f19a_0_9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fe1012f19a_0_9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fe1012f19a_0_9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fe1012f19a_0_95"/>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17" name="Google Shape;17;gfe1012f19a_0_95"/>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fe1012f19a_0_9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fe1012f19a_0_155"/>
          <p:cNvGrpSpPr/>
          <p:nvPr/>
        </p:nvGrpSpPr>
        <p:grpSpPr>
          <a:xfrm>
            <a:off x="8130968" y="7"/>
            <a:ext cx="4060732" cy="2707359"/>
            <a:chOff x="6098378" y="5"/>
            <a:chExt cx="3045625" cy="2030570"/>
          </a:xfrm>
        </p:grpSpPr>
        <p:sp>
          <p:nvSpPr>
            <p:cNvPr id="71" name="Google Shape;71;gfe1012f19a_0_15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fe1012f19a_0_15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fe1012f19a_0_15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fe1012f19a_0_15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fe1012f19a_0_15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gfe1012f19a_0_155"/>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77" name="Google Shape;77;gfe1012f19a_0_155"/>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Clr>
                <a:schemeClr val="lt1"/>
              </a:buClr>
              <a:buSzPts val="2400"/>
              <a:buChar char="●"/>
              <a:defRPr>
                <a:solidFill>
                  <a:schemeClr val="lt1"/>
                </a:solidFill>
              </a:defRPr>
            </a:lvl1pPr>
            <a:lvl2pPr indent="-349250" lvl="1" marL="914400" algn="ctr">
              <a:lnSpc>
                <a:spcPct val="115000"/>
              </a:lnSpc>
              <a:spcBef>
                <a:spcPts val="0"/>
              </a:spcBef>
              <a:spcAft>
                <a:spcPts val="0"/>
              </a:spcAft>
              <a:buClr>
                <a:schemeClr val="lt1"/>
              </a:buClr>
              <a:buSzPts val="1900"/>
              <a:buChar char="○"/>
              <a:defRPr>
                <a:solidFill>
                  <a:schemeClr val="lt1"/>
                </a:solidFill>
              </a:defRPr>
            </a:lvl2pPr>
            <a:lvl3pPr indent="-349250" lvl="2" marL="1371600" algn="ctr">
              <a:lnSpc>
                <a:spcPct val="115000"/>
              </a:lnSpc>
              <a:spcBef>
                <a:spcPts val="0"/>
              </a:spcBef>
              <a:spcAft>
                <a:spcPts val="0"/>
              </a:spcAft>
              <a:buClr>
                <a:schemeClr val="lt1"/>
              </a:buClr>
              <a:buSzPts val="1900"/>
              <a:buChar char="■"/>
              <a:defRPr>
                <a:solidFill>
                  <a:schemeClr val="lt1"/>
                </a:solidFill>
              </a:defRPr>
            </a:lvl3pPr>
            <a:lvl4pPr indent="-349250" lvl="3" marL="1828800" algn="ctr">
              <a:lnSpc>
                <a:spcPct val="115000"/>
              </a:lnSpc>
              <a:spcBef>
                <a:spcPts val="0"/>
              </a:spcBef>
              <a:spcAft>
                <a:spcPts val="0"/>
              </a:spcAft>
              <a:buClr>
                <a:schemeClr val="lt1"/>
              </a:buClr>
              <a:buSzPts val="1900"/>
              <a:buChar char="●"/>
              <a:defRPr>
                <a:solidFill>
                  <a:schemeClr val="lt1"/>
                </a:solidFill>
              </a:defRPr>
            </a:lvl4pPr>
            <a:lvl5pPr indent="-349250" lvl="4" marL="2286000" algn="ctr">
              <a:lnSpc>
                <a:spcPct val="115000"/>
              </a:lnSpc>
              <a:spcBef>
                <a:spcPts val="0"/>
              </a:spcBef>
              <a:spcAft>
                <a:spcPts val="0"/>
              </a:spcAft>
              <a:buClr>
                <a:schemeClr val="lt1"/>
              </a:buClr>
              <a:buSzPts val="1900"/>
              <a:buChar char="○"/>
              <a:defRPr>
                <a:solidFill>
                  <a:schemeClr val="lt1"/>
                </a:solidFill>
              </a:defRPr>
            </a:lvl5pPr>
            <a:lvl6pPr indent="-349250" lvl="5" marL="2743200" algn="ctr">
              <a:lnSpc>
                <a:spcPct val="115000"/>
              </a:lnSpc>
              <a:spcBef>
                <a:spcPts val="0"/>
              </a:spcBef>
              <a:spcAft>
                <a:spcPts val="0"/>
              </a:spcAft>
              <a:buClr>
                <a:schemeClr val="lt1"/>
              </a:buClr>
              <a:buSzPts val="1900"/>
              <a:buChar char="■"/>
              <a:defRPr>
                <a:solidFill>
                  <a:schemeClr val="lt1"/>
                </a:solidFill>
              </a:defRPr>
            </a:lvl6pPr>
            <a:lvl7pPr indent="-349250" lvl="6" marL="3200400" algn="ctr">
              <a:lnSpc>
                <a:spcPct val="115000"/>
              </a:lnSpc>
              <a:spcBef>
                <a:spcPts val="0"/>
              </a:spcBef>
              <a:spcAft>
                <a:spcPts val="0"/>
              </a:spcAft>
              <a:buClr>
                <a:schemeClr val="lt1"/>
              </a:buClr>
              <a:buSzPts val="1900"/>
              <a:buChar char="●"/>
              <a:defRPr>
                <a:solidFill>
                  <a:schemeClr val="lt1"/>
                </a:solidFill>
              </a:defRPr>
            </a:lvl7pPr>
            <a:lvl8pPr indent="-349250" lvl="7" marL="3657600" algn="ctr">
              <a:lnSpc>
                <a:spcPct val="115000"/>
              </a:lnSpc>
              <a:spcBef>
                <a:spcPts val="0"/>
              </a:spcBef>
              <a:spcAft>
                <a:spcPts val="0"/>
              </a:spcAft>
              <a:buClr>
                <a:schemeClr val="lt1"/>
              </a:buClr>
              <a:buSzPts val="1900"/>
              <a:buChar char="○"/>
              <a:defRPr>
                <a:solidFill>
                  <a:schemeClr val="lt1"/>
                </a:solidFill>
              </a:defRPr>
            </a:lvl8pPr>
            <a:lvl9pPr indent="-349250" lvl="8" marL="4114800" algn="ctr">
              <a:lnSpc>
                <a:spcPct val="115000"/>
              </a:lnSpc>
              <a:spcBef>
                <a:spcPts val="0"/>
              </a:spcBef>
              <a:spcAft>
                <a:spcPts val="0"/>
              </a:spcAft>
              <a:buClr>
                <a:schemeClr val="lt1"/>
              </a:buClr>
              <a:buSzPts val="1900"/>
              <a:buChar char="■"/>
              <a:defRPr>
                <a:solidFill>
                  <a:schemeClr val="lt1"/>
                </a:solidFill>
              </a:defRPr>
            </a:lvl9pPr>
          </a:lstStyle>
          <a:p/>
        </p:txBody>
      </p:sp>
      <p:sp>
        <p:nvSpPr>
          <p:cNvPr id="78" name="Google Shape;78;gfe1012f19a_0_15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fe1012f19a_0_16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gfe1012f19a_0_114"/>
          <p:cNvGrpSpPr/>
          <p:nvPr/>
        </p:nvGrpSpPr>
        <p:grpSpPr>
          <a:xfrm>
            <a:off x="0" y="5204762"/>
            <a:ext cx="12191695" cy="1653192"/>
            <a:chOff x="0" y="3903669"/>
            <a:chExt cx="9144000" cy="1239925"/>
          </a:xfrm>
        </p:grpSpPr>
        <p:sp>
          <p:nvSpPr>
            <p:cNvPr id="21" name="Google Shape;21;gfe1012f19a_0_11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fe1012f19a_0_11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fe1012f19a_0_11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fe1012f19a_0_11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fe1012f19a_0_11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gfe1012f19a_0_11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7" name="Google Shape;27;gfe1012f19a_0_11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8" name="Google Shape;28;gfe1012f19a_0_11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gfe1012f19a_0_105"/>
          <p:cNvGrpSpPr/>
          <p:nvPr/>
        </p:nvGrpSpPr>
        <p:grpSpPr>
          <a:xfrm>
            <a:off x="8130968" y="7"/>
            <a:ext cx="4060732" cy="2707359"/>
            <a:chOff x="6098378" y="5"/>
            <a:chExt cx="3045625" cy="2030570"/>
          </a:xfrm>
        </p:grpSpPr>
        <p:sp>
          <p:nvSpPr>
            <p:cNvPr id="31" name="Google Shape;31;gfe1012f19a_0_10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fe1012f19a_0_10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fe1012f19a_0_10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fe1012f19a_0_10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fe1012f19a_0_10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fe1012f19a_0_105"/>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37" name="Google Shape;37;gfe1012f19a_0_10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fe1012f19a_0_12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0" name="Google Shape;40;gfe1012f19a_0_124"/>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gfe1012f19a_0_124"/>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gfe1012f19a_0_12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fe1012f19a_0_129"/>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5" name="Google Shape;45;gfe1012f19a_0_12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fe1012f19a_0_13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8" name="Google Shape;48;gfe1012f19a_0_132"/>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9" name="Google Shape;49;gfe1012f19a_0_13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fe1012f19a_0_136"/>
          <p:cNvGrpSpPr/>
          <p:nvPr/>
        </p:nvGrpSpPr>
        <p:grpSpPr>
          <a:xfrm>
            <a:off x="8130968" y="7"/>
            <a:ext cx="4060732" cy="2707359"/>
            <a:chOff x="6098378" y="5"/>
            <a:chExt cx="3045625" cy="2030570"/>
          </a:xfrm>
        </p:grpSpPr>
        <p:sp>
          <p:nvSpPr>
            <p:cNvPr id="52" name="Google Shape;52;gfe1012f19a_0_136"/>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fe1012f19a_0_136"/>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fe1012f19a_0_136"/>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fe1012f19a_0_136"/>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fe1012f19a_0_136"/>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fe1012f19a_0_136"/>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58" name="Google Shape;58;gfe1012f19a_0_13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fe1012f19a_0_14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gfe1012f19a_0_14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fe1012f19a_0_145"/>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3" name="Google Shape;63;gfe1012f19a_0_145"/>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gfe1012f19a_0_14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65" name="Google Shape;65;gfe1012f19a_0_14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fe1012f19a_0_152"/>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68" name="Google Shape;68;gfe1012f19a_0_15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fe1012f19a_0_9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7" name="Google Shape;7;gfe1012f19a_0_9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1pPr>
            <a:lvl2pPr indent="-349250" lvl="1" marL="914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2pPr>
            <a:lvl3pPr indent="-349250" lvl="2" marL="1371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3pPr>
            <a:lvl4pPr indent="-349250" lvl="3" marL="1828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4pPr>
            <a:lvl5pPr indent="-349250" lvl="4" marL="22860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5pPr>
            <a:lvl6pPr indent="-349250" lvl="5" marL="27432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6pPr>
            <a:lvl7pPr indent="-349250" lvl="6" marL="3200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7pPr>
            <a:lvl8pPr indent="-349250" lvl="7" marL="3657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8pPr>
            <a:lvl9pPr indent="-349250" lvl="8" marL="4114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9pPr>
          </a:lstStyle>
          <a:p/>
        </p:txBody>
      </p:sp>
      <p:sp>
        <p:nvSpPr>
          <p:cNvPr id="8" name="Google Shape;8;gfe1012f19a_0_9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34.png"/><Relationship Id="rId8"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32.png"/><Relationship Id="rId7" Type="http://schemas.openxmlformats.org/officeDocument/2006/relationships/image" Target="../media/image26.png"/><Relationship Id="rId8"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fe1012f19a_0_86"/>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lang="uk-UA"/>
              <a:t>FRONTEND</a:t>
            </a:r>
            <a:endParaRPr/>
          </a:p>
        </p:txBody>
      </p:sp>
      <p:sp>
        <p:nvSpPr>
          <p:cNvPr id="86" name="Google Shape;86;gfe1012f19a_0_86"/>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fontScale="92500" lnSpcReduction="20000"/>
          </a:bodyPr>
          <a:lstStyle/>
          <a:p>
            <a:pPr indent="0" lvl="0" marL="0" rtl="0" algn="l">
              <a:lnSpc>
                <a:spcPct val="100000"/>
              </a:lnSpc>
              <a:spcBef>
                <a:spcPts val="0"/>
              </a:spcBef>
              <a:spcAft>
                <a:spcPts val="0"/>
              </a:spcAft>
              <a:buSzPct val="108108"/>
              <a:buNone/>
            </a:pPr>
            <a:r>
              <a:rPr lang="uk-UA"/>
              <a:t>Лекція 12. Верстка та робота з макетами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415650" y="25188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модульна сітка</a:t>
            </a:r>
            <a:endParaRPr sz="3600"/>
          </a:p>
        </p:txBody>
      </p:sp>
      <p:sp>
        <p:nvSpPr>
          <p:cNvPr id="162" name="Google Shape;162;p18"/>
          <p:cNvSpPr txBox="1"/>
          <p:nvPr/>
        </p:nvSpPr>
        <p:spPr>
          <a:xfrm>
            <a:off x="1441724" y="1465801"/>
            <a:ext cx="10334700" cy="6465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Ви можете вимкнути модульну сітку та самостійно </a:t>
            </a:r>
            <a:r>
              <a:rPr b="1" lang="uk-UA" sz="1800">
                <a:solidFill>
                  <a:schemeClr val="lt1"/>
                </a:solidFill>
                <a:latin typeface="Calibri"/>
                <a:ea typeface="Calibri"/>
                <a:cs typeface="Calibri"/>
                <a:sym typeface="Calibri"/>
              </a:rPr>
              <a:t>виміряти</a:t>
            </a:r>
            <a:r>
              <a:rPr b="1" i="0" lang="uk-UA" sz="1800" u="none" cap="none" strike="noStrike">
                <a:solidFill>
                  <a:schemeClr val="lt1"/>
                </a:solidFill>
                <a:latin typeface="Calibri"/>
                <a:ea typeface="Calibri"/>
                <a:cs typeface="Calibri"/>
                <a:sym typeface="Calibri"/>
              </a:rPr>
              <a:t> розміри макету.</a:t>
            </a:r>
            <a:endParaRPr/>
          </a:p>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Для цього натисніть на </a:t>
            </a:r>
            <a:r>
              <a:rPr b="1" i="0" lang="uk-UA" sz="1800" u="none" cap="none" strike="noStrike">
                <a:solidFill>
                  <a:srgbClr val="E06C75"/>
                </a:solidFill>
                <a:latin typeface="Calibri"/>
                <a:ea typeface="Calibri"/>
                <a:cs typeface="Calibri"/>
                <a:sym typeface="Calibri"/>
              </a:rPr>
              <a:t>назву макету</a:t>
            </a:r>
            <a:r>
              <a:rPr b="1" i="0" lang="uk-UA" sz="1800" u="none" cap="none" strike="noStrike">
                <a:solidFill>
                  <a:schemeClr val="lt1"/>
                </a:solidFill>
                <a:latin typeface="Calibri"/>
                <a:ea typeface="Calibri"/>
                <a:cs typeface="Calibri"/>
                <a:sym typeface="Calibri"/>
              </a:rPr>
              <a:t> та на вкладці </a:t>
            </a:r>
            <a:r>
              <a:rPr b="1" i="0" lang="uk-UA" sz="1800" u="none" cap="none" strike="noStrike">
                <a:solidFill>
                  <a:srgbClr val="E06C75"/>
                </a:solidFill>
                <a:latin typeface="Calibri"/>
                <a:ea typeface="Calibri"/>
                <a:cs typeface="Calibri"/>
                <a:sym typeface="Calibri"/>
              </a:rPr>
              <a:t>Design</a:t>
            </a:r>
            <a:r>
              <a:rPr b="1" i="0" lang="uk-UA" sz="1800" u="none" cap="none" strike="noStrike">
                <a:solidFill>
                  <a:schemeClr val="lt1"/>
                </a:solidFill>
                <a:latin typeface="Calibri"/>
                <a:ea typeface="Calibri"/>
                <a:cs typeface="Calibri"/>
                <a:sym typeface="Calibri"/>
              </a:rPr>
              <a:t> в розділі </a:t>
            </a:r>
            <a:r>
              <a:rPr b="1" i="0" lang="uk-UA" sz="1800" u="none" cap="none" strike="noStrike">
                <a:solidFill>
                  <a:srgbClr val="E06C75"/>
                </a:solidFill>
                <a:latin typeface="Calibri"/>
                <a:ea typeface="Calibri"/>
                <a:cs typeface="Calibri"/>
                <a:sym typeface="Calibri"/>
              </a:rPr>
              <a:t>Layout grid</a:t>
            </a:r>
            <a:r>
              <a:rPr b="1" i="0" lang="uk-UA" sz="1800" u="none" cap="none" strike="noStrike">
                <a:solidFill>
                  <a:schemeClr val="lt1"/>
                </a:solidFill>
                <a:latin typeface="Calibri"/>
                <a:ea typeface="Calibri"/>
                <a:cs typeface="Calibri"/>
                <a:sym typeface="Calibri"/>
              </a:rPr>
              <a:t> натисніть на іконку ока</a:t>
            </a:r>
            <a:endParaRPr/>
          </a:p>
        </p:txBody>
      </p:sp>
      <p:pic>
        <p:nvPicPr>
          <p:cNvPr id="163" name="Google Shape;163;p18"/>
          <p:cNvPicPr preferRelativeResize="0"/>
          <p:nvPr/>
        </p:nvPicPr>
        <p:blipFill rotWithShape="1">
          <a:blip r:embed="rId3">
            <a:alphaModFix/>
          </a:blip>
          <a:srcRect b="0" l="0" r="0" t="0"/>
          <a:stretch/>
        </p:blipFill>
        <p:spPr>
          <a:xfrm>
            <a:off x="1441725" y="2809875"/>
            <a:ext cx="10334625" cy="3676650"/>
          </a:xfrm>
          <a:prstGeom prst="rect">
            <a:avLst/>
          </a:prstGeom>
          <a:noFill/>
          <a:ln>
            <a:noFill/>
          </a:ln>
        </p:spPr>
      </p:pic>
      <p:cxnSp>
        <p:nvCxnSpPr>
          <p:cNvPr id="164" name="Google Shape;164;p18"/>
          <p:cNvCxnSpPr/>
          <p:nvPr/>
        </p:nvCxnSpPr>
        <p:spPr>
          <a:xfrm flipH="1">
            <a:off x="1693333" y="2112091"/>
            <a:ext cx="2517425" cy="789153"/>
          </a:xfrm>
          <a:prstGeom prst="straightConnector1">
            <a:avLst/>
          </a:prstGeom>
          <a:noFill/>
          <a:ln cap="flat" cmpd="sng" w="22225">
            <a:solidFill>
              <a:srgbClr val="FF0000"/>
            </a:solidFill>
            <a:prstDash val="solid"/>
            <a:round/>
            <a:headEnd len="sm" w="sm" type="none"/>
            <a:tailEnd len="med" w="med" type="triangle"/>
          </a:ln>
        </p:spPr>
      </p:cxnSp>
      <p:cxnSp>
        <p:nvCxnSpPr>
          <p:cNvPr id="165" name="Google Shape;165;p18"/>
          <p:cNvCxnSpPr/>
          <p:nvPr/>
        </p:nvCxnSpPr>
        <p:spPr>
          <a:xfrm>
            <a:off x="7061203" y="2061291"/>
            <a:ext cx="2545641" cy="839953"/>
          </a:xfrm>
          <a:prstGeom prst="straightConnector1">
            <a:avLst/>
          </a:prstGeom>
          <a:noFill/>
          <a:ln cap="flat" cmpd="sng" w="22225">
            <a:solidFill>
              <a:srgbClr val="FF0000"/>
            </a:solidFill>
            <a:prstDash val="solid"/>
            <a:round/>
            <a:headEnd len="sm" w="sm" type="none"/>
            <a:tailEnd len="med" w="med" type="triangle"/>
          </a:ln>
        </p:spPr>
      </p:cxnSp>
      <p:cxnSp>
        <p:nvCxnSpPr>
          <p:cNvPr id="166" name="Google Shape;166;p18"/>
          <p:cNvCxnSpPr/>
          <p:nvPr/>
        </p:nvCxnSpPr>
        <p:spPr>
          <a:xfrm>
            <a:off x="11322756" y="2112091"/>
            <a:ext cx="0" cy="4096798"/>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415650" y="25188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власні лінії сітки</a:t>
            </a:r>
            <a:endParaRPr sz="3600"/>
          </a:p>
        </p:txBody>
      </p:sp>
      <p:pic>
        <p:nvPicPr>
          <p:cNvPr id="172" name="Google Shape;172;p19"/>
          <p:cNvPicPr preferRelativeResize="0"/>
          <p:nvPr/>
        </p:nvPicPr>
        <p:blipFill rotWithShape="1">
          <a:blip r:embed="rId3">
            <a:alphaModFix/>
          </a:blip>
          <a:srcRect b="0" l="0" r="0" t="0"/>
          <a:stretch/>
        </p:blipFill>
        <p:spPr>
          <a:xfrm>
            <a:off x="415650" y="2079061"/>
            <a:ext cx="4863777" cy="2421496"/>
          </a:xfrm>
          <a:prstGeom prst="rect">
            <a:avLst/>
          </a:prstGeom>
          <a:noFill/>
          <a:ln>
            <a:noFill/>
          </a:ln>
        </p:spPr>
      </p:pic>
      <p:sp>
        <p:nvSpPr>
          <p:cNvPr id="173" name="Google Shape;173;p19"/>
          <p:cNvSpPr txBox="1"/>
          <p:nvPr/>
        </p:nvSpPr>
        <p:spPr>
          <a:xfrm>
            <a:off x="1731825" y="1487421"/>
            <a:ext cx="8728350"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Для того щоб використовувати власні лінії, спочатку необхідно увімкнути лінійку.</a:t>
            </a:r>
            <a:endParaRPr/>
          </a:p>
        </p:txBody>
      </p:sp>
      <p:pic>
        <p:nvPicPr>
          <p:cNvPr id="174" name="Google Shape;174;p19"/>
          <p:cNvPicPr preferRelativeResize="0"/>
          <p:nvPr/>
        </p:nvPicPr>
        <p:blipFill rotWithShape="1">
          <a:blip r:embed="rId4">
            <a:alphaModFix/>
          </a:blip>
          <a:srcRect b="0" l="0" r="0" t="0"/>
          <a:stretch/>
        </p:blipFill>
        <p:spPr>
          <a:xfrm>
            <a:off x="6570133" y="2079061"/>
            <a:ext cx="5206217" cy="2421496"/>
          </a:xfrm>
          <a:prstGeom prst="rect">
            <a:avLst/>
          </a:prstGeom>
          <a:noFill/>
          <a:ln>
            <a:noFill/>
          </a:ln>
        </p:spPr>
      </p:pic>
      <p:cxnSp>
        <p:nvCxnSpPr>
          <p:cNvPr id="175" name="Google Shape;175;p19"/>
          <p:cNvCxnSpPr/>
          <p:nvPr/>
        </p:nvCxnSpPr>
        <p:spPr>
          <a:xfrm>
            <a:off x="4831644" y="4298244"/>
            <a:ext cx="4549423" cy="0"/>
          </a:xfrm>
          <a:prstGeom prst="straightConnector1">
            <a:avLst/>
          </a:prstGeom>
          <a:noFill/>
          <a:ln cap="flat" cmpd="sng" w="22225">
            <a:solidFill>
              <a:srgbClr val="FF0000"/>
            </a:solidFill>
            <a:prstDash val="solid"/>
            <a:round/>
            <a:headEnd len="sm" w="sm" type="none"/>
            <a:tailEnd len="med" w="med" type="triangle"/>
          </a:ln>
        </p:spPr>
      </p:cxnSp>
      <p:cxnSp>
        <p:nvCxnSpPr>
          <p:cNvPr id="176" name="Google Shape;176;p19"/>
          <p:cNvCxnSpPr/>
          <p:nvPr/>
        </p:nvCxnSpPr>
        <p:spPr>
          <a:xfrm flipH="1" rot="10800000">
            <a:off x="4831644" y="2190044"/>
            <a:ext cx="5080000" cy="2108202"/>
          </a:xfrm>
          <a:prstGeom prst="straightConnector1">
            <a:avLst/>
          </a:prstGeom>
          <a:noFill/>
          <a:ln cap="flat" cmpd="sng" w="22225">
            <a:solidFill>
              <a:srgbClr val="FF0000"/>
            </a:solidFill>
            <a:prstDash val="solid"/>
            <a:round/>
            <a:headEnd len="sm" w="sm" type="none"/>
            <a:tailEnd len="med" w="med" type="triangle"/>
          </a:ln>
        </p:spPr>
      </p:cxnSp>
      <p:sp>
        <p:nvSpPr>
          <p:cNvPr id="177" name="Google Shape;177;p19"/>
          <p:cNvSpPr txBox="1"/>
          <p:nvPr/>
        </p:nvSpPr>
        <p:spPr>
          <a:xfrm>
            <a:off x="6384886" y="5194286"/>
            <a:ext cx="5391600" cy="6465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Потягнувши за край лінійки ви отримаєте власну лінію, яку зможете розмістити будь </a:t>
            </a:r>
            <a:r>
              <a:rPr b="1" lang="uk-UA" sz="1800">
                <a:solidFill>
                  <a:schemeClr val="lt1"/>
                </a:solidFill>
                <a:latin typeface="Calibri"/>
                <a:ea typeface="Calibri"/>
                <a:cs typeface="Calibri"/>
                <a:sym typeface="Calibri"/>
              </a:rPr>
              <a:t>д</a:t>
            </a:r>
            <a:r>
              <a:rPr b="1" i="0" lang="uk-UA" sz="1800" u="none" cap="none" strike="noStrike">
                <a:solidFill>
                  <a:schemeClr val="lt1"/>
                </a:solidFill>
                <a:latin typeface="Calibri"/>
                <a:ea typeface="Calibri"/>
                <a:cs typeface="Calibri"/>
                <a:sym typeface="Calibri"/>
              </a:rPr>
              <a:t>е </a:t>
            </a:r>
            <a:r>
              <a:rPr b="1" lang="uk-UA" sz="1800">
                <a:solidFill>
                  <a:schemeClr val="lt1"/>
                </a:solidFill>
                <a:latin typeface="Calibri"/>
                <a:ea typeface="Calibri"/>
                <a:cs typeface="Calibri"/>
                <a:sym typeface="Calibri"/>
              </a:rPr>
              <a:t>на</a:t>
            </a:r>
            <a:r>
              <a:rPr b="1" i="0" lang="uk-UA" sz="1800" u="none" cap="none" strike="noStrike">
                <a:solidFill>
                  <a:schemeClr val="lt1"/>
                </a:solidFill>
                <a:latin typeface="Calibri"/>
                <a:ea typeface="Calibri"/>
                <a:cs typeface="Calibri"/>
                <a:sym typeface="Calibri"/>
              </a:rPr>
              <a:t> макеті</a:t>
            </a:r>
            <a:endParaRPr/>
          </a:p>
        </p:txBody>
      </p:sp>
      <p:cxnSp>
        <p:nvCxnSpPr>
          <p:cNvPr id="178" name="Google Shape;178;p19"/>
          <p:cNvCxnSpPr>
            <a:stCxn id="177" idx="0"/>
          </p:cNvCxnSpPr>
          <p:nvPr/>
        </p:nvCxnSpPr>
        <p:spPr>
          <a:xfrm flipH="1" rot="10800000">
            <a:off x="9080686" y="3170486"/>
            <a:ext cx="2242200" cy="2023800"/>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5185"/>
              <a:buFont typeface="Calibri"/>
              <a:buNone/>
            </a:pPr>
            <a:r>
              <a:rPr b="1" lang="uk-UA" sz="3600">
                <a:solidFill>
                  <a:srgbClr val="4472C4"/>
                </a:solidFill>
                <a:latin typeface="Arial"/>
                <a:ea typeface="Arial"/>
                <a:cs typeface="Arial"/>
                <a:sym typeface="Arial"/>
              </a:rPr>
              <a:t>Робота з макетами </a:t>
            </a:r>
            <a:r>
              <a:rPr b="1" lang="uk-UA" sz="4000">
                <a:solidFill>
                  <a:srgbClr val="4472C4"/>
                </a:solidFill>
                <a:latin typeface="Arial"/>
                <a:ea typeface="Arial"/>
                <a:cs typeface="Arial"/>
                <a:sym typeface="Arial"/>
              </a:rPr>
              <a:t>— відстань між елементами</a:t>
            </a:r>
            <a:endParaRPr/>
          </a:p>
        </p:txBody>
      </p:sp>
      <p:pic>
        <p:nvPicPr>
          <p:cNvPr id="184" name="Google Shape;184;p20"/>
          <p:cNvPicPr preferRelativeResize="0"/>
          <p:nvPr/>
        </p:nvPicPr>
        <p:blipFill rotWithShape="1">
          <a:blip r:embed="rId3">
            <a:alphaModFix/>
          </a:blip>
          <a:srcRect b="0" l="0" r="0" t="0"/>
          <a:stretch/>
        </p:blipFill>
        <p:spPr>
          <a:xfrm>
            <a:off x="5949244" y="4784355"/>
            <a:ext cx="5680351" cy="1015286"/>
          </a:xfrm>
          <a:prstGeom prst="rect">
            <a:avLst/>
          </a:prstGeom>
          <a:noFill/>
          <a:ln>
            <a:noFill/>
          </a:ln>
        </p:spPr>
      </p:pic>
      <p:pic>
        <p:nvPicPr>
          <p:cNvPr id="185" name="Google Shape;185;p20"/>
          <p:cNvPicPr preferRelativeResize="0"/>
          <p:nvPr/>
        </p:nvPicPr>
        <p:blipFill rotWithShape="1">
          <a:blip r:embed="rId4">
            <a:alphaModFix/>
          </a:blip>
          <a:srcRect b="0" l="0" r="0" t="0"/>
          <a:stretch/>
        </p:blipFill>
        <p:spPr>
          <a:xfrm>
            <a:off x="9257870" y="1642947"/>
            <a:ext cx="2371725" cy="876300"/>
          </a:xfrm>
          <a:prstGeom prst="rect">
            <a:avLst/>
          </a:prstGeom>
          <a:noFill/>
          <a:ln>
            <a:noFill/>
          </a:ln>
        </p:spPr>
      </p:pic>
      <p:pic>
        <p:nvPicPr>
          <p:cNvPr id="186" name="Google Shape;186;p20"/>
          <p:cNvPicPr preferRelativeResize="0"/>
          <p:nvPr/>
        </p:nvPicPr>
        <p:blipFill rotWithShape="1">
          <a:blip r:embed="rId5">
            <a:alphaModFix/>
          </a:blip>
          <a:srcRect b="0" l="0" r="0" t="0"/>
          <a:stretch/>
        </p:blipFill>
        <p:spPr>
          <a:xfrm>
            <a:off x="7766756" y="2998779"/>
            <a:ext cx="3862839" cy="1411422"/>
          </a:xfrm>
          <a:prstGeom prst="rect">
            <a:avLst/>
          </a:prstGeom>
          <a:noFill/>
          <a:ln>
            <a:noFill/>
          </a:ln>
        </p:spPr>
      </p:pic>
      <p:sp>
        <p:nvSpPr>
          <p:cNvPr id="187" name="Google Shape;187;p20"/>
          <p:cNvSpPr txBox="1"/>
          <p:nvPr/>
        </p:nvSpPr>
        <p:spPr>
          <a:xfrm>
            <a:off x="415650" y="1058359"/>
            <a:ext cx="7529687" cy="92328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Обравши елемент, затисніть клавішу </a:t>
            </a:r>
            <a:r>
              <a:rPr b="1" i="0" lang="uk-UA" sz="1800" u="none" cap="none" strike="noStrike">
                <a:solidFill>
                  <a:srgbClr val="E06C75"/>
                </a:solidFill>
                <a:latin typeface="Calibri"/>
                <a:ea typeface="Calibri"/>
                <a:cs typeface="Calibri"/>
                <a:sym typeface="Calibri"/>
              </a:rPr>
              <a:t>ALT</a:t>
            </a:r>
            <a:r>
              <a:rPr b="1" i="0" lang="uk-UA" sz="1800" u="none" cap="none" strike="noStrike">
                <a:solidFill>
                  <a:schemeClr val="lt1"/>
                </a:solidFill>
                <a:latin typeface="Calibri"/>
                <a:ea typeface="Calibri"/>
                <a:cs typeface="Calibri"/>
                <a:sym typeface="Calibri"/>
              </a:rPr>
              <a:t> та наведіть на інший елемент або власну лінію сітки – відобразиться відстань у </a:t>
            </a:r>
            <a:r>
              <a:rPr b="1" i="0" lang="uk-UA" sz="1800" u="none" cap="none" strike="noStrike">
                <a:solidFill>
                  <a:srgbClr val="E06C75"/>
                </a:solidFill>
                <a:latin typeface="Calibri"/>
                <a:ea typeface="Calibri"/>
                <a:cs typeface="Calibri"/>
                <a:sym typeface="Calibri"/>
              </a:rPr>
              <a:t>px</a:t>
            </a:r>
            <a:r>
              <a:rPr b="1" i="0" lang="uk-UA" sz="1800" u="none" cap="none" strike="noStrike">
                <a:solidFill>
                  <a:schemeClr val="lt1"/>
                </a:solidFill>
                <a:latin typeface="Calibri"/>
                <a:ea typeface="Calibri"/>
                <a:cs typeface="Calibri"/>
                <a:sym typeface="Calibri"/>
              </a:rPr>
              <a:t> між елементами, а також розмір самого елементу.</a:t>
            </a:r>
            <a:endParaRPr b="0" i="0" sz="1400" u="none" cap="none" strike="noStrike">
              <a:solidFill>
                <a:srgbClr val="000000"/>
              </a:solidFill>
              <a:latin typeface="Arial"/>
              <a:ea typeface="Arial"/>
              <a:cs typeface="Arial"/>
              <a:sym typeface="Arial"/>
            </a:endParaRPr>
          </a:p>
        </p:txBody>
      </p:sp>
      <p:cxnSp>
        <p:nvCxnSpPr>
          <p:cNvPr id="188" name="Google Shape;188;p20"/>
          <p:cNvCxnSpPr/>
          <p:nvPr/>
        </p:nvCxnSpPr>
        <p:spPr>
          <a:xfrm>
            <a:off x="7175108" y="1957716"/>
            <a:ext cx="1257692" cy="1655291"/>
          </a:xfrm>
          <a:prstGeom prst="straightConnector1">
            <a:avLst/>
          </a:prstGeom>
          <a:noFill/>
          <a:ln cap="flat" cmpd="sng" w="22225">
            <a:solidFill>
              <a:srgbClr val="FF0000"/>
            </a:solidFill>
            <a:prstDash val="solid"/>
            <a:round/>
            <a:headEnd len="sm" w="sm" type="none"/>
            <a:tailEnd len="med" w="med" type="triangle"/>
          </a:ln>
        </p:spPr>
      </p:cxnSp>
      <p:cxnSp>
        <p:nvCxnSpPr>
          <p:cNvPr id="189" name="Google Shape;189;p20"/>
          <p:cNvCxnSpPr/>
          <p:nvPr/>
        </p:nvCxnSpPr>
        <p:spPr>
          <a:xfrm>
            <a:off x="6200931" y="1957716"/>
            <a:ext cx="2333469" cy="3212595"/>
          </a:xfrm>
          <a:prstGeom prst="straightConnector1">
            <a:avLst/>
          </a:prstGeom>
          <a:noFill/>
          <a:ln cap="flat" cmpd="sng" w="22225">
            <a:solidFill>
              <a:srgbClr val="FF0000"/>
            </a:solidFill>
            <a:prstDash val="solid"/>
            <a:round/>
            <a:headEnd len="sm" w="sm" type="none"/>
            <a:tailEnd len="med" w="med" type="triangle"/>
          </a:ln>
        </p:spPr>
      </p:cxnSp>
      <p:cxnSp>
        <p:nvCxnSpPr>
          <p:cNvPr id="190" name="Google Shape;190;p20"/>
          <p:cNvCxnSpPr/>
          <p:nvPr/>
        </p:nvCxnSpPr>
        <p:spPr>
          <a:xfrm>
            <a:off x="7921958" y="1519749"/>
            <a:ext cx="1924975" cy="561348"/>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завантаження картинок</a:t>
            </a:r>
            <a:endParaRPr sz="3600"/>
          </a:p>
        </p:txBody>
      </p:sp>
      <p:pic>
        <p:nvPicPr>
          <p:cNvPr id="196" name="Google Shape;196;p21"/>
          <p:cNvPicPr preferRelativeResize="0"/>
          <p:nvPr/>
        </p:nvPicPr>
        <p:blipFill rotWithShape="1">
          <a:blip r:embed="rId3">
            <a:alphaModFix/>
          </a:blip>
          <a:srcRect b="0" l="0" r="0" t="0"/>
          <a:stretch/>
        </p:blipFill>
        <p:spPr>
          <a:xfrm>
            <a:off x="2763594" y="2472350"/>
            <a:ext cx="4297716" cy="2167653"/>
          </a:xfrm>
          <a:prstGeom prst="rect">
            <a:avLst/>
          </a:prstGeom>
          <a:noFill/>
          <a:ln>
            <a:noFill/>
          </a:ln>
        </p:spPr>
      </p:pic>
      <p:sp>
        <p:nvSpPr>
          <p:cNvPr id="197" name="Google Shape;197;p21"/>
          <p:cNvSpPr txBox="1"/>
          <p:nvPr/>
        </p:nvSpPr>
        <p:spPr>
          <a:xfrm>
            <a:off x="1749778" y="1304114"/>
            <a:ext cx="3083905"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В макеті оберіть картинку яку потрібно завантажити</a:t>
            </a:r>
            <a:endParaRPr b="0" i="0" sz="1400" u="none" cap="none" strike="noStrike">
              <a:solidFill>
                <a:srgbClr val="000000"/>
              </a:solidFill>
              <a:latin typeface="Arial"/>
              <a:ea typeface="Arial"/>
              <a:cs typeface="Arial"/>
              <a:sym typeface="Arial"/>
            </a:endParaRPr>
          </a:p>
        </p:txBody>
      </p:sp>
      <p:sp>
        <p:nvSpPr>
          <p:cNvPr id="198" name="Google Shape;198;p21"/>
          <p:cNvSpPr txBox="1"/>
          <p:nvPr/>
        </p:nvSpPr>
        <p:spPr>
          <a:xfrm>
            <a:off x="5108221" y="1304114"/>
            <a:ext cx="2694440"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На вкладці </a:t>
            </a:r>
            <a:r>
              <a:rPr b="1" i="0" lang="uk-UA" sz="1800" u="none" cap="none" strike="noStrike">
                <a:solidFill>
                  <a:srgbClr val="E06C75"/>
                </a:solidFill>
                <a:latin typeface="Calibri"/>
                <a:ea typeface="Calibri"/>
                <a:cs typeface="Calibri"/>
                <a:sym typeface="Calibri"/>
              </a:rPr>
              <a:t>Design</a:t>
            </a:r>
            <a:r>
              <a:rPr b="1" i="0" lang="uk-UA" sz="1800" u="none" cap="none" strike="noStrike">
                <a:solidFill>
                  <a:schemeClr val="lt1"/>
                </a:solidFill>
                <a:latin typeface="Calibri"/>
                <a:ea typeface="Calibri"/>
                <a:cs typeface="Calibri"/>
                <a:sym typeface="Calibri"/>
              </a:rPr>
              <a:t> оберіть розділ  </a:t>
            </a:r>
            <a:r>
              <a:rPr b="1" i="0" lang="uk-UA" sz="1800" u="none" cap="none" strike="noStrike">
                <a:solidFill>
                  <a:srgbClr val="E06C75"/>
                </a:solidFill>
                <a:latin typeface="Calibri"/>
                <a:ea typeface="Calibri"/>
                <a:cs typeface="Calibri"/>
                <a:sym typeface="Calibri"/>
              </a:rPr>
              <a:t>Export</a:t>
            </a:r>
            <a:endParaRPr b="0" i="0" sz="1400" u="none" cap="none" strike="noStrike">
              <a:solidFill>
                <a:srgbClr val="000000"/>
              </a:solidFill>
              <a:latin typeface="Arial"/>
              <a:ea typeface="Arial"/>
              <a:cs typeface="Arial"/>
              <a:sym typeface="Arial"/>
            </a:endParaRPr>
          </a:p>
        </p:txBody>
      </p:sp>
      <p:cxnSp>
        <p:nvCxnSpPr>
          <p:cNvPr id="199" name="Google Shape;199;p21"/>
          <p:cNvCxnSpPr/>
          <p:nvPr/>
        </p:nvCxnSpPr>
        <p:spPr>
          <a:xfrm>
            <a:off x="2966391" y="1950404"/>
            <a:ext cx="325339" cy="1052440"/>
          </a:xfrm>
          <a:prstGeom prst="straightConnector1">
            <a:avLst/>
          </a:prstGeom>
          <a:noFill/>
          <a:ln cap="flat" cmpd="sng" w="22225">
            <a:solidFill>
              <a:srgbClr val="FF0000"/>
            </a:solidFill>
            <a:prstDash val="solid"/>
            <a:round/>
            <a:headEnd len="sm" w="sm" type="none"/>
            <a:tailEnd len="med" w="med" type="triangle"/>
          </a:ln>
        </p:spPr>
      </p:cxnSp>
      <p:cxnSp>
        <p:nvCxnSpPr>
          <p:cNvPr id="200" name="Google Shape;200;p21"/>
          <p:cNvCxnSpPr/>
          <p:nvPr/>
        </p:nvCxnSpPr>
        <p:spPr>
          <a:xfrm flipH="1">
            <a:off x="4606976" y="1950404"/>
            <a:ext cx="629321" cy="871818"/>
          </a:xfrm>
          <a:prstGeom prst="straightConnector1">
            <a:avLst/>
          </a:prstGeom>
          <a:noFill/>
          <a:ln cap="flat" cmpd="sng" w="22225">
            <a:solidFill>
              <a:srgbClr val="FF0000"/>
            </a:solidFill>
            <a:prstDash val="solid"/>
            <a:round/>
            <a:headEnd len="sm" w="sm" type="none"/>
            <a:tailEnd len="med" w="med" type="triangle"/>
          </a:ln>
        </p:spPr>
      </p:cxnSp>
      <p:sp>
        <p:nvSpPr>
          <p:cNvPr id="201" name="Google Shape;201;p21"/>
          <p:cNvSpPr txBox="1"/>
          <p:nvPr/>
        </p:nvSpPr>
        <p:spPr>
          <a:xfrm>
            <a:off x="7655323" y="2949470"/>
            <a:ext cx="4121027"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Оберіть потрібний формат зображення</a:t>
            </a:r>
            <a:endParaRPr b="0" i="0" sz="1400" u="none" cap="none" strike="noStrike">
              <a:solidFill>
                <a:srgbClr val="000000"/>
              </a:solidFill>
              <a:latin typeface="Arial"/>
              <a:ea typeface="Arial"/>
              <a:cs typeface="Arial"/>
              <a:sym typeface="Arial"/>
            </a:endParaRPr>
          </a:p>
        </p:txBody>
      </p:sp>
      <p:sp>
        <p:nvSpPr>
          <p:cNvPr id="202" name="Google Shape;202;p21"/>
          <p:cNvSpPr txBox="1"/>
          <p:nvPr/>
        </p:nvSpPr>
        <p:spPr>
          <a:xfrm>
            <a:off x="7655323" y="3626383"/>
            <a:ext cx="4121027"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Завантажте зображення</a:t>
            </a:r>
            <a:endParaRPr b="0" i="0" sz="1400" u="none" cap="none" strike="noStrike">
              <a:solidFill>
                <a:srgbClr val="000000"/>
              </a:solidFill>
              <a:latin typeface="Arial"/>
              <a:ea typeface="Arial"/>
              <a:cs typeface="Arial"/>
              <a:sym typeface="Arial"/>
            </a:endParaRPr>
          </a:p>
        </p:txBody>
      </p:sp>
      <p:cxnSp>
        <p:nvCxnSpPr>
          <p:cNvPr id="203" name="Google Shape;203;p21"/>
          <p:cNvCxnSpPr/>
          <p:nvPr/>
        </p:nvCxnSpPr>
        <p:spPr>
          <a:xfrm rot="10800000">
            <a:off x="6802083" y="3811028"/>
            <a:ext cx="853240" cy="0"/>
          </a:xfrm>
          <a:prstGeom prst="straightConnector1">
            <a:avLst/>
          </a:prstGeom>
          <a:noFill/>
          <a:ln cap="flat" cmpd="sng" w="22225">
            <a:solidFill>
              <a:srgbClr val="FF0000"/>
            </a:solidFill>
            <a:prstDash val="solid"/>
            <a:round/>
            <a:headEnd len="sm" w="sm" type="none"/>
            <a:tailEnd len="med" w="med" type="triangle"/>
          </a:ln>
        </p:spPr>
      </p:cxnSp>
      <p:cxnSp>
        <p:nvCxnSpPr>
          <p:cNvPr id="204" name="Google Shape;204;p21"/>
          <p:cNvCxnSpPr/>
          <p:nvPr/>
        </p:nvCxnSpPr>
        <p:spPr>
          <a:xfrm flipH="1">
            <a:off x="6346395" y="3134115"/>
            <a:ext cx="1308928" cy="94507"/>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стилі елементів</a:t>
            </a:r>
            <a:endParaRPr sz="3600"/>
          </a:p>
        </p:txBody>
      </p:sp>
      <p:pic>
        <p:nvPicPr>
          <p:cNvPr id="210" name="Google Shape;210;p25"/>
          <p:cNvPicPr preferRelativeResize="0"/>
          <p:nvPr/>
        </p:nvPicPr>
        <p:blipFill rotWithShape="1">
          <a:blip r:embed="rId3">
            <a:alphaModFix/>
          </a:blip>
          <a:srcRect b="0" l="0" r="0" t="0"/>
          <a:stretch/>
        </p:blipFill>
        <p:spPr>
          <a:xfrm>
            <a:off x="3384019" y="1196221"/>
            <a:ext cx="2621669" cy="303083"/>
          </a:xfrm>
          <a:prstGeom prst="rect">
            <a:avLst/>
          </a:prstGeom>
          <a:noFill/>
          <a:ln>
            <a:noFill/>
          </a:ln>
        </p:spPr>
      </p:pic>
      <p:sp>
        <p:nvSpPr>
          <p:cNvPr id="211" name="Google Shape;211;p25"/>
          <p:cNvSpPr txBox="1"/>
          <p:nvPr/>
        </p:nvSpPr>
        <p:spPr>
          <a:xfrm>
            <a:off x="6563705" y="1037659"/>
            <a:ext cx="4600223" cy="92328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На вкладці </a:t>
            </a:r>
            <a:r>
              <a:rPr b="1" i="0" lang="uk-UA" sz="1800" u="none" cap="none" strike="noStrike">
                <a:solidFill>
                  <a:srgbClr val="E06C75"/>
                </a:solidFill>
                <a:latin typeface="Calibri"/>
                <a:ea typeface="Calibri"/>
                <a:cs typeface="Calibri"/>
                <a:sym typeface="Calibri"/>
              </a:rPr>
              <a:t>Inspect</a:t>
            </a:r>
            <a:r>
              <a:rPr b="1" i="0" lang="uk-UA" sz="1800" u="none" cap="none" strike="noStrike">
                <a:solidFill>
                  <a:schemeClr val="lt1"/>
                </a:solidFill>
                <a:latin typeface="Calibri"/>
                <a:ea typeface="Calibri"/>
                <a:cs typeface="Calibri"/>
                <a:sym typeface="Calibri"/>
              </a:rPr>
              <a:t> в розділі  </a:t>
            </a:r>
            <a:r>
              <a:rPr b="1" i="0" lang="uk-UA" sz="1800" u="none" cap="none" strike="noStrike">
                <a:solidFill>
                  <a:srgbClr val="E06C75"/>
                </a:solidFill>
                <a:latin typeface="Calibri"/>
                <a:ea typeface="Calibri"/>
                <a:cs typeface="Calibri"/>
                <a:sym typeface="Calibri"/>
              </a:rPr>
              <a:t>Code </a:t>
            </a:r>
            <a:r>
              <a:rPr b="1" i="0" lang="uk-UA" sz="1800" u="none" cap="none" strike="noStrike">
                <a:solidFill>
                  <a:schemeClr val="lt1"/>
                </a:solidFill>
                <a:latin typeface="Calibri"/>
                <a:ea typeface="Calibri"/>
                <a:cs typeface="Calibri"/>
                <a:sym typeface="Calibri"/>
              </a:rPr>
              <a:t>можна скопіювати стилі елементу (розмір та колір шрифту, фон, тінь, рамку тощо) </a:t>
            </a:r>
            <a:endParaRPr b="1" i="0" sz="1800" u="none" cap="none" strike="noStrike">
              <a:solidFill>
                <a:schemeClr val="lt1"/>
              </a:solidFill>
              <a:latin typeface="Calibri"/>
              <a:ea typeface="Calibri"/>
              <a:cs typeface="Calibri"/>
              <a:sym typeface="Calibri"/>
            </a:endParaRPr>
          </a:p>
        </p:txBody>
      </p:sp>
      <p:pic>
        <p:nvPicPr>
          <p:cNvPr id="212" name="Google Shape;212;p25"/>
          <p:cNvPicPr preferRelativeResize="0"/>
          <p:nvPr/>
        </p:nvPicPr>
        <p:blipFill rotWithShape="1">
          <a:blip r:embed="rId4">
            <a:alphaModFix/>
          </a:blip>
          <a:srcRect b="0" l="0" r="0" t="0"/>
          <a:stretch/>
        </p:blipFill>
        <p:spPr>
          <a:xfrm>
            <a:off x="6823350" y="3947936"/>
            <a:ext cx="4953000" cy="971550"/>
          </a:xfrm>
          <a:prstGeom prst="rect">
            <a:avLst/>
          </a:prstGeom>
          <a:noFill/>
          <a:ln>
            <a:noFill/>
          </a:ln>
        </p:spPr>
      </p:pic>
      <p:cxnSp>
        <p:nvCxnSpPr>
          <p:cNvPr id="213" name="Google Shape;213;p25"/>
          <p:cNvCxnSpPr/>
          <p:nvPr/>
        </p:nvCxnSpPr>
        <p:spPr>
          <a:xfrm rot="10800000">
            <a:off x="5891869" y="4508117"/>
            <a:ext cx="853240" cy="0"/>
          </a:xfrm>
          <a:prstGeom prst="straightConnector1">
            <a:avLst/>
          </a:prstGeom>
          <a:noFill/>
          <a:ln cap="flat" cmpd="sng" w="22225">
            <a:solidFill>
              <a:srgbClr val="FF0000"/>
            </a:solidFill>
            <a:prstDash val="solid"/>
            <a:round/>
            <a:headEnd len="sm" w="sm" type="none"/>
            <a:tailEnd len="med" w="med" type="triangle"/>
          </a:ln>
        </p:spPr>
      </p:cxnSp>
      <p:pic>
        <p:nvPicPr>
          <p:cNvPr id="214" name="Google Shape;214;p25"/>
          <p:cNvPicPr preferRelativeResize="0"/>
          <p:nvPr/>
        </p:nvPicPr>
        <p:blipFill rotWithShape="1">
          <a:blip r:embed="rId5">
            <a:alphaModFix/>
          </a:blip>
          <a:srcRect b="0" l="0" r="0" t="0"/>
          <a:stretch/>
        </p:blipFill>
        <p:spPr>
          <a:xfrm>
            <a:off x="3495635" y="1609421"/>
            <a:ext cx="2396234" cy="472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a:t>
            </a:r>
            <a:r>
              <a:rPr b="1" lang="uk-UA" sz="4000">
                <a:solidFill>
                  <a:srgbClr val="4472C4"/>
                </a:solidFill>
                <a:latin typeface="Arial"/>
                <a:ea typeface="Arial"/>
                <a:cs typeface="Arial"/>
                <a:sym typeface="Arial"/>
              </a:rPr>
              <a:t>— </a:t>
            </a:r>
            <a:r>
              <a:rPr b="1" lang="uk-UA" sz="3600">
                <a:solidFill>
                  <a:srgbClr val="4472C4"/>
                </a:solidFill>
                <a:latin typeface="Arial"/>
                <a:ea typeface="Arial"/>
                <a:cs typeface="Arial"/>
                <a:sym typeface="Arial"/>
              </a:rPr>
              <a:t>шрифти</a:t>
            </a:r>
            <a:endParaRPr sz="3600"/>
          </a:p>
        </p:txBody>
      </p:sp>
      <p:pic>
        <p:nvPicPr>
          <p:cNvPr id="220" name="Google Shape;220;p26"/>
          <p:cNvPicPr preferRelativeResize="0"/>
          <p:nvPr/>
        </p:nvPicPr>
        <p:blipFill rotWithShape="1">
          <a:blip r:embed="rId3">
            <a:alphaModFix/>
          </a:blip>
          <a:srcRect b="0" l="0" r="0" t="0"/>
          <a:stretch/>
        </p:blipFill>
        <p:spPr>
          <a:xfrm>
            <a:off x="3330223" y="2821340"/>
            <a:ext cx="4067175" cy="3724275"/>
          </a:xfrm>
          <a:prstGeom prst="rect">
            <a:avLst/>
          </a:prstGeom>
          <a:noFill/>
          <a:ln>
            <a:noFill/>
          </a:ln>
        </p:spPr>
      </p:pic>
      <p:pic>
        <p:nvPicPr>
          <p:cNvPr id="221" name="Google Shape;221;p26"/>
          <p:cNvPicPr preferRelativeResize="0"/>
          <p:nvPr/>
        </p:nvPicPr>
        <p:blipFill rotWithShape="1">
          <a:blip r:embed="rId4">
            <a:alphaModFix/>
          </a:blip>
          <a:srcRect b="0" l="0" r="0" t="0"/>
          <a:stretch/>
        </p:blipFill>
        <p:spPr>
          <a:xfrm>
            <a:off x="7958667" y="3876826"/>
            <a:ext cx="3817684" cy="2668789"/>
          </a:xfrm>
          <a:prstGeom prst="rect">
            <a:avLst/>
          </a:prstGeom>
          <a:noFill/>
          <a:ln>
            <a:noFill/>
          </a:ln>
        </p:spPr>
      </p:pic>
      <p:sp>
        <p:nvSpPr>
          <p:cNvPr id="222" name="Google Shape;222;p26"/>
          <p:cNvSpPr txBox="1"/>
          <p:nvPr/>
        </p:nvSpPr>
        <p:spPr>
          <a:xfrm>
            <a:off x="415650" y="1058359"/>
            <a:ext cx="10715194"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Для того </a:t>
            </a:r>
            <a:r>
              <a:rPr b="1" lang="uk-UA" sz="1800">
                <a:solidFill>
                  <a:schemeClr val="lt1"/>
                </a:solidFill>
                <a:latin typeface="Calibri"/>
                <a:ea typeface="Calibri"/>
                <a:cs typeface="Calibri"/>
                <a:sym typeface="Calibri"/>
              </a:rPr>
              <a:t>щоб</a:t>
            </a:r>
            <a:r>
              <a:rPr b="1" i="0" lang="uk-UA" sz="1800" u="none" cap="none" strike="noStrike">
                <a:solidFill>
                  <a:schemeClr val="lt1"/>
                </a:solidFill>
                <a:latin typeface="Calibri"/>
                <a:ea typeface="Calibri"/>
                <a:cs typeface="Calibri"/>
                <a:sym typeface="Calibri"/>
              </a:rPr>
              <a:t> визначити усі шрифти які використовуються в макеті потрібно встановити плагін </a:t>
            </a:r>
            <a:r>
              <a:rPr b="1" i="0" lang="uk-UA" sz="1800" u="none" cap="none" strike="noStrike">
                <a:solidFill>
                  <a:srgbClr val="E06C75"/>
                </a:solidFill>
                <a:latin typeface="Calibri"/>
                <a:ea typeface="Calibri"/>
                <a:cs typeface="Calibri"/>
                <a:sym typeface="Calibri"/>
              </a:rPr>
              <a:t>font fascia</a:t>
            </a:r>
            <a:endParaRPr b="1" i="0" sz="1800" u="none" cap="none" strike="noStrike">
              <a:solidFill>
                <a:srgbClr val="E06C75"/>
              </a:solidFill>
              <a:latin typeface="Calibri"/>
              <a:ea typeface="Calibri"/>
              <a:cs typeface="Calibri"/>
              <a:sym typeface="Calibri"/>
            </a:endParaRPr>
          </a:p>
        </p:txBody>
      </p:sp>
      <p:sp>
        <p:nvSpPr>
          <p:cNvPr id="223" name="Google Shape;223;p26"/>
          <p:cNvSpPr txBox="1"/>
          <p:nvPr/>
        </p:nvSpPr>
        <p:spPr>
          <a:xfrm>
            <a:off x="3330223" y="1989470"/>
            <a:ext cx="4067174"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1) В меню </a:t>
            </a:r>
            <a:r>
              <a:rPr b="1" i="0" lang="uk-UA" sz="1800" u="none" cap="none" strike="noStrike">
                <a:solidFill>
                  <a:srgbClr val="E06C75"/>
                </a:solidFill>
                <a:latin typeface="Calibri"/>
                <a:ea typeface="Calibri"/>
                <a:cs typeface="Calibri"/>
                <a:sym typeface="Calibri"/>
              </a:rPr>
              <a:t>figma</a:t>
            </a:r>
            <a:r>
              <a:rPr b="1" i="0" lang="uk-UA" sz="1800" u="none" cap="none" strike="noStrike">
                <a:solidFill>
                  <a:schemeClr val="lt1"/>
                </a:solidFill>
                <a:latin typeface="Calibri"/>
                <a:ea typeface="Calibri"/>
                <a:cs typeface="Calibri"/>
                <a:sym typeface="Calibri"/>
              </a:rPr>
              <a:t> оберіть пункт </a:t>
            </a:r>
            <a:r>
              <a:rPr b="1" i="0" lang="uk-UA" sz="1800" u="none" cap="none" strike="noStrike">
                <a:solidFill>
                  <a:srgbClr val="E06C75"/>
                </a:solidFill>
                <a:latin typeface="Calibri"/>
                <a:ea typeface="Calibri"/>
                <a:cs typeface="Calibri"/>
                <a:sym typeface="Calibri"/>
              </a:rPr>
              <a:t>plugins</a:t>
            </a:r>
            <a:r>
              <a:rPr b="1" i="0" lang="uk-UA" sz="1800" u="none" cap="none" strike="noStrike">
                <a:solidFill>
                  <a:schemeClr val="lt1"/>
                </a:solidFill>
                <a:latin typeface="Calibri"/>
                <a:ea typeface="Calibri"/>
                <a:cs typeface="Calibri"/>
                <a:sym typeface="Calibri"/>
              </a:rPr>
              <a:t> та натисніть </a:t>
            </a:r>
            <a:r>
              <a:rPr b="1" i="0" lang="uk-UA" sz="1800" u="none" cap="none" strike="noStrike">
                <a:solidFill>
                  <a:srgbClr val="E06C75"/>
                </a:solidFill>
                <a:latin typeface="Calibri"/>
                <a:ea typeface="Calibri"/>
                <a:cs typeface="Calibri"/>
                <a:sym typeface="Calibri"/>
              </a:rPr>
              <a:t>find more plugins</a:t>
            </a:r>
            <a:endParaRPr b="1" i="0" sz="1800" u="none" cap="none" strike="noStrike">
              <a:solidFill>
                <a:srgbClr val="E06C75"/>
              </a:solidFill>
              <a:latin typeface="Calibri"/>
              <a:ea typeface="Calibri"/>
              <a:cs typeface="Calibri"/>
              <a:sym typeface="Calibri"/>
            </a:endParaRPr>
          </a:p>
        </p:txBody>
      </p:sp>
      <p:sp>
        <p:nvSpPr>
          <p:cNvPr id="224" name="Google Shape;224;p26"/>
          <p:cNvSpPr txBox="1"/>
          <p:nvPr/>
        </p:nvSpPr>
        <p:spPr>
          <a:xfrm>
            <a:off x="7958666" y="3105855"/>
            <a:ext cx="3817800" cy="6465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2) </a:t>
            </a:r>
            <a:r>
              <a:rPr b="1" lang="uk-UA" sz="1800">
                <a:solidFill>
                  <a:schemeClr val="lt1"/>
                </a:solidFill>
                <a:latin typeface="Calibri"/>
                <a:ea typeface="Calibri"/>
                <a:cs typeface="Calibri"/>
                <a:sym typeface="Calibri"/>
              </a:rPr>
              <a:t>Введіть</a:t>
            </a:r>
            <a:r>
              <a:rPr b="1" i="0" lang="uk-UA" sz="1800" u="none" cap="none" strike="noStrike">
                <a:solidFill>
                  <a:schemeClr val="lt1"/>
                </a:solidFill>
                <a:latin typeface="Calibri"/>
                <a:ea typeface="Calibri"/>
                <a:cs typeface="Calibri"/>
                <a:sym typeface="Calibri"/>
              </a:rPr>
              <a:t> у поле пошуку назву </a:t>
            </a:r>
            <a:r>
              <a:rPr b="1" lang="uk-UA" sz="1800">
                <a:solidFill>
                  <a:schemeClr val="lt1"/>
                </a:solidFill>
                <a:latin typeface="Calibri"/>
                <a:ea typeface="Calibri"/>
                <a:cs typeface="Calibri"/>
                <a:sym typeface="Calibri"/>
              </a:rPr>
              <a:t>плагіна</a:t>
            </a:r>
            <a:r>
              <a:rPr b="1" i="0" lang="uk-UA" sz="1800" u="none" cap="none" strike="noStrike">
                <a:solidFill>
                  <a:schemeClr val="lt1"/>
                </a:solidFill>
                <a:latin typeface="Calibri"/>
                <a:ea typeface="Calibri"/>
                <a:cs typeface="Calibri"/>
                <a:sym typeface="Calibri"/>
              </a:rPr>
              <a:t> </a:t>
            </a:r>
            <a:r>
              <a:rPr b="1" i="0" lang="uk-UA" sz="1800" u="none" cap="none" strike="noStrike">
                <a:solidFill>
                  <a:srgbClr val="E06C75"/>
                </a:solidFill>
                <a:latin typeface="Calibri"/>
                <a:ea typeface="Calibri"/>
                <a:cs typeface="Calibri"/>
                <a:sym typeface="Calibri"/>
              </a:rPr>
              <a:t>font fascia</a:t>
            </a:r>
            <a:r>
              <a:rPr b="1" i="0" lang="uk-UA" sz="1800" u="none" cap="none" strike="noStrike">
                <a:solidFill>
                  <a:schemeClr val="lt1"/>
                </a:solidFill>
                <a:latin typeface="Calibri"/>
                <a:ea typeface="Calibri"/>
                <a:cs typeface="Calibri"/>
                <a:sym typeface="Calibri"/>
              </a:rPr>
              <a:t> та встановіть його</a:t>
            </a:r>
            <a:endParaRPr b="1" i="0" sz="1800" u="none" cap="none" strike="noStrike">
              <a:solidFill>
                <a:srgbClr val="E06C75"/>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a:t>
            </a:r>
            <a:r>
              <a:rPr b="1" lang="uk-UA" sz="4000">
                <a:solidFill>
                  <a:srgbClr val="4472C4"/>
                </a:solidFill>
                <a:latin typeface="Arial"/>
                <a:ea typeface="Arial"/>
                <a:cs typeface="Arial"/>
                <a:sym typeface="Arial"/>
              </a:rPr>
              <a:t>— </a:t>
            </a:r>
            <a:r>
              <a:rPr b="1" lang="uk-UA" sz="3600">
                <a:solidFill>
                  <a:srgbClr val="4472C4"/>
                </a:solidFill>
                <a:latin typeface="Arial"/>
                <a:ea typeface="Arial"/>
                <a:cs typeface="Arial"/>
                <a:sym typeface="Arial"/>
              </a:rPr>
              <a:t>шрифти, плагін font fascia</a:t>
            </a:r>
            <a:endParaRPr sz="3600"/>
          </a:p>
        </p:txBody>
      </p:sp>
      <p:pic>
        <p:nvPicPr>
          <p:cNvPr id="230" name="Google Shape;230;p27"/>
          <p:cNvPicPr preferRelativeResize="0"/>
          <p:nvPr/>
        </p:nvPicPr>
        <p:blipFill rotWithShape="1">
          <a:blip r:embed="rId3">
            <a:alphaModFix/>
          </a:blip>
          <a:srcRect b="0" l="0" r="0" t="0"/>
          <a:stretch/>
        </p:blipFill>
        <p:spPr>
          <a:xfrm>
            <a:off x="3599117" y="1771298"/>
            <a:ext cx="4067175" cy="4286250"/>
          </a:xfrm>
          <a:prstGeom prst="rect">
            <a:avLst/>
          </a:prstGeom>
          <a:noFill/>
          <a:ln>
            <a:noFill/>
          </a:ln>
        </p:spPr>
      </p:pic>
      <p:sp>
        <p:nvSpPr>
          <p:cNvPr id="231" name="Google Shape;231;p27"/>
          <p:cNvSpPr txBox="1"/>
          <p:nvPr/>
        </p:nvSpPr>
        <p:spPr>
          <a:xfrm>
            <a:off x="1911995" y="1106153"/>
            <a:ext cx="7441417"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Знов зайдіть до меню Plugins та оберіть встановлений плагін </a:t>
            </a:r>
            <a:r>
              <a:rPr b="1" i="0" lang="uk-UA" sz="1800" u="none" cap="none" strike="noStrike">
                <a:solidFill>
                  <a:srgbClr val="E06C75"/>
                </a:solidFill>
                <a:latin typeface="Calibri"/>
                <a:ea typeface="Calibri"/>
                <a:cs typeface="Calibri"/>
                <a:sym typeface="Calibri"/>
              </a:rPr>
              <a:t>font fascia</a:t>
            </a:r>
            <a:endParaRPr b="1" i="0" sz="1800" u="none" cap="none" strike="noStrike">
              <a:solidFill>
                <a:srgbClr val="E06C75"/>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3">
            <a:alphaModFix/>
          </a:blip>
          <a:srcRect b="0" l="0" r="0" t="0"/>
          <a:stretch/>
        </p:blipFill>
        <p:spPr>
          <a:xfrm>
            <a:off x="7419174" y="810300"/>
            <a:ext cx="4357176" cy="5724352"/>
          </a:xfrm>
          <a:prstGeom prst="rect">
            <a:avLst/>
          </a:prstGeom>
          <a:noFill/>
          <a:ln>
            <a:noFill/>
          </a:ln>
        </p:spPr>
      </p:pic>
      <p:sp>
        <p:nvSpPr>
          <p:cNvPr id="237" name="Google Shape;237;p28"/>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a:t>
            </a:r>
            <a:r>
              <a:rPr b="1" lang="uk-UA" sz="4000">
                <a:solidFill>
                  <a:srgbClr val="4472C4"/>
                </a:solidFill>
                <a:latin typeface="Arial"/>
                <a:ea typeface="Arial"/>
                <a:cs typeface="Arial"/>
                <a:sym typeface="Arial"/>
              </a:rPr>
              <a:t>— </a:t>
            </a:r>
            <a:r>
              <a:rPr b="1" lang="uk-UA" sz="3600">
                <a:solidFill>
                  <a:srgbClr val="4472C4"/>
                </a:solidFill>
                <a:latin typeface="Arial"/>
                <a:ea typeface="Arial"/>
                <a:cs typeface="Arial"/>
                <a:sym typeface="Arial"/>
              </a:rPr>
              <a:t>шрифти, плагін font fascia</a:t>
            </a:r>
            <a:endParaRPr sz="3600"/>
          </a:p>
        </p:txBody>
      </p:sp>
      <p:sp>
        <p:nvSpPr>
          <p:cNvPr id="238" name="Google Shape;238;p28"/>
          <p:cNvSpPr txBox="1"/>
          <p:nvPr/>
        </p:nvSpPr>
        <p:spPr>
          <a:xfrm>
            <a:off x="2566751" y="3174590"/>
            <a:ext cx="3529249" cy="1200288"/>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Запустивши його ви отримаєте список всіх шрифтів та їх накреслень які використовуються в макеті.</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415650" y="0"/>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a:t>
            </a:r>
            <a:r>
              <a:rPr b="1" lang="uk-UA" sz="4000">
                <a:solidFill>
                  <a:srgbClr val="4472C4"/>
                </a:solidFill>
                <a:latin typeface="Arial"/>
                <a:ea typeface="Arial"/>
                <a:cs typeface="Arial"/>
                <a:sym typeface="Arial"/>
              </a:rPr>
              <a:t>— </a:t>
            </a:r>
            <a:r>
              <a:rPr b="1" lang="uk-UA" sz="3600">
                <a:solidFill>
                  <a:srgbClr val="4472C4"/>
                </a:solidFill>
                <a:latin typeface="Arial"/>
                <a:ea typeface="Arial"/>
                <a:cs typeface="Arial"/>
                <a:sym typeface="Arial"/>
              </a:rPr>
              <a:t>резюме</a:t>
            </a:r>
            <a:endParaRPr sz="3600"/>
          </a:p>
        </p:txBody>
      </p:sp>
      <p:sp>
        <p:nvSpPr>
          <p:cNvPr id="244" name="Google Shape;244;p29"/>
          <p:cNvSpPr txBox="1"/>
          <p:nvPr/>
        </p:nvSpPr>
        <p:spPr>
          <a:xfrm>
            <a:off x="505961" y="1982016"/>
            <a:ext cx="11360700" cy="2586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arenR"/>
            </a:pPr>
            <a:r>
              <a:rPr b="1" i="0" lang="uk-UA" sz="1800" u="none" cap="none" strike="noStrike">
                <a:solidFill>
                  <a:schemeClr val="lt1"/>
                </a:solidFill>
                <a:highlight>
                  <a:srgbClr val="4472C4"/>
                </a:highlight>
                <a:latin typeface="Arial"/>
                <a:ea typeface="Arial"/>
                <a:cs typeface="Arial"/>
                <a:sym typeface="Arial"/>
              </a:rPr>
              <a:t>Встановлення розміру контейнера</a:t>
            </a:r>
            <a:r>
              <a:rPr b="0" i="0" lang="uk-UA" sz="1800" u="none" cap="none" strike="noStrike">
                <a:solidFill>
                  <a:schemeClr val="dk2"/>
                </a:solidFill>
                <a:latin typeface="Arial"/>
                <a:ea typeface="Arial"/>
                <a:cs typeface="Arial"/>
                <a:sym typeface="Arial"/>
              </a:rPr>
              <a:t> — розрахунок його ширини та завдання CSS правил.</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arenR"/>
            </a:pPr>
            <a:r>
              <a:rPr b="1" i="0" lang="uk-UA" sz="1800" u="none" cap="none" strike="noStrike">
                <a:solidFill>
                  <a:schemeClr val="lt1"/>
                </a:solidFill>
                <a:highlight>
                  <a:srgbClr val="4472C4"/>
                </a:highlight>
                <a:latin typeface="Arial"/>
                <a:ea typeface="Arial"/>
                <a:cs typeface="Arial"/>
                <a:sym typeface="Arial"/>
              </a:rPr>
              <a:t>Підготовка картинок</a:t>
            </a:r>
            <a:r>
              <a:rPr b="0" i="0" lang="uk-UA" sz="1800" u="none" cap="none" strike="noStrike">
                <a:solidFill>
                  <a:schemeClr val="dk2"/>
                </a:solidFill>
                <a:latin typeface="Arial"/>
                <a:ea typeface="Arial"/>
                <a:cs typeface="Arial"/>
                <a:sym typeface="Arial"/>
              </a:rPr>
              <a:t> — завантаження їх з макету та декодування у сучасні формати</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arenR"/>
            </a:pPr>
            <a:r>
              <a:rPr b="1" i="0" lang="uk-UA" sz="1800" u="none" cap="none" strike="noStrike">
                <a:solidFill>
                  <a:schemeClr val="lt1"/>
                </a:solidFill>
                <a:highlight>
                  <a:srgbClr val="4472C4"/>
                </a:highlight>
                <a:latin typeface="Arial"/>
                <a:ea typeface="Arial"/>
                <a:cs typeface="Arial"/>
                <a:sym typeface="Arial"/>
              </a:rPr>
              <a:t>Встановлення шрифтів</a:t>
            </a:r>
            <a:r>
              <a:rPr b="0" i="0" lang="uk-UA" sz="1800" u="none" cap="none" strike="noStrike">
                <a:solidFill>
                  <a:schemeClr val="dk2"/>
                </a:solidFill>
                <a:latin typeface="Arial"/>
                <a:ea typeface="Arial"/>
                <a:cs typeface="Arial"/>
                <a:sym typeface="Arial"/>
              </a:rPr>
              <a:t> — </a:t>
            </a:r>
            <a:r>
              <a:rPr lang="uk-UA" sz="1800">
                <a:solidFill>
                  <a:schemeClr val="dk2"/>
                </a:solidFill>
              </a:rPr>
              <a:t>з</a:t>
            </a:r>
            <a:r>
              <a:rPr b="0" i="0" lang="uk-UA" sz="1800" u="none" cap="none" strike="noStrike">
                <a:solidFill>
                  <a:schemeClr val="dk2"/>
                </a:solidFill>
                <a:latin typeface="Arial"/>
                <a:ea typeface="Arial"/>
                <a:cs typeface="Arial"/>
                <a:sym typeface="Arial"/>
              </a:rPr>
              <a:t>авантажити всі шрифти які використовуються в макеті через сервіс</a:t>
            </a:r>
            <a:endParaRPr/>
          </a:p>
          <a:p>
            <a:pPr indent="-342900" lvl="0" marL="342900" marR="0" rtl="0" algn="l">
              <a:lnSpc>
                <a:spcPct val="100000"/>
              </a:lnSpc>
              <a:spcBef>
                <a:spcPts val="0"/>
              </a:spcBef>
              <a:spcAft>
                <a:spcPts val="0"/>
              </a:spcAft>
              <a:buClr>
                <a:srgbClr val="000000"/>
              </a:buClr>
              <a:buSzPts val="1800"/>
              <a:buFont typeface="Arial"/>
              <a:buAutoNum type="arabicParenR"/>
            </a:pPr>
            <a:r>
              <a:rPr b="0" i="0" lang="uk-UA" sz="1800" u="none" cap="none" strike="noStrike">
                <a:solidFill>
                  <a:schemeClr val="dk2"/>
                </a:solidFill>
                <a:latin typeface="Arial"/>
                <a:ea typeface="Arial"/>
                <a:cs typeface="Arial"/>
                <a:sym typeface="Arial"/>
              </a:rPr>
              <a:t> fonts.google або локально використовуючи сучасні формати шрифтів</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arenR"/>
            </a:pPr>
            <a:r>
              <a:rPr b="1" i="0" lang="uk-UA" sz="1800" u="none" cap="none" strike="noStrike">
                <a:solidFill>
                  <a:schemeClr val="lt1"/>
                </a:solidFill>
                <a:highlight>
                  <a:srgbClr val="4472C4"/>
                </a:highlight>
                <a:latin typeface="Arial"/>
                <a:ea typeface="Arial"/>
                <a:cs typeface="Arial"/>
                <a:sym typeface="Arial"/>
              </a:rPr>
              <a:t>Перевірити що все працює</a:t>
            </a:r>
            <a:r>
              <a:rPr b="0" i="0" lang="uk-UA" sz="1800" u="none" cap="none" strike="noStrike">
                <a:solidFill>
                  <a:schemeClr val="dk2"/>
                </a:solidFill>
                <a:latin typeface="Arial"/>
                <a:ea typeface="Arial"/>
                <a:cs typeface="Arial"/>
                <a:sym typeface="Arial"/>
              </a:rPr>
              <a:t> — написати пробний текст та перевірити роботу шрифтів, під’єднати тестову картинку та перевірити відображення, перевірити роботу контейнера</a:t>
            </a:r>
            <a:endParaRPr b="0" i="0" sz="1800" u="none" cap="none" strike="noStrike">
              <a:solidFill>
                <a:schemeClr val="dk2"/>
              </a:solidFill>
              <a:latin typeface="Arial"/>
              <a:ea typeface="Arial"/>
              <a:cs typeface="Arial"/>
              <a:sym typeface="Arial"/>
            </a:endParaRPr>
          </a:p>
        </p:txBody>
      </p:sp>
      <p:sp>
        <p:nvSpPr>
          <p:cNvPr id="245" name="Google Shape;245;p29"/>
          <p:cNvSpPr txBox="1"/>
          <p:nvPr/>
        </p:nvSpPr>
        <p:spPr>
          <a:xfrm>
            <a:off x="415650" y="1211512"/>
            <a:ext cx="11270389"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Підготовка макету до верстки має включати такі основні етапи:</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415650" y="3386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Види верстки</a:t>
            </a:r>
            <a:endParaRPr sz="3600"/>
          </a:p>
        </p:txBody>
      </p:sp>
      <p:sp>
        <p:nvSpPr>
          <p:cNvPr id="251" name="Google Shape;251;p30"/>
          <p:cNvSpPr txBox="1"/>
          <p:nvPr/>
        </p:nvSpPr>
        <p:spPr>
          <a:xfrm>
            <a:off x="415650" y="1564327"/>
            <a:ext cx="113607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Статична верстка (static)</a:t>
            </a:r>
            <a:r>
              <a:rPr b="0" i="0" lang="uk-UA" sz="1800" u="none" cap="none" strike="noStrike">
                <a:solidFill>
                  <a:schemeClr val="dk2"/>
                </a:solidFill>
                <a:latin typeface="Arial"/>
                <a:ea typeface="Arial"/>
                <a:cs typeface="Arial"/>
                <a:sym typeface="Arial"/>
              </a:rPr>
              <a:t> — контент має фіксовані розміри та не змінюється залежно від ширини екрану. Зараз цей тип верстки не використовується оскільки сайт повинен добре відображатися як на моніторах комп'ютерів так на смартфонах і планшетах. </a:t>
            </a:r>
            <a:endParaRPr b="1" i="0" sz="1800" u="none" cap="none" strike="noStrike">
              <a:solidFill>
                <a:schemeClr val="lt1"/>
              </a:solidFill>
              <a:highlight>
                <a:srgbClr val="4472C4"/>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highlight>
                <a:srgbClr val="4472C4"/>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uk-UA" sz="1800" u="none" cap="none" strike="noStrike">
                <a:solidFill>
                  <a:schemeClr val="lt1"/>
                </a:solidFill>
                <a:highlight>
                  <a:srgbClr val="4472C4"/>
                </a:highlight>
                <a:latin typeface="Arial"/>
                <a:ea typeface="Arial"/>
                <a:cs typeface="Arial"/>
                <a:sym typeface="Arial"/>
              </a:rPr>
              <a:t>Гумова верстка (responsive)</a:t>
            </a:r>
            <a:r>
              <a:rPr b="0" i="0" lang="uk-UA" sz="1800" u="none" cap="none" strike="noStrike">
                <a:solidFill>
                  <a:schemeClr val="dk2"/>
                </a:solidFill>
                <a:latin typeface="Arial"/>
                <a:ea typeface="Arial"/>
                <a:cs typeface="Arial"/>
                <a:sym typeface="Arial"/>
              </a:rPr>
              <a:t> — контент знаходиться в блоці ширина якого динамічно змінюється та залежить від ширини екрана. Принцип полягає у вказівці ширини та висоти елементів у відсотках. Відповідно при зміні ширини сторінки, контент буде як гума "</a:t>
            </a:r>
            <a:r>
              <a:rPr lang="uk-UA" sz="1800">
                <a:solidFill>
                  <a:schemeClr val="dk2"/>
                </a:solidFill>
              </a:rPr>
              <a:t>тягнутися</a:t>
            </a:r>
            <a:r>
              <a:rPr b="0" i="0" lang="uk-UA" sz="1800" u="none" cap="none" strike="noStrike">
                <a:solidFill>
                  <a:schemeClr val="dk2"/>
                </a:solidFill>
                <a:latin typeface="Arial"/>
                <a:ea typeface="Arial"/>
                <a:cs typeface="Arial"/>
                <a:sym typeface="Arial"/>
              </a:rPr>
              <a:t>" на видиму ширину екрана.</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Адаптивна верстка (adaptive)</a:t>
            </a:r>
            <a:r>
              <a:rPr b="0" i="0" lang="uk-UA" sz="1800" u="none" cap="none" strike="noStrike">
                <a:solidFill>
                  <a:schemeClr val="dk2"/>
                </a:solidFill>
                <a:latin typeface="Arial"/>
                <a:ea typeface="Arial"/>
                <a:cs typeface="Arial"/>
                <a:sym typeface="Arial"/>
              </a:rPr>
              <a:t> — відображається по різному на пристроях з різною шириною екранів. Наприклад на комп'ютері, планшеті та смартфоні елементи сайту можуть бути розташовані в різних містах, мати інші стилі, або взагалі не відображатися.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type="title"/>
          </p:nvPr>
        </p:nvSpPr>
        <p:spPr>
          <a:xfrm>
            <a:off x="415650" y="748598"/>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a:t>
            </a:r>
            <a:endParaRPr/>
          </a:p>
        </p:txBody>
      </p:sp>
      <p:sp>
        <p:nvSpPr>
          <p:cNvPr id="92" name="Google Shape;92;p10"/>
          <p:cNvSpPr txBox="1"/>
          <p:nvPr/>
        </p:nvSpPr>
        <p:spPr>
          <a:xfrm>
            <a:off x="415650" y="2228712"/>
            <a:ext cx="113607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uk-UA" sz="1800" u="none" cap="none" strike="noStrike">
                <a:solidFill>
                  <a:schemeClr val="dk2"/>
                </a:solidFill>
                <a:latin typeface="Arial"/>
                <a:ea typeface="Arial"/>
                <a:cs typeface="Arial"/>
                <a:sym typeface="Arial"/>
              </a:rPr>
              <a:t>Існує багато програм в яких дизайнери можуть малювати макети. Одна з найрозповсюдженіших програм, яку використовують </a:t>
            </a:r>
            <a:r>
              <a:rPr lang="uk-UA" sz="1800">
                <a:solidFill>
                  <a:schemeClr val="dk2"/>
                </a:solidFill>
              </a:rPr>
              <a:t>найчастіше</a:t>
            </a:r>
            <a:r>
              <a:rPr b="0" i="0" lang="uk-UA" sz="1800" u="none" cap="none" strike="noStrike">
                <a:solidFill>
                  <a:schemeClr val="dk2"/>
                </a:solidFill>
                <a:latin typeface="Arial"/>
                <a:ea typeface="Arial"/>
                <a:cs typeface="Arial"/>
                <a:sym typeface="Arial"/>
              </a:rPr>
              <a:t>, це — </a:t>
            </a:r>
            <a:r>
              <a:rPr b="1" i="0" lang="uk-UA" sz="1800" u="none" cap="none" strike="noStrike">
                <a:solidFill>
                  <a:schemeClr val="lt1"/>
                </a:solidFill>
                <a:highlight>
                  <a:srgbClr val="4472C4"/>
                </a:highlight>
                <a:latin typeface="Arial"/>
                <a:ea typeface="Arial"/>
                <a:cs typeface="Arial"/>
                <a:sym typeface="Arial"/>
              </a:rPr>
              <a:t>figma</a:t>
            </a:r>
            <a:r>
              <a:rPr b="0" i="0" lang="uk-UA" sz="1800" u="none" cap="none" strike="noStrike">
                <a:solidFill>
                  <a:schemeClr val="dk2"/>
                </a:solidFill>
                <a:latin typeface="Arial"/>
                <a:ea typeface="Arial"/>
                <a:cs typeface="Arial"/>
                <a:sym typeface="Arial"/>
              </a:rPr>
              <a:t>. Ми розглянемо принципи роботи з макетом на основі цієї програми. Ці принципи мають загальний характер та можуть бути використані в подальшому в любій програмі.</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415650" y="3386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Мета тег viewport</a:t>
            </a:r>
            <a:endParaRPr sz="3600"/>
          </a:p>
        </p:txBody>
      </p:sp>
      <p:sp>
        <p:nvSpPr>
          <p:cNvPr id="257" name="Google Shape;257;p31"/>
          <p:cNvSpPr txBox="1"/>
          <p:nvPr/>
        </p:nvSpPr>
        <p:spPr>
          <a:xfrm>
            <a:off x="415650" y="1627827"/>
            <a:ext cx="113607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Мета тег </a:t>
            </a:r>
            <a:r>
              <a:rPr b="1" i="0" lang="uk-UA" sz="1800" u="none" cap="none" strike="noStrike">
                <a:solidFill>
                  <a:schemeClr val="lt1"/>
                </a:solidFill>
                <a:highlight>
                  <a:srgbClr val="4472C4"/>
                </a:highlight>
                <a:latin typeface="Arial"/>
                <a:ea typeface="Arial"/>
                <a:cs typeface="Arial"/>
                <a:sym typeface="Arial"/>
              </a:rPr>
              <a:t>viewport </a:t>
            </a:r>
            <a:r>
              <a:rPr b="0" i="0" lang="uk-UA" sz="1800" u="none" cap="none" strike="noStrike">
                <a:solidFill>
                  <a:schemeClr val="dk2"/>
                </a:solidFill>
                <a:latin typeface="Arial"/>
                <a:ea typeface="Arial"/>
                <a:cs typeface="Arial"/>
                <a:sym typeface="Arial"/>
              </a:rPr>
              <a:t> — використовуються при створенні адаптивних сайтів. Вказується в розділі </a:t>
            </a:r>
            <a:r>
              <a:rPr b="1" i="0" lang="uk-UA" sz="1800" u="none" cap="none" strike="noStrike">
                <a:solidFill>
                  <a:schemeClr val="lt1"/>
                </a:solidFill>
                <a:highlight>
                  <a:srgbClr val="4472C4"/>
                </a:highlight>
                <a:latin typeface="Arial"/>
                <a:ea typeface="Arial"/>
                <a:cs typeface="Arial"/>
                <a:sym typeface="Arial"/>
              </a:rPr>
              <a:t>head</a:t>
            </a:r>
            <a:r>
              <a:rPr b="0" i="0" lang="uk-UA" sz="1800" u="none" cap="none" strike="noStrike">
                <a:solidFill>
                  <a:schemeClr val="dk2"/>
                </a:solidFill>
                <a:latin typeface="Arial"/>
                <a:ea typeface="Arial"/>
                <a:cs typeface="Arial"/>
                <a:sym typeface="Arial"/>
              </a:rPr>
              <a:t> Вказує браузеру в якому масштабі необхідно показувати видиму область сторінки. Завдяки цьому </a:t>
            </a:r>
            <a:r>
              <a:rPr lang="uk-UA" sz="1800">
                <a:solidFill>
                  <a:schemeClr val="dk2"/>
                </a:solidFill>
              </a:rPr>
              <a:t>мета тегу</a:t>
            </a:r>
            <a:r>
              <a:rPr b="0" i="0" lang="uk-UA" sz="1800" u="none" cap="none" strike="noStrike">
                <a:solidFill>
                  <a:schemeClr val="dk2"/>
                </a:solidFill>
                <a:latin typeface="Arial"/>
                <a:ea typeface="Arial"/>
                <a:cs typeface="Arial"/>
                <a:sym typeface="Arial"/>
              </a:rPr>
              <a:t> мобільні сторінки будуть коректн</a:t>
            </a:r>
            <a:r>
              <a:rPr lang="uk-UA" sz="1800">
                <a:solidFill>
                  <a:schemeClr val="dk2"/>
                </a:solidFill>
              </a:rPr>
              <a:t>о</a:t>
            </a:r>
            <a:r>
              <a:rPr b="0" i="0" lang="uk-UA" sz="1800" u="none" cap="none" strike="noStrike">
                <a:solidFill>
                  <a:schemeClr val="dk2"/>
                </a:solidFill>
                <a:latin typeface="Arial"/>
                <a:ea typeface="Arial"/>
                <a:cs typeface="Arial"/>
                <a:sym typeface="Arial"/>
              </a:rPr>
              <a:t> відображатися на мобільних сторінках, планшетах та екранів монітор</a:t>
            </a:r>
            <a:r>
              <a:rPr lang="uk-UA" sz="1800">
                <a:solidFill>
                  <a:schemeClr val="dk2"/>
                </a:solidFill>
              </a:rPr>
              <a:t>а</a:t>
            </a:r>
            <a:r>
              <a:rPr b="0" i="0" lang="uk-UA" sz="1800" u="none" cap="none" strike="noStrik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uk-UA" sz="1800" u="none" cap="none" strike="noStrike">
                <a:solidFill>
                  <a:srgbClr val="434343"/>
                </a:solidFill>
                <a:latin typeface="Arial"/>
                <a:ea typeface="Arial"/>
                <a:cs typeface="Arial"/>
                <a:sym typeface="Arial"/>
              </a:rPr>
              <a:t>Приклад:</a:t>
            </a:r>
            <a:r>
              <a:rPr b="0" i="1" lang="uk-UA" sz="1800" u="none" cap="none" strike="noStrike">
                <a:solidFill>
                  <a:srgbClr val="D19A66"/>
                </a:solidFill>
                <a:latin typeface="Consolas"/>
                <a:ea typeface="Consolas"/>
                <a:cs typeface="Consolas"/>
                <a:sym typeface="Consolas"/>
              </a:rPr>
              <a:t> </a:t>
            </a:r>
            <a:r>
              <a:rPr b="0" i="0" lang="uk-UA" sz="1800" u="none" cap="none" strike="noStrike">
                <a:solidFill>
                  <a:srgbClr val="ABB2BF"/>
                </a:solidFill>
                <a:highlight>
                  <a:srgbClr val="434343"/>
                </a:highlight>
                <a:latin typeface="Consolas"/>
                <a:ea typeface="Consolas"/>
                <a:cs typeface="Consolas"/>
                <a:sym typeface="Consolas"/>
              </a:rPr>
              <a:t>&lt;</a:t>
            </a:r>
            <a:r>
              <a:rPr b="0" i="0" lang="uk-UA" sz="1800" u="none" cap="none" strike="noStrike">
                <a:solidFill>
                  <a:srgbClr val="E06C75"/>
                </a:solidFill>
                <a:highlight>
                  <a:srgbClr val="434343"/>
                </a:highlight>
                <a:latin typeface="Consolas"/>
                <a:ea typeface="Consolas"/>
                <a:cs typeface="Consolas"/>
                <a:sym typeface="Consolas"/>
              </a:rPr>
              <a:t>meta</a:t>
            </a:r>
            <a:r>
              <a:rPr b="0" i="0" lang="uk-UA" sz="1800" u="none" cap="none" strike="noStrike">
                <a:solidFill>
                  <a:srgbClr val="ABB2BF"/>
                </a:solidFill>
                <a:highlight>
                  <a:srgbClr val="434343"/>
                </a:highlight>
                <a:latin typeface="Consolas"/>
                <a:ea typeface="Consolas"/>
                <a:cs typeface="Consolas"/>
                <a:sym typeface="Consolas"/>
              </a:rPr>
              <a:t> </a:t>
            </a:r>
            <a:r>
              <a:rPr b="0" i="1" lang="uk-UA" sz="1800" u="none" cap="none" strike="noStrike">
                <a:solidFill>
                  <a:srgbClr val="D19A66"/>
                </a:solidFill>
                <a:highlight>
                  <a:srgbClr val="434343"/>
                </a:highlight>
                <a:latin typeface="Consolas"/>
                <a:ea typeface="Consolas"/>
                <a:cs typeface="Consolas"/>
                <a:sym typeface="Consolas"/>
              </a:rPr>
              <a:t>name</a:t>
            </a:r>
            <a:r>
              <a:rPr b="0" i="0" lang="uk-UA" sz="1800" u="none" cap="none" strike="noStrike">
                <a:solidFill>
                  <a:srgbClr val="ABB2BF"/>
                </a:solidFill>
                <a:highlight>
                  <a:srgbClr val="434343"/>
                </a:highlight>
                <a:latin typeface="Consolas"/>
                <a:ea typeface="Consolas"/>
                <a:cs typeface="Consolas"/>
                <a:sym typeface="Consolas"/>
              </a:rPr>
              <a:t>=</a:t>
            </a:r>
            <a:r>
              <a:rPr b="0" i="0" lang="uk-UA" sz="1800" u="none" cap="none" strike="noStrike">
                <a:solidFill>
                  <a:srgbClr val="98C379"/>
                </a:solidFill>
                <a:highlight>
                  <a:srgbClr val="434343"/>
                </a:highlight>
                <a:latin typeface="Consolas"/>
                <a:ea typeface="Consolas"/>
                <a:cs typeface="Consolas"/>
                <a:sym typeface="Consolas"/>
              </a:rPr>
              <a:t>"viewport"</a:t>
            </a:r>
            <a:r>
              <a:rPr b="0" i="0" lang="uk-UA" sz="1800" u="none" cap="none" strike="noStrike">
                <a:solidFill>
                  <a:srgbClr val="ABB2BF"/>
                </a:solidFill>
                <a:highlight>
                  <a:srgbClr val="434343"/>
                </a:highlight>
                <a:latin typeface="Consolas"/>
                <a:ea typeface="Consolas"/>
                <a:cs typeface="Consolas"/>
                <a:sym typeface="Consolas"/>
              </a:rPr>
              <a:t> </a:t>
            </a:r>
            <a:r>
              <a:rPr b="0" i="1" lang="uk-UA" sz="1800" u="none" cap="none" strike="noStrike">
                <a:solidFill>
                  <a:srgbClr val="D19A66"/>
                </a:solidFill>
                <a:highlight>
                  <a:srgbClr val="434343"/>
                </a:highlight>
                <a:latin typeface="Consolas"/>
                <a:ea typeface="Consolas"/>
                <a:cs typeface="Consolas"/>
                <a:sym typeface="Consolas"/>
              </a:rPr>
              <a:t>content</a:t>
            </a:r>
            <a:r>
              <a:rPr b="0" i="0" lang="uk-UA" sz="1800" u="none" cap="none" strike="noStrike">
                <a:solidFill>
                  <a:srgbClr val="ABB2BF"/>
                </a:solidFill>
                <a:highlight>
                  <a:srgbClr val="434343"/>
                </a:highlight>
                <a:latin typeface="Consolas"/>
                <a:ea typeface="Consolas"/>
                <a:cs typeface="Consolas"/>
                <a:sym typeface="Consolas"/>
              </a:rPr>
              <a:t>=</a:t>
            </a:r>
            <a:r>
              <a:rPr b="0" i="0" lang="uk-UA" sz="1800" u="none" cap="none" strike="noStrike">
                <a:solidFill>
                  <a:srgbClr val="98C379"/>
                </a:solidFill>
                <a:highlight>
                  <a:srgbClr val="434343"/>
                </a:highlight>
                <a:latin typeface="Consolas"/>
                <a:ea typeface="Consolas"/>
                <a:cs typeface="Consolas"/>
                <a:sym typeface="Consolas"/>
              </a:rPr>
              <a:t>"width=device-width, initial-scale=1.0"</a:t>
            </a:r>
            <a:r>
              <a:rPr b="0" i="0" lang="uk-UA" sz="1800" u="none" cap="none" strike="noStrike">
                <a:solidFill>
                  <a:srgbClr val="ABB2BF"/>
                </a:solidFill>
                <a:highlight>
                  <a:srgbClr val="434343"/>
                </a:highlight>
                <a:latin typeface="Consolas"/>
                <a:ea typeface="Consolas"/>
                <a:cs typeface="Consolas"/>
                <a:sym typeface="Consolas"/>
              </a:rPr>
              <a:t>&gt;</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Атрибут </a:t>
            </a:r>
            <a:r>
              <a:rPr b="1" i="0" lang="uk-UA" sz="1800" u="none" cap="none" strike="noStrike">
                <a:solidFill>
                  <a:schemeClr val="lt1"/>
                </a:solidFill>
                <a:highlight>
                  <a:srgbClr val="4472C4"/>
                </a:highlight>
                <a:latin typeface="Arial"/>
                <a:ea typeface="Arial"/>
                <a:cs typeface="Arial"/>
                <a:sym typeface="Arial"/>
              </a:rPr>
              <a:t>content </a:t>
            </a:r>
            <a:r>
              <a:rPr b="0" i="0" lang="uk-UA" sz="1800" u="none" cap="none" strike="noStrike">
                <a:solidFill>
                  <a:schemeClr val="dk2"/>
                </a:solidFill>
                <a:latin typeface="Arial"/>
                <a:ea typeface="Arial"/>
                <a:cs typeface="Arial"/>
                <a:sym typeface="Arial"/>
              </a:rPr>
              <a:t> значення </a:t>
            </a:r>
            <a:r>
              <a:rPr b="1" i="0" lang="uk-UA" sz="1800" u="none" cap="none" strike="noStrike">
                <a:solidFill>
                  <a:schemeClr val="lt1"/>
                </a:solidFill>
                <a:highlight>
                  <a:srgbClr val="4472C4"/>
                </a:highlight>
                <a:latin typeface="Arial"/>
                <a:ea typeface="Arial"/>
                <a:cs typeface="Arial"/>
                <a:sym typeface="Arial"/>
              </a:rPr>
              <a:t>width=device-width</a:t>
            </a:r>
            <a:r>
              <a:rPr b="0" i="0" lang="uk-UA" sz="1800" u="none" cap="none" strike="noStrike">
                <a:solidFill>
                  <a:schemeClr val="dk2"/>
                </a:solidFill>
                <a:latin typeface="Arial"/>
                <a:ea typeface="Arial"/>
                <a:cs typeface="Arial"/>
                <a:sym typeface="Arial"/>
              </a:rPr>
              <a:t> — вказує браузеру що ширина </a:t>
            </a:r>
            <a:r>
              <a:rPr b="1" i="0" lang="uk-UA" sz="1800" u="none" cap="none" strike="noStrike">
                <a:solidFill>
                  <a:schemeClr val="lt1"/>
                </a:solidFill>
                <a:highlight>
                  <a:srgbClr val="4472C4"/>
                </a:highlight>
                <a:latin typeface="Arial"/>
                <a:ea typeface="Arial"/>
                <a:cs typeface="Arial"/>
                <a:sym typeface="Arial"/>
              </a:rPr>
              <a:t>viewport</a:t>
            </a:r>
            <a:r>
              <a:rPr b="0" i="0" lang="uk-UA" sz="1800" u="none" cap="none" strike="noStrike">
                <a:solidFill>
                  <a:schemeClr val="dk2"/>
                </a:solidFill>
                <a:latin typeface="Arial"/>
                <a:ea typeface="Arial"/>
                <a:cs typeface="Arial"/>
                <a:sym typeface="Arial"/>
              </a:rPr>
              <a:t> буде дорівнювати ширині пристрою на якому відображається сайт.</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Атрибут </a:t>
            </a:r>
            <a:r>
              <a:rPr b="1" i="0" lang="uk-UA" sz="1800" u="none" cap="none" strike="noStrike">
                <a:solidFill>
                  <a:schemeClr val="lt1"/>
                </a:solidFill>
                <a:highlight>
                  <a:srgbClr val="4472C4"/>
                </a:highlight>
                <a:latin typeface="Arial"/>
                <a:ea typeface="Arial"/>
                <a:cs typeface="Arial"/>
                <a:sym typeface="Arial"/>
              </a:rPr>
              <a:t>content </a:t>
            </a:r>
            <a:r>
              <a:rPr b="0" i="0" lang="uk-UA" sz="1800" u="none" cap="none" strike="noStrike">
                <a:solidFill>
                  <a:schemeClr val="dk2"/>
                </a:solidFill>
                <a:latin typeface="Arial"/>
                <a:ea typeface="Arial"/>
                <a:cs typeface="Arial"/>
                <a:sym typeface="Arial"/>
              </a:rPr>
              <a:t> значення </a:t>
            </a:r>
            <a:r>
              <a:rPr b="1" i="0" lang="uk-UA" sz="1800" u="none" cap="none" strike="noStrike">
                <a:solidFill>
                  <a:schemeClr val="lt1"/>
                </a:solidFill>
                <a:highlight>
                  <a:srgbClr val="4472C4"/>
                </a:highlight>
                <a:latin typeface="Arial"/>
                <a:ea typeface="Arial"/>
                <a:cs typeface="Arial"/>
                <a:sym typeface="Arial"/>
              </a:rPr>
              <a:t>initial-scale=1.0</a:t>
            </a:r>
            <a:r>
              <a:rPr b="0" i="0" lang="uk-UA" sz="1800" u="none" cap="none" strike="noStrike">
                <a:solidFill>
                  <a:schemeClr val="dk2"/>
                </a:solidFill>
                <a:latin typeface="Arial"/>
                <a:ea typeface="Arial"/>
                <a:cs typeface="Arial"/>
                <a:sym typeface="Arial"/>
              </a:rPr>
              <a:t> — встановлює масштаб відображення сторінки. 1.0 = 100%.</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415650" y="30418"/>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Гумова верстка, приклад</a:t>
            </a:r>
            <a:endParaRPr sz="3600"/>
          </a:p>
        </p:txBody>
      </p:sp>
      <p:grpSp>
        <p:nvGrpSpPr>
          <p:cNvPr id="263" name="Google Shape;263;p32"/>
          <p:cNvGrpSpPr/>
          <p:nvPr/>
        </p:nvGrpSpPr>
        <p:grpSpPr>
          <a:xfrm>
            <a:off x="7157156" y="901483"/>
            <a:ext cx="4619194" cy="2677237"/>
            <a:chOff x="415650" y="1528775"/>
            <a:chExt cx="5059461" cy="2939768"/>
          </a:xfrm>
        </p:grpSpPr>
        <p:pic>
          <p:nvPicPr>
            <p:cNvPr id="264" name="Google Shape;264;p32"/>
            <p:cNvPicPr preferRelativeResize="0"/>
            <p:nvPr/>
          </p:nvPicPr>
          <p:blipFill rotWithShape="1">
            <a:blip r:embed="rId3">
              <a:alphaModFix/>
            </a:blip>
            <a:srcRect b="0" l="0" r="0" t="0"/>
            <a:stretch/>
          </p:blipFill>
          <p:spPr>
            <a:xfrm>
              <a:off x="415650" y="2073573"/>
              <a:ext cx="5059461" cy="1953754"/>
            </a:xfrm>
            <a:prstGeom prst="rect">
              <a:avLst/>
            </a:prstGeom>
            <a:noFill/>
            <a:ln>
              <a:noFill/>
            </a:ln>
          </p:spPr>
        </p:pic>
        <p:pic>
          <p:nvPicPr>
            <p:cNvPr id="265" name="Google Shape;265;p32"/>
            <p:cNvPicPr preferRelativeResize="0"/>
            <p:nvPr/>
          </p:nvPicPr>
          <p:blipFill rotWithShape="1">
            <a:blip r:embed="rId4">
              <a:alphaModFix/>
            </a:blip>
            <a:srcRect b="0" l="0" r="0" t="0"/>
            <a:stretch/>
          </p:blipFill>
          <p:spPr>
            <a:xfrm>
              <a:off x="415650" y="4024836"/>
              <a:ext cx="1390650" cy="390525"/>
            </a:xfrm>
            <a:prstGeom prst="rect">
              <a:avLst/>
            </a:prstGeom>
            <a:noFill/>
            <a:ln>
              <a:noFill/>
            </a:ln>
          </p:spPr>
        </p:pic>
        <p:pic>
          <p:nvPicPr>
            <p:cNvPr id="266" name="Google Shape;266;p32"/>
            <p:cNvPicPr preferRelativeResize="0"/>
            <p:nvPr/>
          </p:nvPicPr>
          <p:blipFill rotWithShape="1">
            <a:blip r:embed="rId5">
              <a:alphaModFix/>
            </a:blip>
            <a:srcRect b="0" l="0" r="0" t="0"/>
            <a:stretch/>
          </p:blipFill>
          <p:spPr>
            <a:xfrm>
              <a:off x="2615066" y="4094013"/>
              <a:ext cx="2860044" cy="374530"/>
            </a:xfrm>
            <a:prstGeom prst="rect">
              <a:avLst/>
            </a:prstGeom>
            <a:noFill/>
            <a:ln>
              <a:noFill/>
            </a:ln>
          </p:spPr>
        </p:pic>
        <p:pic>
          <p:nvPicPr>
            <p:cNvPr id="267" name="Google Shape;267;p32"/>
            <p:cNvPicPr preferRelativeResize="0"/>
            <p:nvPr/>
          </p:nvPicPr>
          <p:blipFill rotWithShape="1">
            <a:blip r:embed="rId6">
              <a:alphaModFix/>
            </a:blip>
            <a:srcRect b="0" l="0" r="0" t="0"/>
            <a:stretch/>
          </p:blipFill>
          <p:spPr>
            <a:xfrm>
              <a:off x="415650" y="1528775"/>
              <a:ext cx="3177027" cy="460022"/>
            </a:xfrm>
            <a:prstGeom prst="rect">
              <a:avLst/>
            </a:prstGeom>
            <a:noFill/>
            <a:ln>
              <a:noFill/>
            </a:ln>
          </p:spPr>
        </p:pic>
      </p:grpSp>
      <p:sp>
        <p:nvSpPr>
          <p:cNvPr id="268" name="Google Shape;268;p32"/>
          <p:cNvSpPr txBox="1"/>
          <p:nvPr/>
        </p:nvSpPr>
        <p:spPr>
          <a:xfrm>
            <a:off x="415650" y="1381188"/>
            <a:ext cx="6107287" cy="355155"/>
          </a:xfrm>
          <a:prstGeom prst="rect">
            <a:avLst/>
          </a:prstGeom>
          <a:solidFill>
            <a:srgbClr val="434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class</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"image"</a:t>
            </a:r>
            <a:r>
              <a:rPr b="0" i="0" lang="uk-UA" sz="1600" u="none" cap="none" strike="noStrike">
                <a:solidFill>
                  <a:srgbClr val="ABB2BF"/>
                </a:solidFill>
                <a:latin typeface="Consolas"/>
                <a:ea typeface="Consolas"/>
                <a:cs typeface="Consolas"/>
                <a:sym typeface="Consolas"/>
              </a:rPr>
              <a:t>&gt;&lt;</a:t>
            </a:r>
            <a:r>
              <a:rPr b="0" i="0" lang="uk-UA" sz="1600" u="none" cap="none" strike="noStrike">
                <a:solidFill>
                  <a:srgbClr val="E06C75"/>
                </a:solidFill>
                <a:latin typeface="Consolas"/>
                <a:ea typeface="Consolas"/>
                <a:cs typeface="Consolas"/>
                <a:sym typeface="Consolas"/>
              </a:rPr>
              <a:t>img</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src</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"/img/cabinet.jpg"</a:t>
            </a:r>
            <a:r>
              <a:rPr b="0" i="0" lang="uk-UA" sz="1600" u="none" cap="none" strike="noStrike">
                <a:solidFill>
                  <a:srgbClr val="ABB2BF"/>
                </a:solidFill>
                <a:latin typeface="Consolas"/>
                <a:ea typeface="Consolas"/>
                <a:cs typeface="Consolas"/>
                <a:sym typeface="Consolas"/>
              </a:rPr>
              <a:t>&gt;&lt;/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BB2BF"/>
              </a:solidFill>
              <a:latin typeface="Consolas"/>
              <a:ea typeface="Consolas"/>
              <a:cs typeface="Consolas"/>
              <a:sym typeface="Consolas"/>
            </a:endParaRPr>
          </a:p>
        </p:txBody>
      </p:sp>
      <p:sp>
        <p:nvSpPr>
          <p:cNvPr id="269" name="Google Shape;269;p32"/>
          <p:cNvSpPr txBox="1"/>
          <p:nvPr/>
        </p:nvSpPr>
        <p:spPr>
          <a:xfrm>
            <a:off x="415650" y="2091623"/>
            <a:ext cx="2553328" cy="287732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uk-UA" sz="1400" u="none" cap="none" strike="noStrike">
                <a:solidFill>
                  <a:srgbClr val="D19A66"/>
                </a:solidFill>
                <a:latin typeface="Consolas"/>
                <a:ea typeface="Consolas"/>
                <a:cs typeface="Consolas"/>
                <a:sym typeface="Consolas"/>
              </a:rPr>
              <a:t>.image</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position: </a:t>
            </a:r>
            <a:r>
              <a:rPr b="0" i="0" lang="uk-UA" sz="1400" u="none" cap="none" strike="noStrike">
                <a:solidFill>
                  <a:srgbClr val="D19A66"/>
                </a:solidFill>
                <a:latin typeface="Consolas"/>
                <a:ea typeface="Consolas"/>
                <a:cs typeface="Consolas"/>
                <a:sym typeface="Consolas"/>
              </a:rPr>
              <a:t>relative</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max-width: </a:t>
            </a:r>
            <a:r>
              <a:rPr b="0" i="0" lang="uk-UA" sz="1400" u="none" cap="none" strike="noStrike">
                <a:solidFill>
                  <a:srgbClr val="D19A66"/>
                </a:solidFill>
                <a:latin typeface="Consolas"/>
                <a:ea typeface="Consolas"/>
                <a:cs typeface="Consolas"/>
                <a:sym typeface="Consolas"/>
              </a:rPr>
              <a:t>800</a:t>
            </a:r>
            <a:r>
              <a:rPr b="0" i="1" lang="uk-UA" sz="1400" u="none" cap="none" strike="noStrike">
                <a:solidFill>
                  <a:srgbClr val="E06C75"/>
                </a:solidFill>
                <a:latin typeface="Consolas"/>
                <a:ea typeface="Consolas"/>
                <a:cs typeface="Consolas"/>
                <a:sym typeface="Consolas"/>
              </a:rPr>
              <a:t>px</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padding-bottom: </a:t>
            </a:r>
            <a:r>
              <a:rPr b="0" i="0" lang="uk-UA" sz="1400" u="none" cap="none" strike="noStrike">
                <a:solidFill>
                  <a:srgbClr val="D19A66"/>
                </a:solidFill>
                <a:latin typeface="Consolas"/>
                <a:ea typeface="Consolas"/>
                <a:cs typeface="Consolas"/>
                <a:sym typeface="Consolas"/>
              </a:rPr>
              <a:t>25</a:t>
            </a:r>
            <a:r>
              <a:rPr b="0" i="1" lang="uk-UA" sz="1400" u="none" cap="none" strike="noStrike">
                <a:solidFill>
                  <a:srgbClr val="E06C75"/>
                </a:solidFill>
                <a:latin typeface="Consolas"/>
                <a:ea typeface="Consolas"/>
                <a:cs typeface="Consolas"/>
                <a:sym typeface="Consolas"/>
              </a:rPr>
              <a:t>%</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1" lang="uk-UA" sz="1400" u="none" cap="none" strike="noStrike">
                <a:solidFill>
                  <a:srgbClr val="D19A66"/>
                </a:solidFill>
                <a:latin typeface="Consolas"/>
                <a:ea typeface="Consolas"/>
                <a:cs typeface="Consolas"/>
                <a:sym typeface="Consolas"/>
              </a:rPr>
              <a:t>.image</a:t>
            </a:r>
            <a:r>
              <a:rPr b="0" i="0" lang="uk-UA" sz="1400" u="none" cap="none" strike="noStrike">
                <a:solidFill>
                  <a:srgbClr val="C678DD"/>
                </a:solidFill>
                <a:latin typeface="Consolas"/>
                <a:ea typeface="Consolas"/>
                <a:cs typeface="Consolas"/>
                <a:sym typeface="Consolas"/>
              </a:rPr>
              <a:t> </a:t>
            </a:r>
            <a:r>
              <a:rPr b="0" i="0" lang="uk-UA" sz="1400" u="none" cap="none" strike="noStrike">
                <a:solidFill>
                  <a:srgbClr val="E06C75"/>
                </a:solidFill>
                <a:latin typeface="Consolas"/>
                <a:ea typeface="Consolas"/>
                <a:cs typeface="Consolas"/>
                <a:sym typeface="Consolas"/>
              </a:rPr>
              <a:t>img</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position: </a:t>
            </a:r>
            <a:r>
              <a:rPr b="0" i="0" lang="uk-UA" sz="1400" u="none" cap="none" strike="noStrike">
                <a:solidFill>
                  <a:srgbClr val="D19A66"/>
                </a:solidFill>
                <a:latin typeface="Consolas"/>
                <a:ea typeface="Consolas"/>
                <a:cs typeface="Consolas"/>
                <a:sym typeface="Consolas"/>
              </a:rPr>
              <a:t>absolute</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top: </a:t>
            </a:r>
            <a:r>
              <a:rPr b="0" i="0" lang="uk-UA" sz="1400" u="none" cap="none" strike="noStrike">
                <a:solidFill>
                  <a:srgbClr val="D19A66"/>
                </a:solidFill>
                <a:latin typeface="Consolas"/>
                <a:ea typeface="Consolas"/>
                <a:cs typeface="Consolas"/>
                <a:sym typeface="Consolas"/>
              </a:rPr>
              <a:t>0</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left: </a:t>
            </a:r>
            <a:r>
              <a:rPr b="0" i="0" lang="uk-UA" sz="1400" u="none" cap="none" strike="noStrike">
                <a:solidFill>
                  <a:srgbClr val="D19A66"/>
                </a:solidFill>
                <a:latin typeface="Consolas"/>
                <a:ea typeface="Consolas"/>
                <a:cs typeface="Consolas"/>
                <a:sym typeface="Consolas"/>
              </a:rPr>
              <a:t>0</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width: </a:t>
            </a:r>
            <a:r>
              <a:rPr b="0" i="0" lang="uk-UA" sz="1400" u="none" cap="none" strike="noStrike">
                <a:solidFill>
                  <a:srgbClr val="D19A66"/>
                </a:solidFill>
                <a:latin typeface="Consolas"/>
                <a:ea typeface="Consolas"/>
                <a:cs typeface="Consolas"/>
                <a:sym typeface="Consolas"/>
              </a:rPr>
              <a:t>100</a:t>
            </a:r>
            <a:r>
              <a:rPr b="0" i="1" lang="uk-UA" sz="1400" u="none" cap="none" strike="noStrike">
                <a:solidFill>
                  <a:srgbClr val="E06C75"/>
                </a:solidFill>
                <a:latin typeface="Consolas"/>
                <a:ea typeface="Consolas"/>
                <a:cs typeface="Consolas"/>
                <a:sym typeface="Consolas"/>
              </a:rPr>
              <a:t>%</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height: </a:t>
            </a:r>
            <a:r>
              <a:rPr b="0" i="0" lang="uk-UA" sz="1400" u="none" cap="none" strike="noStrike">
                <a:solidFill>
                  <a:srgbClr val="D19A66"/>
                </a:solidFill>
                <a:latin typeface="Consolas"/>
                <a:ea typeface="Consolas"/>
                <a:cs typeface="Consolas"/>
                <a:sym typeface="Consolas"/>
              </a:rPr>
              <a:t>100</a:t>
            </a:r>
            <a:r>
              <a:rPr b="0" i="1" lang="uk-UA" sz="1400" u="none" cap="none" strike="noStrike">
                <a:solidFill>
                  <a:srgbClr val="E06C75"/>
                </a:solidFill>
                <a:latin typeface="Consolas"/>
                <a:ea typeface="Consolas"/>
                <a:cs typeface="Consolas"/>
                <a:sym typeface="Consolas"/>
              </a:rPr>
              <a:t>%</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object-fit: </a:t>
            </a:r>
            <a:r>
              <a:rPr b="0" i="0" lang="uk-UA" sz="1400" u="none" cap="none" strike="noStrike">
                <a:solidFill>
                  <a:srgbClr val="D19A66"/>
                </a:solidFill>
                <a:latin typeface="Consolas"/>
                <a:ea typeface="Consolas"/>
                <a:cs typeface="Consolas"/>
                <a:sym typeface="Consolas"/>
              </a:rPr>
              <a:t>contain</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a:t>
            </a:r>
            <a:endParaRPr/>
          </a:p>
        </p:txBody>
      </p:sp>
      <p:sp>
        <p:nvSpPr>
          <p:cNvPr id="270" name="Google Shape;270;p32"/>
          <p:cNvSpPr txBox="1"/>
          <p:nvPr/>
        </p:nvSpPr>
        <p:spPr>
          <a:xfrm>
            <a:off x="4154357" y="3530287"/>
            <a:ext cx="2368580" cy="1477287"/>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Розмір картинки залежить від розміру ширини екрана, та змінюється пропорційно.</a:t>
            </a:r>
            <a:endParaRPr/>
          </a:p>
        </p:txBody>
      </p:sp>
      <p:cxnSp>
        <p:nvCxnSpPr>
          <p:cNvPr id="271" name="Google Shape;271;p32"/>
          <p:cNvCxnSpPr>
            <a:stCxn id="270" idx="3"/>
          </p:cNvCxnSpPr>
          <p:nvPr/>
        </p:nvCxnSpPr>
        <p:spPr>
          <a:xfrm flipH="1" rot="10800000">
            <a:off x="6522937" y="3469731"/>
            <a:ext cx="634200" cy="799200"/>
          </a:xfrm>
          <a:prstGeom prst="straightConnector1">
            <a:avLst/>
          </a:prstGeom>
          <a:noFill/>
          <a:ln cap="flat" cmpd="sng" w="22225">
            <a:solidFill>
              <a:srgbClr val="00B050"/>
            </a:solidFill>
            <a:prstDash val="solid"/>
            <a:round/>
            <a:headEnd len="sm" w="sm" type="none"/>
            <a:tailEnd len="med" w="med" type="triangle"/>
          </a:ln>
        </p:spPr>
      </p:cxnSp>
      <p:grpSp>
        <p:nvGrpSpPr>
          <p:cNvPr id="272" name="Google Shape;272;p32"/>
          <p:cNvGrpSpPr/>
          <p:nvPr/>
        </p:nvGrpSpPr>
        <p:grpSpPr>
          <a:xfrm>
            <a:off x="7280765" y="3733817"/>
            <a:ext cx="4495585" cy="2808425"/>
            <a:chOff x="7280765" y="3733817"/>
            <a:chExt cx="4495585" cy="2808425"/>
          </a:xfrm>
        </p:grpSpPr>
        <p:grpSp>
          <p:nvGrpSpPr>
            <p:cNvPr id="273" name="Google Shape;273;p32"/>
            <p:cNvGrpSpPr/>
            <p:nvPr/>
          </p:nvGrpSpPr>
          <p:grpSpPr>
            <a:xfrm>
              <a:off x="7280765" y="3733817"/>
              <a:ext cx="4495585" cy="2808425"/>
              <a:chOff x="6096000" y="1786197"/>
              <a:chExt cx="4371975" cy="2629163"/>
            </a:xfrm>
          </p:grpSpPr>
          <p:pic>
            <p:nvPicPr>
              <p:cNvPr id="274" name="Google Shape;274;p32"/>
              <p:cNvPicPr preferRelativeResize="0"/>
              <p:nvPr/>
            </p:nvPicPr>
            <p:blipFill rotWithShape="1">
              <a:blip r:embed="rId7">
                <a:alphaModFix/>
              </a:blip>
              <a:srcRect b="0" l="0" r="0" t="0"/>
              <a:stretch/>
            </p:blipFill>
            <p:spPr>
              <a:xfrm>
                <a:off x="6096000" y="2224611"/>
                <a:ext cx="4371975" cy="1800225"/>
              </a:xfrm>
              <a:prstGeom prst="rect">
                <a:avLst/>
              </a:prstGeom>
              <a:noFill/>
              <a:ln>
                <a:noFill/>
              </a:ln>
            </p:spPr>
          </p:pic>
          <p:pic>
            <p:nvPicPr>
              <p:cNvPr id="275" name="Google Shape;275;p32"/>
              <p:cNvPicPr preferRelativeResize="0"/>
              <p:nvPr/>
            </p:nvPicPr>
            <p:blipFill rotWithShape="1">
              <a:blip r:embed="rId8">
                <a:alphaModFix/>
              </a:blip>
              <a:srcRect b="0" l="0" r="0" t="0"/>
              <a:stretch/>
            </p:blipFill>
            <p:spPr>
              <a:xfrm>
                <a:off x="6096000" y="1786197"/>
                <a:ext cx="2789730" cy="377649"/>
              </a:xfrm>
              <a:prstGeom prst="rect">
                <a:avLst/>
              </a:prstGeom>
              <a:noFill/>
              <a:ln>
                <a:noFill/>
              </a:ln>
            </p:spPr>
          </p:pic>
          <p:pic>
            <p:nvPicPr>
              <p:cNvPr id="276" name="Google Shape;276;p32"/>
              <p:cNvPicPr preferRelativeResize="0"/>
              <p:nvPr/>
            </p:nvPicPr>
            <p:blipFill rotWithShape="1">
              <a:blip r:embed="rId9">
                <a:alphaModFix/>
              </a:blip>
              <a:srcRect b="0" l="0" r="0" t="0"/>
              <a:stretch/>
            </p:blipFill>
            <p:spPr>
              <a:xfrm>
                <a:off x="6096000" y="4024835"/>
                <a:ext cx="1438275" cy="390525"/>
              </a:xfrm>
              <a:prstGeom prst="rect">
                <a:avLst/>
              </a:prstGeom>
              <a:noFill/>
              <a:ln>
                <a:noFill/>
              </a:ln>
            </p:spPr>
          </p:pic>
        </p:grpSp>
        <p:pic>
          <p:nvPicPr>
            <p:cNvPr id="277" name="Google Shape;277;p32"/>
            <p:cNvPicPr preferRelativeResize="0"/>
            <p:nvPr/>
          </p:nvPicPr>
          <p:blipFill rotWithShape="1">
            <a:blip r:embed="rId5">
              <a:alphaModFix/>
            </a:blip>
            <a:srcRect b="0" l="0" r="0" t="0"/>
            <a:stretch/>
          </p:blipFill>
          <p:spPr>
            <a:xfrm>
              <a:off x="9165183" y="6163145"/>
              <a:ext cx="2611167" cy="341083"/>
            </a:xfrm>
            <a:prstGeom prst="rect">
              <a:avLst/>
            </a:prstGeom>
            <a:noFill/>
            <a:ln>
              <a:noFill/>
            </a:ln>
          </p:spPr>
        </p:pic>
      </p:grpSp>
      <p:cxnSp>
        <p:nvCxnSpPr>
          <p:cNvPr id="278" name="Google Shape;278;p32"/>
          <p:cNvCxnSpPr>
            <a:stCxn id="270" idx="3"/>
          </p:cNvCxnSpPr>
          <p:nvPr/>
        </p:nvCxnSpPr>
        <p:spPr>
          <a:xfrm flipH="1" rot="10800000">
            <a:off x="6522937" y="1233231"/>
            <a:ext cx="634200" cy="3035700"/>
          </a:xfrm>
          <a:prstGeom prst="straightConnector1">
            <a:avLst/>
          </a:prstGeom>
          <a:noFill/>
          <a:ln cap="flat" cmpd="sng" w="22225">
            <a:solidFill>
              <a:srgbClr val="00B050"/>
            </a:solidFill>
            <a:prstDash val="solid"/>
            <a:round/>
            <a:headEnd len="sm" w="sm" type="none"/>
            <a:tailEnd len="med" w="med" type="triangle"/>
          </a:ln>
        </p:spPr>
      </p:cxnSp>
      <p:cxnSp>
        <p:nvCxnSpPr>
          <p:cNvPr id="279" name="Google Shape;279;p32"/>
          <p:cNvCxnSpPr>
            <a:stCxn id="270" idx="3"/>
            <a:endCxn id="275" idx="1"/>
          </p:cNvCxnSpPr>
          <p:nvPr/>
        </p:nvCxnSpPr>
        <p:spPr>
          <a:xfrm flipH="1" rot="10800000">
            <a:off x="6522937" y="3935631"/>
            <a:ext cx="757800" cy="333300"/>
          </a:xfrm>
          <a:prstGeom prst="straightConnector1">
            <a:avLst/>
          </a:prstGeom>
          <a:noFill/>
          <a:ln cap="flat" cmpd="sng" w="22225">
            <a:solidFill>
              <a:srgbClr val="FF0000"/>
            </a:solidFill>
            <a:prstDash val="solid"/>
            <a:round/>
            <a:headEnd len="sm" w="sm" type="none"/>
            <a:tailEnd len="med" w="med" type="triangle"/>
          </a:ln>
        </p:spPr>
      </p:cxnSp>
      <p:cxnSp>
        <p:nvCxnSpPr>
          <p:cNvPr id="280" name="Google Shape;280;p32"/>
          <p:cNvCxnSpPr>
            <a:stCxn id="270" idx="3"/>
          </p:cNvCxnSpPr>
          <p:nvPr/>
        </p:nvCxnSpPr>
        <p:spPr>
          <a:xfrm>
            <a:off x="6522937" y="4268931"/>
            <a:ext cx="787500" cy="1936500"/>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500"/>
                                        <p:tgtEl>
                                          <p:spTgt spid="26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 calcmode="lin" valueType="num">
                                      <p:cBhvr additive="base">
                                        <p:cTn dur="500"/>
                                        <p:tgtEl>
                                          <p:spTgt spid="26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500"/>
                                        <p:tgtEl>
                                          <p:spTgt spid="26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500"/>
                                        <p:tgtEl>
                                          <p:spTgt spid="26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500"/>
                                        <p:tgtEl>
                                          <p:spTgt spid="26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500"/>
                                        <p:tgtEl>
                                          <p:spTgt spid="26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 calcmode="lin" valueType="num">
                                      <p:cBhvr additive="base">
                                        <p:cTn dur="500"/>
                                        <p:tgtEl>
                                          <p:spTgt spid="26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 calcmode="lin" valueType="num">
                                      <p:cBhvr additive="base">
                                        <p:cTn dur="500"/>
                                        <p:tgtEl>
                                          <p:spTgt spid="26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 calcmode="lin" valueType="num">
                                      <p:cBhvr additive="base">
                                        <p:cTn dur="500"/>
                                        <p:tgtEl>
                                          <p:spTgt spid="26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9" st="9"/>
                                            </p:txEl>
                                          </p:spTgt>
                                        </p:tgtEl>
                                        <p:attrNameLst>
                                          <p:attrName>style.visibility</p:attrName>
                                        </p:attrNameLst>
                                      </p:cBhvr>
                                      <p:to>
                                        <p:strVal val="visible"/>
                                      </p:to>
                                    </p:set>
                                    <p:anim calcmode="lin" valueType="num">
                                      <p:cBhvr additive="base">
                                        <p:cTn dur="500"/>
                                        <p:tgtEl>
                                          <p:spTgt spid="269">
                                            <p:txEl>
                                              <p:pRg end="9" st="9"/>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10" st="10"/>
                                            </p:txEl>
                                          </p:spTgt>
                                        </p:tgtEl>
                                        <p:attrNameLst>
                                          <p:attrName>style.visibility</p:attrName>
                                        </p:attrNameLst>
                                      </p:cBhvr>
                                      <p:to>
                                        <p:strVal val="visible"/>
                                      </p:to>
                                    </p:set>
                                    <p:anim calcmode="lin" valueType="num">
                                      <p:cBhvr additive="base">
                                        <p:cTn dur="500"/>
                                        <p:tgtEl>
                                          <p:spTgt spid="269">
                                            <p:txEl>
                                              <p:pRg end="10" st="1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11" st="11"/>
                                            </p:txEl>
                                          </p:spTgt>
                                        </p:tgtEl>
                                        <p:attrNameLst>
                                          <p:attrName>style.visibility</p:attrName>
                                        </p:attrNameLst>
                                      </p:cBhvr>
                                      <p:to>
                                        <p:strVal val="visible"/>
                                      </p:to>
                                    </p:set>
                                    <p:anim calcmode="lin" valueType="num">
                                      <p:cBhvr additive="base">
                                        <p:cTn dur="500"/>
                                        <p:tgtEl>
                                          <p:spTgt spid="269">
                                            <p:txEl>
                                              <p:pRg end="11" st="1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9">
                                            <p:txEl>
                                              <p:pRg end="12" st="12"/>
                                            </p:txEl>
                                          </p:spTgt>
                                        </p:tgtEl>
                                        <p:attrNameLst>
                                          <p:attrName>style.visibility</p:attrName>
                                        </p:attrNameLst>
                                      </p:cBhvr>
                                      <p:to>
                                        <p:strVal val="visible"/>
                                      </p:to>
                                    </p:set>
                                    <p:anim calcmode="lin" valueType="num">
                                      <p:cBhvr additive="base">
                                        <p:cTn dur="500"/>
                                        <p:tgtEl>
                                          <p:spTgt spid="269">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415650" y="360618"/>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Адаптивна верстка — медіа запити</a:t>
            </a:r>
            <a:endParaRPr sz="3600"/>
          </a:p>
        </p:txBody>
      </p:sp>
      <p:sp>
        <p:nvSpPr>
          <p:cNvPr id="286" name="Google Shape;286;p33"/>
          <p:cNvSpPr txBox="1"/>
          <p:nvPr/>
        </p:nvSpPr>
        <p:spPr>
          <a:xfrm>
            <a:off x="415650" y="1627827"/>
            <a:ext cx="11360700" cy="31392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Медіа запити </a:t>
            </a:r>
            <a:r>
              <a:rPr b="1" i="0" lang="uk-UA" sz="1800" u="none" cap="none" strike="noStrike">
                <a:solidFill>
                  <a:schemeClr val="lt1"/>
                </a:solidFill>
                <a:highlight>
                  <a:srgbClr val="4472C4"/>
                </a:highlight>
                <a:latin typeface="Arial"/>
                <a:ea typeface="Arial"/>
                <a:cs typeface="Arial"/>
                <a:sym typeface="Arial"/>
              </a:rPr>
              <a:t>@media()</a:t>
            </a:r>
            <a:r>
              <a:rPr b="0" i="0" lang="uk-UA" sz="1800" u="none" cap="none" strike="noStrike">
                <a:solidFill>
                  <a:schemeClr val="dk2"/>
                </a:solidFill>
                <a:latin typeface="Arial"/>
                <a:ea typeface="Arial"/>
                <a:cs typeface="Arial"/>
                <a:sym typeface="Arial"/>
              </a:rPr>
              <a:t> — використовуються в тих випадках, коли потрібно застосувати різні CSS-стилі, для різних пристроїв типу відображення (наприклад: для планшета, монітора або смартфона), а також конкретних характеристик пристрою (наприклад: ширини вікна перегляду браузера). Після складання </a:t>
            </a:r>
            <a:r>
              <a:rPr b="1" i="0" lang="uk-UA" sz="1800" u="none" cap="none" strike="noStrike">
                <a:solidFill>
                  <a:schemeClr val="lt1"/>
                </a:solidFill>
                <a:highlight>
                  <a:srgbClr val="4472C4"/>
                </a:highlight>
                <a:latin typeface="Arial"/>
                <a:ea typeface="Arial"/>
                <a:cs typeface="Arial"/>
                <a:sym typeface="Arial"/>
              </a:rPr>
              <a:t>@media</a:t>
            </a:r>
            <a:r>
              <a:rPr b="0" i="0" lang="uk-UA" sz="1800" u="none" cap="none" strike="noStrike">
                <a:solidFill>
                  <a:schemeClr val="dk2"/>
                </a:solidFill>
                <a:latin typeface="Arial"/>
                <a:ea typeface="Arial"/>
                <a:cs typeface="Arial"/>
                <a:sym typeface="Arial"/>
              </a:rPr>
              <a:t>, стилі, зазначені в ньому, будуть застосовуватися лише в тому випадку, коли підсумковий результат обчислення умов є дійсним.</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@media(max-width: 992px)</a:t>
            </a:r>
            <a:r>
              <a:rPr b="0" i="0" lang="uk-UA" sz="1800" u="none" cap="none" strike="noStrike">
                <a:solidFill>
                  <a:schemeClr val="dk2"/>
                </a:solidFill>
                <a:latin typeface="Arial"/>
                <a:ea typeface="Arial"/>
                <a:cs typeface="Arial"/>
                <a:sym typeface="Arial"/>
              </a:rPr>
              <a:t> — стилі будуть застосовуватися до елементів якщо ширина екрану менша за 992px</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@media(min-width: 992px)</a:t>
            </a:r>
            <a:r>
              <a:rPr b="0" i="0" lang="uk-UA" sz="1800" u="none" cap="none" strike="noStrike">
                <a:solidFill>
                  <a:schemeClr val="dk2"/>
                </a:solidFill>
                <a:latin typeface="Arial"/>
                <a:ea typeface="Arial"/>
                <a:cs typeface="Arial"/>
                <a:sym typeface="Arial"/>
              </a:rPr>
              <a:t> — стилі будуть застосовуватися до елементів якщо ширина екрану більша за 992px</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7"/>
          <p:cNvPicPr preferRelativeResize="0"/>
          <p:nvPr/>
        </p:nvPicPr>
        <p:blipFill rotWithShape="1">
          <a:blip r:embed="rId3">
            <a:alphaModFix/>
          </a:blip>
          <a:srcRect b="0" l="0" r="0" t="0"/>
          <a:stretch/>
        </p:blipFill>
        <p:spPr>
          <a:xfrm>
            <a:off x="8521700" y="1316974"/>
            <a:ext cx="3254650" cy="1297947"/>
          </a:xfrm>
          <a:prstGeom prst="rect">
            <a:avLst/>
          </a:prstGeom>
          <a:noFill/>
          <a:ln>
            <a:noFill/>
          </a:ln>
        </p:spPr>
      </p:pic>
      <p:sp>
        <p:nvSpPr>
          <p:cNvPr id="292" name="Google Shape;292;p47"/>
          <p:cNvSpPr txBox="1"/>
          <p:nvPr>
            <p:ph type="title"/>
          </p:nvPr>
        </p:nvSpPr>
        <p:spPr>
          <a:xfrm>
            <a:off x="415650" y="132018"/>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Адаптивна верстка, приклад</a:t>
            </a:r>
            <a:endParaRPr sz="3600"/>
          </a:p>
        </p:txBody>
      </p:sp>
      <p:pic>
        <p:nvPicPr>
          <p:cNvPr id="293" name="Google Shape;293;p47"/>
          <p:cNvPicPr preferRelativeResize="0"/>
          <p:nvPr/>
        </p:nvPicPr>
        <p:blipFill rotWithShape="1">
          <a:blip r:embed="rId4">
            <a:alphaModFix/>
          </a:blip>
          <a:srcRect b="0" l="0" r="0" t="0"/>
          <a:stretch/>
        </p:blipFill>
        <p:spPr>
          <a:xfrm>
            <a:off x="8521700" y="2614921"/>
            <a:ext cx="1177578" cy="437386"/>
          </a:xfrm>
          <a:prstGeom prst="rect">
            <a:avLst/>
          </a:prstGeom>
          <a:noFill/>
          <a:ln>
            <a:noFill/>
          </a:ln>
        </p:spPr>
      </p:pic>
      <p:pic>
        <p:nvPicPr>
          <p:cNvPr id="294" name="Google Shape;294;p47"/>
          <p:cNvPicPr preferRelativeResize="0"/>
          <p:nvPr/>
        </p:nvPicPr>
        <p:blipFill rotWithShape="1">
          <a:blip r:embed="rId5">
            <a:alphaModFix/>
          </a:blip>
          <a:srcRect b="0" l="0" r="0" t="0"/>
          <a:stretch/>
        </p:blipFill>
        <p:spPr>
          <a:xfrm>
            <a:off x="8521700" y="942318"/>
            <a:ext cx="2635974" cy="374656"/>
          </a:xfrm>
          <a:prstGeom prst="rect">
            <a:avLst/>
          </a:prstGeom>
          <a:noFill/>
          <a:ln>
            <a:noFill/>
          </a:ln>
        </p:spPr>
      </p:pic>
      <p:pic>
        <p:nvPicPr>
          <p:cNvPr id="295" name="Google Shape;295;p47"/>
          <p:cNvPicPr preferRelativeResize="0"/>
          <p:nvPr/>
        </p:nvPicPr>
        <p:blipFill rotWithShape="1">
          <a:blip r:embed="rId6">
            <a:alphaModFix/>
          </a:blip>
          <a:srcRect b="0" l="0" r="0" t="0"/>
          <a:stretch/>
        </p:blipFill>
        <p:spPr>
          <a:xfrm>
            <a:off x="7402763" y="3752529"/>
            <a:ext cx="4373587" cy="2157733"/>
          </a:xfrm>
          <a:prstGeom prst="rect">
            <a:avLst/>
          </a:prstGeom>
          <a:noFill/>
          <a:ln>
            <a:noFill/>
          </a:ln>
        </p:spPr>
      </p:pic>
      <p:pic>
        <p:nvPicPr>
          <p:cNvPr id="296" name="Google Shape;296;p47"/>
          <p:cNvPicPr preferRelativeResize="0"/>
          <p:nvPr/>
        </p:nvPicPr>
        <p:blipFill rotWithShape="1">
          <a:blip r:embed="rId7">
            <a:alphaModFix/>
          </a:blip>
          <a:srcRect b="0" l="0" r="0" t="0"/>
          <a:stretch/>
        </p:blipFill>
        <p:spPr>
          <a:xfrm>
            <a:off x="7402763" y="5955683"/>
            <a:ext cx="1169164" cy="446408"/>
          </a:xfrm>
          <a:prstGeom prst="rect">
            <a:avLst/>
          </a:prstGeom>
          <a:noFill/>
          <a:ln>
            <a:noFill/>
          </a:ln>
        </p:spPr>
      </p:pic>
      <p:pic>
        <p:nvPicPr>
          <p:cNvPr id="297" name="Google Shape;297;p47"/>
          <p:cNvPicPr preferRelativeResize="0"/>
          <p:nvPr/>
        </p:nvPicPr>
        <p:blipFill rotWithShape="1">
          <a:blip r:embed="rId8">
            <a:alphaModFix/>
          </a:blip>
          <a:srcRect b="0" l="0" r="0" t="0"/>
          <a:stretch/>
        </p:blipFill>
        <p:spPr>
          <a:xfrm>
            <a:off x="7402763" y="3315143"/>
            <a:ext cx="3041650" cy="391965"/>
          </a:xfrm>
          <a:prstGeom prst="rect">
            <a:avLst/>
          </a:prstGeom>
          <a:noFill/>
          <a:ln>
            <a:noFill/>
          </a:ln>
        </p:spPr>
      </p:pic>
      <p:sp>
        <p:nvSpPr>
          <p:cNvPr id="298" name="Google Shape;298;p47"/>
          <p:cNvSpPr txBox="1"/>
          <p:nvPr/>
        </p:nvSpPr>
        <p:spPr>
          <a:xfrm>
            <a:off x="415650" y="1381188"/>
            <a:ext cx="6107287" cy="355155"/>
          </a:xfrm>
          <a:prstGeom prst="rect">
            <a:avLst/>
          </a:prstGeom>
          <a:solidFill>
            <a:srgbClr val="434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class</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"image"</a:t>
            </a:r>
            <a:r>
              <a:rPr b="0" i="0" lang="uk-UA" sz="1600" u="none" cap="none" strike="noStrike">
                <a:solidFill>
                  <a:srgbClr val="ABB2BF"/>
                </a:solidFill>
                <a:latin typeface="Consolas"/>
                <a:ea typeface="Consolas"/>
                <a:cs typeface="Consolas"/>
                <a:sym typeface="Consolas"/>
              </a:rPr>
              <a:t>&gt;&lt;</a:t>
            </a:r>
            <a:r>
              <a:rPr b="0" i="0" lang="uk-UA" sz="1600" u="none" cap="none" strike="noStrike">
                <a:solidFill>
                  <a:srgbClr val="E06C75"/>
                </a:solidFill>
                <a:latin typeface="Consolas"/>
                <a:ea typeface="Consolas"/>
                <a:cs typeface="Consolas"/>
                <a:sym typeface="Consolas"/>
              </a:rPr>
              <a:t>img</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src</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"/img/cabinet.jpg"</a:t>
            </a:r>
            <a:r>
              <a:rPr b="0" i="0" lang="uk-UA" sz="1600" u="none" cap="none" strike="noStrike">
                <a:solidFill>
                  <a:srgbClr val="ABB2BF"/>
                </a:solidFill>
                <a:latin typeface="Consolas"/>
                <a:ea typeface="Consolas"/>
                <a:cs typeface="Consolas"/>
                <a:sym typeface="Consolas"/>
              </a:rPr>
              <a:t>&gt;&lt;/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BB2BF"/>
              </a:solidFill>
              <a:latin typeface="Consolas"/>
              <a:ea typeface="Consolas"/>
              <a:cs typeface="Consolas"/>
              <a:sym typeface="Consolas"/>
            </a:endParaRPr>
          </a:p>
        </p:txBody>
      </p:sp>
      <p:sp>
        <p:nvSpPr>
          <p:cNvPr id="299" name="Google Shape;299;p47"/>
          <p:cNvSpPr txBox="1"/>
          <p:nvPr/>
        </p:nvSpPr>
        <p:spPr>
          <a:xfrm>
            <a:off x="415650" y="2091623"/>
            <a:ext cx="3041650" cy="258197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uk-UA" sz="1600" u="none" cap="none" strike="noStrike">
                <a:solidFill>
                  <a:srgbClr val="E06C75"/>
                </a:solidFill>
                <a:latin typeface="Consolas"/>
                <a:ea typeface="Consolas"/>
                <a:cs typeface="Consolas"/>
                <a:sym typeface="Consolas"/>
              </a:rPr>
              <a:t>img</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width: </a:t>
            </a:r>
            <a:r>
              <a:rPr b="0" i="0" lang="uk-UA" sz="1600" u="none" cap="none" strike="noStrike">
                <a:solidFill>
                  <a:srgbClr val="D19A66"/>
                </a:solidFill>
                <a:latin typeface="Consolas"/>
                <a:ea typeface="Consolas"/>
                <a:cs typeface="Consolas"/>
                <a:sym typeface="Consolas"/>
              </a:rPr>
              <a:t>800</a:t>
            </a:r>
            <a:r>
              <a:rPr b="0" i="1" lang="uk-UA" sz="1600" u="none" cap="none" strike="noStrike">
                <a:solidFill>
                  <a:srgbClr val="E06C75"/>
                </a:solidFill>
                <a:latin typeface="Consolas"/>
                <a:ea typeface="Consolas"/>
                <a:cs typeface="Consolas"/>
                <a:sym typeface="Consolas"/>
              </a:rPr>
              <a:t>px</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height: </a:t>
            </a:r>
            <a:r>
              <a:rPr b="0" i="0" lang="uk-UA" sz="1600" u="none" cap="none" strike="noStrike">
                <a:solidFill>
                  <a:srgbClr val="D19A66"/>
                </a:solidFill>
                <a:latin typeface="Consolas"/>
                <a:ea typeface="Consolas"/>
                <a:cs typeface="Consolas"/>
                <a:sym typeface="Consolas"/>
              </a:rPr>
              <a:t>400</a:t>
            </a:r>
            <a:r>
              <a:rPr b="0" i="1" lang="uk-UA" sz="1600" u="none" cap="none" strike="noStrike">
                <a:solidFill>
                  <a:srgbClr val="E06C75"/>
                </a:solidFill>
                <a:latin typeface="Consolas"/>
                <a:ea typeface="Consolas"/>
                <a:cs typeface="Consolas"/>
                <a:sym typeface="Consolas"/>
              </a:rPr>
              <a:t>px</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1" lang="uk-UA" sz="1600" u="none" cap="none" strike="noStrike">
                <a:solidFill>
                  <a:srgbClr val="C678DD"/>
                </a:solidFill>
                <a:latin typeface="Consolas"/>
                <a:ea typeface="Consolas"/>
                <a:cs typeface="Consolas"/>
                <a:sym typeface="Consolas"/>
              </a:rPr>
              <a:t>@media</a:t>
            </a:r>
            <a:r>
              <a:rPr b="0" i="0" lang="uk-UA" sz="1600" u="none" cap="none" strike="noStrike">
                <a:solidFill>
                  <a:srgbClr val="ABB2BF"/>
                </a:solidFill>
                <a:latin typeface="Consolas"/>
                <a:ea typeface="Consolas"/>
                <a:cs typeface="Consolas"/>
                <a:sym typeface="Consolas"/>
              </a:rPr>
              <a:t>(max-width: </a:t>
            </a:r>
            <a:r>
              <a:rPr b="0" i="0" lang="uk-UA" sz="1600" u="none" cap="none" strike="noStrike">
                <a:solidFill>
                  <a:srgbClr val="D19A66"/>
                </a:solidFill>
                <a:latin typeface="Consolas"/>
                <a:ea typeface="Consolas"/>
                <a:cs typeface="Consolas"/>
                <a:sym typeface="Consolas"/>
              </a:rPr>
              <a:t>992</a:t>
            </a:r>
            <a:r>
              <a:rPr b="0" i="1" lang="uk-UA" sz="1600" u="none" cap="none" strike="noStrike">
                <a:solidFill>
                  <a:srgbClr val="E06C75"/>
                </a:solidFill>
                <a:latin typeface="Consolas"/>
                <a:ea typeface="Consolas"/>
                <a:cs typeface="Consolas"/>
                <a:sym typeface="Consolas"/>
              </a:rPr>
              <a:t>px</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a:t>
            </a:r>
            <a:r>
              <a:rPr b="0" i="0" lang="uk-UA" sz="1600" u="none" cap="none" strike="noStrike">
                <a:solidFill>
                  <a:srgbClr val="E06C75"/>
                </a:solidFill>
                <a:latin typeface="Consolas"/>
                <a:ea typeface="Consolas"/>
                <a:cs typeface="Consolas"/>
                <a:sym typeface="Consolas"/>
              </a:rPr>
              <a:t>img</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width: </a:t>
            </a:r>
            <a:r>
              <a:rPr b="0" i="0" lang="uk-UA" sz="1600" u="none" cap="none" strike="noStrike">
                <a:solidFill>
                  <a:srgbClr val="D19A66"/>
                </a:solidFill>
                <a:latin typeface="Consolas"/>
                <a:ea typeface="Consolas"/>
                <a:cs typeface="Consolas"/>
                <a:sym typeface="Consolas"/>
              </a:rPr>
              <a:t>500</a:t>
            </a:r>
            <a:r>
              <a:rPr b="0" i="1" lang="uk-UA" sz="1600" u="none" cap="none" strike="noStrike">
                <a:solidFill>
                  <a:srgbClr val="E06C75"/>
                </a:solidFill>
                <a:latin typeface="Consolas"/>
                <a:ea typeface="Consolas"/>
                <a:cs typeface="Consolas"/>
                <a:sym typeface="Consolas"/>
              </a:rPr>
              <a:t>px</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height: </a:t>
            </a:r>
            <a:r>
              <a:rPr b="0" i="0" lang="uk-UA" sz="1600" u="none" cap="none" strike="noStrike">
                <a:solidFill>
                  <a:srgbClr val="D19A66"/>
                </a:solidFill>
                <a:latin typeface="Consolas"/>
                <a:ea typeface="Consolas"/>
                <a:cs typeface="Consolas"/>
                <a:sym typeface="Consolas"/>
              </a:rPr>
              <a:t>200</a:t>
            </a:r>
            <a:r>
              <a:rPr b="0" i="1" lang="uk-UA" sz="1600" u="none" cap="none" strike="noStrike">
                <a:solidFill>
                  <a:srgbClr val="E06C75"/>
                </a:solidFill>
                <a:latin typeface="Consolas"/>
                <a:ea typeface="Consolas"/>
                <a:cs typeface="Consolas"/>
                <a:sym typeface="Consolas"/>
              </a:rPr>
              <a:t>px</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a:t>
            </a:r>
            <a:endParaRPr/>
          </a:p>
        </p:txBody>
      </p:sp>
      <p:sp>
        <p:nvSpPr>
          <p:cNvPr id="300" name="Google Shape;300;p47"/>
          <p:cNvSpPr txBox="1"/>
          <p:nvPr/>
        </p:nvSpPr>
        <p:spPr>
          <a:xfrm>
            <a:off x="4314594" y="3196313"/>
            <a:ext cx="2208343" cy="1477287"/>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Розмір картинки змінюється коли ширина екрану перетинає позначку в 992px.</a:t>
            </a:r>
            <a:endParaRPr/>
          </a:p>
        </p:txBody>
      </p:sp>
      <p:cxnSp>
        <p:nvCxnSpPr>
          <p:cNvPr id="301" name="Google Shape;301;p47"/>
          <p:cNvCxnSpPr>
            <a:stCxn id="300" idx="1"/>
          </p:cNvCxnSpPr>
          <p:nvPr/>
        </p:nvCxnSpPr>
        <p:spPr>
          <a:xfrm rot="10800000">
            <a:off x="2819394" y="3382657"/>
            <a:ext cx="1495200" cy="552300"/>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 calcmode="lin" valueType="num">
                                      <p:cBhvr additive="base">
                                        <p:cTn dur="500"/>
                                        <p:tgtEl>
                                          <p:spTgt spid="29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 calcmode="lin" valueType="num">
                                      <p:cBhvr additive="base">
                                        <p:cTn dur="500"/>
                                        <p:tgtEl>
                                          <p:spTgt spid="29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 calcmode="lin" valueType="num">
                                      <p:cBhvr additive="base">
                                        <p:cTn dur="500"/>
                                        <p:tgtEl>
                                          <p:spTgt spid="29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 calcmode="lin" valueType="num">
                                      <p:cBhvr additive="base">
                                        <p:cTn dur="500"/>
                                        <p:tgtEl>
                                          <p:spTgt spid="29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 calcmode="lin" valueType="num">
                                      <p:cBhvr additive="base">
                                        <p:cTn dur="500"/>
                                        <p:tgtEl>
                                          <p:spTgt spid="29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 calcmode="lin" valueType="num">
                                      <p:cBhvr additive="base">
                                        <p:cTn dur="500"/>
                                        <p:tgtEl>
                                          <p:spTgt spid="29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 calcmode="lin" valueType="num">
                                      <p:cBhvr additive="base">
                                        <p:cTn dur="500"/>
                                        <p:tgtEl>
                                          <p:spTgt spid="29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 calcmode="lin" valueType="num">
                                      <p:cBhvr additive="base">
                                        <p:cTn dur="500"/>
                                        <p:tgtEl>
                                          <p:spTgt spid="29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 calcmode="lin" valueType="num">
                                      <p:cBhvr additive="base">
                                        <p:cTn dur="500"/>
                                        <p:tgtEl>
                                          <p:spTgt spid="29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anim calcmode="lin" valueType="num">
                                      <p:cBhvr additive="base">
                                        <p:cTn dur="500"/>
                                        <p:tgtEl>
                                          <p:spTgt spid="29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anim calcmode="lin" valueType="num">
                                      <p:cBhvr additive="base">
                                        <p:cTn dur="500"/>
                                        <p:tgtEl>
                                          <p:spTgt spid="29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anim calcmode="lin" valueType="num">
                                      <p:cBhvr additive="base">
                                        <p:cTn dur="500"/>
                                        <p:tgtEl>
                                          <p:spTgt spid="29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415650" y="3386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Види верстки — adaptive vs responsive</a:t>
            </a:r>
            <a:endParaRPr sz="3600"/>
          </a:p>
        </p:txBody>
      </p:sp>
      <p:sp>
        <p:nvSpPr>
          <p:cNvPr id="307" name="Google Shape;307;p48"/>
          <p:cNvSpPr txBox="1"/>
          <p:nvPr/>
        </p:nvSpPr>
        <p:spPr>
          <a:xfrm>
            <a:off x="415650" y="1564327"/>
            <a:ext cx="11360700" cy="31392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uk-UA" sz="1800" u="none" cap="none" strike="noStrike">
                <a:solidFill>
                  <a:schemeClr val="lt1"/>
                </a:solidFill>
                <a:highlight>
                  <a:srgbClr val="4472C4"/>
                </a:highlight>
                <a:latin typeface="Arial"/>
                <a:ea typeface="Arial"/>
                <a:cs typeface="Arial"/>
                <a:sym typeface="Arial"/>
              </a:rPr>
              <a:t>Гумова верстка (responsive)</a:t>
            </a:r>
            <a:r>
              <a:rPr b="0" i="0" lang="uk-UA" sz="1800" u="none" cap="none" strike="noStrike">
                <a:solidFill>
                  <a:schemeClr val="dk2"/>
                </a:solidFill>
                <a:latin typeface="Arial"/>
                <a:ea typeface="Arial"/>
                <a:cs typeface="Arial"/>
                <a:sym typeface="Arial"/>
              </a:rPr>
              <a:t> — перевагою гумовою верстки над адаптивною є те що вона не потребує написання окремих стилів для різних пристроїв, а значить потребує менше часу. Недоліком при такому підході є тещо елементи можуть дуже розтягнутися на великих екранах (наприклад на телевізорах) або мати дуже великі відступи. І навпаки дуже звузитися якщо вони розташовані в рядок.</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Адаптивна верстка (adaptive)</a:t>
            </a:r>
            <a:r>
              <a:rPr b="0" i="0" lang="uk-UA" sz="1800" u="none" cap="none" strike="noStrike">
                <a:solidFill>
                  <a:schemeClr val="dk2"/>
                </a:solidFill>
                <a:latin typeface="Arial"/>
                <a:ea typeface="Arial"/>
                <a:cs typeface="Arial"/>
                <a:sym typeface="Arial"/>
              </a:rPr>
              <a:t> — дає змогу розташовувати елементи за вашим бажанням. Наприклад ви можете змінити елементи які розташовані в рядок та розташувати їх у стовпчик на мобільних пристроях для більш коректного відображення</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Адаптивно-гумова верстка</a:t>
            </a:r>
            <a:r>
              <a:rPr b="0" i="0" lang="uk-UA" sz="1800" u="none" cap="none" strike="noStrike">
                <a:solidFill>
                  <a:schemeClr val="dk2"/>
                </a:solidFill>
                <a:latin typeface="Arial"/>
                <a:ea typeface="Arial"/>
                <a:cs typeface="Arial"/>
                <a:sym typeface="Arial"/>
              </a:rPr>
              <a:t> — ви також можете комбінувати ці два варіанти і застосовувати гумову верстку на певних ширинах екранів, а потім змінювати стилі завдяки використання медіа запитів.</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415650" y="3386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Mobile First</a:t>
            </a:r>
            <a:endParaRPr sz="3600"/>
          </a:p>
        </p:txBody>
      </p:sp>
      <p:sp>
        <p:nvSpPr>
          <p:cNvPr id="313" name="Google Shape;313;p49"/>
          <p:cNvSpPr txBox="1"/>
          <p:nvPr/>
        </p:nvSpPr>
        <p:spPr>
          <a:xfrm>
            <a:off x="301350" y="1148966"/>
            <a:ext cx="113607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Стратегія </a:t>
            </a:r>
            <a:r>
              <a:rPr b="1" i="0" lang="uk-UA" sz="1800" u="none" cap="none" strike="noStrike">
                <a:solidFill>
                  <a:schemeClr val="lt1"/>
                </a:solidFill>
                <a:highlight>
                  <a:srgbClr val="4472C4"/>
                </a:highlight>
                <a:latin typeface="Arial"/>
                <a:ea typeface="Arial"/>
                <a:cs typeface="Arial"/>
                <a:sym typeface="Arial"/>
              </a:rPr>
              <a:t>Mobile First</a:t>
            </a:r>
            <a:r>
              <a:rPr b="0" i="0" lang="uk-UA" sz="1800" u="none" cap="none" strike="noStrike">
                <a:solidFill>
                  <a:schemeClr val="dk2"/>
                </a:solidFill>
                <a:latin typeface="Arial"/>
                <a:ea typeface="Arial"/>
                <a:cs typeface="Arial"/>
                <a:sym typeface="Arial"/>
              </a:rPr>
              <a:t> — передбачає проектування інтерфейсу сайту, насамперед орієнтованого на мобільні пристрої. Тобто спочатку створюється дизайн та верстка саме мобільної версії, а потім ця версія поширюється на планшети та монітори.</a:t>
            </a:r>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Переваги: </a:t>
            </a:r>
            <a:r>
              <a:rPr b="0" i="0" lang="uk-UA" sz="1800" u="none" cap="none" strike="noStrike">
                <a:solidFill>
                  <a:schemeClr val="dk2"/>
                </a:solidFill>
                <a:latin typeface="Arial"/>
                <a:ea typeface="Arial"/>
                <a:cs typeface="Arial"/>
                <a:sym typeface="Arial"/>
              </a:rPr>
              <a:t>	         </a:t>
            </a:r>
            <a:endParaRPr/>
          </a:p>
          <a:p>
            <a:pPr indent="-247650" lvl="2" marL="533400" marR="0" rtl="0" algn="l">
              <a:lnSpc>
                <a:spcPct val="100000"/>
              </a:lnSpc>
              <a:spcBef>
                <a:spcPts val="0"/>
              </a:spcBef>
              <a:spcAft>
                <a:spcPts val="0"/>
              </a:spcAft>
              <a:buClr>
                <a:srgbClr val="000000"/>
              </a:buClr>
              <a:buSzPts val="1800"/>
              <a:buFont typeface="Arial"/>
              <a:buChar char="•"/>
            </a:pPr>
            <a:r>
              <a:rPr b="1" i="0" lang="uk-UA" sz="1800" u="none" cap="none" strike="noStrike">
                <a:solidFill>
                  <a:schemeClr val="lt1"/>
                </a:solidFill>
                <a:highlight>
                  <a:srgbClr val="4472C4"/>
                </a:highlight>
                <a:latin typeface="Arial"/>
                <a:ea typeface="Arial"/>
                <a:cs typeface="Arial"/>
                <a:sym typeface="Arial"/>
              </a:rPr>
              <a:t>Зручність для користувача</a:t>
            </a:r>
            <a:r>
              <a:rPr b="0" i="0" lang="uk-UA" sz="1800" u="none" cap="none" strike="noStrike">
                <a:solidFill>
                  <a:schemeClr val="dk2"/>
                </a:solidFill>
                <a:latin typeface="Arial"/>
                <a:ea typeface="Arial"/>
                <a:cs typeface="Arial"/>
                <a:sym typeface="Arial"/>
              </a:rPr>
              <a:t> — відсутність дрібних шрифтів, обрізаних картинок та недоречного масштабування сторінок.</a:t>
            </a:r>
            <a:endParaRPr/>
          </a:p>
          <a:p>
            <a:pPr indent="-247650" lvl="2" marL="533400" marR="0" rtl="0" algn="l">
              <a:lnSpc>
                <a:spcPct val="100000"/>
              </a:lnSpc>
              <a:spcBef>
                <a:spcPts val="0"/>
              </a:spcBef>
              <a:spcAft>
                <a:spcPts val="0"/>
              </a:spcAft>
              <a:buClr>
                <a:srgbClr val="000000"/>
              </a:buClr>
              <a:buSzPts val="1800"/>
              <a:buFont typeface="Arial"/>
              <a:buChar char="•"/>
            </a:pPr>
            <a:r>
              <a:rPr b="1" i="0" lang="uk-UA" sz="1800" u="none" cap="none" strike="noStrike">
                <a:solidFill>
                  <a:schemeClr val="lt1"/>
                </a:solidFill>
                <a:highlight>
                  <a:srgbClr val="4472C4"/>
                </a:highlight>
                <a:latin typeface="Arial"/>
                <a:ea typeface="Arial"/>
                <a:cs typeface="Arial"/>
                <a:sym typeface="Arial"/>
              </a:rPr>
              <a:t>Швидке завантаження</a:t>
            </a:r>
            <a:r>
              <a:rPr b="0" i="0" lang="uk-UA" sz="1800" u="none" cap="none" strike="noStrike">
                <a:solidFill>
                  <a:schemeClr val="dk2"/>
                </a:solidFill>
                <a:latin typeface="Arial"/>
                <a:ea typeface="Arial"/>
                <a:cs typeface="Arial"/>
                <a:sym typeface="Arial"/>
              </a:rPr>
              <a:t> — сторінки, які одразу оптимізовані під мобільні пристрої, завантажуються швидше, ніж адаптивні.</a:t>
            </a:r>
            <a:endParaRPr/>
          </a:p>
          <a:p>
            <a:pPr indent="0" lvl="2" marL="0" marR="0" rtl="0" algn="l">
              <a:lnSpc>
                <a:spcPct val="100000"/>
              </a:lnSpc>
              <a:spcBef>
                <a:spcPts val="0"/>
              </a:spcBef>
              <a:spcAft>
                <a:spcPts val="0"/>
              </a:spcAft>
              <a:buNone/>
            </a:pPr>
            <a:r>
              <a:rPr b="1" i="0" lang="uk-UA" sz="1800" u="none" cap="none" strike="noStrike">
                <a:solidFill>
                  <a:schemeClr val="dk2"/>
                </a:solidFill>
                <a:latin typeface="Arial"/>
                <a:ea typeface="Arial"/>
                <a:cs typeface="Arial"/>
                <a:sym typeface="Arial"/>
              </a:rPr>
              <a:t>Недоліки:</a:t>
            </a:r>
            <a:endParaRPr/>
          </a:p>
          <a:p>
            <a:pPr indent="-247650" lvl="2" marL="533400" marR="0" rtl="0" algn="l">
              <a:lnSpc>
                <a:spcPct val="100000"/>
              </a:lnSpc>
              <a:spcBef>
                <a:spcPts val="0"/>
              </a:spcBef>
              <a:spcAft>
                <a:spcPts val="0"/>
              </a:spcAft>
              <a:buClr>
                <a:srgbClr val="000000"/>
              </a:buClr>
              <a:buSzPts val="1800"/>
              <a:buFont typeface="Arial"/>
              <a:buChar char="•"/>
            </a:pPr>
            <a:r>
              <a:rPr b="1" i="0" lang="uk-UA" sz="1800" u="none" cap="none" strike="noStrike">
                <a:solidFill>
                  <a:schemeClr val="lt1"/>
                </a:solidFill>
                <a:highlight>
                  <a:srgbClr val="4472C4"/>
                </a:highlight>
                <a:latin typeface="Arial"/>
                <a:ea typeface="Arial"/>
                <a:cs typeface="Arial"/>
                <a:sym typeface="Arial"/>
              </a:rPr>
              <a:t>Обмеженість візуального оформлення</a:t>
            </a:r>
            <a:r>
              <a:rPr b="0" i="0" lang="uk-UA" sz="1800" u="none" cap="none" strike="noStrike">
                <a:solidFill>
                  <a:schemeClr val="dk2"/>
                </a:solidFill>
                <a:latin typeface="Arial"/>
                <a:ea typeface="Arial"/>
                <a:cs typeface="Arial"/>
                <a:sym typeface="Arial"/>
              </a:rPr>
              <a:t> — не має можливості використовувати креативні анімації, красиві, але великовагові відео та інших вау-ефекти.</a:t>
            </a:r>
            <a:endParaRPr/>
          </a:p>
          <a:p>
            <a:pPr indent="-247650" lvl="2" marL="533400" marR="0" rtl="0" algn="l">
              <a:lnSpc>
                <a:spcPct val="100000"/>
              </a:lnSpc>
              <a:spcBef>
                <a:spcPts val="0"/>
              </a:spcBef>
              <a:spcAft>
                <a:spcPts val="0"/>
              </a:spcAft>
              <a:buClr>
                <a:srgbClr val="000000"/>
              </a:buClr>
              <a:buSzPts val="1800"/>
              <a:buFont typeface="Arial"/>
              <a:buChar char="•"/>
            </a:pPr>
            <a:r>
              <a:rPr b="1" i="0" lang="uk-UA" sz="1800" u="none" cap="none" strike="noStrike">
                <a:solidFill>
                  <a:schemeClr val="lt1"/>
                </a:solidFill>
                <a:highlight>
                  <a:srgbClr val="4472C4"/>
                </a:highlight>
                <a:latin typeface="Arial"/>
                <a:ea typeface="Arial"/>
                <a:cs typeface="Arial"/>
                <a:sym typeface="Arial"/>
              </a:rPr>
              <a:t>Тривалість та вартість розробки</a:t>
            </a:r>
            <a:r>
              <a:rPr b="0" i="0" lang="uk-UA" sz="1800" u="none" cap="none" strike="noStrike">
                <a:solidFill>
                  <a:schemeClr val="dk2"/>
                </a:solidFill>
                <a:latin typeface="Arial"/>
                <a:ea typeface="Arial"/>
                <a:cs typeface="Arial"/>
                <a:sym typeface="Arial"/>
              </a:rPr>
              <a:t> — </a:t>
            </a:r>
            <a:r>
              <a:rPr lang="uk-UA" sz="1800">
                <a:solidFill>
                  <a:schemeClr val="dk2"/>
                </a:solidFill>
              </a:rPr>
              <a:t>д</a:t>
            </a:r>
            <a:r>
              <a:rPr b="0" i="0" lang="uk-UA" sz="1800" u="none" cap="none" strike="noStrike">
                <a:solidFill>
                  <a:schemeClr val="dk2"/>
                </a:solidFill>
                <a:latin typeface="Arial"/>
                <a:ea typeface="Arial"/>
                <a:cs typeface="Arial"/>
                <a:sym typeface="Arial"/>
              </a:rPr>
              <a:t>изайнерам та розробникам доводиться готувати не одну версію макета, а декілька: для мобільних, планшетних та настільних пристроїв</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nvSpPr>
        <p:spPr>
          <a:xfrm>
            <a:off x="301350" y="1481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Calibri"/>
              <a:buNone/>
            </a:pPr>
            <a:r>
              <a:rPr b="1" i="0" lang="uk-UA" sz="3600" u="none" cap="none" strike="noStrike">
                <a:solidFill>
                  <a:srgbClr val="4472C4"/>
                </a:solidFill>
                <a:latin typeface="Arial"/>
                <a:ea typeface="Arial"/>
                <a:cs typeface="Arial"/>
                <a:sym typeface="Arial"/>
              </a:rPr>
              <a:t>Кросбраузерність</a:t>
            </a:r>
            <a:endParaRPr b="0" i="0" sz="3600" u="none" cap="none" strike="noStrike">
              <a:solidFill>
                <a:schemeClr val="dk1"/>
              </a:solidFill>
              <a:latin typeface="Roboto"/>
              <a:ea typeface="Roboto"/>
              <a:cs typeface="Roboto"/>
              <a:sym typeface="Roboto"/>
            </a:endParaRPr>
          </a:p>
        </p:txBody>
      </p:sp>
      <p:sp>
        <p:nvSpPr>
          <p:cNvPr id="319" name="Google Shape;319;p50"/>
          <p:cNvSpPr txBox="1"/>
          <p:nvPr/>
        </p:nvSpPr>
        <p:spPr>
          <a:xfrm>
            <a:off x="301350" y="1148966"/>
            <a:ext cx="113607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uk-UA" sz="1800" u="none" cap="none" strike="noStrike">
                <a:solidFill>
                  <a:schemeClr val="dk2"/>
                </a:solidFill>
                <a:latin typeface="Arial"/>
                <a:ea typeface="Arial"/>
                <a:cs typeface="Arial"/>
                <a:sym typeface="Arial"/>
              </a:rPr>
              <a:t>Різні браузери використовують різні «движки» (програма всередині браузерів яка читає код та створює  веб сторінку):</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lang="uk-UA" sz="1800">
                <a:solidFill>
                  <a:schemeClr val="dk2"/>
                </a:solidFill>
              </a:rPr>
              <a:t>Движок </a:t>
            </a:r>
            <a:r>
              <a:rPr b="1" i="0" lang="uk-UA" sz="1800" u="none" cap="none" strike="noStrike">
                <a:solidFill>
                  <a:schemeClr val="lt1"/>
                </a:solidFill>
                <a:highlight>
                  <a:srgbClr val="4472C4"/>
                </a:highlight>
                <a:latin typeface="Arial"/>
                <a:ea typeface="Arial"/>
                <a:cs typeface="Arial"/>
                <a:sym typeface="Arial"/>
              </a:rPr>
              <a:t>Blink</a:t>
            </a:r>
            <a:r>
              <a:rPr b="0" i="0" lang="uk-UA" sz="1800" u="none" cap="none" strike="noStrike">
                <a:solidFill>
                  <a:schemeClr val="dk2"/>
                </a:solidFill>
                <a:latin typeface="Arial"/>
                <a:ea typeface="Arial"/>
                <a:cs typeface="Arial"/>
                <a:sym typeface="Arial"/>
              </a:rPr>
              <a:t> — Chrome, Opera, Яндекс.Браузер, Vivaldi  Edge (з 2020 року) та інші.</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lang="uk-UA" sz="1800">
                <a:solidFill>
                  <a:schemeClr val="dk2"/>
                </a:solidFill>
              </a:rPr>
              <a:t>Движок </a:t>
            </a:r>
            <a:r>
              <a:rPr b="1" i="0" lang="uk-UA" sz="1800" u="none" cap="none" strike="noStrike">
                <a:solidFill>
                  <a:schemeClr val="lt1"/>
                </a:solidFill>
                <a:highlight>
                  <a:srgbClr val="4472C4"/>
                </a:highlight>
                <a:latin typeface="Arial"/>
                <a:ea typeface="Arial"/>
                <a:cs typeface="Arial"/>
                <a:sym typeface="Arial"/>
              </a:rPr>
              <a:t>WebKit</a:t>
            </a:r>
            <a:r>
              <a:rPr b="0" i="0" lang="uk-UA" sz="1800" u="none" cap="none" strike="noStrike">
                <a:solidFill>
                  <a:schemeClr val="dk2"/>
                </a:solidFill>
                <a:latin typeface="Arial"/>
                <a:ea typeface="Arial"/>
                <a:cs typeface="Arial"/>
                <a:sym typeface="Arial"/>
              </a:rPr>
              <a:t> —  Safari.</a:t>
            </a:r>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lang="uk-UA" sz="1800">
                <a:solidFill>
                  <a:schemeClr val="dk2"/>
                </a:solidFill>
              </a:rPr>
              <a:t>Движок </a:t>
            </a:r>
            <a:r>
              <a:rPr b="1" i="0" lang="uk-UA" sz="1800" u="none" cap="none" strike="noStrike">
                <a:solidFill>
                  <a:schemeClr val="lt1"/>
                </a:solidFill>
                <a:highlight>
                  <a:srgbClr val="4472C4"/>
                </a:highlight>
                <a:latin typeface="Arial"/>
                <a:ea typeface="Arial"/>
                <a:cs typeface="Arial"/>
                <a:sym typeface="Arial"/>
              </a:rPr>
              <a:t>Gecko</a:t>
            </a:r>
            <a:r>
              <a:rPr b="0" i="0" lang="uk-UA" sz="1800" u="none" cap="none" strike="noStrike">
                <a:solidFill>
                  <a:schemeClr val="dk2"/>
                </a:solidFill>
                <a:latin typeface="Arial"/>
                <a:ea typeface="Arial"/>
                <a:cs typeface="Arial"/>
                <a:sym typeface="Arial"/>
              </a:rPr>
              <a:t> — Firefox та Tor Browser</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lang="uk-UA" sz="1800">
                <a:solidFill>
                  <a:schemeClr val="dk2"/>
                </a:solidFill>
              </a:rPr>
              <a:t>Движок </a:t>
            </a:r>
            <a:r>
              <a:rPr b="1" i="0" lang="uk-UA" sz="1800" u="none" cap="none" strike="noStrike">
                <a:solidFill>
                  <a:schemeClr val="lt1"/>
                </a:solidFill>
                <a:highlight>
                  <a:srgbClr val="4472C4"/>
                </a:highlight>
                <a:latin typeface="Arial"/>
                <a:ea typeface="Arial"/>
                <a:cs typeface="Arial"/>
                <a:sym typeface="Arial"/>
              </a:rPr>
              <a:t>EdgeHTML</a:t>
            </a:r>
            <a:r>
              <a:rPr b="0" i="0" lang="uk-UA" sz="1800" u="none" cap="none" strike="noStrike">
                <a:solidFill>
                  <a:schemeClr val="dk2"/>
                </a:solidFill>
                <a:latin typeface="Arial"/>
                <a:ea typeface="Arial"/>
                <a:cs typeface="Arial"/>
                <a:sym typeface="Arial"/>
              </a:rPr>
              <a:t> — Edge до 79 версії. З 79ї версії цей браузер використовує движок </a:t>
            </a:r>
            <a:r>
              <a:rPr b="1" i="0" lang="uk-UA" sz="1800" u="none" cap="none" strike="noStrike">
                <a:solidFill>
                  <a:schemeClr val="lt1"/>
                </a:solidFill>
                <a:highlight>
                  <a:srgbClr val="4472C4"/>
                </a:highlight>
                <a:latin typeface="Arial"/>
                <a:ea typeface="Arial"/>
                <a:cs typeface="Arial"/>
                <a:sym typeface="Arial"/>
              </a:rPr>
              <a:t>Blink</a:t>
            </a:r>
            <a:endParaRPr b="1" i="0" sz="1800" u="none" cap="none" strike="noStrike">
              <a:solidFill>
                <a:schemeClr val="lt1"/>
              </a:solidFill>
              <a:highlight>
                <a:srgbClr val="4472C4"/>
              </a:highlight>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uk-UA" sz="1800" u="none" cap="none" strike="noStrike">
                <a:solidFill>
                  <a:schemeClr val="dk2"/>
                </a:solidFill>
                <a:latin typeface="Arial"/>
                <a:ea typeface="Arial"/>
                <a:cs typeface="Arial"/>
                <a:sym typeface="Arial"/>
              </a:rPr>
              <a:t>Різні движки по різному можуть обробляти код. Та іноді можуть не підтримувати деякі CSS властивості, які є в інших движках.</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nvSpPr>
        <p:spPr>
          <a:xfrm>
            <a:off x="301350" y="5545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Calibri"/>
              <a:buNone/>
            </a:pPr>
            <a:r>
              <a:rPr b="1" i="0" lang="uk-UA" sz="3600" u="none" cap="none" strike="noStrike">
                <a:solidFill>
                  <a:srgbClr val="4472C4"/>
                </a:solidFill>
                <a:latin typeface="Arial"/>
                <a:ea typeface="Arial"/>
                <a:cs typeface="Arial"/>
                <a:sym typeface="Arial"/>
              </a:rPr>
              <a:t>Кросбраузерність</a:t>
            </a:r>
            <a:endParaRPr b="0" i="0" sz="3600" u="none" cap="none" strike="noStrike">
              <a:solidFill>
                <a:schemeClr val="dk1"/>
              </a:solidFill>
              <a:latin typeface="Roboto"/>
              <a:ea typeface="Roboto"/>
              <a:cs typeface="Roboto"/>
              <a:sym typeface="Roboto"/>
            </a:endParaRPr>
          </a:p>
        </p:txBody>
      </p:sp>
      <p:sp>
        <p:nvSpPr>
          <p:cNvPr id="325" name="Google Shape;325;p51"/>
          <p:cNvSpPr txBox="1"/>
          <p:nvPr/>
        </p:nvSpPr>
        <p:spPr>
          <a:xfrm>
            <a:off x="301350" y="1885566"/>
            <a:ext cx="113607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Кросбраузерність</a:t>
            </a:r>
            <a:r>
              <a:rPr b="0" i="0" lang="uk-UA" sz="1800" u="none" cap="none" strike="noStrike">
                <a:solidFill>
                  <a:schemeClr val="dk2"/>
                </a:solidFill>
                <a:latin typeface="Arial"/>
                <a:ea typeface="Arial"/>
                <a:cs typeface="Arial"/>
                <a:sym typeface="Arial"/>
              </a:rPr>
              <a:t> — властивість веб-сайту відображатися і функціонувати у всіх браузерах ідентично. Під ідентичністю функціонування мається на увазі: відсутність некоректної роботи, помилок у верстці та здатність однаково відображати матеріали.</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uk-UA" sz="1800" u="none" cap="none" strike="noStrike">
                <a:solidFill>
                  <a:schemeClr val="lt1"/>
                </a:solidFill>
                <a:highlight>
                  <a:srgbClr val="4472C4"/>
                </a:highlight>
                <a:latin typeface="Arial"/>
                <a:ea typeface="Arial"/>
                <a:cs typeface="Arial"/>
                <a:sym typeface="Arial"/>
              </a:rPr>
              <a:t>Префікси</a:t>
            </a:r>
            <a:r>
              <a:rPr b="0" i="0" lang="uk-UA" sz="1800" u="none" cap="none" strike="noStrike">
                <a:solidFill>
                  <a:schemeClr val="dk2"/>
                </a:solidFill>
                <a:latin typeface="Arial"/>
                <a:ea typeface="Arial"/>
                <a:cs typeface="Arial"/>
                <a:sym typeface="Arial"/>
              </a:rPr>
              <a:t> — </a:t>
            </a:r>
            <a:r>
              <a:rPr lang="uk-UA" sz="1800">
                <a:solidFill>
                  <a:schemeClr val="dk2"/>
                </a:solidFill>
              </a:rPr>
              <a:t>д</a:t>
            </a:r>
            <a:r>
              <a:rPr b="0" i="0" lang="uk-UA" sz="1800" u="none" cap="none" strike="noStrike">
                <a:solidFill>
                  <a:schemeClr val="dk2"/>
                </a:solidFill>
                <a:latin typeface="Arial"/>
                <a:ea typeface="Arial"/>
                <a:cs typeface="Arial"/>
                <a:sym typeface="Arial"/>
              </a:rPr>
              <a:t>еякі властивості CSS можуть бути не додані в загальні стандарти браузерів, але вони можуть використовуватися в якості </a:t>
            </a:r>
            <a:r>
              <a:rPr lang="uk-UA" sz="1800">
                <a:solidFill>
                  <a:schemeClr val="dk2"/>
                </a:solidFill>
              </a:rPr>
              <a:t>експериментальних</a:t>
            </a:r>
            <a:r>
              <a:rPr b="0" i="0" lang="uk-UA" sz="1800" u="none" cap="none" strike="noStrike">
                <a:solidFill>
                  <a:schemeClr val="dk2"/>
                </a:solidFill>
                <a:latin typeface="Arial"/>
                <a:ea typeface="Arial"/>
                <a:cs typeface="Arial"/>
                <a:sym typeface="Arial"/>
              </a:rPr>
              <a:t>. Для того, </a:t>
            </a:r>
            <a:r>
              <a:rPr lang="uk-UA" sz="1800">
                <a:solidFill>
                  <a:schemeClr val="dk2"/>
                </a:solidFill>
              </a:rPr>
              <a:t>щоб</a:t>
            </a:r>
            <a:r>
              <a:rPr b="0" i="0" lang="uk-UA" sz="1800" u="none" cap="none" strike="noStrike">
                <a:solidFill>
                  <a:schemeClr val="dk2"/>
                </a:solidFill>
                <a:latin typeface="Arial"/>
                <a:ea typeface="Arial"/>
                <a:cs typeface="Arial"/>
                <a:sym typeface="Arial"/>
              </a:rPr>
              <a:t> браузеру задати </a:t>
            </a:r>
            <a:r>
              <a:rPr lang="uk-UA" sz="1800">
                <a:solidFill>
                  <a:schemeClr val="dk2"/>
                </a:solidFill>
              </a:rPr>
              <a:t>притаманну</a:t>
            </a:r>
            <a:r>
              <a:rPr b="0" i="0" lang="uk-UA" sz="1800" u="none" cap="none" strike="noStrike">
                <a:solidFill>
                  <a:schemeClr val="dk2"/>
                </a:solidFill>
                <a:latin typeface="Arial"/>
                <a:ea typeface="Arial"/>
                <a:cs typeface="Arial"/>
                <a:sym typeface="Arial"/>
              </a:rPr>
              <a:t> лише їм властивість CSS потрібно використовувати </a:t>
            </a:r>
            <a:r>
              <a:rPr b="1" i="0" lang="uk-UA" sz="1800" u="none" cap="none" strike="noStrike">
                <a:solidFill>
                  <a:schemeClr val="lt1"/>
                </a:solidFill>
                <a:highlight>
                  <a:srgbClr val="4472C4"/>
                </a:highlight>
                <a:latin typeface="Arial"/>
                <a:ea typeface="Arial"/>
                <a:cs typeface="Arial"/>
                <a:sym typeface="Arial"/>
              </a:rPr>
              <a:t>Префікси</a:t>
            </a:r>
            <a:r>
              <a:rPr b="0" i="0" lang="uk-UA" sz="1800" u="none" cap="none" strike="noStrike">
                <a:solidFill>
                  <a:schemeClr val="dk2"/>
                </a:solidFill>
                <a:latin typeface="Arial"/>
                <a:ea typeface="Arial"/>
                <a:cs typeface="Arial"/>
                <a:sym typeface="Arial"/>
              </a:rPr>
              <a:t> — приставки до назв CSS-властивостей, які використовуються для конкретних браузерів.</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nvSpPr>
        <p:spPr>
          <a:xfrm>
            <a:off x="301350" y="554566"/>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Calibri"/>
              <a:buNone/>
            </a:pPr>
            <a:r>
              <a:rPr b="1" i="0" lang="uk-UA" sz="3600" u="none" cap="none" strike="noStrike">
                <a:solidFill>
                  <a:srgbClr val="4472C4"/>
                </a:solidFill>
                <a:latin typeface="Arial"/>
                <a:ea typeface="Arial"/>
                <a:cs typeface="Arial"/>
                <a:sym typeface="Arial"/>
              </a:rPr>
              <a:t>Кросбраузерність, приклад</a:t>
            </a:r>
            <a:endParaRPr b="0" i="0" sz="3600" u="none" cap="none" strike="noStrike">
              <a:solidFill>
                <a:schemeClr val="dk1"/>
              </a:solidFill>
              <a:latin typeface="Roboto"/>
              <a:ea typeface="Roboto"/>
              <a:cs typeface="Roboto"/>
              <a:sym typeface="Roboto"/>
            </a:endParaRPr>
          </a:p>
        </p:txBody>
      </p:sp>
      <p:sp>
        <p:nvSpPr>
          <p:cNvPr id="331" name="Google Shape;331;p52"/>
          <p:cNvSpPr txBox="1"/>
          <p:nvPr/>
        </p:nvSpPr>
        <p:spPr>
          <a:xfrm>
            <a:off x="2722425" y="3251425"/>
            <a:ext cx="6856200" cy="355200"/>
          </a:xfrm>
          <a:prstGeom prst="rect">
            <a:avLst/>
          </a:prstGeom>
          <a:solidFill>
            <a:srgbClr val="434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class</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"ads"</a:t>
            </a:r>
            <a:r>
              <a:rPr b="0" i="0" lang="uk-UA" sz="1600" u="none" cap="none" strike="noStrike">
                <a:solidFill>
                  <a:srgbClr val="ABB2BF"/>
                </a:solidFill>
                <a:latin typeface="Consolas"/>
                <a:ea typeface="Consolas"/>
                <a:cs typeface="Consolas"/>
                <a:sym typeface="Consolas"/>
              </a:rPr>
              <a:t>&gt;&lt;</a:t>
            </a:r>
            <a:r>
              <a:rPr b="0" i="0" lang="uk-UA" sz="1600" u="none" cap="none" strike="noStrike">
                <a:solidFill>
                  <a:srgbClr val="E06C75"/>
                </a:solidFill>
                <a:latin typeface="Consolas"/>
                <a:ea typeface="Consolas"/>
                <a:cs typeface="Consolas"/>
                <a:sym typeface="Consolas"/>
              </a:rPr>
              <a:t>img</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src</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"/img/advertising_ads.jpg"</a:t>
            </a:r>
            <a:r>
              <a:rPr b="0" i="0" lang="uk-UA" sz="1600" u="none" cap="none" strike="noStrike">
                <a:solidFill>
                  <a:srgbClr val="ABB2BF"/>
                </a:solidFill>
                <a:latin typeface="Consolas"/>
                <a:ea typeface="Consolas"/>
                <a:cs typeface="Consolas"/>
                <a:sym typeface="Consolas"/>
              </a:rPr>
              <a:t>&gt;&lt;/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BB2BF"/>
              </a:solidFill>
              <a:latin typeface="Consolas"/>
              <a:ea typeface="Consolas"/>
              <a:cs typeface="Consolas"/>
              <a:sym typeface="Consolas"/>
            </a:endParaRPr>
          </a:p>
        </p:txBody>
      </p:sp>
      <p:sp>
        <p:nvSpPr>
          <p:cNvPr id="332" name="Google Shape;332;p52"/>
          <p:cNvSpPr txBox="1"/>
          <p:nvPr/>
        </p:nvSpPr>
        <p:spPr>
          <a:xfrm>
            <a:off x="4259125" y="3988765"/>
            <a:ext cx="3445150" cy="108337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uk-UA" sz="1600" u="none" cap="none" strike="noStrike">
                <a:solidFill>
                  <a:srgbClr val="D19A66"/>
                </a:solidFill>
                <a:latin typeface="Consolas"/>
                <a:ea typeface="Consolas"/>
                <a:cs typeface="Consolas"/>
                <a:sym typeface="Consolas"/>
              </a:rPr>
              <a:t>.ads</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position: </a:t>
            </a:r>
            <a:r>
              <a:rPr b="0" i="0" lang="uk-UA" sz="1600" u="none" cap="none" strike="noStrike">
                <a:solidFill>
                  <a:srgbClr val="D19A66"/>
                </a:solidFill>
                <a:latin typeface="Consolas"/>
                <a:ea typeface="Consolas"/>
                <a:cs typeface="Consolas"/>
                <a:sym typeface="Consolas"/>
              </a:rPr>
              <a:t>sticky</a:t>
            </a:r>
            <a:r>
              <a:rPr b="0" i="0" lang="uk-UA" sz="16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position: -webkit-sticky;</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a:t>
            </a:r>
            <a:endParaRPr/>
          </a:p>
        </p:txBody>
      </p:sp>
      <p:sp>
        <p:nvSpPr>
          <p:cNvPr id="333" name="Google Shape;333;p52"/>
          <p:cNvSpPr txBox="1"/>
          <p:nvPr/>
        </p:nvSpPr>
        <p:spPr>
          <a:xfrm>
            <a:off x="301350" y="1945945"/>
            <a:ext cx="11360700" cy="92328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Ми хочемо закріпити на екрані картинку з рекламою коли до неї «доскролить» користувач. Для цього ми використовуємо </a:t>
            </a:r>
            <a:r>
              <a:rPr b="1" i="0" lang="uk-UA" sz="1800" u="none" cap="none" strike="noStrike">
                <a:solidFill>
                  <a:srgbClr val="E06C75"/>
                </a:solidFill>
                <a:latin typeface="Calibri"/>
                <a:ea typeface="Calibri"/>
                <a:cs typeface="Calibri"/>
                <a:sym typeface="Calibri"/>
              </a:rPr>
              <a:t>position: sticky;</a:t>
            </a:r>
            <a:r>
              <a:rPr b="1" i="0" lang="uk-UA" sz="1800" u="none" cap="none" strike="noStrike">
                <a:solidFill>
                  <a:schemeClr val="lt1"/>
                </a:solidFill>
                <a:latin typeface="Calibri"/>
                <a:ea typeface="Calibri"/>
                <a:cs typeface="Calibri"/>
                <a:sym typeface="Calibri"/>
              </a:rPr>
              <a:t> у нашому </a:t>
            </a:r>
            <a:r>
              <a:rPr b="1" i="0" lang="uk-UA" sz="1800" u="none" cap="none" strike="noStrike">
                <a:solidFill>
                  <a:srgbClr val="E06C75"/>
                </a:solidFill>
                <a:latin typeface="Calibri"/>
                <a:ea typeface="Calibri"/>
                <a:cs typeface="Calibri"/>
                <a:sym typeface="Calibri"/>
              </a:rPr>
              <a:t>CSS</a:t>
            </a:r>
            <a:r>
              <a:rPr b="1" i="0" lang="uk-UA" sz="1800" u="none" cap="none" strike="noStrike">
                <a:solidFill>
                  <a:schemeClr val="lt1"/>
                </a:solidFill>
                <a:latin typeface="Calibri"/>
                <a:ea typeface="Calibri"/>
                <a:cs typeface="Calibri"/>
                <a:sym typeface="Calibri"/>
              </a:rPr>
              <a:t> файлі. Але в стандарті браузера </a:t>
            </a:r>
            <a:r>
              <a:rPr b="1" i="0" lang="uk-UA" sz="1800" u="none" cap="none" strike="noStrike">
                <a:solidFill>
                  <a:srgbClr val="E06C75"/>
                </a:solidFill>
                <a:latin typeface="Calibri"/>
                <a:ea typeface="Calibri"/>
                <a:cs typeface="Calibri"/>
                <a:sym typeface="Calibri"/>
              </a:rPr>
              <a:t>Safari</a:t>
            </a:r>
            <a:r>
              <a:rPr b="1" i="0" lang="uk-UA" sz="1800" u="none" cap="none" strike="noStrike">
                <a:solidFill>
                  <a:schemeClr val="lt1"/>
                </a:solidFill>
                <a:latin typeface="Calibri"/>
                <a:ea typeface="Calibri"/>
                <a:cs typeface="Calibri"/>
                <a:sym typeface="Calibri"/>
              </a:rPr>
              <a:t> немає такої властивості. Тож ми використовуємо префікс </a:t>
            </a:r>
            <a:r>
              <a:rPr b="1" i="0" lang="uk-UA" sz="1800" u="none" cap="none" strike="noStrike">
                <a:solidFill>
                  <a:srgbClr val="E06C75"/>
                </a:solidFill>
                <a:latin typeface="Calibri"/>
                <a:ea typeface="Calibri"/>
                <a:cs typeface="Calibri"/>
                <a:sym typeface="Calibri"/>
              </a:rPr>
              <a:t>-webkit-</a:t>
            </a:r>
            <a:r>
              <a:rPr b="1" i="0" lang="uk-UA" sz="1800" u="none" cap="none" strike="noStrike">
                <a:solidFill>
                  <a:schemeClr val="lt1"/>
                </a:solidFill>
                <a:latin typeface="Calibri"/>
                <a:ea typeface="Calibri"/>
                <a:cs typeface="Calibri"/>
                <a:sym typeface="Calibri"/>
              </a:rPr>
              <a:t> для активації експериментального значення </a:t>
            </a:r>
            <a:r>
              <a:rPr b="1" i="0" lang="uk-UA" sz="1800" u="none" cap="none" strike="noStrike">
                <a:solidFill>
                  <a:srgbClr val="E06C75"/>
                </a:solidFill>
                <a:latin typeface="Calibri"/>
                <a:ea typeface="Calibri"/>
                <a:cs typeface="Calibri"/>
                <a:sym typeface="Calibri"/>
              </a:rPr>
              <a:t>sticky</a:t>
            </a:r>
            <a:r>
              <a:rPr b="1" i="0" lang="uk-UA" sz="1800" u="none" cap="none" strike="noStrike">
                <a:solidFill>
                  <a:schemeClr val="lt1"/>
                </a:solidFill>
                <a:latin typeface="Calibri"/>
                <a:ea typeface="Calibri"/>
                <a:cs typeface="Calibri"/>
                <a:sym typeface="Calibri"/>
              </a:rPr>
              <a:t> в цьому браузері.</a:t>
            </a:r>
            <a:endParaRPr b="1" i="0" sz="1800" u="none" cap="none" strike="noStrike">
              <a:solidFill>
                <a:srgbClr val="E06C7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 calcmode="lin" valueType="num">
                                      <p:cBhvr additive="base">
                                        <p:cTn dur="500"/>
                                        <p:tgtEl>
                                          <p:spTgt spid="33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 calcmode="lin" valueType="num">
                                      <p:cBhvr additive="base">
                                        <p:cTn dur="500"/>
                                        <p:tgtEl>
                                          <p:spTgt spid="33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 calcmode="lin" valueType="num">
                                      <p:cBhvr additive="base">
                                        <p:cTn dur="500"/>
                                        <p:tgtEl>
                                          <p:spTgt spid="33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 calcmode="lin" valueType="num">
                                      <p:cBhvr additive="base">
                                        <p:cTn dur="500"/>
                                        <p:tgtEl>
                                          <p:spTgt spid="33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 calcmode="lin" valueType="num">
                                      <p:cBhvr additive="base">
                                        <p:cTn dur="500"/>
                                        <p:tgtEl>
                                          <p:spTgt spid="33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 calcmode="lin" valueType="num">
                                      <p:cBhvr additive="base">
                                        <p:cTn dur="500"/>
                                        <p:tgtEl>
                                          <p:spTgt spid="3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415650" y="25188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інтерфейс figma</a:t>
            </a:r>
            <a:endParaRPr sz="3600"/>
          </a:p>
        </p:txBody>
      </p:sp>
      <p:pic>
        <p:nvPicPr>
          <p:cNvPr id="98" name="Google Shape;98;p11"/>
          <p:cNvPicPr preferRelativeResize="0"/>
          <p:nvPr/>
        </p:nvPicPr>
        <p:blipFill rotWithShape="1">
          <a:blip r:embed="rId3">
            <a:alphaModFix/>
          </a:blip>
          <a:srcRect b="0" l="0" r="0" t="0"/>
          <a:stretch/>
        </p:blipFill>
        <p:spPr>
          <a:xfrm>
            <a:off x="1061157" y="1062187"/>
            <a:ext cx="10715194" cy="54515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415650" y="25188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інтерфейс figma</a:t>
            </a:r>
            <a:endParaRPr sz="3600"/>
          </a:p>
        </p:txBody>
      </p:sp>
      <p:pic>
        <p:nvPicPr>
          <p:cNvPr id="104" name="Google Shape;104;p12"/>
          <p:cNvPicPr preferRelativeResize="0"/>
          <p:nvPr/>
        </p:nvPicPr>
        <p:blipFill rotWithShape="1">
          <a:blip r:embed="rId3">
            <a:alphaModFix/>
          </a:blip>
          <a:srcRect b="0" l="0" r="0" t="0"/>
          <a:stretch/>
        </p:blipFill>
        <p:spPr>
          <a:xfrm>
            <a:off x="4794525" y="2181225"/>
            <a:ext cx="6981825" cy="4324350"/>
          </a:xfrm>
          <a:prstGeom prst="rect">
            <a:avLst/>
          </a:prstGeom>
          <a:noFill/>
          <a:ln>
            <a:noFill/>
          </a:ln>
        </p:spPr>
      </p:pic>
      <p:sp>
        <p:nvSpPr>
          <p:cNvPr id="105" name="Google Shape;105;p12"/>
          <p:cNvSpPr txBox="1"/>
          <p:nvPr/>
        </p:nvSpPr>
        <p:spPr>
          <a:xfrm>
            <a:off x="6225886" y="1376587"/>
            <a:ext cx="2607605"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Панель керування</a:t>
            </a:r>
            <a:endParaRPr b="1" i="0" sz="1800" u="none" cap="none" strike="noStrike">
              <a:solidFill>
                <a:schemeClr val="lt1"/>
              </a:solidFill>
              <a:latin typeface="Calibri"/>
              <a:ea typeface="Calibri"/>
              <a:cs typeface="Calibri"/>
              <a:sym typeface="Calibri"/>
            </a:endParaRPr>
          </a:p>
        </p:txBody>
      </p:sp>
      <p:cxnSp>
        <p:nvCxnSpPr>
          <p:cNvPr id="106" name="Google Shape;106;p12"/>
          <p:cNvCxnSpPr>
            <a:stCxn id="105" idx="2"/>
          </p:cNvCxnSpPr>
          <p:nvPr/>
        </p:nvCxnSpPr>
        <p:spPr>
          <a:xfrm>
            <a:off x="7529689" y="1745878"/>
            <a:ext cx="0" cy="647400"/>
          </a:xfrm>
          <a:prstGeom prst="straightConnector1">
            <a:avLst/>
          </a:prstGeom>
          <a:noFill/>
          <a:ln cap="flat" cmpd="sng" w="22225">
            <a:solidFill>
              <a:srgbClr val="FF0000"/>
            </a:solidFill>
            <a:prstDash val="solid"/>
            <a:round/>
            <a:headEnd len="sm" w="sm" type="none"/>
            <a:tailEnd len="med" w="med" type="triangle"/>
          </a:ln>
        </p:spPr>
      </p:cxnSp>
      <p:sp>
        <p:nvSpPr>
          <p:cNvPr id="107" name="Google Shape;107;p12"/>
          <p:cNvSpPr txBox="1"/>
          <p:nvPr/>
        </p:nvSpPr>
        <p:spPr>
          <a:xfrm>
            <a:off x="842837" y="2929925"/>
            <a:ext cx="2329342"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Головне меню</a:t>
            </a:r>
            <a:endParaRPr b="0" i="0" sz="1400" u="none" cap="none" strike="noStrike">
              <a:solidFill>
                <a:srgbClr val="000000"/>
              </a:solidFill>
              <a:latin typeface="Arial"/>
              <a:ea typeface="Arial"/>
              <a:cs typeface="Arial"/>
              <a:sym typeface="Arial"/>
            </a:endParaRPr>
          </a:p>
        </p:txBody>
      </p:sp>
      <p:cxnSp>
        <p:nvCxnSpPr>
          <p:cNvPr id="108" name="Google Shape;108;p12"/>
          <p:cNvCxnSpPr/>
          <p:nvPr/>
        </p:nvCxnSpPr>
        <p:spPr>
          <a:xfrm flipH="1" rot="10800000">
            <a:off x="3172179" y="2630311"/>
            <a:ext cx="1840088" cy="494388"/>
          </a:xfrm>
          <a:prstGeom prst="straightConnector1">
            <a:avLst/>
          </a:prstGeom>
          <a:noFill/>
          <a:ln cap="flat" cmpd="sng" w="22225">
            <a:solidFill>
              <a:srgbClr val="FF0000"/>
            </a:solidFill>
            <a:prstDash val="solid"/>
            <a:round/>
            <a:headEnd len="sm" w="sm" type="none"/>
            <a:tailEnd len="med" w="med" type="triangle"/>
          </a:ln>
        </p:spPr>
      </p:cxnSp>
      <p:cxnSp>
        <p:nvCxnSpPr>
          <p:cNvPr id="109" name="Google Shape;109;p12"/>
          <p:cNvCxnSpPr>
            <a:stCxn id="107" idx="3"/>
          </p:cNvCxnSpPr>
          <p:nvPr/>
        </p:nvCxnSpPr>
        <p:spPr>
          <a:xfrm>
            <a:off x="3172179" y="3114571"/>
            <a:ext cx="1840200" cy="618600"/>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type="title"/>
          </p:nvPr>
        </p:nvSpPr>
        <p:spPr>
          <a:xfrm>
            <a:off x="415650" y="25188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інтерфейс figma</a:t>
            </a:r>
            <a:endParaRPr sz="3600"/>
          </a:p>
        </p:txBody>
      </p:sp>
      <p:pic>
        <p:nvPicPr>
          <p:cNvPr id="115" name="Google Shape;115;p13"/>
          <p:cNvPicPr preferRelativeResize="0"/>
          <p:nvPr/>
        </p:nvPicPr>
        <p:blipFill rotWithShape="1">
          <a:blip r:embed="rId3">
            <a:alphaModFix/>
          </a:blip>
          <a:srcRect b="0" l="0" r="0" t="0"/>
          <a:stretch/>
        </p:blipFill>
        <p:spPr>
          <a:xfrm>
            <a:off x="3967959" y="2537114"/>
            <a:ext cx="7808391" cy="3374813"/>
          </a:xfrm>
          <a:prstGeom prst="rect">
            <a:avLst/>
          </a:prstGeom>
          <a:noFill/>
          <a:ln>
            <a:noFill/>
          </a:ln>
        </p:spPr>
      </p:pic>
      <p:sp>
        <p:nvSpPr>
          <p:cNvPr id="116" name="Google Shape;116;p13"/>
          <p:cNvSpPr txBox="1"/>
          <p:nvPr/>
        </p:nvSpPr>
        <p:spPr>
          <a:xfrm>
            <a:off x="842837" y="2929925"/>
            <a:ext cx="2329342"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Назва макету</a:t>
            </a:r>
            <a:endParaRPr b="0" i="0" sz="1400" u="none" cap="none" strike="noStrike">
              <a:solidFill>
                <a:srgbClr val="000000"/>
              </a:solidFill>
              <a:latin typeface="Arial"/>
              <a:ea typeface="Arial"/>
              <a:cs typeface="Arial"/>
              <a:sym typeface="Arial"/>
            </a:endParaRPr>
          </a:p>
        </p:txBody>
      </p:sp>
      <p:sp>
        <p:nvSpPr>
          <p:cNvPr id="117" name="Google Shape;117;p13"/>
          <p:cNvSpPr txBox="1"/>
          <p:nvPr/>
        </p:nvSpPr>
        <p:spPr>
          <a:xfrm>
            <a:off x="3929269" y="1398067"/>
            <a:ext cx="4333461"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Вкладка </a:t>
            </a:r>
            <a:r>
              <a:rPr b="1" i="0" lang="uk-UA" sz="1800" u="none" cap="none" strike="noStrike">
                <a:solidFill>
                  <a:srgbClr val="E06C75"/>
                </a:solidFill>
                <a:latin typeface="Calibri"/>
                <a:ea typeface="Calibri"/>
                <a:cs typeface="Calibri"/>
                <a:sym typeface="Calibri"/>
              </a:rPr>
              <a:t>layers</a:t>
            </a:r>
            <a:r>
              <a:rPr b="1" i="0" lang="uk-UA" sz="1400" u="none" cap="none" strike="noStrike">
                <a:solidFill>
                  <a:schemeClr val="lt1"/>
                </a:solidFill>
                <a:latin typeface="Calibri"/>
                <a:ea typeface="Calibri"/>
                <a:cs typeface="Calibri"/>
                <a:sym typeface="Calibri"/>
              </a:rPr>
              <a:t> </a:t>
            </a:r>
            <a:r>
              <a:rPr b="1" i="0" lang="uk-UA" sz="1800" u="none" cap="none" strike="noStrike">
                <a:solidFill>
                  <a:schemeClr val="lt1"/>
                </a:solidFill>
                <a:latin typeface="Calibri"/>
                <a:ea typeface="Calibri"/>
                <a:cs typeface="Calibri"/>
                <a:sym typeface="Calibri"/>
              </a:rPr>
              <a:t>містить в собі макет та елементи (шари) які до нього входять.</a:t>
            </a:r>
            <a:endParaRPr b="1" i="0" sz="1800" u="none" cap="none" strike="noStrike">
              <a:solidFill>
                <a:schemeClr val="lt1"/>
              </a:solidFill>
              <a:latin typeface="Calibri"/>
              <a:ea typeface="Calibri"/>
              <a:cs typeface="Calibri"/>
              <a:sym typeface="Calibri"/>
            </a:endParaRPr>
          </a:p>
        </p:txBody>
      </p:sp>
      <p:cxnSp>
        <p:nvCxnSpPr>
          <p:cNvPr id="118" name="Google Shape;118;p13"/>
          <p:cNvCxnSpPr/>
          <p:nvPr/>
        </p:nvCxnSpPr>
        <p:spPr>
          <a:xfrm flipH="1" rot="10800000">
            <a:off x="3172179" y="2696020"/>
            <a:ext cx="3578577" cy="391760"/>
          </a:xfrm>
          <a:prstGeom prst="straightConnector1">
            <a:avLst/>
          </a:prstGeom>
          <a:noFill/>
          <a:ln cap="flat" cmpd="sng" w="22225">
            <a:solidFill>
              <a:srgbClr val="FF0000"/>
            </a:solidFill>
            <a:prstDash val="solid"/>
            <a:round/>
            <a:headEnd len="sm" w="sm" type="none"/>
            <a:tailEnd len="med" w="med" type="triangle"/>
          </a:ln>
        </p:spPr>
      </p:cxnSp>
      <p:cxnSp>
        <p:nvCxnSpPr>
          <p:cNvPr id="119" name="Google Shape;119;p13"/>
          <p:cNvCxnSpPr/>
          <p:nvPr/>
        </p:nvCxnSpPr>
        <p:spPr>
          <a:xfrm flipH="1" rot="10800000">
            <a:off x="3172179" y="3124697"/>
            <a:ext cx="936977" cy="1"/>
          </a:xfrm>
          <a:prstGeom prst="straightConnector1">
            <a:avLst/>
          </a:prstGeom>
          <a:noFill/>
          <a:ln cap="flat" cmpd="sng" w="22225">
            <a:solidFill>
              <a:srgbClr val="FF0000"/>
            </a:solidFill>
            <a:prstDash val="solid"/>
            <a:round/>
            <a:headEnd len="sm" w="sm" type="none"/>
            <a:tailEnd len="med" w="med" type="triangle"/>
          </a:ln>
        </p:spPr>
      </p:cxnSp>
      <p:sp>
        <p:nvSpPr>
          <p:cNvPr id="120" name="Google Shape;120;p13"/>
          <p:cNvSpPr txBox="1"/>
          <p:nvPr/>
        </p:nvSpPr>
        <p:spPr>
          <a:xfrm>
            <a:off x="842837" y="4721613"/>
            <a:ext cx="2329342" cy="3692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Шар макету</a:t>
            </a:r>
            <a:endParaRPr b="0" i="0" sz="1400" u="none" cap="none" strike="noStrike">
              <a:solidFill>
                <a:srgbClr val="000000"/>
              </a:solidFill>
              <a:latin typeface="Arial"/>
              <a:ea typeface="Arial"/>
              <a:cs typeface="Arial"/>
              <a:sym typeface="Arial"/>
            </a:endParaRPr>
          </a:p>
        </p:txBody>
      </p:sp>
      <p:cxnSp>
        <p:nvCxnSpPr>
          <p:cNvPr id="121" name="Google Shape;121;p13"/>
          <p:cNvCxnSpPr/>
          <p:nvPr/>
        </p:nvCxnSpPr>
        <p:spPr>
          <a:xfrm flipH="1" rot="10800000">
            <a:off x="3172179" y="4913662"/>
            <a:ext cx="936977" cy="1"/>
          </a:xfrm>
          <a:prstGeom prst="straightConnector1">
            <a:avLst/>
          </a:prstGeom>
          <a:noFill/>
          <a:ln cap="flat" cmpd="sng" w="22225">
            <a:solidFill>
              <a:srgbClr val="FF0000"/>
            </a:solidFill>
            <a:prstDash val="solid"/>
            <a:round/>
            <a:headEnd len="sm" w="sm" type="none"/>
            <a:tailEnd len="med" w="med" type="triangle"/>
          </a:ln>
        </p:spPr>
      </p:cxnSp>
      <p:cxnSp>
        <p:nvCxnSpPr>
          <p:cNvPr id="122" name="Google Shape;122;p13"/>
          <p:cNvCxnSpPr/>
          <p:nvPr/>
        </p:nvCxnSpPr>
        <p:spPr>
          <a:xfrm flipH="1" rot="10800000">
            <a:off x="3172179" y="3720954"/>
            <a:ext cx="5317065" cy="1155790"/>
          </a:xfrm>
          <a:prstGeom prst="straightConnector1">
            <a:avLst/>
          </a:prstGeom>
          <a:noFill/>
          <a:ln cap="flat" cmpd="sng" w="22225">
            <a:solidFill>
              <a:srgbClr val="FF0000"/>
            </a:solidFill>
            <a:prstDash val="solid"/>
            <a:round/>
            <a:headEnd len="sm" w="sm" type="none"/>
            <a:tailEnd len="med" w="med" type="triangle"/>
          </a:ln>
        </p:spPr>
      </p:cxnSp>
      <p:cxnSp>
        <p:nvCxnSpPr>
          <p:cNvPr id="123" name="Google Shape;123;p13"/>
          <p:cNvCxnSpPr/>
          <p:nvPr/>
        </p:nvCxnSpPr>
        <p:spPr>
          <a:xfrm>
            <a:off x="4397023" y="2044357"/>
            <a:ext cx="0" cy="595663"/>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4"/>
          <p:cNvPicPr preferRelativeResize="0"/>
          <p:nvPr/>
        </p:nvPicPr>
        <p:blipFill rotWithShape="1">
          <a:blip r:embed="rId3">
            <a:alphaModFix/>
          </a:blip>
          <a:srcRect b="0" l="0" r="0" t="0"/>
          <a:stretch/>
        </p:blipFill>
        <p:spPr>
          <a:xfrm>
            <a:off x="415650" y="3034765"/>
            <a:ext cx="11393248" cy="1106241"/>
          </a:xfrm>
          <a:prstGeom prst="rect">
            <a:avLst/>
          </a:prstGeom>
          <a:noFill/>
          <a:ln>
            <a:noFill/>
          </a:ln>
        </p:spPr>
      </p:pic>
      <p:sp>
        <p:nvSpPr>
          <p:cNvPr id="129" name="Google Shape;129;p14"/>
          <p:cNvSpPr txBox="1"/>
          <p:nvPr>
            <p:ph type="title"/>
          </p:nvPr>
        </p:nvSpPr>
        <p:spPr>
          <a:xfrm>
            <a:off x="415650" y="25188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модульна сітка</a:t>
            </a:r>
            <a:endParaRPr sz="3600"/>
          </a:p>
        </p:txBody>
      </p:sp>
      <p:sp>
        <p:nvSpPr>
          <p:cNvPr id="130" name="Google Shape;130;p14"/>
          <p:cNvSpPr txBox="1"/>
          <p:nvPr/>
        </p:nvSpPr>
        <p:spPr>
          <a:xfrm>
            <a:off x="415650" y="1259527"/>
            <a:ext cx="11360700"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uk-UA" sz="1800" u="none" cap="none" strike="noStrike">
                <a:solidFill>
                  <a:schemeClr val="lt1"/>
                </a:solidFill>
                <a:highlight>
                  <a:srgbClr val="4472C4"/>
                </a:highlight>
                <a:latin typeface="Arial"/>
                <a:ea typeface="Arial"/>
                <a:cs typeface="Arial"/>
                <a:sym typeface="Arial"/>
              </a:rPr>
              <a:t>Модульна сітка</a:t>
            </a:r>
            <a:r>
              <a:rPr b="0" i="0" lang="uk-UA" sz="1800" u="none" cap="none" strike="noStrike">
                <a:solidFill>
                  <a:schemeClr val="dk2"/>
                </a:solidFill>
                <a:latin typeface="Arial"/>
                <a:ea typeface="Arial"/>
                <a:cs typeface="Arial"/>
                <a:sym typeface="Arial"/>
              </a:rPr>
              <a:t> — це інструмент, який допомагає зробити дизайн-макет. Вона складається з простих геометричних фігур - модулів однакового розміру, розташованих у певній послідовності. Сітка дозволяє розбити макет на рівні чарунки та виміряти всі відступи та розміри кожного об'єкта так, щоб вони були кратні розміру модуля. Така система полегшує роботу дизайнеру та верстальнику.</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325339" y="64699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контейнер</a:t>
            </a:r>
            <a:endParaRPr sz="3600"/>
          </a:p>
        </p:txBody>
      </p:sp>
      <p:sp>
        <p:nvSpPr>
          <p:cNvPr id="136" name="Google Shape;136;p15"/>
          <p:cNvSpPr txBox="1"/>
          <p:nvPr/>
        </p:nvSpPr>
        <p:spPr>
          <a:xfrm>
            <a:off x="415650" y="2228712"/>
            <a:ext cx="113607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uk-UA" sz="1800" u="none" cap="none" strike="noStrike">
                <a:solidFill>
                  <a:schemeClr val="dk2"/>
                </a:solidFill>
                <a:latin typeface="Arial"/>
                <a:ea typeface="Arial"/>
                <a:cs typeface="Arial"/>
                <a:sym typeface="Arial"/>
              </a:rPr>
              <a:t>Ви мабуть помітили що майже весь контент (окрім фонових картинок) </a:t>
            </a:r>
            <a:r>
              <a:rPr lang="uk-UA" sz="1800">
                <a:solidFill>
                  <a:schemeClr val="dk2"/>
                </a:solidFill>
              </a:rPr>
              <a:t>розташований</a:t>
            </a:r>
            <a:r>
              <a:rPr b="0" i="0" lang="uk-UA" sz="1800" u="none" cap="none" strike="noStrike">
                <a:solidFill>
                  <a:schemeClr val="dk2"/>
                </a:solidFill>
                <a:latin typeface="Arial"/>
                <a:ea typeface="Arial"/>
                <a:cs typeface="Arial"/>
                <a:sym typeface="Arial"/>
              </a:rPr>
              <a:t> в межах модульної сітки. Такий блок в HTML має назву — </a:t>
            </a:r>
            <a:r>
              <a:rPr b="1" i="0" lang="uk-UA" sz="1800" u="none" cap="none" strike="noStrike">
                <a:solidFill>
                  <a:schemeClr val="lt1"/>
                </a:solidFill>
                <a:highlight>
                  <a:srgbClr val="4472C4"/>
                </a:highlight>
                <a:latin typeface="Arial"/>
                <a:ea typeface="Arial"/>
                <a:cs typeface="Arial"/>
                <a:sym typeface="Arial"/>
              </a:rPr>
              <a:t>контейнер</a:t>
            </a:r>
            <a:r>
              <a:rPr b="0" i="0" lang="uk-UA" sz="1800" u="none" cap="none" strike="noStrike">
                <a:solidFill>
                  <a:schemeClr val="dk2"/>
                </a:solidFill>
                <a:latin typeface="Arial"/>
                <a:ea typeface="Arial"/>
                <a:cs typeface="Arial"/>
                <a:sym typeface="Arial"/>
              </a:rPr>
              <a:t>. В HTML йому прийнято назначати клас </a:t>
            </a:r>
            <a:r>
              <a:rPr b="1" i="0" lang="uk-UA" sz="1800" u="none" cap="none" strike="noStrike">
                <a:solidFill>
                  <a:schemeClr val="lt1"/>
                </a:solidFill>
                <a:highlight>
                  <a:srgbClr val="4472C4"/>
                </a:highlight>
                <a:latin typeface="Arial"/>
                <a:ea typeface="Arial"/>
                <a:cs typeface="Arial"/>
                <a:sym typeface="Arial"/>
              </a:rPr>
              <a:t>container</a:t>
            </a:r>
            <a:r>
              <a:rPr b="0" i="0" lang="uk-UA" sz="1800" u="none" cap="none" strike="noStrike">
                <a:solidFill>
                  <a:schemeClr val="dk2"/>
                </a:solidFill>
                <a:latin typeface="Arial"/>
                <a:ea typeface="Arial"/>
                <a:cs typeface="Arial"/>
                <a:sym typeface="Arial"/>
              </a:rPr>
              <a:t>, а в CSS цьому класу задаються відповідні стилі з розмірами. Вся подальша розмітка пишеться всередині цього блоку.</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nvSpPr>
        <p:spPr>
          <a:xfrm>
            <a:off x="1491949" y="1947775"/>
            <a:ext cx="3373500" cy="1812000"/>
          </a:xfrm>
          <a:prstGeom prst="rect">
            <a:avLst/>
          </a:prstGeom>
          <a:solidFill>
            <a:srgbClr val="4343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body</a:t>
            </a:r>
            <a:r>
              <a:rPr b="0" i="0" lang="uk-UA" sz="1600" u="none" cap="none" strike="noStrike">
                <a:solidFill>
                  <a:srgbClr val="ABB2BF"/>
                </a:solidFill>
                <a:latin typeface="Consolas"/>
                <a:ea typeface="Consolas"/>
                <a:cs typeface="Consolas"/>
                <a:sym typeface="Consolas"/>
              </a:rPr>
              <a:t>&gt;</a:t>
            </a:r>
            <a:endParaRPr b="0" i="0" sz="16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section</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class</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"main"</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 </a:t>
            </a:r>
            <a:r>
              <a:rPr b="0" i="1" lang="uk-UA" sz="1600" u="none" cap="none" strike="noStrike">
                <a:solidFill>
                  <a:srgbClr val="D19A66"/>
                </a:solidFill>
                <a:latin typeface="Consolas"/>
                <a:ea typeface="Consolas"/>
                <a:cs typeface="Consolas"/>
                <a:sym typeface="Consolas"/>
              </a:rPr>
              <a:t>class</a:t>
            </a:r>
            <a:r>
              <a:rPr b="0" i="0" lang="uk-UA" sz="1600" u="none" cap="none" strike="noStrike">
                <a:solidFill>
                  <a:srgbClr val="ABB2BF"/>
                </a:solidFill>
                <a:latin typeface="Consolas"/>
                <a:ea typeface="Consolas"/>
                <a:cs typeface="Consolas"/>
                <a:sym typeface="Consolas"/>
              </a:rPr>
              <a:t>=</a:t>
            </a:r>
            <a:r>
              <a:rPr b="0" i="0" lang="uk-UA" sz="1600" u="none" cap="none" strike="noStrike">
                <a:solidFill>
                  <a:srgbClr val="98C379"/>
                </a:solidFill>
                <a:latin typeface="Consolas"/>
                <a:ea typeface="Consolas"/>
                <a:cs typeface="Consolas"/>
                <a:sym typeface="Consolas"/>
              </a:rPr>
              <a:t>"container"</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&lt;</a:t>
            </a:r>
            <a:r>
              <a:rPr b="0" i="0" lang="uk-UA" sz="1600" u="none" cap="none" strike="noStrike">
                <a:solidFill>
                  <a:srgbClr val="E06C75"/>
                </a:solidFill>
                <a:latin typeface="Consolas"/>
                <a:ea typeface="Consolas"/>
                <a:cs typeface="Consolas"/>
                <a:sym typeface="Consolas"/>
              </a:rPr>
              <a:t>p</a:t>
            </a:r>
            <a:r>
              <a:rPr b="0" i="0" lang="uk-UA" sz="1600" u="none" cap="none" strike="noStrike">
                <a:solidFill>
                  <a:srgbClr val="ABB2BF"/>
                </a:solidFill>
                <a:latin typeface="Consolas"/>
                <a:ea typeface="Consolas"/>
                <a:cs typeface="Consolas"/>
                <a:sym typeface="Consolas"/>
              </a:rPr>
              <a:t>&gt;Your HTML code&lt;/</a:t>
            </a:r>
            <a:r>
              <a:rPr b="0" i="0" lang="uk-UA" sz="1600" u="none" cap="none" strike="noStrike">
                <a:solidFill>
                  <a:srgbClr val="E06C75"/>
                </a:solidFill>
                <a:latin typeface="Consolas"/>
                <a:ea typeface="Consolas"/>
                <a:cs typeface="Consolas"/>
                <a:sym typeface="Consolas"/>
              </a:rPr>
              <a:t>p</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   &lt;/</a:t>
            </a:r>
            <a:r>
              <a:rPr b="0" i="0" lang="uk-UA" sz="1600" u="none" cap="none" strike="noStrike">
                <a:solidFill>
                  <a:srgbClr val="E06C75"/>
                </a:solidFill>
                <a:latin typeface="Consolas"/>
                <a:ea typeface="Consolas"/>
                <a:cs typeface="Consolas"/>
                <a:sym typeface="Consolas"/>
              </a:rPr>
              <a:t>div</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section</a:t>
            </a:r>
            <a:r>
              <a:rPr b="0" i="0" lang="uk-UA" sz="1600" u="none" cap="none" strike="noStrike">
                <a:solidFill>
                  <a:srgbClr val="ABB2BF"/>
                </a:solidFill>
                <a:latin typeface="Consolas"/>
                <a:ea typeface="Consolas"/>
                <a:cs typeface="Consolas"/>
                <a:sym typeface="Consolas"/>
              </a:rPr>
              <a:t>&gt;</a:t>
            </a:r>
            <a:endParaRPr b="1" i="0" sz="1600" u="none" cap="none" strike="noStrike">
              <a:solidFill>
                <a:schemeClr val="lt1"/>
              </a:solidFill>
              <a:highlight>
                <a:srgbClr val="4472C4"/>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uk-UA" sz="1600" u="none" cap="none" strike="noStrike">
                <a:solidFill>
                  <a:srgbClr val="ABB2BF"/>
                </a:solidFill>
                <a:latin typeface="Consolas"/>
                <a:ea typeface="Consolas"/>
                <a:cs typeface="Consolas"/>
                <a:sym typeface="Consolas"/>
              </a:rPr>
              <a:t>&lt;/</a:t>
            </a:r>
            <a:r>
              <a:rPr b="0" i="0" lang="uk-UA" sz="1600" u="none" cap="none" strike="noStrike">
                <a:solidFill>
                  <a:srgbClr val="E06C75"/>
                </a:solidFill>
                <a:latin typeface="Consolas"/>
                <a:ea typeface="Consolas"/>
                <a:cs typeface="Consolas"/>
                <a:sym typeface="Consolas"/>
              </a:rPr>
              <a:t>body</a:t>
            </a:r>
            <a:r>
              <a:rPr b="0" i="0" lang="uk-UA" sz="1600" u="none" cap="none" strike="noStrike">
                <a:solidFill>
                  <a:srgbClr val="ABB2BF"/>
                </a:solidFill>
                <a:latin typeface="Consolas"/>
                <a:ea typeface="Consolas"/>
                <a:cs typeface="Consolas"/>
                <a:sym typeface="Consolas"/>
              </a:rPr>
              <a:t>&gt;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BB2BF"/>
              </a:solidFill>
              <a:latin typeface="Consolas"/>
              <a:ea typeface="Consolas"/>
              <a:cs typeface="Consolas"/>
              <a:sym typeface="Consolas"/>
            </a:endParaRPr>
          </a:p>
        </p:txBody>
      </p:sp>
      <p:sp>
        <p:nvSpPr>
          <p:cNvPr id="142" name="Google Shape;142;p16"/>
          <p:cNvSpPr txBox="1"/>
          <p:nvPr/>
        </p:nvSpPr>
        <p:spPr>
          <a:xfrm>
            <a:off x="5034937" y="1947777"/>
            <a:ext cx="2980173" cy="181200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uk-UA" sz="1400" u="none" cap="none" strike="noStrike">
                <a:solidFill>
                  <a:srgbClr val="D19A66"/>
                </a:solidFill>
                <a:latin typeface="Consolas"/>
                <a:ea typeface="Consolas"/>
                <a:cs typeface="Consolas"/>
                <a:sym typeface="Consolas"/>
              </a:rPr>
              <a:t>.container</a:t>
            </a:r>
            <a:r>
              <a:rPr b="0" i="0" lang="uk-UA" sz="1400" u="none" cap="none" strike="noStrike">
                <a:solidFill>
                  <a:srgbClr val="ABB2BF"/>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box-sizing: </a:t>
            </a:r>
            <a:r>
              <a:rPr lang="uk-UA">
                <a:solidFill>
                  <a:srgbClr val="D19A66"/>
                </a:solidFill>
                <a:latin typeface="Consolas"/>
                <a:ea typeface="Consolas"/>
                <a:cs typeface="Consolas"/>
                <a:sym typeface="Consolas"/>
              </a:rPr>
              <a:t>border-box</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max-width: </a:t>
            </a:r>
            <a:r>
              <a:rPr b="0" i="0" lang="uk-UA" sz="1400" u="none" cap="none" strike="noStrike">
                <a:solidFill>
                  <a:srgbClr val="D19A66"/>
                </a:solidFill>
                <a:latin typeface="Consolas"/>
                <a:ea typeface="Consolas"/>
                <a:cs typeface="Consolas"/>
                <a:sym typeface="Consolas"/>
              </a:rPr>
              <a:t>1180</a:t>
            </a:r>
            <a:r>
              <a:rPr b="0" i="1" lang="uk-UA" sz="1400" u="none" cap="none" strike="noStrike">
                <a:solidFill>
                  <a:srgbClr val="E06C75"/>
                </a:solidFill>
                <a:latin typeface="Consolas"/>
                <a:ea typeface="Consolas"/>
                <a:cs typeface="Consolas"/>
                <a:sym typeface="Consolas"/>
              </a:rPr>
              <a:t>px</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    margin: </a:t>
            </a:r>
            <a:r>
              <a:rPr b="0" i="0" lang="uk-UA" sz="1400" u="none" cap="none" strike="noStrike">
                <a:solidFill>
                  <a:srgbClr val="D19A66"/>
                </a:solidFill>
                <a:latin typeface="Consolas"/>
                <a:ea typeface="Consolas"/>
                <a:cs typeface="Consolas"/>
                <a:sym typeface="Consolas"/>
              </a:rPr>
              <a:t>0</a:t>
            </a:r>
            <a:r>
              <a:rPr b="0" i="0" lang="uk-UA" sz="1400" u="none" cap="none" strike="noStrike">
                <a:solidFill>
                  <a:srgbClr val="ABB2BF"/>
                </a:solidFill>
                <a:latin typeface="Consolas"/>
                <a:ea typeface="Consolas"/>
                <a:cs typeface="Consolas"/>
                <a:sym typeface="Consolas"/>
              </a:rPr>
              <a:t> </a:t>
            </a:r>
            <a:r>
              <a:rPr b="0" i="0" lang="uk-UA" sz="1400" u="none" cap="none" strike="noStrike">
                <a:solidFill>
                  <a:srgbClr val="D19A66"/>
                </a:solidFill>
                <a:latin typeface="Consolas"/>
                <a:ea typeface="Consolas"/>
                <a:cs typeface="Consolas"/>
                <a:sym typeface="Consolas"/>
              </a:rPr>
              <a:t>auto</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E06C75"/>
                </a:solidFill>
                <a:latin typeface="Consolas"/>
                <a:ea typeface="Consolas"/>
                <a:cs typeface="Consolas"/>
                <a:sym typeface="Consolas"/>
              </a:rPr>
              <a:t>p</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font-size: </a:t>
            </a:r>
            <a:r>
              <a:rPr b="0" i="0" lang="uk-UA" sz="1400" u="none" cap="none" strike="noStrike">
                <a:solidFill>
                  <a:srgbClr val="D19A66"/>
                </a:solidFill>
                <a:latin typeface="Consolas"/>
                <a:ea typeface="Consolas"/>
                <a:cs typeface="Consolas"/>
                <a:sym typeface="Consolas"/>
              </a:rPr>
              <a:t>60</a:t>
            </a:r>
            <a:r>
              <a:rPr b="0" i="1" lang="uk-UA" sz="1400" u="none" cap="none" strike="noStrike">
                <a:solidFill>
                  <a:srgbClr val="E06C75"/>
                </a:solidFill>
                <a:latin typeface="Consolas"/>
                <a:ea typeface="Consolas"/>
                <a:cs typeface="Consolas"/>
                <a:sym typeface="Consolas"/>
              </a:rPr>
              <a:t>px</a:t>
            </a:r>
            <a:r>
              <a:rPr b="0" i="0" lang="uk-UA" sz="1400" u="none" cap="none" strike="noStrike">
                <a:solidFill>
                  <a:srgbClr val="ABB2BF"/>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uk-UA" sz="1400" u="none" cap="none" strike="noStrike">
                <a:solidFill>
                  <a:srgbClr val="ABB2BF"/>
                </a:solidFill>
                <a:latin typeface="Consolas"/>
                <a:ea typeface="Consolas"/>
                <a:cs typeface="Consolas"/>
                <a:sym typeface="Consolas"/>
              </a:rPr>
              <a:t>}</a:t>
            </a:r>
            <a:endParaRPr/>
          </a:p>
        </p:txBody>
      </p:sp>
      <p:sp>
        <p:nvSpPr>
          <p:cNvPr id="143" name="Google Shape;143;p16"/>
          <p:cNvSpPr txBox="1"/>
          <p:nvPr>
            <p:ph type="title"/>
          </p:nvPr>
        </p:nvSpPr>
        <p:spPr>
          <a:xfrm>
            <a:off x="280184" y="150285"/>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контейнер, приклад</a:t>
            </a:r>
            <a:endParaRPr sz="3600"/>
          </a:p>
        </p:txBody>
      </p:sp>
      <p:pic>
        <p:nvPicPr>
          <p:cNvPr id="144" name="Google Shape;144;p16"/>
          <p:cNvPicPr preferRelativeResize="0"/>
          <p:nvPr/>
        </p:nvPicPr>
        <p:blipFill rotWithShape="1">
          <a:blip r:embed="rId3">
            <a:alphaModFix/>
          </a:blip>
          <a:srcRect b="0" l="0" r="0" t="0"/>
          <a:stretch/>
        </p:blipFill>
        <p:spPr>
          <a:xfrm>
            <a:off x="280184" y="3982155"/>
            <a:ext cx="11581918" cy="6494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500"/>
                                        <p:tgtEl>
                                          <p:spTgt spid="14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500"/>
                                        <p:tgtEl>
                                          <p:spTgt spid="14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500"/>
                                        <p:tgtEl>
                                          <p:spTgt spid="14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 calcmode="lin" valueType="num">
                                      <p:cBhvr additive="base">
                                        <p:cTn dur="500"/>
                                        <p:tgtEl>
                                          <p:spTgt spid="14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 calcmode="lin" valueType="num">
                                      <p:cBhvr additive="base">
                                        <p:cTn dur="500"/>
                                        <p:tgtEl>
                                          <p:spTgt spid="14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 calcmode="lin" valueType="num">
                                      <p:cBhvr additive="base">
                                        <p:cTn dur="500"/>
                                        <p:tgtEl>
                                          <p:spTgt spid="14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 calcmode="lin" valueType="num">
                                      <p:cBhvr additive="base">
                                        <p:cTn dur="500"/>
                                        <p:tgtEl>
                                          <p:spTgt spid="14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 calcmode="lin" valueType="num">
                                      <p:cBhvr additive="base">
                                        <p:cTn dur="500"/>
                                        <p:tgtEl>
                                          <p:spTgt spid="14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500"/>
                                        <p:tgtEl>
                                          <p:spTgt spid="14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500"/>
                                        <p:tgtEl>
                                          <p:spTgt spid="14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500"/>
                                        <p:tgtEl>
                                          <p:spTgt spid="14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500"/>
                                        <p:tgtEl>
                                          <p:spTgt spid="14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 calcmode="lin" valueType="num">
                                      <p:cBhvr additive="base">
                                        <p:cTn dur="500"/>
                                        <p:tgtEl>
                                          <p:spTgt spid="14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 calcmode="lin" valueType="num">
                                      <p:cBhvr additive="base">
                                        <p:cTn dur="500"/>
                                        <p:tgtEl>
                                          <p:spTgt spid="14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 calcmode="lin" valueType="num">
                                      <p:cBhvr additive="base">
                                        <p:cTn dur="500"/>
                                        <p:tgtEl>
                                          <p:spTgt spid="14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 calcmode="lin" valueType="num">
                                      <p:cBhvr additive="base">
                                        <p:cTn dur="500"/>
                                        <p:tgtEl>
                                          <p:spTgt spid="14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415650" y="138997"/>
            <a:ext cx="11360700" cy="8103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b="1" lang="uk-UA" sz="3600">
                <a:solidFill>
                  <a:srgbClr val="4472C4"/>
                </a:solidFill>
                <a:latin typeface="Arial"/>
                <a:ea typeface="Arial"/>
                <a:cs typeface="Arial"/>
                <a:sym typeface="Arial"/>
              </a:rPr>
              <a:t>Робота з макетами — розмір контейнеру</a:t>
            </a:r>
            <a:endParaRPr sz="3600"/>
          </a:p>
        </p:txBody>
      </p:sp>
      <p:sp>
        <p:nvSpPr>
          <p:cNvPr id="150" name="Google Shape;150;p17"/>
          <p:cNvSpPr txBox="1"/>
          <p:nvPr/>
        </p:nvSpPr>
        <p:spPr>
          <a:xfrm>
            <a:off x="415650" y="1099823"/>
            <a:ext cx="11360700"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uk-UA" sz="1800" u="none" cap="none" strike="noStrike">
                <a:solidFill>
                  <a:schemeClr val="lt1"/>
                </a:solidFill>
                <a:highlight>
                  <a:srgbClr val="4472C4"/>
                </a:highlight>
                <a:latin typeface="Arial"/>
                <a:ea typeface="Arial"/>
                <a:cs typeface="Arial"/>
                <a:sym typeface="Arial"/>
              </a:rPr>
              <a:t>Розмір контейнеру</a:t>
            </a:r>
            <a:r>
              <a:rPr b="0" i="0" lang="uk-UA" sz="1800" u="none" cap="none" strike="noStrike">
                <a:solidFill>
                  <a:schemeClr val="dk2"/>
                </a:solidFill>
                <a:latin typeface="Arial"/>
                <a:ea typeface="Arial"/>
                <a:cs typeface="Arial"/>
                <a:sym typeface="Arial"/>
              </a:rPr>
              <a:t> — для розрахунку загальної ширини контейнеру потрібно помножити кількість колонок сітки на ширину окремої колонки та додати кількість відступів помножену на ширину окремого відпступ.</a:t>
            </a:r>
            <a:endParaRPr/>
          </a:p>
        </p:txBody>
      </p:sp>
      <p:pic>
        <p:nvPicPr>
          <p:cNvPr id="151" name="Google Shape;151;p17"/>
          <p:cNvPicPr preferRelativeResize="0"/>
          <p:nvPr/>
        </p:nvPicPr>
        <p:blipFill rotWithShape="1">
          <a:blip r:embed="rId3">
            <a:alphaModFix/>
          </a:blip>
          <a:srcRect b="0" l="0" r="0" t="0"/>
          <a:stretch/>
        </p:blipFill>
        <p:spPr>
          <a:xfrm>
            <a:off x="7529689" y="2173638"/>
            <a:ext cx="4246661" cy="4411758"/>
          </a:xfrm>
          <a:prstGeom prst="rect">
            <a:avLst/>
          </a:prstGeom>
          <a:noFill/>
          <a:ln>
            <a:noFill/>
          </a:ln>
        </p:spPr>
      </p:pic>
      <p:sp>
        <p:nvSpPr>
          <p:cNvPr id="152" name="Google Shape;152;p17"/>
          <p:cNvSpPr txBox="1"/>
          <p:nvPr/>
        </p:nvSpPr>
        <p:spPr>
          <a:xfrm>
            <a:off x="4015015" y="3042619"/>
            <a:ext cx="2668008"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Кількість колонок: 12</a:t>
            </a:r>
            <a:endParaRPr/>
          </a:p>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Ширина колонки: 80рх</a:t>
            </a:r>
            <a:endParaRPr b="0" i="0" sz="1400" u="none" cap="none" strike="noStrike">
              <a:solidFill>
                <a:srgbClr val="000000"/>
              </a:solidFill>
              <a:latin typeface="Arial"/>
              <a:ea typeface="Arial"/>
              <a:cs typeface="Arial"/>
              <a:sym typeface="Arial"/>
            </a:endParaRPr>
          </a:p>
        </p:txBody>
      </p:sp>
      <p:sp>
        <p:nvSpPr>
          <p:cNvPr id="153" name="Google Shape;153;p17"/>
          <p:cNvSpPr txBox="1"/>
          <p:nvPr/>
        </p:nvSpPr>
        <p:spPr>
          <a:xfrm>
            <a:off x="982135" y="4188599"/>
            <a:ext cx="5700888"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Кількість відступі: 11 (остання колонка немає відступу)</a:t>
            </a:r>
            <a:endParaRPr/>
          </a:p>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Ширина відступу: 20рх</a:t>
            </a:r>
            <a:endParaRPr b="0" i="0" sz="1400" u="none" cap="none" strike="noStrike">
              <a:solidFill>
                <a:srgbClr val="000000"/>
              </a:solidFill>
              <a:latin typeface="Arial"/>
              <a:ea typeface="Arial"/>
              <a:cs typeface="Arial"/>
              <a:sym typeface="Arial"/>
            </a:endParaRPr>
          </a:p>
        </p:txBody>
      </p:sp>
      <p:cxnSp>
        <p:nvCxnSpPr>
          <p:cNvPr id="154" name="Google Shape;154;p17"/>
          <p:cNvCxnSpPr/>
          <p:nvPr/>
        </p:nvCxnSpPr>
        <p:spPr>
          <a:xfrm>
            <a:off x="5836356" y="4834889"/>
            <a:ext cx="1693333" cy="1546329"/>
          </a:xfrm>
          <a:prstGeom prst="straightConnector1">
            <a:avLst/>
          </a:prstGeom>
          <a:noFill/>
          <a:ln cap="flat" cmpd="sng" w="22225">
            <a:solidFill>
              <a:srgbClr val="FF0000"/>
            </a:solidFill>
            <a:prstDash val="solid"/>
            <a:round/>
            <a:headEnd len="sm" w="sm" type="none"/>
            <a:tailEnd len="med" w="med" type="triangle"/>
          </a:ln>
        </p:spPr>
      </p:cxnSp>
      <p:sp>
        <p:nvSpPr>
          <p:cNvPr id="155" name="Google Shape;155;p17"/>
          <p:cNvSpPr txBox="1"/>
          <p:nvPr/>
        </p:nvSpPr>
        <p:spPr>
          <a:xfrm>
            <a:off x="3589867" y="2110090"/>
            <a:ext cx="3093155" cy="64629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Розмір контейнеру:</a:t>
            </a:r>
            <a:endParaRPr/>
          </a:p>
          <a:p>
            <a:pPr indent="0" lvl="0" marL="0" marR="0" rtl="0" algn="ctr">
              <a:lnSpc>
                <a:spcPct val="100000"/>
              </a:lnSpc>
              <a:spcBef>
                <a:spcPts val="0"/>
              </a:spcBef>
              <a:spcAft>
                <a:spcPts val="0"/>
              </a:spcAft>
              <a:buClr>
                <a:srgbClr val="000000"/>
              </a:buClr>
              <a:buSzPts val="1800"/>
              <a:buFont typeface="Arial"/>
              <a:buNone/>
            </a:pPr>
            <a:r>
              <a:rPr b="1" i="0" lang="uk-UA" sz="1800" u="none" cap="none" strike="noStrike">
                <a:solidFill>
                  <a:schemeClr val="lt1"/>
                </a:solidFill>
                <a:latin typeface="Calibri"/>
                <a:ea typeface="Calibri"/>
                <a:cs typeface="Calibri"/>
                <a:sym typeface="Calibri"/>
              </a:rPr>
              <a:t>12 * 80 + 11 * 20 = 1180рх</a:t>
            </a:r>
            <a:endParaRPr b="0" i="0" sz="1400" u="none" cap="none" strike="noStrike">
              <a:solidFill>
                <a:srgbClr val="000000"/>
              </a:solidFill>
              <a:latin typeface="Arial"/>
              <a:ea typeface="Arial"/>
              <a:cs typeface="Arial"/>
              <a:sym typeface="Arial"/>
            </a:endParaRPr>
          </a:p>
        </p:txBody>
      </p:sp>
      <p:cxnSp>
        <p:nvCxnSpPr>
          <p:cNvPr id="156" name="Google Shape;156;p17"/>
          <p:cNvCxnSpPr/>
          <p:nvPr/>
        </p:nvCxnSpPr>
        <p:spPr>
          <a:xfrm>
            <a:off x="6683023" y="3688909"/>
            <a:ext cx="3397955" cy="1594291"/>
          </a:xfrm>
          <a:prstGeom prst="straightConnector1">
            <a:avLst/>
          </a:prstGeom>
          <a:noFill/>
          <a:ln cap="flat" cmpd="sng" w="22225">
            <a:solidFill>
              <a:srgbClr val="FF0000"/>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2022-08-15T16:28:33Z</dcterms:created>
  <dc:creator>Артём</dc:creator>
</cp:coreProperties>
</file>