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79" r:id="rId8"/>
    <p:sldId id="263" r:id="rId9"/>
    <p:sldId id="264" r:id="rId10"/>
    <p:sldId id="266" r:id="rId11"/>
    <p:sldId id="265" r:id="rId12"/>
    <p:sldId id="277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 hasCustomPrompt="1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 hasCustomPrompt="1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 smtClean="0"/>
              <a:t>Зразок тексту</a:t>
            </a:r>
            <a:endParaRPr lang="uk-UA" dirty="0" smtClean="0"/>
          </a:p>
          <a:p>
            <a:pPr lvl="1"/>
            <a:r>
              <a:rPr lang="uk-UA" dirty="0" smtClean="0"/>
              <a:t>Другий рівень</a:t>
            </a:r>
            <a:endParaRPr lang="uk-UA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 hasCustomPrompt="1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 smtClean="0"/>
              <a:t>Зразок тексту</a:t>
            </a:r>
            <a:endParaRPr lang="uk-UA" dirty="0" smtClean="0"/>
          </a:p>
          <a:p>
            <a:pPr lvl="1"/>
            <a:r>
              <a:rPr lang="uk-UA" dirty="0" smtClean="0"/>
              <a:t>Другий рівень</a:t>
            </a:r>
            <a:endParaRPr lang="uk-UA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549400"/>
            <a:ext cx="11791950" cy="3209925"/>
          </a:xfrm>
        </p:spPr>
        <p:txBody>
          <a:bodyPr>
            <a:normAutofit fontScale="90000"/>
          </a:bodyPr>
          <a:p>
            <a:r>
              <a:rPr lang="en-US">
                <a:latin typeface="e-Ukraine Head LOGO" panose="00000605000000000000" charset="0"/>
                <a:cs typeface="e-Ukraine Head LOGO" panose="00000605000000000000" charset="0"/>
              </a:rPr>
              <a:t>КУРСОВА РОБОТА</a:t>
            </a:r>
            <a:br>
              <a:rPr lang="en-US">
                <a:latin typeface="e-Ukraine Head LOGO" panose="00000605000000000000" charset="0"/>
                <a:cs typeface="e-Ukraine Head LOGO" panose="00000605000000000000" charset="0"/>
              </a:rPr>
            </a:br>
            <a:r>
              <a:rPr lang="en-US">
                <a:latin typeface="e-Ukraine Head LOGO" panose="00000605000000000000" charset="0"/>
                <a:cs typeface="e-Ukraine Head LOGO" panose="00000605000000000000" charset="0"/>
              </a:rPr>
              <a:t>на тему:</a:t>
            </a:r>
            <a:br>
              <a:rPr lang="en-US">
                <a:latin typeface="e-Ukraine Head LOGO" panose="00000605000000000000" charset="0"/>
                <a:cs typeface="e-Ukraine Head LOGO" panose="00000605000000000000" charset="0"/>
              </a:rPr>
            </a:br>
            <a:r>
              <a:rPr lang="en-US" sz="4445">
                <a:latin typeface="e-Ukraine Head LOGO" panose="00000605000000000000" charset="0"/>
                <a:cs typeface="e-Ukraine Head LOGO" panose="00000605000000000000" charset="0"/>
              </a:rPr>
              <a:t>«Розробка моделі інформаційних процесів додатку для аналізутендернихданих »</a:t>
            </a:r>
            <a:endParaRPr lang="en-US" sz="4445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5365" y="4759325"/>
            <a:ext cx="5724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</a:rPr>
              <a:t>Виконав студент </a:t>
            </a:r>
            <a:r>
              <a:rPr lang="en-US" altLang="en-US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</a:rPr>
              <a:t>:</a:t>
            </a:r>
            <a:r>
              <a:rPr lang="uk-UA" altLang="en-US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</a:rPr>
              <a:t>  Кучер Віктор Олександрович</a:t>
            </a:r>
            <a:endParaRPr lang="uk-UA" altLang="en-US">
              <a:solidFill>
                <a:schemeClr val="bg1"/>
              </a:solidFill>
              <a:latin typeface="e-Ukraine Medium" panose="00000600000000000000" charset="0"/>
              <a:cs typeface="e-Ukraine Medium" panose="00000600000000000000" charset="0"/>
            </a:endParaRPr>
          </a:p>
          <a:p>
            <a:r>
              <a:rPr lang="uk-UA" altLang="en-US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  <a:sym typeface="+mn-ea"/>
              </a:rPr>
              <a:t>Групи</a:t>
            </a:r>
            <a:r>
              <a:rPr lang="en-US" altLang="uk-UA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  <a:sym typeface="+mn-ea"/>
              </a:rPr>
              <a:t>:</a:t>
            </a:r>
            <a:r>
              <a:rPr lang="uk-UA" altLang="en-US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  <a:sym typeface="+mn-ea"/>
              </a:rPr>
              <a:t> ІПЗм-24-1</a:t>
            </a:r>
            <a:endParaRPr lang="uk-UA" altLang="en-US">
              <a:solidFill>
                <a:schemeClr val="bg1"/>
              </a:solidFill>
              <a:latin typeface="e-Ukraine Medium" panose="00000600000000000000" charset="0"/>
              <a:cs typeface="e-Ukraine Medium" panose="00000600000000000000" charset="0"/>
              <a:sym typeface="+mn-ea"/>
            </a:endParaRPr>
          </a:p>
          <a:p>
            <a:r>
              <a:rPr lang="uk-UA" altLang="en-US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</a:rPr>
              <a:t>Курівник</a:t>
            </a:r>
            <a:r>
              <a:rPr lang="en-US" altLang="en-US" b="1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</a:rPr>
              <a:t>: </a:t>
            </a:r>
            <a:r>
              <a:rPr lang="uk-UA" altLang="en-US">
                <a:solidFill>
                  <a:schemeClr val="bg1"/>
                </a:solidFill>
                <a:latin typeface="e-Ukraine Medium" panose="00000600000000000000" charset="0"/>
                <a:cs typeface="e-Ukraine Medium" panose="00000600000000000000" charset="0"/>
              </a:rPr>
              <a:t>Сугоняк Інна Іванівна</a:t>
            </a:r>
            <a:endParaRPr lang="uk-UA" altLang="en-US">
              <a:solidFill>
                <a:schemeClr val="bg1"/>
              </a:solidFill>
              <a:latin typeface="e-Ukraine Medium" panose="00000600000000000000" charset="0"/>
              <a:cs typeface="e-Ukraine Medium" panose="00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89230"/>
            <a:ext cx="11522075" cy="971550"/>
          </a:xfrm>
        </p:spPr>
        <p:txBody>
          <a:bodyPr anchor="ctr" anchorCtr="0"/>
          <a:p>
            <a:pPr algn="ctr"/>
            <a:r>
              <a:rPr lang="en-US">
                <a:latin typeface="e-Ukraine Head LOGO" panose="00000605000000000000" charset="0"/>
                <a:cs typeface="e-Ukraine Head LOGO" panose="00000605000000000000" charset="0"/>
              </a:rPr>
              <a:t>OLAP</a:t>
            </a:r>
            <a:endParaRPr lang="en-US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735" y="1139825"/>
            <a:ext cx="5765800" cy="4566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5770245"/>
          </a:xfrm>
        </p:spPr>
        <p:txBody>
          <a:bodyPr anchor="ctr" anchorCtr="0"/>
          <a:p>
            <a:pPr algn="ctr"/>
            <a:r>
              <a:rPr lang="en-US" sz="6600">
                <a:latin typeface="e-Ukraine Head LOGO" panose="00000605000000000000" charset="0"/>
                <a:cs typeface="e-Ukraine Head LOGO" panose="00000605000000000000" charset="0"/>
              </a:rPr>
              <a:t>Azure Synapse Analytics</a:t>
            </a:r>
            <a:endParaRPr lang="en-US" sz="6600">
              <a:latin typeface="e-Ukraine Head LOGO" panose="00000605000000000000" charset="0"/>
              <a:cs typeface="e-Ukraine Head LOGO" panose="00000605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420370"/>
            <a:ext cx="11576685" cy="493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35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305435"/>
            <a:ext cx="11503660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"/>
            <a:ext cx="12192635" cy="5761355"/>
          </a:xfrm>
        </p:spPr>
        <p:txBody>
          <a:bodyPr anchor="ctr" anchorCtr="0">
            <a:normAutofit/>
          </a:bodyPr>
          <a:p>
            <a:pPr algn="ctr"/>
            <a:r>
              <a:rPr lang="en-US" sz="6600">
                <a:latin typeface="e-Ukraine Head LOGO" panose="00000605000000000000" charset="0"/>
                <a:cs typeface="e-Ukraine Head LOGO" panose="00000605000000000000" charset="0"/>
              </a:rPr>
              <a:t>POWER BI</a:t>
            </a:r>
            <a:endParaRPr lang="en-US" sz="6600">
              <a:latin typeface="e-Ukraine Head LOGO" panose="00000605000000000000" charset="0"/>
              <a:cs typeface="e-Ukraine Head LOGO" panose="00000605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1"/>
          <a:srcRect l="2152" t="19429" r="12330" b="2954"/>
          <a:stretch>
            <a:fillRect/>
          </a:stretch>
        </p:blipFill>
        <p:spPr>
          <a:xfrm>
            <a:off x="334645" y="189230"/>
            <a:ext cx="11522075" cy="556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60" name="Picture 20"/>
          <p:cNvPicPr>
            <a:picLocks noChangeAspect="1"/>
          </p:cNvPicPr>
          <p:nvPr/>
        </p:nvPicPr>
        <p:blipFill>
          <a:blip r:embed="rId1"/>
          <a:srcRect l="2646" t="19125" r="8523" b="2676"/>
          <a:stretch>
            <a:fillRect/>
          </a:stretch>
        </p:blipFill>
        <p:spPr>
          <a:xfrm>
            <a:off x="335280" y="189230"/>
            <a:ext cx="11548110" cy="533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61" name="Picture 22"/>
          <p:cNvPicPr>
            <a:picLocks noChangeAspect="1"/>
          </p:cNvPicPr>
          <p:nvPr/>
        </p:nvPicPr>
        <p:blipFill>
          <a:blip r:embed="rId1"/>
          <a:srcRect l="2466" t="19928" r="9013" b="136"/>
          <a:stretch>
            <a:fillRect/>
          </a:stretch>
        </p:blipFill>
        <p:spPr>
          <a:xfrm>
            <a:off x="335280" y="189230"/>
            <a:ext cx="11506200" cy="530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62" name="Picture 23"/>
          <p:cNvPicPr>
            <a:picLocks noChangeAspect="1"/>
          </p:cNvPicPr>
          <p:nvPr/>
        </p:nvPicPr>
        <p:blipFill>
          <a:blip r:embed="rId1"/>
          <a:srcRect l="2472" t="19842" r="8315" b="2507"/>
          <a:stretch>
            <a:fillRect/>
          </a:stretch>
        </p:blipFill>
        <p:spPr>
          <a:xfrm>
            <a:off x="335280" y="189230"/>
            <a:ext cx="11574145" cy="531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63" name="Picture 27"/>
          <p:cNvPicPr>
            <a:picLocks noChangeAspect="1"/>
          </p:cNvPicPr>
          <p:nvPr/>
        </p:nvPicPr>
        <p:blipFill>
          <a:blip r:embed="rId1"/>
          <a:srcRect l="13361" t="21277" r="19571" b="8165"/>
          <a:stretch>
            <a:fillRect/>
          </a:stretch>
        </p:blipFill>
        <p:spPr>
          <a:xfrm>
            <a:off x="1182370" y="189230"/>
            <a:ext cx="9828530" cy="547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en-US" b="1">
                <a:latin typeface="e-Ukraine Head LOGO" panose="00000605000000000000" charset="0"/>
                <a:cs typeface="e-Ukraine Head LOGO" panose="00000605000000000000" charset="0"/>
              </a:rPr>
              <a:t>Актуальність теми</a:t>
            </a:r>
            <a:endParaRPr lang="en-US" b="1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 algn="l">
              <a:buNone/>
            </a:pPr>
            <a:r>
              <a:rPr lang="uk-UA" altLang="en-US" b="0">
                <a:latin typeface="e-Ukraine Medium" panose="00000600000000000000" charset="0"/>
                <a:cs typeface="e-Ukraine Medium" panose="00000600000000000000" charset="0"/>
              </a:rPr>
              <a:t>П</a:t>
            </a:r>
            <a:r>
              <a:rPr lang="en-US" b="0">
                <a:latin typeface="e-Ukraine Medium" panose="00000600000000000000" charset="0"/>
                <a:cs typeface="e-Ukraine Medium" panose="00000600000000000000" charset="0"/>
              </a:rPr>
              <a:t>олягає в необхідності розробки</a:t>
            </a:r>
            <a:r>
              <a:rPr lang="uk-UA" altLang="en-US" b="0">
                <a:latin typeface="e-Ukraine Medium" panose="00000600000000000000" charset="0"/>
                <a:cs typeface="e-Ukraine Medium" panose="00000600000000000000" charset="0"/>
              </a:rPr>
              <a:t> </a:t>
            </a:r>
            <a:r>
              <a:rPr lang="en-US" b="0">
                <a:latin typeface="e-Ukraine Medium" panose="00000600000000000000" charset="0"/>
                <a:cs typeface="e-Ukraine Medium" panose="00000600000000000000" charset="0"/>
              </a:rPr>
              <a:t>інструментів</a:t>
            </a:r>
            <a:r>
              <a:rPr lang="uk-UA" altLang="en-US" b="0">
                <a:latin typeface="e-Ukraine Medium" panose="00000600000000000000" charset="0"/>
                <a:cs typeface="e-Ukraine Medium" panose="00000600000000000000" charset="0"/>
              </a:rPr>
              <a:t> </a:t>
            </a:r>
            <a:r>
              <a:rPr lang="en-US" b="0">
                <a:latin typeface="e-Ukraine Medium" panose="00000600000000000000" charset="0"/>
                <a:cs typeface="e-Ukraine Medium" panose="00000600000000000000" charset="0"/>
              </a:rPr>
              <a:t>для</a:t>
            </a:r>
            <a:r>
              <a:rPr lang="uk-UA" altLang="en-US" b="0">
                <a:latin typeface="e-Ukraine Medium" panose="00000600000000000000" charset="0"/>
                <a:cs typeface="e-Ukraine Medium" panose="00000600000000000000" charset="0"/>
              </a:rPr>
              <a:t> </a:t>
            </a:r>
            <a:r>
              <a:rPr lang="en-US" b="0">
                <a:latin typeface="e-Ukraine Medium" panose="00000600000000000000" charset="0"/>
                <a:cs typeface="e-Ukraine Medium" panose="00000600000000000000" charset="0"/>
              </a:rPr>
              <a:t>аналізу тендерних даних, що дозволяють автоматизувати процесиобробкивеликих обсягів інформації</a:t>
            </a:r>
            <a:endParaRPr lang="en-US" b="0">
              <a:latin typeface="e-Ukraine Medium" panose="00000600000000000000" charset="0"/>
              <a:cs typeface="e-Ukraine Medium" panose="000006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64" name="Picture 24"/>
          <p:cNvPicPr>
            <a:picLocks noChangeAspect="1"/>
          </p:cNvPicPr>
          <p:nvPr/>
        </p:nvPicPr>
        <p:blipFill>
          <a:blip r:embed="rId1"/>
          <a:srcRect l="2490" t="19966" r="8411" b="2639"/>
          <a:stretch>
            <a:fillRect/>
          </a:stretch>
        </p:blipFill>
        <p:spPr>
          <a:xfrm>
            <a:off x="635" y="67310"/>
            <a:ext cx="12191365" cy="56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89230"/>
            <a:ext cx="11522075" cy="874395"/>
          </a:xfrm>
        </p:spPr>
        <p:txBody>
          <a:bodyPr/>
          <a:p>
            <a:pPr algn="ctr"/>
            <a:r>
              <a:rPr lang="uk-UA" b="1">
                <a:latin typeface="e-Ukraine Head LOGO" panose="00000605000000000000" charset="0"/>
                <a:cs typeface="e-Ukraine Head LOGO" panose="00000605000000000000" charset="0"/>
              </a:rPr>
              <a:t>Висновки</a:t>
            </a:r>
            <a:endParaRPr lang="uk-UA" b="1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4963" y="1149985"/>
            <a:ext cx="11522075" cy="4176713"/>
          </a:xfrm>
        </p:spPr>
        <p:txBody>
          <a:bodyPr/>
          <a:p>
            <a:pPr marL="0" indent="0">
              <a:buNone/>
            </a:pPr>
            <a:r>
              <a:rPr lang="en-US">
                <a:latin typeface="e-Ukraine Medium" panose="00000600000000000000" charset="0"/>
                <a:cs typeface="e-Ukraine Medium" panose="00000600000000000000" charset="0"/>
              </a:rPr>
              <a:t>У ході виконання курсової роботи було розроблено модель інформаційних процесів для додатку, призначеного для аналізу тендерних даних. У рамках роботи вирішено низку завдань, спрямованих на автоматизацію збору, обробки, аналізу та візуалізації великих обсягів даних.</a:t>
            </a:r>
            <a:endParaRPr lang="en-US">
              <a:latin typeface="e-Ukraine Medium" panose="00000600000000000000" charset="0"/>
              <a:cs typeface="e-Ukraine Medium" panose="00000600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sz="6600">
                <a:latin typeface="e-Ukraine Head LOGO" panose="00000605000000000000" charset="0"/>
                <a:cs typeface="e-Ukraine Head LOGO" panose="00000605000000000000" charset="0"/>
              </a:rPr>
              <a:t>Дякую за увагу</a:t>
            </a:r>
            <a:endParaRPr lang="uk-UA" sz="6600">
              <a:latin typeface="e-Ukraine Head LOGO" panose="00000605000000000000" charset="0"/>
              <a:cs typeface="e-Ukraine Head LOGO" panose="00000605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uk-UA" altLang="en-US">
                <a:latin typeface="e-Ukraine Head LOGO" panose="00000605000000000000" charset="0"/>
                <a:cs typeface="e-Ukraine Head LOGO" panose="00000605000000000000" charset="0"/>
              </a:rPr>
              <a:t>Мета</a:t>
            </a:r>
            <a:endParaRPr lang="uk-UA" altLang="en-US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e-Ukraine Medium" panose="00000600000000000000" charset="0"/>
                <a:cs typeface="e-Ukraine Medium" panose="00000600000000000000" charset="0"/>
              </a:rPr>
              <a:t>Метою курсової роботи є розробка моделі інформаційнихпроцесівдлядодатку, що забезпечує аналіз тендерних даних.</a:t>
            </a:r>
            <a:endParaRPr lang="en-US">
              <a:latin typeface="e-Ukraine Medium" panose="00000600000000000000" charset="0"/>
              <a:cs typeface="e-Ukraine Medium" panose="000006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89230"/>
            <a:ext cx="11522075" cy="962660"/>
          </a:xfrm>
        </p:spPr>
        <p:txBody>
          <a:bodyPr/>
          <a:p>
            <a:pPr algn="ctr"/>
            <a:r>
              <a:rPr lang="uk-UA" altLang="en-US">
                <a:latin typeface="e-Ukraine Head LOGO" panose="00000605000000000000" charset="0"/>
                <a:cs typeface="e-Ukraine Head LOGO" panose="00000605000000000000" charset="0"/>
              </a:rPr>
              <a:t>Об</a:t>
            </a:r>
            <a:r>
              <a:rPr lang="en-US" altLang="en-US">
                <a:latin typeface="e-Ukraine Head LOGO" panose="00000605000000000000" charset="0"/>
                <a:cs typeface="e-Ukraine Head LOGO" panose="00000605000000000000" charset="0"/>
              </a:rPr>
              <a:t>’</a:t>
            </a:r>
            <a:r>
              <a:rPr lang="uk-UA" altLang="en-US">
                <a:latin typeface="e-Ukraine Head LOGO" panose="00000605000000000000" charset="0"/>
                <a:cs typeface="e-Ukraine Head LOGO" panose="00000605000000000000" charset="0"/>
              </a:rPr>
              <a:t>єкт та предмет дослідження</a:t>
            </a:r>
            <a:endParaRPr lang="uk-UA" altLang="en-US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e-Ukraine Medium" panose="00000600000000000000" charset="0"/>
                <a:cs typeface="e-Ukraine Medium" panose="00000600000000000000" charset="0"/>
              </a:rPr>
              <a:t>Об’єктом дослідження є інформаційні процеси, що виникають при аналізі тендерних даних. </a:t>
            </a:r>
            <a:endParaRPr lang="en-US">
              <a:latin typeface="e-Ukraine Medium" panose="00000600000000000000" charset="0"/>
              <a:cs typeface="e-Ukraine Medium" panose="00000600000000000000" charset="0"/>
            </a:endParaRPr>
          </a:p>
          <a:p>
            <a:pPr marL="0" indent="0">
              <a:buNone/>
            </a:pPr>
            <a:r>
              <a:rPr lang="en-US">
                <a:latin typeface="e-Ukraine Medium" panose="00000600000000000000" charset="0"/>
                <a:cs typeface="e-Ukraine Medium" panose="00000600000000000000" charset="0"/>
              </a:rPr>
              <a:t>Предметом дослідження є модель та інструменти для обробкиі аналізутендерних даних.</a:t>
            </a:r>
            <a:endParaRPr lang="en-US">
              <a:latin typeface="e-Ukraine Medium" panose="00000600000000000000" charset="0"/>
              <a:cs typeface="e-Ukraine Medium" panose="000006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89230"/>
            <a:ext cx="11522075" cy="991235"/>
          </a:xfrm>
        </p:spPr>
        <p:txBody>
          <a:bodyPr anchor="ctr" anchorCtr="0"/>
          <a:p>
            <a:pPr algn="ctr"/>
            <a:r>
              <a:rPr lang="en-US">
                <a:latin typeface="e-Ukraine Head LOGO" panose="00000605000000000000" charset="0"/>
                <a:cs typeface="e-Ukraine Head LOGO" panose="00000605000000000000" charset="0"/>
              </a:rPr>
              <a:t>BPMN</a:t>
            </a:r>
            <a:endParaRPr lang="en-US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42" name="Picture 42" descr="diagra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215" y="1180465"/>
            <a:ext cx="1203007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89230"/>
            <a:ext cx="11522075" cy="5582285"/>
          </a:xfrm>
        </p:spPr>
        <p:txBody>
          <a:bodyPr anchor="ctr" anchorCtr="0"/>
          <a:p>
            <a:pPr algn="ctr"/>
            <a:r>
              <a:rPr lang="en-US" sz="6600">
                <a:latin typeface="e-Ukraine Head LOGO" panose="00000605000000000000" charset="0"/>
                <a:cs typeface="e-Ukraine Head LOGO" panose="00000605000000000000" charset="0"/>
              </a:rPr>
              <a:t>IDEF0</a:t>
            </a:r>
            <a:endParaRPr lang="en-US" sz="6600">
              <a:latin typeface="e-Ukraine Head LOGO" panose="00000605000000000000" charset="0"/>
              <a:cs typeface="e-Ukraine Head LOGO" panose="00000605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36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412115"/>
            <a:ext cx="7567930" cy="518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37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705" y="189230"/>
            <a:ext cx="8016240" cy="552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" y="189230"/>
            <a:ext cx="11522075" cy="894080"/>
          </a:xfrm>
        </p:spPr>
        <p:txBody>
          <a:bodyPr anchor="ctr" anchorCtr="0"/>
          <a:p>
            <a:pPr algn="ctr"/>
            <a:r>
              <a:rPr lang="en-US">
                <a:latin typeface="e-Ukraine Head LOGO" panose="00000605000000000000" charset="0"/>
                <a:cs typeface="e-Ukraine Head LOGO" panose="00000605000000000000" charset="0"/>
              </a:rPr>
              <a:t>OLTP</a:t>
            </a:r>
            <a:endParaRPr lang="en-US">
              <a:latin typeface="e-Ukraine Head LOGO" panose="00000605000000000000" charset="0"/>
              <a:cs typeface="e-Ukraine Head LOGO" panose="00000605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905" y="962025"/>
            <a:ext cx="7869555" cy="454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Presentation</Application>
  <PresentationFormat>Широкий екран</PresentationFormat>
  <Paragraphs>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e-Ukraine Head LOGO</vt:lpstr>
      <vt:lpstr>e-Ukraine Medium</vt:lpstr>
      <vt:lpstr>Microsoft YaHei</vt:lpstr>
      <vt:lpstr>Arial Unicode MS</vt:lpstr>
      <vt:lpstr>Montserrat ExtraBold</vt:lpstr>
      <vt:lpstr>Segoe Print</vt:lpstr>
      <vt:lpstr>Calibri</vt:lpstr>
      <vt:lpstr>Montserrat</vt:lpstr>
      <vt:lpstr>Тема Office</vt:lpstr>
      <vt:lpstr>КУРСОВА РОБОТА на тему: «Розробка моделі інформаційних процесів додатку для аналізутендернихданих »</vt:lpstr>
      <vt:lpstr>Актуальність теми</vt:lpstr>
      <vt:lpstr>Мета</vt:lpstr>
      <vt:lpstr>Об’єкт та предмет дослідження</vt:lpstr>
      <vt:lpstr>BPMN</vt:lpstr>
      <vt:lpstr>IDEF0</vt:lpstr>
      <vt:lpstr>PowerPoint 演示文稿</vt:lpstr>
      <vt:lpstr>PowerPoint 演示文稿</vt:lpstr>
      <vt:lpstr>OLTP</vt:lpstr>
      <vt:lpstr>OLAP</vt:lpstr>
      <vt:lpstr>Azure Synapse Analytics</vt:lpstr>
      <vt:lpstr>PowerPoint 演示文稿</vt:lpstr>
      <vt:lpstr>PowerPoint 演示文稿</vt:lpstr>
      <vt:lpstr>POWER BI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Висновки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Кучер Віктор</cp:lastModifiedBy>
  <cp:revision>11</cp:revision>
  <dcterms:created xsi:type="dcterms:W3CDTF">2023-01-12T09:20:00Z</dcterms:created>
  <dcterms:modified xsi:type="dcterms:W3CDTF">2024-12-26T09:47:14Z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D04E3C962AB047029A2F077C8F11D7C9_13</vt:lpwstr>
  </property>
  <property fmtid="{D5CDD505-2E9C-101B-9397-08002B2CF9AE}" pid="3" name="KSOProductBuildVer">
    <vt:lpwstr>1033-12.2.0.18639</vt:lpwstr>
  </property>
</Properties>
</file>