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9"/>
  </p:notesMasterIdLst>
  <p:sldIdLst>
    <p:sldId id="271" r:id="rId5"/>
    <p:sldId id="286" r:id="rId6"/>
    <p:sldId id="291" r:id="rId7"/>
    <p:sldId id="287" r:id="rId8"/>
    <p:sldId id="288" r:id="rId9"/>
    <p:sldId id="289" r:id="rId10"/>
    <p:sldId id="292" r:id="rId11"/>
    <p:sldId id="293" r:id="rId12"/>
    <p:sldId id="296" r:id="rId13"/>
    <p:sldId id="294" r:id="rId14"/>
    <p:sldId id="295" r:id="rId15"/>
    <p:sldId id="297" r:id="rId16"/>
    <p:sldId id="298" r:id="rId17"/>
    <p:sldId id="346" r:id="rId18"/>
    <p:sldId id="345" r:id="rId19"/>
    <p:sldId id="299" r:id="rId20"/>
    <p:sldId id="300" r:id="rId21"/>
    <p:sldId id="301" r:id="rId22"/>
    <p:sldId id="347" r:id="rId23"/>
    <p:sldId id="302" r:id="rId24"/>
    <p:sldId id="304" r:id="rId25"/>
    <p:sldId id="305" r:id="rId26"/>
    <p:sldId id="306" r:id="rId27"/>
    <p:sldId id="348" r:id="rId28"/>
    <p:sldId id="307" r:id="rId29"/>
    <p:sldId id="349" r:id="rId30"/>
    <p:sldId id="308" r:id="rId31"/>
    <p:sldId id="350" r:id="rId32"/>
    <p:sldId id="351" r:id="rId33"/>
    <p:sldId id="309" r:id="rId34"/>
    <p:sldId id="310" r:id="rId35"/>
    <p:sldId id="353" r:id="rId36"/>
    <p:sldId id="312" r:id="rId37"/>
    <p:sldId id="314" r:id="rId38"/>
    <p:sldId id="352" r:id="rId39"/>
    <p:sldId id="315" r:id="rId40"/>
    <p:sldId id="316" r:id="rId41"/>
    <p:sldId id="317" r:id="rId42"/>
    <p:sldId id="319" r:id="rId43"/>
    <p:sldId id="320" r:id="rId44"/>
    <p:sldId id="354" r:id="rId45"/>
    <p:sldId id="321" r:id="rId46"/>
    <p:sldId id="322" r:id="rId47"/>
    <p:sldId id="355" r:id="rId48"/>
    <p:sldId id="324" r:id="rId49"/>
    <p:sldId id="325" r:id="rId50"/>
    <p:sldId id="326" r:id="rId51"/>
    <p:sldId id="327" r:id="rId52"/>
    <p:sldId id="328" r:id="rId53"/>
    <p:sldId id="329" r:id="rId54"/>
    <p:sldId id="356" r:id="rId55"/>
    <p:sldId id="330" r:id="rId56"/>
    <p:sldId id="331" r:id="rId57"/>
    <p:sldId id="332" r:id="rId58"/>
    <p:sldId id="357" r:id="rId59"/>
    <p:sldId id="333" r:id="rId60"/>
    <p:sldId id="359" r:id="rId61"/>
    <p:sldId id="334" r:id="rId62"/>
    <p:sldId id="335" r:id="rId63"/>
    <p:sldId id="336" r:id="rId64"/>
    <p:sldId id="337" r:id="rId65"/>
    <p:sldId id="338" r:id="rId66"/>
    <p:sldId id="358" r:id="rId67"/>
    <p:sldId id="340" r:id="rId68"/>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29C63"/>
    <a:srgbClr val="96628C"/>
    <a:srgbClr val="11A0D7"/>
    <a:srgbClr val="E61F3D"/>
    <a:srgbClr val="CD5A5A"/>
    <a:srgbClr val="FFD746"/>
    <a:srgbClr val="0E2D6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43"/>
    <p:restoredTop sz="94722"/>
  </p:normalViewPr>
  <p:slideViewPr>
    <p:cSldViewPr snapToGrid="0" snapToObjects="1">
      <p:cViewPr varScale="1">
        <p:scale>
          <a:sx n="59" d="100"/>
          <a:sy n="59" d="100"/>
        </p:scale>
        <p:origin x="1068" y="66"/>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02/17/2022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C748903-8EB5-294E-A216-6B54B0368783}" type="slidenum">
              <a:rPr lang="en-RU" smtClean="0"/>
              <a:t>11</a:t>
            </a:fld>
            <a:endParaRPr lang="en-RU"/>
          </a:p>
        </p:txBody>
      </p:sp>
    </p:spTree>
    <p:extLst>
      <p:ext uri="{BB962C8B-B14F-4D97-AF65-F5344CB8AC3E}">
        <p14:creationId xmlns:p14="http://schemas.microsoft.com/office/powerpoint/2010/main" val="1851255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ru-RU" sz="4400" dirty="0">
                <a:solidFill>
                  <a:srgbClr val="102D69"/>
                </a:solidFill>
                <a:latin typeface="HSE Sans" panose="02000000000000000000" pitchFamily="2" charset="0"/>
              </a:rPr>
              <a:t>Название презентации</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может быть набрано в две </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или три строки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ru-RU" dirty="0">
                <a:latin typeface="HSE Sans" panose="02000000000000000000" pitchFamily="2" charset="0"/>
              </a:rPr>
              <a:t>Название факультета</a:t>
            </a:r>
            <a:br>
              <a:rPr lang="ru-RU" dirty="0">
                <a:latin typeface="HSE Sans" panose="02000000000000000000" pitchFamily="2" charset="0"/>
              </a:rPr>
            </a:br>
            <a:r>
              <a:rPr lang="ru-RU" dirty="0">
                <a:latin typeface="HSE Sans" panose="02000000000000000000" pitchFamily="2" charset="0"/>
              </a:rPr>
              <a:t>в две строки</a:t>
            </a:r>
            <a:r>
              <a:rPr lang="en-GB" dirty="0">
                <a:latin typeface="HSE Sans" panose="02000000000000000000" pitchFamily="2" charset="0"/>
              </a:rPr>
              <a:t> (16 </a:t>
            </a:r>
            <a:r>
              <a:rPr lang="en-GB" dirty="0" err="1">
                <a:latin typeface="HSE Sans" panose="02000000000000000000" pitchFamily="2" charset="0"/>
              </a:rPr>
              <a:t>pt</a:t>
            </a:r>
            <a:r>
              <a:rPr lang="en-GB" dirty="0">
                <a:latin typeface="HSE Sans" panose="02000000000000000000" pitchFamily="2" charset="0"/>
              </a:rPr>
              <a:t>)</a:t>
            </a:r>
            <a:endParaRPr lang="ru-RU"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Название подразделения</a:t>
            </a:r>
            <a:br>
              <a:rPr lang="ru-RU" sz="1200" dirty="0">
                <a:latin typeface="HSE Sans" panose="02000000000000000000" pitchFamily="2" charset="0"/>
              </a:rPr>
            </a:br>
            <a:r>
              <a:rPr lang="ru-RU" sz="1200" dirty="0">
                <a:latin typeface="HSE Sans" panose="02000000000000000000" pitchFamily="2" charset="0"/>
              </a:rPr>
              <a:t>в две или три строки</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Москва</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600" dirty="0">
                <a:latin typeface="HSE Sans" panose="02000000000000000000" pitchFamily="2" charset="0"/>
              </a:rPr>
              <a:t>Если нужно больше места, то используйте подзаголовок</a:t>
            </a:r>
            <a:r>
              <a:rPr lang="en-GB" sz="1600" dirty="0">
                <a:latin typeface="HSE Sans" panose="02000000000000000000" pitchFamily="2" charset="0"/>
              </a:rPr>
              <a:t>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9C21DFE9-C3B2-C54E-9275-7776355F736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5A73F99D-6D58-724E-ADB3-150D9B24F8CB}"/>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7E89E360-BE39-5041-BAD6-C7B708340AA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Дополнительная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цветовая гамма</a:t>
            </a: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Для оформления графиков, таблиц, диаграмм могут потребоваться дополнительные цвета и вы совершенно правы, задавая вопрос, какие цвета использовать и где их взять. Мы предлагаем использовать палитру цветов Вышки для этих целей.</a:t>
            </a: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9856D01B-EC9A-6047-B7FB-D47084AB3F5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83E23342-AC91-354A-9A28-A14FF7BADCD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BB1CCE68-8F57-1A41-BC43-633D2EFC801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2800" dirty="0">
                <a:solidFill>
                  <a:schemeClr val="tx1"/>
                </a:solidFill>
                <a:latin typeface="HSE Sans" panose="02000000000000000000" pitchFamily="2" charset="0"/>
              </a:rPr>
              <a:t>Чтобы слайд не выглядел пустым, сюда можно поставить иллюстрацию или фотографию</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5026DBD8-54A3-1446-9D3B-BA2B38460F1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E8AA3569-5054-7D47-AB14-BCFB0440D0A6}"/>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ru-RU" sz="1300" dirty="0">
                <a:latin typeface="HSE Sans" panose="02000000000000000000" pitchFamily="2" charset="0"/>
              </a:rPr>
              <a:t>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a:t>
            </a:r>
          </a:p>
        </p:txBody>
      </p:sp>
      <p:sp>
        <p:nvSpPr>
          <p:cNvPr id="18" name="Текст 39">
            <a:extLst>
              <a:ext uri="{FF2B5EF4-FFF2-40B4-BE49-F238E27FC236}">
                <a16:creationId xmlns:a16="http://schemas.microsoft.com/office/drawing/2014/main" id="{8A048480-30C9-044E-8C2E-0F67398FEE1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C2D710AE-3CBE-5940-A7EB-F96132E6592D}"/>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FCC5A33D-0A3C-F140-B745-367744A5F308}"/>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3200" dirty="0">
                <a:solidFill>
                  <a:srgbClr val="102D69"/>
                </a:solidFill>
                <a:latin typeface="HSE Sans" panose="02000000000000000000" pitchFamily="2" charset="0"/>
              </a:rPr>
              <a:t>Небольшую фразу, с важной информацией, можно выделить, набрав ее более крупным кеглем, чем обычный  текст. Делать это часто не рекомендуется.</a:t>
            </a:r>
          </a:p>
          <a:p>
            <a:pPr lvl="0"/>
            <a:endParaRPr lang="ru-RU" dirty="0"/>
          </a:p>
        </p:txBody>
      </p:sp>
      <p:sp>
        <p:nvSpPr>
          <p:cNvPr id="24" name="Текст 39">
            <a:extLst>
              <a:ext uri="{FF2B5EF4-FFF2-40B4-BE49-F238E27FC236}">
                <a16:creationId xmlns:a16="http://schemas.microsoft.com/office/drawing/2014/main" id="{3BE4279A-8109-B244-B721-18F10C696B17}"/>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A9BD5ADD-B3F2-C342-82F7-83683F040D2F}"/>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4F15CBC0-FC8B-744E-95A7-C9863CDC31B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BC3B54AA-A0BD-E646-B3B7-C0E724D26D2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p:spPr>
        <p:txBody>
          <a:bodyPr/>
          <a:lstStyle/>
          <a:p>
            <a:endParaRPr lang="ru-RU"/>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3E0AB43B-5E98-6042-A282-C61E0C5A37B9}"/>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7388A8DF-D130-5445-A3F8-F96E1202BA19}"/>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02CBC466-1703-7541-94E4-AC76F4E6D938}"/>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графика. Обратите внимание, что название графика набирается меньшим кеглем, чем заголовок</a:t>
            </a:r>
            <a:r>
              <a:rPr lang="en-GB" sz="1600" dirty="0">
                <a:solidFill>
                  <a:srgbClr val="102D69"/>
                </a:solidFill>
                <a:latin typeface="HSE Sans" panose="02000000000000000000" pitchFamily="2" charset="0"/>
              </a:rPr>
              <a:t> (16pt)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Текст 37">
            <a:extLst>
              <a:ext uri="{FF2B5EF4-FFF2-40B4-BE49-F238E27FC236}">
                <a16:creationId xmlns:a16="http://schemas.microsoft.com/office/drawing/2014/main" id="{D9986185-6D5E-FD48-A5CA-AF2D5B58A3E7}"/>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3" name="Текст 39">
            <a:extLst>
              <a:ext uri="{FF2B5EF4-FFF2-40B4-BE49-F238E27FC236}">
                <a16:creationId xmlns:a16="http://schemas.microsoft.com/office/drawing/2014/main" id="{5DBFD327-E3A8-944A-AABF-7D813AD0F13C}"/>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D206FCE0-05C3-2C45-A7D6-1FC287C017B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Текст 37">
            <a:extLst>
              <a:ext uri="{FF2B5EF4-FFF2-40B4-BE49-F238E27FC236}">
                <a16:creationId xmlns:a16="http://schemas.microsoft.com/office/drawing/2014/main" id="{6EC59AAD-5962-8D49-BF4D-7DA5D573073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2" name="Текст 39">
            <a:extLst>
              <a:ext uri="{FF2B5EF4-FFF2-40B4-BE49-F238E27FC236}">
                <a16:creationId xmlns:a16="http://schemas.microsoft.com/office/drawing/2014/main" id="{49041ACC-EEF4-D34B-A7DE-87B1AF2ED383}"/>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BF93B2CC-81A4-0943-AF6C-C86576792995}"/>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p:spPr>
        <p:txBody>
          <a:bodyPr/>
          <a:lstStyle/>
          <a:p>
            <a:endParaRPr lang="ru-RU"/>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44D0326E-FD7A-3541-A998-62A1C30E2738}"/>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279CCCA0-F959-5245-8321-106D3C5E837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8B839C6B-8494-8841-9714-4C8F710F8400}"/>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F8FDE-7383-E947-8568-FF6B7A7765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6F8E6541-45CA-8B42-98B4-D42737B85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0E70645B-C5D9-8544-BBF2-E4A13F8E4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63DFB-8595-A44B-9F09-A50FA310E559}" type="datetimeFigureOut">
              <a:rPr lang="en-RU" smtClean="0"/>
              <a:t>02/17/2022</a:t>
            </a:fld>
            <a:endParaRPr lang="en-RU"/>
          </a:p>
        </p:txBody>
      </p:sp>
      <p:sp>
        <p:nvSpPr>
          <p:cNvPr id="5" name="Footer Placeholder 4">
            <a:extLst>
              <a:ext uri="{FF2B5EF4-FFF2-40B4-BE49-F238E27FC236}">
                <a16:creationId xmlns:a16="http://schemas.microsoft.com/office/drawing/2014/main" id="{71F52289-7F57-544F-95EE-F8B2E1062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A11C5F56-F795-5643-ABE3-DDED21869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0F133-126C-5944-A0E4-6A9616EDC0DA}" type="slidenum">
              <a:rPr lang="en-RU" smtClean="0"/>
              <a:t>‹#›</a:t>
            </a:fld>
            <a:endParaRPr lang="en-RU"/>
          </a:p>
        </p:txBody>
      </p:sp>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amelikyan@hse.r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library.hse.ru/e-resources" TargetMode="External"/><Relationship Id="rId2" Type="http://schemas.openxmlformats.org/officeDocument/2006/relationships/hyperlink" Target="https://www.kaggle.com/" TargetMode="External"/><Relationship Id="rId1" Type="http://schemas.openxmlformats.org/officeDocument/2006/relationships/slideLayout" Target="../slideLayouts/slideLayout3.xml"/><Relationship Id="rId4" Type="http://schemas.openxmlformats.org/officeDocument/2006/relationships/hyperlink" Target="http://sophist.hse.ru/eng/"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3.xml"/><Relationship Id="rId4" Type="http://schemas.openxmlformats.org/officeDocument/2006/relationships/image" Target="../media/image30.tmp"/></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www.anaconda.com/products/individual-d" TargetMode="Externa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p:txBody>
          <a:bodyPr/>
          <a:lstStyle/>
          <a:p>
            <a:r>
              <a:rPr lang="en-US" b="1" dirty="0" smtClean="0"/>
              <a:t>Lecture</a:t>
            </a:r>
            <a:r>
              <a:rPr lang="ru-RU" b="1" dirty="0" smtClean="0"/>
              <a:t> 1</a:t>
            </a:r>
            <a:r>
              <a:rPr lang="ru-RU" dirty="0" smtClean="0"/>
              <a:t/>
            </a:r>
            <a:br>
              <a:rPr lang="ru-RU" dirty="0" smtClean="0"/>
            </a:br>
            <a:r>
              <a:rPr lang="en-US" dirty="0" smtClean="0"/>
              <a:t>Introduction and descriptive statistics</a:t>
            </a:r>
            <a:endParaRPr lang="ru-RU" dirty="0"/>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74947" y="1187841"/>
            <a:ext cx="3935236" cy="435163"/>
          </a:xfrm>
        </p:spPr>
        <p:txBody>
          <a:bodyPr/>
          <a:lstStyle/>
          <a:p>
            <a:pPr algn="ctr"/>
            <a:r>
              <a:rPr lang="en-US" sz="1900" dirty="0" smtClean="0"/>
              <a:t>Faculty of Computer Science</a:t>
            </a:r>
            <a:endParaRPr lang="ru-RU" sz="1900" dirty="0"/>
          </a:p>
        </p:txBody>
      </p:sp>
      <p:sp>
        <p:nvSpPr>
          <p:cNvPr id="6" name="Текст 5">
            <a:extLst>
              <a:ext uri="{FF2B5EF4-FFF2-40B4-BE49-F238E27FC236}">
                <a16:creationId xmlns:a16="http://schemas.microsoft.com/office/drawing/2014/main" id="{44AFB2BF-A7AB-5648-ADCD-2A7F1BD35815}"/>
              </a:ext>
            </a:extLst>
          </p:cNvPr>
          <p:cNvSpPr>
            <a:spLocks noGrp="1"/>
          </p:cNvSpPr>
          <p:nvPr>
            <p:ph type="body" sz="quarter" idx="13"/>
          </p:nvPr>
        </p:nvSpPr>
        <p:spPr/>
        <p:txBody>
          <a:bodyPr>
            <a:normAutofit/>
          </a:bodyPr>
          <a:lstStyle/>
          <a:p>
            <a:r>
              <a:rPr lang="en-US" sz="1800" dirty="0" smtClean="0"/>
              <a:t>Lecturer</a:t>
            </a:r>
            <a:r>
              <a:rPr lang="ru-RU" sz="1800" dirty="0" smtClean="0"/>
              <a:t>: </a:t>
            </a:r>
            <a:r>
              <a:rPr lang="en-US" sz="1800" dirty="0" smtClean="0"/>
              <a:t>Alisa </a:t>
            </a:r>
            <a:r>
              <a:rPr lang="en-US" sz="1800" dirty="0" err="1" smtClean="0"/>
              <a:t>Melikyan</a:t>
            </a:r>
            <a:r>
              <a:rPr lang="ru-RU" sz="1800" dirty="0" smtClean="0"/>
              <a:t>, </a:t>
            </a:r>
            <a:r>
              <a:rPr lang="en-US" sz="1800" dirty="0" smtClean="0">
                <a:hlinkClick r:id="rId2"/>
              </a:rPr>
              <a:t>amelikyan@hse.ru</a:t>
            </a:r>
            <a:r>
              <a:rPr lang="en-US" sz="1800" dirty="0" smtClean="0"/>
              <a:t>, PhD,</a:t>
            </a:r>
            <a:endParaRPr lang="ru-RU" sz="1800" dirty="0"/>
          </a:p>
          <a:p>
            <a:r>
              <a:rPr lang="fr-FR" sz="1800" dirty="0"/>
              <a:t>Associate Professor of the School of Software Engineering</a:t>
            </a:r>
            <a:endParaRPr lang="ru-RU" sz="1800" dirty="0"/>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900" dirty="0" smtClean="0"/>
              <a:t>Data Analysis</a:t>
            </a:r>
            <a:endParaRPr lang="ru-RU" sz="1900" dirty="0"/>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smtClean="0"/>
              <a:t>Moscow</a:t>
            </a:r>
            <a:r>
              <a:rPr lang="ru-RU" sz="1900" dirty="0" smtClean="0"/>
              <a:t> 2022</a:t>
            </a:r>
            <a:endParaRPr lang="ru-RU" sz="1900" dirty="0"/>
          </a:p>
        </p:txBody>
      </p:sp>
      <p:pic>
        <p:nvPicPr>
          <p:cNvPr id="4" name="Рисунок 3"/>
          <p:cNvPicPr>
            <a:picLocks noChangeAspect="1"/>
          </p:cNvPicPr>
          <p:nvPr/>
        </p:nvPicPr>
        <p:blipFill>
          <a:blip r:embed="rId3"/>
          <a:stretch>
            <a:fillRect/>
          </a:stretch>
        </p:blipFill>
        <p:spPr>
          <a:xfrm>
            <a:off x="8082643" y="2591923"/>
            <a:ext cx="3051990" cy="3051990"/>
          </a:xfrm>
          <a:prstGeom prst="rect">
            <a:avLst/>
          </a:prstGeom>
        </p:spPr>
      </p:pic>
    </p:spTree>
    <p:extLst>
      <p:ext uri="{BB962C8B-B14F-4D97-AF65-F5344CB8AC3E}">
        <p14:creationId xmlns:p14="http://schemas.microsoft.com/office/powerpoint/2010/main" val="982325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346192"/>
            <a:ext cx="11057955" cy="777025"/>
          </a:xfrm>
        </p:spPr>
        <p:txBody>
          <a:bodyPr>
            <a:normAutofit/>
          </a:bodyPr>
          <a:lstStyle/>
          <a:p>
            <a:r>
              <a:rPr lang="en-US" sz="3600" b="1" dirty="0"/>
              <a:t>Time Series Data</a:t>
            </a:r>
            <a:endParaRPr lang="ru-RU" sz="3600" b="1" dirty="0"/>
          </a:p>
        </p:txBody>
      </p:sp>
      <p:sp>
        <p:nvSpPr>
          <p:cNvPr id="5" name="Текст 4"/>
          <p:cNvSpPr>
            <a:spLocks noGrp="1"/>
          </p:cNvSpPr>
          <p:nvPr>
            <p:ph type="body" sz="quarter" idx="12"/>
          </p:nvPr>
        </p:nvSpPr>
        <p:spPr>
          <a:xfrm>
            <a:off x="585897" y="2091802"/>
            <a:ext cx="11057971" cy="3745092"/>
          </a:xfrm>
        </p:spPr>
        <p:txBody>
          <a:bodyPr numCol="1"/>
          <a:lstStyle/>
          <a:p>
            <a:pPr algn="just"/>
            <a:r>
              <a:rPr lang="en-US" sz="2400" dirty="0" smtClean="0">
                <a:solidFill>
                  <a:schemeClr val="bg2">
                    <a:lumMod val="10000"/>
                  </a:schemeClr>
                </a:solidFill>
              </a:rPr>
              <a:t>	Time </a:t>
            </a:r>
            <a:r>
              <a:rPr lang="en-US" sz="2400" dirty="0">
                <a:solidFill>
                  <a:schemeClr val="bg2">
                    <a:lumMod val="10000"/>
                  </a:schemeClr>
                </a:solidFill>
              </a:rPr>
              <a:t>series is a series of data points indexed in time order. Most commonly, a time series is a sequence taken at successive equally spaced points in time. </a:t>
            </a:r>
          </a:p>
          <a:p>
            <a:pPr algn="just"/>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pic>
        <p:nvPicPr>
          <p:cNvPr id="1026" name="Picture 2" descr="Time series data | Hands-On Time Series Analysis with 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874" y="3326989"/>
            <a:ext cx="5904000" cy="339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248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500" b="1" dirty="0" smtClean="0"/>
              <a:t>Panel Data</a:t>
            </a:r>
            <a:endParaRPr lang="ru-RU" sz="3500" b="1" dirty="0"/>
          </a:p>
        </p:txBody>
      </p:sp>
      <p:sp>
        <p:nvSpPr>
          <p:cNvPr id="5" name="Текст 4"/>
          <p:cNvSpPr>
            <a:spLocks noGrp="1"/>
          </p:cNvSpPr>
          <p:nvPr>
            <p:ph type="body" sz="quarter" idx="12"/>
          </p:nvPr>
        </p:nvSpPr>
        <p:spPr/>
        <p:txBody>
          <a:bodyPr numCol="1"/>
          <a:lstStyle/>
          <a:p>
            <a:pPr algn="just"/>
            <a:r>
              <a:rPr lang="en-US" sz="2400" b="1" dirty="0" smtClean="0">
                <a:solidFill>
                  <a:schemeClr val="bg2">
                    <a:lumMod val="10000"/>
                  </a:schemeClr>
                </a:solidFill>
              </a:rPr>
              <a:t>	Panel </a:t>
            </a:r>
            <a:r>
              <a:rPr lang="en-US" sz="2400" b="1" dirty="0">
                <a:solidFill>
                  <a:schemeClr val="bg2">
                    <a:lumMod val="10000"/>
                  </a:schemeClr>
                </a:solidFill>
              </a:rPr>
              <a:t>Data </a:t>
            </a:r>
            <a:r>
              <a:rPr lang="en-US" sz="2400" dirty="0">
                <a:solidFill>
                  <a:schemeClr val="bg2">
                    <a:lumMod val="10000"/>
                  </a:schemeClr>
                </a:solidFill>
              </a:rPr>
              <a:t>or </a:t>
            </a:r>
            <a:r>
              <a:rPr lang="en-US" sz="2400" b="1" dirty="0">
                <a:solidFill>
                  <a:schemeClr val="bg2">
                    <a:lumMod val="10000"/>
                  </a:schemeClr>
                </a:solidFill>
              </a:rPr>
              <a:t>Longitudinal Data</a:t>
            </a:r>
            <a:r>
              <a:rPr lang="en-US" sz="2400" dirty="0">
                <a:solidFill>
                  <a:schemeClr val="bg2">
                    <a:lumMod val="10000"/>
                  </a:schemeClr>
                </a:solidFill>
              </a:rPr>
              <a:t> are multi-dimensional data involving measurements over time. Panel data contain observations of multiple phenomena obtained over multiple time periods for the same objects. </a:t>
            </a:r>
            <a:endParaRPr lang="ru-RU" sz="2400" dirty="0">
              <a:solidFill>
                <a:schemeClr val="bg2">
                  <a:lumMod val="10000"/>
                </a:schemeClr>
              </a:solidFill>
            </a:endParaRPr>
          </a:p>
          <a:p>
            <a:pPr algn="just"/>
            <a:r>
              <a:rPr lang="en-US" sz="2400" dirty="0" smtClean="0">
                <a:solidFill>
                  <a:schemeClr val="bg2">
                    <a:lumMod val="10000"/>
                  </a:schemeClr>
                </a:solidFill>
              </a:rPr>
              <a:t>	Panel </a:t>
            </a:r>
            <a:r>
              <a:rPr lang="en-US" sz="2400" dirty="0">
                <a:solidFill>
                  <a:schemeClr val="bg2">
                    <a:lumMod val="10000"/>
                  </a:schemeClr>
                </a:solidFill>
              </a:rPr>
              <a:t>data have three dimensions:</a:t>
            </a:r>
          </a:p>
          <a:p>
            <a:pPr marL="514350" indent="-514350" algn="just">
              <a:buFont typeface="+mj-lt"/>
              <a:buAutoNum type="arabicPeriod"/>
            </a:pPr>
            <a:r>
              <a:rPr lang="en-US" sz="2400" dirty="0">
                <a:solidFill>
                  <a:schemeClr val="bg2">
                    <a:lumMod val="10000"/>
                  </a:schemeClr>
                </a:solidFill>
              </a:rPr>
              <a:t>variables</a:t>
            </a:r>
            <a:r>
              <a:rPr lang="ru-RU" sz="2400" dirty="0">
                <a:solidFill>
                  <a:schemeClr val="bg2">
                    <a:lumMod val="10000"/>
                  </a:schemeClr>
                </a:solidFill>
              </a:rPr>
              <a:t>,</a:t>
            </a:r>
          </a:p>
          <a:p>
            <a:pPr marL="514350" indent="-514350" algn="just">
              <a:buFont typeface="+mj-lt"/>
              <a:buAutoNum type="arabicPeriod"/>
            </a:pPr>
            <a:r>
              <a:rPr lang="en-US" sz="2400" dirty="0">
                <a:solidFill>
                  <a:schemeClr val="bg2">
                    <a:lumMod val="10000"/>
                  </a:schemeClr>
                </a:solidFill>
              </a:rPr>
              <a:t>cases</a:t>
            </a:r>
            <a:r>
              <a:rPr lang="ru-RU" sz="2400" dirty="0">
                <a:solidFill>
                  <a:schemeClr val="bg2">
                    <a:lumMod val="10000"/>
                  </a:schemeClr>
                </a:solidFill>
              </a:rPr>
              <a:t>,</a:t>
            </a:r>
            <a:endParaRPr lang="en-US" sz="2400" dirty="0">
              <a:solidFill>
                <a:schemeClr val="bg2">
                  <a:lumMod val="10000"/>
                </a:schemeClr>
              </a:solidFill>
            </a:endParaRPr>
          </a:p>
          <a:p>
            <a:pPr marL="514350" indent="-514350" algn="just">
              <a:buFont typeface="+mj-lt"/>
              <a:buAutoNum type="arabicPeriod"/>
            </a:pPr>
            <a:r>
              <a:rPr lang="en-US" sz="2400" dirty="0">
                <a:solidFill>
                  <a:schemeClr val="bg2">
                    <a:lumMod val="10000"/>
                  </a:schemeClr>
                </a:solidFill>
              </a:rPr>
              <a:t>time</a:t>
            </a:r>
            <a:r>
              <a:rPr lang="ru-RU" sz="2400" dirty="0">
                <a:solidFill>
                  <a:schemeClr val="bg2">
                    <a:lumMod val="10000"/>
                  </a:schemeClr>
                </a:solidFill>
              </a:rPr>
              <a:t>.  </a:t>
            </a:r>
            <a:endParaRPr lang="en-US"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2956976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69568" y="1235513"/>
            <a:ext cx="11057955" cy="777025"/>
          </a:xfrm>
        </p:spPr>
        <p:txBody>
          <a:bodyPr>
            <a:normAutofit/>
          </a:bodyPr>
          <a:lstStyle/>
          <a:p>
            <a:r>
              <a:rPr lang="en-US" sz="3500" b="1" dirty="0" smtClean="0"/>
              <a:t>Example </a:t>
            </a:r>
            <a:r>
              <a:rPr lang="en-US" sz="3500" b="1" dirty="0"/>
              <a:t>of panel data</a:t>
            </a:r>
            <a:endParaRPr lang="ru-RU" sz="3500" b="1" dirty="0"/>
          </a:p>
        </p:txBody>
      </p:sp>
      <p:sp>
        <p:nvSpPr>
          <p:cNvPr id="6" name="Текст 5"/>
          <p:cNvSpPr>
            <a:spLocks noGrp="1"/>
          </p:cNvSpPr>
          <p:nvPr>
            <p:ph type="body" sz="quarter" idx="15"/>
          </p:nvPr>
        </p:nvSpPr>
        <p:spPr/>
        <p:txBody>
          <a:bodyPr/>
          <a:lstStyle/>
          <a:p>
            <a:r>
              <a:rPr lang="fr-FR" dirty="0" smtClean="0"/>
              <a:t>Introduction</a:t>
            </a:r>
            <a:endParaRPr lang="ru-RU" dirty="0"/>
          </a:p>
        </p:txBody>
      </p:sp>
      <p:pic>
        <p:nvPicPr>
          <p:cNvPr id="8" name="Рисунок 7"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t="5170" b="12537"/>
          <a:stretch/>
        </p:blipFill>
        <p:spPr>
          <a:xfrm>
            <a:off x="3167738" y="2024756"/>
            <a:ext cx="5336811" cy="4644000"/>
          </a:xfrm>
          <a:prstGeom prst="rect">
            <a:avLst/>
          </a:prstGeom>
        </p:spPr>
      </p:pic>
    </p:spTree>
    <p:extLst>
      <p:ext uri="{BB962C8B-B14F-4D97-AF65-F5344CB8AC3E}">
        <p14:creationId xmlns:p14="http://schemas.microsoft.com/office/powerpoint/2010/main" val="2423464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GB" sz="3600" b="1" dirty="0" smtClean="0"/>
              <a:t>Continuous </a:t>
            </a:r>
            <a:r>
              <a:rPr lang="en-GB" sz="3600" b="1" dirty="0"/>
              <a:t>and Categorical variables</a:t>
            </a:r>
            <a:endParaRPr lang="ru-RU" sz="3600" b="1" dirty="0"/>
          </a:p>
        </p:txBody>
      </p:sp>
      <p:sp>
        <p:nvSpPr>
          <p:cNvPr id="5" name="Текст 4"/>
          <p:cNvSpPr>
            <a:spLocks noGrp="1"/>
          </p:cNvSpPr>
          <p:nvPr>
            <p:ph type="body" sz="quarter" idx="12"/>
          </p:nvPr>
        </p:nvSpPr>
        <p:spPr/>
        <p:txBody>
          <a:bodyPr numCol="1"/>
          <a:lstStyle/>
          <a:p>
            <a:pPr marL="365760" indent="-283464" algn="just">
              <a:buFont typeface="Wingdings 2"/>
              <a:buChar char=""/>
              <a:defRPr/>
            </a:pPr>
            <a:r>
              <a:rPr lang="en-GB" sz="2500" b="1" dirty="0" smtClean="0">
                <a:solidFill>
                  <a:schemeClr val="bg2">
                    <a:lumMod val="10000"/>
                  </a:schemeClr>
                </a:solidFill>
              </a:rPr>
              <a:t>Continuous </a:t>
            </a:r>
            <a:r>
              <a:rPr lang="en-GB" sz="2500" b="1" dirty="0">
                <a:solidFill>
                  <a:schemeClr val="bg2">
                    <a:lumMod val="10000"/>
                  </a:schemeClr>
                </a:solidFill>
              </a:rPr>
              <a:t>(or Scale) Variables </a:t>
            </a:r>
            <a:r>
              <a:rPr lang="en-GB" sz="2500" dirty="0">
                <a:solidFill>
                  <a:schemeClr val="bg2">
                    <a:lumMod val="10000"/>
                  </a:schemeClr>
                </a:solidFill>
              </a:rPr>
              <a:t>– data values are numeric values on an interval or ratio scale </a:t>
            </a:r>
            <a:r>
              <a:rPr lang="en-GB" sz="2500" dirty="0" smtClean="0">
                <a:solidFill>
                  <a:schemeClr val="bg2">
                    <a:lumMod val="10000"/>
                  </a:schemeClr>
                </a:solidFill>
              </a:rPr>
              <a:t>(</a:t>
            </a:r>
            <a:r>
              <a:rPr lang="en-GB" sz="2500" dirty="0">
                <a:solidFill>
                  <a:schemeClr val="bg2">
                    <a:lumMod val="10000"/>
                  </a:schemeClr>
                </a:solidFill>
              </a:rPr>
              <a:t>e.g., age, income</a:t>
            </a:r>
            <a:r>
              <a:rPr lang="en-GB" sz="2500" dirty="0" smtClean="0">
                <a:solidFill>
                  <a:schemeClr val="bg2">
                    <a:lumMod val="10000"/>
                  </a:schemeClr>
                </a:solidFill>
              </a:rPr>
              <a:t>).</a:t>
            </a:r>
          </a:p>
          <a:p>
            <a:pPr marL="365760" indent="-283464" algn="just">
              <a:buFont typeface="Wingdings 2"/>
              <a:buChar char=""/>
              <a:defRPr/>
            </a:pPr>
            <a:endParaRPr lang="en-GB" sz="2500" dirty="0">
              <a:solidFill>
                <a:schemeClr val="bg2">
                  <a:lumMod val="10000"/>
                </a:schemeClr>
              </a:solidFill>
            </a:endParaRPr>
          </a:p>
          <a:p>
            <a:pPr marL="365760" indent="-283464" algn="just">
              <a:buFont typeface="Wingdings 2"/>
              <a:buChar char=""/>
              <a:defRPr/>
            </a:pPr>
            <a:r>
              <a:rPr lang="en-GB" sz="2500" b="1" dirty="0" smtClean="0">
                <a:solidFill>
                  <a:schemeClr val="bg2">
                    <a:lumMod val="10000"/>
                  </a:schemeClr>
                </a:solidFill>
              </a:rPr>
              <a:t>Categorical </a:t>
            </a:r>
            <a:r>
              <a:rPr lang="en-GB" sz="2500" b="1" dirty="0">
                <a:solidFill>
                  <a:schemeClr val="bg2">
                    <a:lumMod val="10000"/>
                  </a:schemeClr>
                </a:solidFill>
              </a:rPr>
              <a:t>Variables </a:t>
            </a:r>
            <a:r>
              <a:rPr lang="en-GB" sz="2500" dirty="0">
                <a:solidFill>
                  <a:schemeClr val="bg2">
                    <a:lumMod val="10000"/>
                  </a:schemeClr>
                </a:solidFill>
              </a:rPr>
              <a:t>– variables that have values which fall into two or more discrete </a:t>
            </a:r>
            <a:r>
              <a:rPr lang="en-GB" sz="2500" dirty="0" smtClean="0">
                <a:solidFill>
                  <a:schemeClr val="bg2">
                    <a:lumMod val="10000"/>
                  </a:schemeClr>
                </a:solidFill>
              </a:rPr>
              <a:t>categories. E.g</a:t>
            </a:r>
            <a:r>
              <a:rPr lang="en-GB" sz="2500" dirty="0">
                <a:solidFill>
                  <a:schemeClr val="bg2">
                    <a:lumMod val="10000"/>
                  </a:schemeClr>
                </a:solidFill>
              </a:rPr>
              <a:t>. male or female, employment category, country of </a:t>
            </a:r>
            <a:r>
              <a:rPr lang="en-GB" sz="2500" dirty="0" smtClean="0">
                <a:solidFill>
                  <a:schemeClr val="bg2">
                    <a:lumMod val="10000"/>
                  </a:schemeClr>
                </a:solidFill>
              </a:rPr>
              <a:t>origin</a:t>
            </a:r>
          </a:p>
          <a:p>
            <a:pPr marL="82296" algn="just">
              <a:defRPr/>
            </a:pPr>
            <a:r>
              <a:rPr lang="en-GB" sz="2500" dirty="0" smtClean="0">
                <a:solidFill>
                  <a:schemeClr val="bg2">
                    <a:lumMod val="10000"/>
                  </a:schemeClr>
                </a:solidFill>
              </a:rPr>
              <a:t>  Two </a:t>
            </a:r>
            <a:r>
              <a:rPr lang="en-GB" sz="2500" dirty="0">
                <a:solidFill>
                  <a:schemeClr val="bg2">
                    <a:lumMod val="10000"/>
                  </a:schemeClr>
                </a:solidFill>
              </a:rPr>
              <a:t>types of Categorical variables: </a:t>
            </a:r>
            <a:r>
              <a:rPr lang="en-GB" sz="2500" u="sng" dirty="0">
                <a:solidFill>
                  <a:schemeClr val="bg2">
                    <a:lumMod val="10000"/>
                  </a:schemeClr>
                </a:solidFill>
              </a:rPr>
              <a:t>Ordinal &amp; Nominal</a:t>
            </a:r>
          </a:p>
          <a:p>
            <a:pPr marL="342900" indent="-342900">
              <a:buFont typeface="Arial" panose="020B0604020202020204" pitchFamily="34" charset="0"/>
              <a:buChar char="•"/>
            </a:pPr>
            <a:endParaRPr lang="ru-RU" sz="2500" dirty="0">
              <a:solidFill>
                <a:schemeClr val="bg2">
                  <a:lumMod val="10000"/>
                </a:schemeClr>
              </a:solidFill>
            </a:endParaRPr>
          </a:p>
          <a:p>
            <a:endParaRPr lang="ru-RU" sz="25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259584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6" name="Текст 5"/>
          <p:cNvSpPr>
            <a:spLocks noGrp="1"/>
          </p:cNvSpPr>
          <p:nvPr>
            <p:ph type="body" sz="quarter" idx="15"/>
          </p:nvPr>
        </p:nvSpPr>
        <p:spPr/>
        <p:txBody>
          <a:bodyPr/>
          <a:lstStyle/>
          <a:p>
            <a:r>
              <a:rPr lang="fr-FR" dirty="0" smtClean="0"/>
              <a:t>Introduction</a:t>
            </a:r>
            <a:endParaRPr lang="ru-RU" dirty="0"/>
          </a:p>
        </p:txBody>
      </p:sp>
      <p:pic>
        <p:nvPicPr>
          <p:cNvPr id="9" name="Рисунок 8"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l="7528" r="1075"/>
          <a:stretch/>
        </p:blipFill>
        <p:spPr>
          <a:xfrm>
            <a:off x="3167743" y="292743"/>
            <a:ext cx="6120680" cy="6141056"/>
          </a:xfrm>
          <a:prstGeom prst="rect">
            <a:avLst/>
          </a:prstGeom>
        </p:spPr>
      </p:pic>
      <p:sp>
        <p:nvSpPr>
          <p:cNvPr id="10" name="Прямоугольник 9"/>
          <p:cNvSpPr/>
          <p:nvPr/>
        </p:nvSpPr>
        <p:spPr>
          <a:xfrm>
            <a:off x="2879711" y="6439681"/>
            <a:ext cx="7200800" cy="369332"/>
          </a:xfrm>
          <a:prstGeom prst="rect">
            <a:avLst/>
          </a:prstGeom>
        </p:spPr>
        <p:txBody>
          <a:bodyPr wrap="square">
            <a:spAutoFit/>
          </a:bodyPr>
          <a:lstStyle/>
          <a:p>
            <a:r>
              <a:rPr lang="en-US" dirty="0" smtClean="0"/>
              <a:t>Source: </a:t>
            </a:r>
            <a:r>
              <a:rPr lang="ru-RU" dirty="0" smtClean="0"/>
              <a:t>https</a:t>
            </a:r>
            <a:r>
              <a:rPr lang="ru-RU" dirty="0"/>
              <a:t>://www.youtube.com/watch?v=I10q6fjPxJ0&amp;t=441s</a:t>
            </a:r>
          </a:p>
        </p:txBody>
      </p:sp>
    </p:spTree>
    <p:extLst>
      <p:ext uri="{BB962C8B-B14F-4D97-AF65-F5344CB8AC3E}">
        <p14:creationId xmlns:p14="http://schemas.microsoft.com/office/powerpoint/2010/main" val="1045423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600" b="1" dirty="0" smtClean="0"/>
              <a:t>Nominal Scale</a:t>
            </a:r>
            <a:endParaRPr lang="ru-RU" sz="3600" b="1" dirty="0"/>
          </a:p>
        </p:txBody>
      </p:sp>
      <p:sp>
        <p:nvSpPr>
          <p:cNvPr id="5" name="Текст 4"/>
          <p:cNvSpPr>
            <a:spLocks noGrp="1"/>
          </p:cNvSpPr>
          <p:nvPr>
            <p:ph type="body" sz="quarter" idx="12"/>
          </p:nvPr>
        </p:nvSpPr>
        <p:spPr/>
        <p:txBody>
          <a:bodyPr numCol="1"/>
          <a:lstStyle/>
          <a:p>
            <a:pPr algn="just">
              <a:lnSpc>
                <a:spcPct val="90000"/>
              </a:lnSpc>
            </a:pPr>
            <a:r>
              <a:rPr lang="en-GB" sz="2800" dirty="0"/>
              <a:t>	</a:t>
            </a:r>
            <a:r>
              <a:rPr lang="en-GB" sz="2400" dirty="0" smtClean="0">
                <a:solidFill>
                  <a:schemeClr val="bg2">
                    <a:lumMod val="10000"/>
                  </a:schemeClr>
                </a:solidFill>
              </a:rPr>
              <a:t>Data </a:t>
            </a:r>
            <a:r>
              <a:rPr lang="en-GB" sz="2400" dirty="0">
                <a:solidFill>
                  <a:schemeClr val="bg2">
                    <a:lumMod val="10000"/>
                  </a:schemeClr>
                </a:solidFill>
              </a:rPr>
              <a:t>values represent categories with no intrinsic </a:t>
            </a:r>
            <a:r>
              <a:rPr lang="en-GB" sz="2400" dirty="0" smtClean="0">
                <a:solidFill>
                  <a:schemeClr val="bg2">
                    <a:lumMod val="10000"/>
                  </a:schemeClr>
                </a:solidFill>
              </a:rPr>
              <a:t>order, sequence </a:t>
            </a:r>
            <a:r>
              <a:rPr lang="en-GB" sz="2400" dirty="0">
                <a:solidFill>
                  <a:schemeClr val="bg2">
                    <a:lumMod val="10000"/>
                  </a:schemeClr>
                </a:solidFill>
              </a:rPr>
              <a:t>of categories is </a:t>
            </a:r>
            <a:r>
              <a:rPr lang="en-GB" sz="2400" dirty="0" smtClean="0">
                <a:solidFill>
                  <a:schemeClr val="bg2">
                    <a:lumMod val="10000"/>
                  </a:schemeClr>
                </a:solidFill>
              </a:rPr>
              <a:t>arbitrary – ordering </a:t>
            </a:r>
            <a:r>
              <a:rPr lang="en-GB" sz="2400" dirty="0">
                <a:solidFill>
                  <a:schemeClr val="bg2">
                    <a:lumMod val="10000"/>
                  </a:schemeClr>
                </a:solidFill>
              </a:rPr>
              <a:t>has no meaning in and of itself:</a:t>
            </a:r>
          </a:p>
          <a:p>
            <a:pPr marL="1257300" lvl="2" indent="-342900">
              <a:lnSpc>
                <a:spcPct val="90000"/>
              </a:lnSpc>
              <a:buFont typeface="Arial" panose="020B0604020202020204" pitchFamily="34" charset="0"/>
              <a:buChar char="•"/>
            </a:pPr>
            <a:r>
              <a:rPr lang="en-GB" sz="2400" dirty="0" smtClean="0">
                <a:solidFill>
                  <a:schemeClr val="bg2">
                    <a:lumMod val="10000"/>
                  </a:schemeClr>
                </a:solidFill>
              </a:rPr>
              <a:t>country </a:t>
            </a:r>
            <a:r>
              <a:rPr lang="en-GB" sz="2400" dirty="0">
                <a:solidFill>
                  <a:schemeClr val="bg2">
                    <a:lumMod val="10000"/>
                  </a:schemeClr>
                </a:solidFill>
              </a:rPr>
              <a:t>of origin: Wales, Scotland, Germany…</a:t>
            </a:r>
          </a:p>
          <a:p>
            <a:pPr marL="1257300" lvl="2" indent="-342900">
              <a:lnSpc>
                <a:spcPct val="90000"/>
              </a:lnSpc>
              <a:buFont typeface="Arial" panose="020B0604020202020204" pitchFamily="34" charset="0"/>
              <a:buChar char="•"/>
            </a:pPr>
            <a:r>
              <a:rPr lang="fr-FR" sz="2400" dirty="0">
                <a:solidFill>
                  <a:schemeClr val="bg2">
                    <a:lumMod val="10000"/>
                  </a:schemeClr>
                </a:solidFill>
              </a:rPr>
              <a:t>car manufacturers</a:t>
            </a:r>
            <a:r>
              <a:rPr lang="en-GB" sz="2400" dirty="0">
                <a:solidFill>
                  <a:schemeClr val="bg2">
                    <a:lumMod val="10000"/>
                  </a:schemeClr>
                </a:solidFill>
              </a:rPr>
              <a:t>: Kia, Tesla</a:t>
            </a:r>
            <a:r>
              <a:rPr lang="en-GB" sz="2400" dirty="0" smtClean="0">
                <a:solidFill>
                  <a:schemeClr val="bg2">
                    <a:lumMod val="10000"/>
                  </a:schemeClr>
                </a:solidFill>
              </a:rPr>
              <a:t>, Mazda</a:t>
            </a:r>
            <a:endParaRPr lang="en-GB" sz="2400" dirty="0">
              <a:solidFill>
                <a:schemeClr val="bg2">
                  <a:lumMod val="10000"/>
                </a:schemeClr>
              </a:solidFill>
            </a:endParaRPr>
          </a:p>
          <a:p>
            <a:pPr marL="1257300" lvl="2" indent="-342900">
              <a:lnSpc>
                <a:spcPct val="90000"/>
              </a:lnSpc>
              <a:buFont typeface="Arial" panose="020B0604020202020204" pitchFamily="34" charset="0"/>
              <a:buChar char="•"/>
            </a:pPr>
            <a:r>
              <a:rPr lang="en-GB" sz="2400" dirty="0" smtClean="0">
                <a:solidFill>
                  <a:schemeClr val="bg2">
                    <a:lumMod val="10000"/>
                  </a:schemeClr>
                </a:solidFill>
              </a:rPr>
              <a:t>job category: manager, it-specialist, </a:t>
            </a:r>
            <a:r>
              <a:rPr lang="en-US" sz="2400" dirty="0" smtClean="0">
                <a:solidFill>
                  <a:schemeClr val="bg2">
                    <a:lumMod val="10000"/>
                  </a:schemeClr>
                </a:solidFill>
              </a:rPr>
              <a:t>cleaner</a:t>
            </a:r>
            <a:endParaRPr lang="en-GB" sz="2400" dirty="0">
              <a:solidFill>
                <a:schemeClr val="bg2">
                  <a:lumMod val="10000"/>
                </a:schemeClr>
              </a:solidFill>
            </a:endParaRPr>
          </a:p>
          <a:p>
            <a:pPr marL="1257300" lvl="2" indent="-342900">
              <a:lnSpc>
                <a:spcPct val="90000"/>
              </a:lnSpc>
              <a:buFont typeface="Arial" panose="020B0604020202020204" pitchFamily="34" charset="0"/>
              <a:buChar char="•"/>
            </a:pPr>
            <a:r>
              <a:rPr lang="en-GB" sz="2400" dirty="0" smtClean="0">
                <a:solidFill>
                  <a:schemeClr val="bg2">
                    <a:lumMod val="10000"/>
                  </a:schemeClr>
                </a:solidFill>
              </a:rPr>
              <a:t>company department: production, purchasing, HR, R&amp;D</a:t>
            </a:r>
          </a:p>
          <a:p>
            <a:pPr marL="80963" lvl="2" indent="833438">
              <a:lnSpc>
                <a:spcPct val="90000"/>
              </a:lnSpc>
            </a:pPr>
            <a:r>
              <a:rPr lang="en-GB" sz="2400" dirty="0" smtClean="0">
                <a:solidFill>
                  <a:schemeClr val="bg2">
                    <a:lumMod val="10000"/>
                  </a:schemeClr>
                </a:solidFill>
              </a:rPr>
              <a:t>Nominal </a:t>
            </a:r>
            <a:r>
              <a:rPr lang="en-GB" sz="2400" dirty="0">
                <a:solidFill>
                  <a:schemeClr val="bg2">
                    <a:lumMod val="10000"/>
                  </a:schemeClr>
                </a:solidFill>
              </a:rPr>
              <a:t>variables can be either string (alphanumeric) or numeric values that represent distinct categories (e.g., 1=Male, 2=Female).</a:t>
            </a:r>
          </a:p>
          <a:p>
            <a:pPr marL="25400" indent="-25400" algn="just"/>
            <a:r>
              <a:rPr lang="ru-RU" sz="2400" dirty="0">
                <a:solidFill>
                  <a:schemeClr val="bg2">
                    <a:lumMod val="10000"/>
                  </a:schemeClr>
                </a:solidFill>
              </a:rPr>
              <a:t>		</a:t>
            </a:r>
            <a:endParaRPr lang="en-US" sz="2400" dirty="0">
              <a:solidFill>
                <a:schemeClr val="bg2">
                  <a:lumMod val="10000"/>
                </a:schemeClr>
              </a:solidFill>
            </a:endParaRPr>
          </a:p>
          <a:p>
            <a:endParaRPr lang="ru-RU" sz="2400" dirty="0">
              <a:solidFill>
                <a:schemeClr val="bg2">
                  <a:lumMod val="10000"/>
                </a:schemeClr>
              </a:solidFill>
            </a:endParaRPr>
          </a:p>
          <a:p>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717778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600" b="1" dirty="0" smtClean="0"/>
              <a:t>Ordinal Scale</a:t>
            </a:r>
            <a:endParaRPr lang="ru-RU" sz="3600" b="1" dirty="0"/>
          </a:p>
        </p:txBody>
      </p:sp>
      <p:sp>
        <p:nvSpPr>
          <p:cNvPr id="5" name="Текст 4"/>
          <p:cNvSpPr>
            <a:spLocks noGrp="1"/>
          </p:cNvSpPr>
          <p:nvPr>
            <p:ph type="body" sz="quarter" idx="12"/>
          </p:nvPr>
        </p:nvSpPr>
        <p:spPr/>
        <p:txBody>
          <a:bodyPr numCol="1"/>
          <a:lstStyle/>
          <a:p>
            <a:pPr marL="25400" indent="-25400" algn="just"/>
            <a:r>
              <a:rPr lang="ru-RU" sz="2400" dirty="0">
                <a:solidFill>
                  <a:schemeClr val="bg2">
                    <a:lumMod val="10000"/>
                  </a:schemeClr>
                </a:solidFill>
              </a:rPr>
              <a:t>	</a:t>
            </a:r>
            <a:r>
              <a:rPr lang="en-GB" sz="2400" dirty="0" smtClean="0">
                <a:solidFill>
                  <a:schemeClr val="bg2">
                    <a:lumMod val="10000"/>
                  </a:schemeClr>
                </a:solidFill>
              </a:rPr>
              <a:t>Values </a:t>
            </a:r>
            <a:r>
              <a:rPr lang="en-GB" sz="2400" dirty="0">
                <a:solidFill>
                  <a:schemeClr val="bg2">
                    <a:lumMod val="10000"/>
                  </a:schemeClr>
                </a:solidFill>
              </a:rPr>
              <a:t>fall within discrete but ordered </a:t>
            </a:r>
            <a:r>
              <a:rPr lang="en-GB" sz="2400" dirty="0" smtClean="0">
                <a:solidFill>
                  <a:schemeClr val="bg2">
                    <a:lumMod val="10000"/>
                  </a:schemeClr>
                </a:solidFill>
              </a:rPr>
              <a:t>categories</a:t>
            </a:r>
            <a:r>
              <a:rPr lang="ru-RU" sz="2400" dirty="0" smtClean="0">
                <a:solidFill>
                  <a:schemeClr val="bg2">
                    <a:lumMod val="10000"/>
                  </a:schemeClr>
                </a:solidFill>
              </a:rPr>
              <a:t>, </a:t>
            </a:r>
            <a:r>
              <a:rPr lang="en-GB" sz="2400" dirty="0" smtClean="0">
                <a:solidFill>
                  <a:schemeClr val="bg2">
                    <a:lumMod val="10000"/>
                  </a:schemeClr>
                </a:solidFill>
              </a:rPr>
              <a:t>the </a:t>
            </a:r>
            <a:r>
              <a:rPr lang="en-GB" sz="2400" dirty="0">
                <a:solidFill>
                  <a:schemeClr val="bg2">
                    <a:lumMod val="10000"/>
                  </a:schemeClr>
                </a:solidFill>
              </a:rPr>
              <a:t>sequence of categories has </a:t>
            </a:r>
            <a:r>
              <a:rPr lang="en-GB" sz="2400" dirty="0" smtClean="0">
                <a:solidFill>
                  <a:schemeClr val="bg2">
                    <a:lumMod val="10000"/>
                  </a:schemeClr>
                </a:solidFill>
              </a:rPr>
              <a:t>meaning</a:t>
            </a:r>
            <a:r>
              <a:rPr lang="ru-RU" sz="2400" dirty="0" smtClean="0">
                <a:solidFill>
                  <a:schemeClr val="bg2">
                    <a:lumMod val="10000"/>
                  </a:schemeClr>
                </a:solidFill>
              </a:rPr>
              <a:t>.</a:t>
            </a:r>
            <a:endParaRPr lang="en-GB" sz="2400" dirty="0">
              <a:solidFill>
                <a:schemeClr val="bg2">
                  <a:lumMod val="10000"/>
                </a:schemeClr>
              </a:solidFill>
            </a:endParaRPr>
          </a:p>
          <a:p>
            <a:pPr marL="342900" lvl="2" indent="-342900" algn="just">
              <a:spcBef>
                <a:spcPts val="1200"/>
              </a:spcBef>
              <a:buFont typeface="Arial" panose="020B0604020202020204" pitchFamily="34" charset="0"/>
              <a:buChar char="•"/>
            </a:pPr>
            <a:r>
              <a:rPr lang="en-GB" sz="2400" dirty="0">
                <a:solidFill>
                  <a:schemeClr val="bg2">
                    <a:lumMod val="10000"/>
                  </a:schemeClr>
                </a:solidFill>
              </a:rPr>
              <a:t>E</a:t>
            </a:r>
            <a:r>
              <a:rPr lang="en-GB" sz="2400" dirty="0" smtClean="0">
                <a:solidFill>
                  <a:schemeClr val="bg2">
                    <a:lumMod val="10000"/>
                  </a:schemeClr>
                </a:solidFill>
              </a:rPr>
              <a:t>ducation </a:t>
            </a:r>
            <a:r>
              <a:rPr lang="en-GB" sz="2400" dirty="0">
                <a:solidFill>
                  <a:schemeClr val="bg2">
                    <a:lumMod val="10000"/>
                  </a:schemeClr>
                </a:solidFill>
              </a:rPr>
              <a:t>categories</a:t>
            </a:r>
            <a:r>
              <a:rPr lang="en-GB" sz="2400" dirty="0" smtClean="0">
                <a:solidFill>
                  <a:schemeClr val="bg2">
                    <a:lumMod val="10000"/>
                  </a:schemeClr>
                </a:solidFill>
              </a:rPr>
              <a:t>:</a:t>
            </a:r>
            <a:r>
              <a:rPr lang="ru-RU" sz="2400" dirty="0" smtClean="0">
                <a:solidFill>
                  <a:schemeClr val="bg2">
                    <a:lumMod val="10000"/>
                  </a:schemeClr>
                </a:solidFill>
              </a:rPr>
              <a:t> </a:t>
            </a:r>
            <a:r>
              <a:rPr lang="en-GB" sz="2400" dirty="0" smtClean="0">
                <a:solidFill>
                  <a:schemeClr val="bg2">
                    <a:lumMod val="10000"/>
                  </a:schemeClr>
                </a:solidFill>
              </a:rPr>
              <a:t>1 </a:t>
            </a:r>
            <a:r>
              <a:rPr lang="en-GB" sz="2400" dirty="0">
                <a:solidFill>
                  <a:schemeClr val="bg2">
                    <a:lumMod val="10000"/>
                  </a:schemeClr>
                </a:solidFill>
              </a:rPr>
              <a:t>= </a:t>
            </a:r>
            <a:r>
              <a:rPr lang="en-GB" sz="2400" dirty="0" smtClean="0">
                <a:solidFill>
                  <a:schemeClr val="bg2">
                    <a:lumMod val="10000"/>
                  </a:schemeClr>
                </a:solidFill>
              </a:rPr>
              <a:t>primary</a:t>
            </a:r>
            <a:r>
              <a:rPr lang="ru-RU" sz="2400" dirty="0" smtClean="0">
                <a:solidFill>
                  <a:schemeClr val="bg2">
                    <a:lumMod val="10000"/>
                  </a:schemeClr>
                </a:solidFill>
              </a:rPr>
              <a:t>, </a:t>
            </a:r>
            <a:r>
              <a:rPr lang="en-GB" sz="2400" dirty="0" smtClean="0">
                <a:solidFill>
                  <a:schemeClr val="bg2">
                    <a:lumMod val="10000"/>
                  </a:schemeClr>
                </a:solidFill>
              </a:rPr>
              <a:t>2 </a:t>
            </a:r>
            <a:r>
              <a:rPr lang="en-GB" sz="2400" dirty="0">
                <a:solidFill>
                  <a:schemeClr val="bg2">
                    <a:lumMod val="10000"/>
                  </a:schemeClr>
                </a:solidFill>
              </a:rPr>
              <a:t>= </a:t>
            </a:r>
            <a:r>
              <a:rPr lang="en-GB" sz="2400" dirty="0" smtClean="0">
                <a:solidFill>
                  <a:schemeClr val="bg2">
                    <a:lumMod val="10000"/>
                  </a:schemeClr>
                </a:solidFill>
              </a:rPr>
              <a:t>secondary</a:t>
            </a:r>
            <a:r>
              <a:rPr lang="ru-RU" sz="2400" dirty="0" smtClean="0">
                <a:solidFill>
                  <a:schemeClr val="bg2">
                    <a:lumMod val="10000"/>
                  </a:schemeClr>
                </a:solidFill>
              </a:rPr>
              <a:t>, </a:t>
            </a:r>
            <a:r>
              <a:rPr lang="en-GB" sz="2400" dirty="0" smtClean="0">
                <a:solidFill>
                  <a:schemeClr val="bg2">
                    <a:lumMod val="10000"/>
                  </a:schemeClr>
                </a:solidFill>
              </a:rPr>
              <a:t>3 </a:t>
            </a:r>
            <a:r>
              <a:rPr lang="en-GB" sz="2400" dirty="0">
                <a:solidFill>
                  <a:schemeClr val="bg2">
                    <a:lumMod val="10000"/>
                  </a:schemeClr>
                </a:solidFill>
              </a:rPr>
              <a:t>= </a:t>
            </a:r>
            <a:r>
              <a:rPr lang="en-GB" sz="2400" dirty="0" smtClean="0">
                <a:solidFill>
                  <a:schemeClr val="bg2">
                    <a:lumMod val="10000"/>
                  </a:schemeClr>
                </a:solidFill>
              </a:rPr>
              <a:t>college</a:t>
            </a:r>
            <a:r>
              <a:rPr lang="ru-RU" sz="2400" dirty="0" smtClean="0">
                <a:solidFill>
                  <a:schemeClr val="bg2">
                    <a:lumMod val="10000"/>
                  </a:schemeClr>
                </a:solidFill>
              </a:rPr>
              <a:t>,</a:t>
            </a:r>
            <a:r>
              <a:rPr lang="ru-RU" sz="2400" dirty="0">
                <a:solidFill>
                  <a:schemeClr val="bg2">
                    <a:lumMod val="10000"/>
                  </a:schemeClr>
                </a:solidFill>
              </a:rPr>
              <a:t> </a:t>
            </a:r>
            <a:r>
              <a:rPr lang="ru-RU" sz="2400" dirty="0" smtClean="0">
                <a:solidFill>
                  <a:schemeClr val="bg2">
                    <a:lumMod val="10000"/>
                  </a:schemeClr>
                </a:solidFill>
              </a:rPr>
              <a:t>       </a:t>
            </a:r>
            <a:r>
              <a:rPr lang="en-GB" sz="2400" dirty="0" smtClean="0">
                <a:solidFill>
                  <a:schemeClr val="bg2">
                    <a:lumMod val="10000"/>
                  </a:schemeClr>
                </a:solidFill>
              </a:rPr>
              <a:t>4 </a:t>
            </a:r>
            <a:r>
              <a:rPr lang="en-GB" sz="2400" dirty="0">
                <a:solidFill>
                  <a:schemeClr val="bg2">
                    <a:lumMod val="10000"/>
                  </a:schemeClr>
                </a:solidFill>
              </a:rPr>
              <a:t>= university </a:t>
            </a:r>
            <a:r>
              <a:rPr lang="en-GB" sz="2400" dirty="0" smtClean="0">
                <a:solidFill>
                  <a:schemeClr val="bg2">
                    <a:lumMod val="10000"/>
                  </a:schemeClr>
                </a:solidFill>
              </a:rPr>
              <a:t>undergraduate</a:t>
            </a:r>
            <a:r>
              <a:rPr lang="ru-RU" sz="2400" dirty="0" smtClean="0">
                <a:solidFill>
                  <a:schemeClr val="bg2">
                    <a:lumMod val="10000"/>
                  </a:schemeClr>
                </a:solidFill>
              </a:rPr>
              <a:t>, </a:t>
            </a:r>
            <a:r>
              <a:rPr lang="en-GB" sz="2400" dirty="0" smtClean="0">
                <a:solidFill>
                  <a:schemeClr val="bg2">
                    <a:lumMod val="10000"/>
                  </a:schemeClr>
                </a:solidFill>
              </a:rPr>
              <a:t>5 </a:t>
            </a:r>
            <a:r>
              <a:rPr lang="en-GB" sz="2400" dirty="0">
                <a:solidFill>
                  <a:schemeClr val="bg2">
                    <a:lumMod val="10000"/>
                  </a:schemeClr>
                </a:solidFill>
              </a:rPr>
              <a:t>= university postgraduate </a:t>
            </a:r>
            <a:r>
              <a:rPr lang="en-GB" sz="2400" dirty="0" smtClean="0">
                <a:solidFill>
                  <a:schemeClr val="bg2">
                    <a:lumMod val="10000"/>
                  </a:schemeClr>
                </a:solidFill>
              </a:rPr>
              <a:t>masters</a:t>
            </a:r>
            <a:r>
              <a:rPr lang="ru-RU" sz="2400" dirty="0" smtClean="0">
                <a:solidFill>
                  <a:schemeClr val="bg2">
                    <a:lumMod val="10000"/>
                  </a:schemeClr>
                </a:solidFill>
              </a:rPr>
              <a:t>, </a:t>
            </a:r>
            <a:r>
              <a:rPr lang="en-GB" sz="2400" dirty="0" smtClean="0">
                <a:solidFill>
                  <a:schemeClr val="bg2">
                    <a:lumMod val="10000"/>
                  </a:schemeClr>
                </a:solidFill>
              </a:rPr>
              <a:t>6 </a:t>
            </a:r>
            <a:r>
              <a:rPr lang="en-GB" sz="2400" dirty="0">
                <a:solidFill>
                  <a:schemeClr val="bg2">
                    <a:lumMod val="10000"/>
                  </a:schemeClr>
                </a:solidFill>
              </a:rPr>
              <a:t>= university postgraduate </a:t>
            </a:r>
            <a:r>
              <a:rPr lang="en-US" sz="2400" dirty="0">
                <a:solidFill>
                  <a:schemeClr val="bg2">
                    <a:lumMod val="10000"/>
                  </a:schemeClr>
                </a:solidFill>
              </a:rPr>
              <a:t>P</a:t>
            </a:r>
            <a:r>
              <a:rPr lang="en-GB" sz="2400" dirty="0" err="1" smtClean="0">
                <a:solidFill>
                  <a:schemeClr val="bg2">
                    <a:lumMod val="10000"/>
                  </a:schemeClr>
                </a:solidFill>
              </a:rPr>
              <a:t>hD</a:t>
            </a:r>
            <a:endParaRPr lang="en-GB" sz="2400" dirty="0">
              <a:solidFill>
                <a:schemeClr val="bg2">
                  <a:lumMod val="10000"/>
                </a:schemeClr>
              </a:solidFill>
            </a:endParaRPr>
          </a:p>
          <a:p>
            <a:pPr marL="342900" lvl="2" indent="-342900" algn="just">
              <a:spcBef>
                <a:spcPts val="1200"/>
              </a:spcBef>
              <a:buFont typeface="Arial" panose="020B0604020202020204" pitchFamily="34" charset="0"/>
              <a:buChar char="•"/>
            </a:pPr>
            <a:r>
              <a:rPr lang="en-US" sz="2400" dirty="0" smtClean="0">
                <a:solidFill>
                  <a:schemeClr val="bg2">
                    <a:lumMod val="10000"/>
                  </a:schemeClr>
                </a:solidFill>
              </a:rPr>
              <a:t>Wealth level</a:t>
            </a:r>
            <a:r>
              <a:rPr lang="en-GB" sz="2400" dirty="0" smtClean="0">
                <a:solidFill>
                  <a:schemeClr val="bg2">
                    <a:lumMod val="10000"/>
                  </a:schemeClr>
                </a:solidFill>
              </a:rPr>
              <a:t>: </a:t>
            </a:r>
            <a:r>
              <a:rPr lang="en-GB" sz="2400" dirty="0">
                <a:solidFill>
                  <a:schemeClr val="bg2">
                    <a:lumMod val="10000"/>
                  </a:schemeClr>
                </a:solidFill>
              </a:rPr>
              <a:t>1= </a:t>
            </a:r>
            <a:r>
              <a:rPr lang="en-GB" sz="2400" dirty="0" smtClean="0">
                <a:solidFill>
                  <a:schemeClr val="bg2">
                    <a:lumMod val="10000"/>
                  </a:schemeClr>
                </a:solidFill>
              </a:rPr>
              <a:t>very </a:t>
            </a:r>
            <a:r>
              <a:rPr lang="en-GB" sz="2400" dirty="0">
                <a:solidFill>
                  <a:schemeClr val="bg2">
                    <a:lumMod val="10000"/>
                  </a:schemeClr>
                </a:solidFill>
              </a:rPr>
              <a:t>poor, 2= poor, 3=good, 4=very </a:t>
            </a:r>
            <a:r>
              <a:rPr lang="en-GB" sz="2400" dirty="0" smtClean="0">
                <a:solidFill>
                  <a:schemeClr val="bg2">
                    <a:lumMod val="10000"/>
                  </a:schemeClr>
                </a:solidFill>
              </a:rPr>
              <a:t>good</a:t>
            </a:r>
          </a:p>
          <a:p>
            <a:pPr marL="342900" lvl="2" indent="-342900" algn="just">
              <a:spcBef>
                <a:spcPts val="1200"/>
              </a:spcBef>
              <a:buFont typeface="Arial" panose="020B0604020202020204" pitchFamily="34" charset="0"/>
              <a:buChar char="•"/>
            </a:pPr>
            <a:r>
              <a:rPr lang="en-GB" sz="2400" dirty="0" smtClean="0">
                <a:solidFill>
                  <a:schemeClr val="bg2">
                    <a:lumMod val="10000"/>
                  </a:schemeClr>
                </a:solidFill>
              </a:rPr>
              <a:t>Satisfaction </a:t>
            </a:r>
            <a:r>
              <a:rPr lang="en-GB" sz="2400" dirty="0">
                <a:solidFill>
                  <a:schemeClr val="bg2">
                    <a:lumMod val="10000"/>
                  </a:schemeClr>
                </a:solidFill>
              </a:rPr>
              <a:t>level (</a:t>
            </a:r>
            <a:r>
              <a:rPr lang="fr-FR" sz="2400" dirty="0">
                <a:solidFill>
                  <a:schemeClr val="bg2">
                    <a:lumMod val="10000"/>
                  </a:schemeClr>
                </a:solidFill>
              </a:rPr>
              <a:t>Likert scale</a:t>
            </a:r>
            <a:r>
              <a:rPr lang="en-GB" sz="2400" dirty="0">
                <a:solidFill>
                  <a:schemeClr val="bg2">
                    <a:lumMod val="10000"/>
                  </a:schemeClr>
                </a:solidFill>
              </a:rPr>
              <a:t>): 1 = </a:t>
            </a:r>
            <a:r>
              <a:rPr lang="en-US" sz="2400" dirty="0" smtClean="0">
                <a:solidFill>
                  <a:schemeClr val="bg2">
                    <a:lumMod val="10000"/>
                  </a:schemeClr>
                </a:solidFill>
              </a:rPr>
              <a:t>very </a:t>
            </a:r>
            <a:r>
              <a:rPr lang="en-US" sz="2400" dirty="0">
                <a:solidFill>
                  <a:schemeClr val="bg2">
                    <a:lumMod val="10000"/>
                  </a:schemeClr>
                </a:solidFill>
              </a:rPr>
              <a:t>satisfied, </a:t>
            </a:r>
            <a:r>
              <a:rPr lang="en-US" sz="2400" dirty="0" smtClean="0">
                <a:solidFill>
                  <a:schemeClr val="bg2">
                    <a:lumMod val="10000"/>
                  </a:schemeClr>
                </a:solidFill>
              </a:rPr>
              <a:t/>
            </a:r>
            <a:br>
              <a:rPr lang="en-US" sz="2400" dirty="0" smtClean="0">
                <a:solidFill>
                  <a:schemeClr val="bg2">
                    <a:lumMod val="10000"/>
                  </a:schemeClr>
                </a:solidFill>
              </a:rPr>
            </a:br>
            <a:r>
              <a:rPr lang="en-US" sz="2400" dirty="0" smtClean="0">
                <a:solidFill>
                  <a:schemeClr val="bg2">
                    <a:lumMod val="10000"/>
                  </a:schemeClr>
                </a:solidFill>
              </a:rPr>
              <a:t>2 </a:t>
            </a:r>
            <a:r>
              <a:rPr lang="en-US" sz="2400" dirty="0">
                <a:solidFill>
                  <a:schemeClr val="bg2">
                    <a:lumMod val="10000"/>
                  </a:schemeClr>
                </a:solidFill>
              </a:rPr>
              <a:t>= </a:t>
            </a:r>
            <a:r>
              <a:rPr lang="en-US" sz="2400" dirty="0" smtClean="0">
                <a:solidFill>
                  <a:schemeClr val="bg2">
                    <a:lumMod val="10000"/>
                  </a:schemeClr>
                </a:solidFill>
              </a:rPr>
              <a:t>somewhat satisfied, 3 </a:t>
            </a:r>
            <a:r>
              <a:rPr lang="en-US" sz="2400" dirty="0">
                <a:solidFill>
                  <a:schemeClr val="bg2">
                    <a:lumMod val="10000"/>
                  </a:schemeClr>
                </a:solidFill>
              </a:rPr>
              <a:t>= neither satisfied nor dissatisfied, </a:t>
            </a:r>
            <a:r>
              <a:rPr lang="en-US" sz="2400" dirty="0" smtClean="0">
                <a:solidFill>
                  <a:schemeClr val="bg2">
                    <a:lumMod val="10000"/>
                  </a:schemeClr>
                </a:solidFill>
              </a:rPr>
              <a:t/>
            </a:r>
            <a:br>
              <a:rPr lang="en-US" sz="2400" dirty="0" smtClean="0">
                <a:solidFill>
                  <a:schemeClr val="bg2">
                    <a:lumMod val="10000"/>
                  </a:schemeClr>
                </a:solidFill>
              </a:rPr>
            </a:br>
            <a:r>
              <a:rPr lang="en-US" sz="2400" dirty="0" smtClean="0">
                <a:solidFill>
                  <a:schemeClr val="bg2">
                    <a:lumMod val="10000"/>
                  </a:schemeClr>
                </a:solidFill>
              </a:rPr>
              <a:t>4 </a:t>
            </a:r>
            <a:r>
              <a:rPr lang="en-US" sz="2400" dirty="0">
                <a:solidFill>
                  <a:schemeClr val="bg2">
                    <a:lumMod val="10000"/>
                  </a:schemeClr>
                </a:solidFill>
              </a:rPr>
              <a:t>= somewhat dissatisfied</a:t>
            </a:r>
            <a:r>
              <a:rPr lang="en-US" sz="2400" dirty="0" smtClean="0">
                <a:solidFill>
                  <a:schemeClr val="bg2">
                    <a:lumMod val="10000"/>
                  </a:schemeClr>
                </a:solidFill>
              </a:rPr>
              <a:t>, 5 </a:t>
            </a:r>
            <a:r>
              <a:rPr lang="en-US" sz="2400" dirty="0">
                <a:solidFill>
                  <a:schemeClr val="bg2">
                    <a:lumMod val="10000"/>
                  </a:schemeClr>
                </a:solidFill>
              </a:rPr>
              <a:t>= very dissatisfied</a:t>
            </a:r>
          </a:p>
          <a:p>
            <a:pPr marL="25400" indent="-25400" algn="just"/>
            <a:endParaRPr lang="ru-RU" sz="2400" dirty="0">
              <a:solidFill>
                <a:schemeClr val="bg2">
                  <a:lumMod val="10000"/>
                </a:schemeClr>
              </a:solidFill>
            </a:endParaRPr>
          </a:p>
          <a:p>
            <a:pPr marL="25400" indent="-25400" algn="just"/>
            <a:endParaRPr lang="ru-RU" sz="2400" dirty="0">
              <a:solidFill>
                <a:schemeClr val="bg2">
                  <a:lumMod val="10000"/>
                </a:schemeClr>
              </a:solidFill>
            </a:endParaRPr>
          </a:p>
          <a:p>
            <a:pPr marL="25400" indent="-25400" algn="just"/>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3752208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447790"/>
            <a:ext cx="11203332" cy="777025"/>
          </a:xfrm>
        </p:spPr>
        <p:txBody>
          <a:bodyPr>
            <a:noAutofit/>
          </a:bodyPr>
          <a:lstStyle/>
          <a:p>
            <a:r>
              <a:rPr lang="en-US" sz="3600" b="1" dirty="0" smtClean="0"/>
              <a:t>Interval Scale</a:t>
            </a:r>
            <a:endParaRPr lang="ru-RU" sz="3600" b="1" dirty="0"/>
          </a:p>
        </p:txBody>
      </p:sp>
      <p:sp>
        <p:nvSpPr>
          <p:cNvPr id="5" name="Текст 4"/>
          <p:cNvSpPr>
            <a:spLocks noGrp="1"/>
          </p:cNvSpPr>
          <p:nvPr>
            <p:ph type="body" sz="quarter" idx="12"/>
          </p:nvPr>
        </p:nvSpPr>
        <p:spPr/>
        <p:txBody>
          <a:bodyPr numCol="1"/>
          <a:lstStyle/>
          <a:p>
            <a:pPr marL="25400" indent="-25400" algn="just">
              <a:lnSpc>
                <a:spcPct val="130000"/>
              </a:lnSpc>
            </a:pPr>
            <a:r>
              <a:rPr lang="ru-RU" sz="2400" dirty="0">
                <a:solidFill>
                  <a:schemeClr val="bg2">
                    <a:lumMod val="10000"/>
                  </a:schemeClr>
                </a:solidFill>
              </a:rPr>
              <a:t>	</a:t>
            </a:r>
            <a:r>
              <a:rPr lang="ru-RU" sz="2400" dirty="0" smtClean="0">
                <a:solidFill>
                  <a:schemeClr val="bg2">
                    <a:lumMod val="10000"/>
                  </a:schemeClr>
                </a:solidFill>
              </a:rPr>
              <a:t>	</a:t>
            </a:r>
            <a:r>
              <a:rPr lang="en-US" sz="2400" dirty="0">
                <a:solidFill>
                  <a:schemeClr val="bg2">
                    <a:lumMod val="10000"/>
                  </a:schemeClr>
                </a:solidFill>
              </a:rPr>
              <a:t>Interval Scale is defined as a numerical scale where </a:t>
            </a:r>
            <a:r>
              <a:rPr lang="en-US" sz="2400" dirty="0" smtClean="0">
                <a:solidFill>
                  <a:schemeClr val="bg2">
                    <a:lumMod val="10000"/>
                  </a:schemeClr>
                </a:solidFill>
              </a:rPr>
              <a:t>we can express </a:t>
            </a:r>
            <a:r>
              <a:rPr lang="en-US" sz="2400" dirty="0">
                <a:solidFill>
                  <a:schemeClr val="bg2">
                    <a:lumMod val="10000"/>
                  </a:schemeClr>
                </a:solidFill>
              </a:rPr>
              <a:t>and compare numerically the differences between </a:t>
            </a:r>
            <a:r>
              <a:rPr lang="en-US" sz="2400" dirty="0" smtClean="0">
                <a:solidFill>
                  <a:schemeClr val="bg2">
                    <a:lumMod val="10000"/>
                  </a:schemeClr>
                </a:solidFill>
              </a:rPr>
              <a:t>the values. </a:t>
            </a:r>
            <a:r>
              <a:rPr lang="en-US" sz="2400" dirty="0">
                <a:solidFill>
                  <a:schemeClr val="bg2">
                    <a:lumMod val="10000"/>
                  </a:schemeClr>
                </a:solidFill>
              </a:rPr>
              <a:t>Interval scales hold no true zero and can represent values below zero. For example, you can measure temperature below 0 degrees Celsius, such as -10 degrees. </a:t>
            </a:r>
            <a:r>
              <a:rPr lang="en-US" sz="2400" dirty="0" smtClean="0">
                <a:solidFill>
                  <a:schemeClr val="bg2">
                    <a:lumMod val="10000"/>
                  </a:schemeClr>
                </a:solidFill>
              </a:rPr>
              <a:t>For </a:t>
            </a:r>
            <a:r>
              <a:rPr lang="en-US" sz="2400" dirty="0">
                <a:solidFill>
                  <a:schemeClr val="bg2">
                    <a:lumMod val="10000"/>
                  </a:schemeClr>
                </a:solidFill>
              </a:rPr>
              <a:t>example, </a:t>
            </a:r>
            <a:r>
              <a:rPr lang="en-US" sz="2400" dirty="0" smtClean="0">
                <a:solidFill>
                  <a:schemeClr val="bg2">
                    <a:lumMod val="10000"/>
                  </a:schemeClr>
                </a:solidFill>
              </a:rPr>
              <a:t>sea </a:t>
            </a:r>
            <a:r>
              <a:rPr lang="en-US" sz="2400" dirty="0">
                <a:solidFill>
                  <a:schemeClr val="bg2">
                    <a:lumMod val="10000"/>
                  </a:schemeClr>
                </a:solidFill>
              </a:rPr>
              <a:t>water temperature in </a:t>
            </a:r>
            <a:r>
              <a:rPr lang="en-US" sz="2400" dirty="0" smtClean="0">
                <a:solidFill>
                  <a:schemeClr val="bg2">
                    <a:lumMod val="10000"/>
                  </a:schemeClr>
                </a:solidFill>
              </a:rPr>
              <a:t>Celsius in </a:t>
            </a:r>
            <a:r>
              <a:rPr lang="en-US" sz="2400" dirty="0">
                <a:solidFill>
                  <a:schemeClr val="bg2">
                    <a:lumMod val="10000"/>
                  </a:schemeClr>
                </a:solidFill>
              </a:rPr>
              <a:t>the morning is 18 degrees, in the evening </a:t>
            </a:r>
            <a:r>
              <a:rPr lang="en-US" sz="2400" dirty="0" smtClean="0">
                <a:solidFill>
                  <a:schemeClr val="bg2">
                    <a:lumMod val="10000"/>
                  </a:schemeClr>
                </a:solidFill>
              </a:rPr>
              <a:t>is 24 degrees, </a:t>
            </a:r>
            <a:r>
              <a:rPr lang="en-US" sz="2400" dirty="0">
                <a:solidFill>
                  <a:schemeClr val="bg2">
                    <a:lumMod val="10000"/>
                  </a:schemeClr>
                </a:solidFill>
              </a:rPr>
              <a:t>i.e. </a:t>
            </a:r>
            <a:r>
              <a:rPr lang="en-US" sz="2400" dirty="0" smtClean="0">
                <a:solidFill>
                  <a:schemeClr val="bg2">
                    <a:lumMod val="10000"/>
                  </a:schemeClr>
                </a:solidFill>
              </a:rPr>
              <a:t>in the evening it’s </a:t>
            </a:r>
            <a:r>
              <a:rPr lang="en-US" sz="2400" dirty="0">
                <a:solidFill>
                  <a:schemeClr val="bg2">
                    <a:lumMod val="10000"/>
                  </a:schemeClr>
                </a:solidFill>
              </a:rPr>
              <a:t>5 degrees higher, but it cannot be said that it is 1.33 times higher</a:t>
            </a:r>
            <a:r>
              <a:rPr lang="en-US" sz="2400" dirty="0" smtClean="0">
                <a:solidFill>
                  <a:schemeClr val="bg2">
                    <a:lumMod val="10000"/>
                  </a:schemeClr>
                </a:solidFill>
              </a:rPr>
              <a:t>. </a:t>
            </a:r>
          </a:p>
          <a:p>
            <a:pPr marL="25400" indent="-25400" algn="just">
              <a:lnSpc>
                <a:spcPct val="130000"/>
              </a:lnSpc>
            </a:pPr>
            <a:endParaRPr lang="en-US" sz="2400" dirty="0">
              <a:solidFill>
                <a:schemeClr val="bg2">
                  <a:lumMod val="10000"/>
                </a:schemeClr>
              </a:solidFill>
            </a:endParaRPr>
          </a:p>
          <a:p>
            <a:pPr marL="25400" indent="-25400" algn="just">
              <a:lnSpc>
                <a:spcPct val="130000"/>
              </a:lnSpc>
            </a:pPr>
            <a:endParaRPr lang="en-US" sz="2400" dirty="0" smtClean="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1819154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600" b="1" dirty="0" smtClean="0"/>
              <a:t>Ratio Scale</a:t>
            </a:r>
            <a:endParaRPr lang="ru-RU" sz="3600" b="1" dirty="0"/>
          </a:p>
        </p:txBody>
      </p:sp>
      <p:sp>
        <p:nvSpPr>
          <p:cNvPr id="5" name="Текст 4"/>
          <p:cNvSpPr>
            <a:spLocks noGrp="1"/>
          </p:cNvSpPr>
          <p:nvPr>
            <p:ph type="body" sz="quarter" idx="12"/>
          </p:nvPr>
        </p:nvSpPr>
        <p:spPr/>
        <p:txBody>
          <a:bodyPr numCol="1"/>
          <a:lstStyle/>
          <a:p>
            <a:pPr marL="25400" indent="-25400" algn="just">
              <a:lnSpc>
                <a:spcPct val="130000"/>
              </a:lnSpc>
            </a:pPr>
            <a:r>
              <a:rPr lang="en-US" sz="2400" dirty="0" smtClean="0">
                <a:solidFill>
                  <a:schemeClr val="bg2">
                    <a:lumMod val="10000"/>
                  </a:schemeClr>
                </a:solidFill>
              </a:rPr>
              <a:t>		</a:t>
            </a:r>
            <a:r>
              <a:rPr lang="en-US" sz="2400" dirty="0">
                <a:solidFill>
                  <a:schemeClr val="bg2">
                    <a:lumMod val="10000"/>
                  </a:schemeClr>
                </a:solidFill>
              </a:rPr>
              <a:t>Ratio variables never fall below zero. Height and weight measure from 0 and above, but never fall below it. A ratio scale has the same properties as interval scales. You can use it to add, subtract, or count measurements. Ratio scales differ by having a character of origin, which is the starting or zero-point of the scale.</a:t>
            </a:r>
            <a:endParaRPr lang="ru-RU" sz="2400" dirty="0">
              <a:solidFill>
                <a:schemeClr val="bg2">
                  <a:lumMod val="10000"/>
                </a:schemeClr>
              </a:solidFill>
            </a:endParaRPr>
          </a:p>
          <a:p>
            <a:pPr marL="25400" indent="-25400" algn="just">
              <a:lnSpc>
                <a:spcPct val="130000"/>
              </a:lnSpc>
            </a:pPr>
            <a:endParaRPr lang="ru-RU" sz="2400" dirty="0">
              <a:solidFill>
                <a:schemeClr val="bg2">
                  <a:lumMod val="10000"/>
                </a:schemeClr>
              </a:solidFill>
            </a:endParaRPr>
          </a:p>
          <a:p>
            <a:pPr marL="25400" indent="-25400" algn="just">
              <a:lnSpc>
                <a:spcPct val="130000"/>
              </a:lnSpc>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2516997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142751"/>
            <a:ext cx="11057955" cy="777025"/>
          </a:xfrm>
        </p:spPr>
        <p:txBody>
          <a:bodyPr>
            <a:normAutofit/>
          </a:bodyPr>
          <a:lstStyle/>
          <a:p>
            <a:r>
              <a:rPr lang="en-US" sz="3600" b="1" dirty="0" smtClean="0"/>
              <a:t>Measurement Scales</a:t>
            </a:r>
            <a:endParaRPr lang="ru-RU" sz="3600" b="1" dirty="0"/>
          </a:p>
        </p:txBody>
      </p:sp>
      <p:sp>
        <p:nvSpPr>
          <p:cNvPr id="6" name="Текст 5"/>
          <p:cNvSpPr>
            <a:spLocks noGrp="1"/>
          </p:cNvSpPr>
          <p:nvPr>
            <p:ph type="body" sz="quarter" idx="15"/>
          </p:nvPr>
        </p:nvSpPr>
        <p:spPr/>
        <p:txBody>
          <a:bodyPr/>
          <a:lstStyle/>
          <a:p>
            <a:r>
              <a:rPr lang="fr-FR" dirty="0" smtClean="0"/>
              <a:t>Introduction</a:t>
            </a:r>
            <a:endParaRPr lang="ru-RU" dirty="0"/>
          </a:p>
        </p:txBody>
      </p:sp>
      <p:pic>
        <p:nvPicPr>
          <p:cNvPr id="8" name="Picture 2" descr="Картинки по запросу &quot;interval or ratio scal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682" y="2001421"/>
            <a:ext cx="8028384" cy="4293531"/>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971599" y="6360542"/>
            <a:ext cx="10491057" cy="307777"/>
          </a:xfrm>
          <a:prstGeom prst="rect">
            <a:avLst/>
          </a:prstGeom>
        </p:spPr>
        <p:txBody>
          <a:bodyPr wrap="square">
            <a:spAutoFit/>
          </a:bodyPr>
          <a:lstStyle/>
          <a:p>
            <a:r>
              <a:rPr lang="en-US" sz="1400" dirty="0" smtClean="0"/>
              <a:t>Source: </a:t>
            </a:r>
            <a:r>
              <a:rPr lang="ru-RU" sz="1400" dirty="0" smtClean="0"/>
              <a:t>https</a:t>
            </a:r>
            <a:r>
              <a:rPr lang="ru-RU" sz="1400" dirty="0"/>
              <a:t>://www.graphpad.com/support/faq/what-is-the-difference-between-ordinal-interval-and-ratio-variables-why-should-i-care/</a:t>
            </a:r>
          </a:p>
        </p:txBody>
      </p:sp>
    </p:spTree>
    <p:extLst>
      <p:ext uri="{BB962C8B-B14F-4D97-AF65-F5344CB8AC3E}">
        <p14:creationId xmlns:p14="http://schemas.microsoft.com/office/powerpoint/2010/main" val="488316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500" b="1" dirty="0" smtClean="0"/>
              <a:t>Course Objectives</a:t>
            </a:r>
            <a:endParaRPr lang="ru-RU" sz="3500" b="1" dirty="0"/>
          </a:p>
        </p:txBody>
      </p:sp>
      <p:sp>
        <p:nvSpPr>
          <p:cNvPr id="5" name="Текст 4"/>
          <p:cNvSpPr>
            <a:spLocks noGrp="1"/>
          </p:cNvSpPr>
          <p:nvPr>
            <p:ph type="body" sz="quarter" idx="12"/>
          </p:nvPr>
        </p:nvSpPr>
        <p:spPr>
          <a:xfrm>
            <a:off x="585897" y="2330676"/>
            <a:ext cx="11057971" cy="3745092"/>
          </a:xfrm>
        </p:spPr>
        <p:txBody>
          <a:bodyPr numCol="1"/>
          <a:lstStyle/>
          <a:p>
            <a:pPr marL="342900" indent="-342900" algn="just">
              <a:buFont typeface="Arial" panose="020B0604020202020204" pitchFamily="34" charset="0"/>
              <a:buChar char="•"/>
            </a:pPr>
            <a:r>
              <a:rPr lang="en-US" sz="2400" dirty="0" smtClean="0">
                <a:solidFill>
                  <a:schemeClr val="bg2">
                    <a:lumMod val="10000"/>
                  </a:schemeClr>
                </a:solidFill>
              </a:rPr>
              <a:t>give </a:t>
            </a:r>
            <a:r>
              <a:rPr lang="en-US" sz="2400" dirty="0">
                <a:solidFill>
                  <a:schemeClr val="bg2">
                    <a:lumMod val="10000"/>
                  </a:schemeClr>
                </a:solidFill>
              </a:rPr>
              <a:t>students an introduction to the most widely used </a:t>
            </a:r>
            <a:r>
              <a:rPr lang="en-US" sz="2400" dirty="0" smtClean="0">
                <a:solidFill>
                  <a:schemeClr val="bg2">
                    <a:lumMod val="10000"/>
                  </a:schemeClr>
                </a:solidFill>
              </a:rPr>
              <a:t>quantitative data </a:t>
            </a:r>
            <a:r>
              <a:rPr lang="en-US" sz="2400" dirty="0">
                <a:solidFill>
                  <a:schemeClr val="bg2">
                    <a:lumMod val="10000"/>
                  </a:schemeClr>
                </a:solidFill>
              </a:rPr>
              <a:t>analysis methods;</a:t>
            </a:r>
          </a:p>
          <a:p>
            <a:pPr marL="342900" indent="-342900" algn="just">
              <a:buFont typeface="Arial" panose="020B0604020202020204" pitchFamily="34" charset="0"/>
              <a:buChar char="•"/>
            </a:pPr>
            <a:r>
              <a:rPr lang="en-US" sz="2400" dirty="0">
                <a:solidFill>
                  <a:schemeClr val="bg2">
                    <a:lumMod val="10000"/>
                  </a:schemeClr>
                </a:solidFill>
              </a:rPr>
              <a:t>explain the data analysis methods using real data and concentrating on complications that may occur during the analysis in real-life research;</a:t>
            </a:r>
          </a:p>
          <a:p>
            <a:pPr marL="342900" indent="-342900" algn="just">
              <a:buFont typeface="Arial" panose="020B0604020202020204" pitchFamily="34" charset="0"/>
              <a:buChar char="•"/>
            </a:pPr>
            <a:r>
              <a:rPr lang="en-US" sz="2400" dirty="0">
                <a:solidFill>
                  <a:schemeClr val="bg2">
                    <a:lumMod val="10000"/>
                  </a:schemeClr>
                </a:solidFill>
              </a:rPr>
              <a:t>teach students how to organize their own research project using the knowledge obtained during the course;</a:t>
            </a:r>
          </a:p>
          <a:p>
            <a:pPr marL="342900" indent="-342900" algn="just">
              <a:buFont typeface="Arial" panose="020B0604020202020204" pitchFamily="34" charset="0"/>
              <a:buChar char="•"/>
            </a:pPr>
            <a:r>
              <a:rPr lang="en-US" sz="2400" dirty="0">
                <a:solidFill>
                  <a:schemeClr val="bg2">
                    <a:lumMod val="10000"/>
                  </a:schemeClr>
                </a:solidFill>
              </a:rPr>
              <a:t>explain how to use data analysis tools in the most effective way to perform the research tasks.</a:t>
            </a:r>
          </a:p>
          <a:p>
            <a:pPr algn="just">
              <a:spcBef>
                <a:spcPts val="0"/>
              </a:spcBef>
            </a:pPr>
            <a:endParaRPr lang="ru-RU" sz="21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1836945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202855"/>
            <a:ext cx="11057955" cy="777025"/>
          </a:xfrm>
        </p:spPr>
        <p:txBody>
          <a:bodyPr>
            <a:normAutofit/>
          </a:bodyPr>
          <a:lstStyle/>
          <a:p>
            <a:r>
              <a:rPr lang="en-US" sz="3600" b="1" dirty="0" smtClean="0"/>
              <a:t>Multiple-choice </a:t>
            </a:r>
            <a:r>
              <a:rPr lang="en-US" sz="3600" b="1" dirty="0"/>
              <a:t>questions</a:t>
            </a:r>
            <a:endParaRPr lang="ru-RU" sz="3600" b="1" dirty="0"/>
          </a:p>
        </p:txBody>
      </p:sp>
      <p:sp>
        <p:nvSpPr>
          <p:cNvPr id="5" name="Текст 4"/>
          <p:cNvSpPr>
            <a:spLocks noGrp="1"/>
          </p:cNvSpPr>
          <p:nvPr>
            <p:ph type="body" sz="quarter" idx="12"/>
          </p:nvPr>
        </p:nvSpPr>
        <p:spPr>
          <a:xfrm>
            <a:off x="585897" y="2034086"/>
            <a:ext cx="11057971" cy="3745092"/>
          </a:xfrm>
        </p:spPr>
        <p:txBody>
          <a:bodyPr numCol="1"/>
          <a:lstStyle/>
          <a:p>
            <a:pPr algn="just">
              <a:lnSpc>
                <a:spcPct val="80000"/>
              </a:lnSpc>
            </a:pPr>
            <a:r>
              <a:rPr lang="en-US" sz="2400" dirty="0" smtClean="0">
                <a:solidFill>
                  <a:schemeClr val="bg2">
                    <a:lumMod val="10000"/>
                  </a:schemeClr>
                </a:solidFill>
              </a:rPr>
              <a:t>	If </a:t>
            </a:r>
            <a:r>
              <a:rPr lang="en-US" sz="2400" dirty="0">
                <a:solidFill>
                  <a:schemeClr val="bg2">
                    <a:lumMod val="10000"/>
                  </a:schemeClr>
                </a:solidFill>
              </a:rPr>
              <a:t>a question </a:t>
            </a:r>
            <a:r>
              <a:rPr lang="en-US" sz="2400" dirty="0" smtClean="0">
                <a:solidFill>
                  <a:schemeClr val="bg2">
                    <a:lumMod val="10000"/>
                  </a:schemeClr>
                </a:solidFill>
              </a:rPr>
              <a:t>supposes </a:t>
            </a:r>
            <a:r>
              <a:rPr lang="en-US" sz="2400" dirty="0">
                <a:solidFill>
                  <a:schemeClr val="bg2">
                    <a:lumMod val="10000"/>
                  </a:schemeClr>
                </a:solidFill>
              </a:rPr>
              <a:t>a possibility to choice more than one answer more than one variables should be created. The number of variables that needs to be created depends on the data encoding method</a:t>
            </a:r>
            <a:r>
              <a:rPr lang="en-US" sz="2400" dirty="0" smtClean="0">
                <a:solidFill>
                  <a:schemeClr val="bg2">
                    <a:lumMod val="10000"/>
                  </a:schemeClr>
                </a:solidFill>
              </a:rPr>
              <a:t>.</a:t>
            </a:r>
            <a:endParaRPr lang="ru-RU" sz="2400" dirty="0" smtClean="0">
              <a:solidFill>
                <a:schemeClr val="bg2">
                  <a:lumMod val="10000"/>
                </a:schemeClr>
              </a:solidFill>
            </a:endParaRPr>
          </a:p>
          <a:p>
            <a:pPr algn="just">
              <a:lnSpc>
                <a:spcPct val="80000"/>
              </a:lnSpc>
            </a:pPr>
            <a:r>
              <a:rPr lang="en-US" sz="2400" dirty="0">
                <a:solidFill>
                  <a:schemeClr val="bg2">
                    <a:lumMod val="10000"/>
                  </a:schemeClr>
                </a:solidFill>
              </a:rPr>
              <a:t>	Example of a multiple-choice question:</a:t>
            </a:r>
            <a:endParaRPr lang="ru-RU" sz="2400" dirty="0">
              <a:solidFill>
                <a:schemeClr val="bg2">
                  <a:lumMod val="10000"/>
                </a:schemeClr>
              </a:solidFill>
            </a:endParaRPr>
          </a:p>
          <a:p>
            <a:pPr algn="just">
              <a:lnSpc>
                <a:spcPct val="80000"/>
              </a:lnSpc>
            </a:pPr>
            <a:r>
              <a:rPr lang="ru-RU" sz="2400" dirty="0">
                <a:solidFill>
                  <a:schemeClr val="bg2">
                    <a:lumMod val="10000"/>
                  </a:schemeClr>
                </a:solidFill>
              </a:rPr>
              <a:t>	</a:t>
            </a:r>
            <a:r>
              <a:rPr lang="en-US" sz="2200" dirty="0">
                <a:solidFill>
                  <a:schemeClr val="bg2">
                    <a:lumMod val="10000"/>
                  </a:schemeClr>
                </a:solidFill>
              </a:rPr>
              <a:t>Select the languages you know</a:t>
            </a:r>
            <a:r>
              <a:rPr lang="ru-RU" sz="2200" dirty="0">
                <a:solidFill>
                  <a:schemeClr val="bg2">
                    <a:lumMod val="10000"/>
                  </a:schemeClr>
                </a:solidFill>
              </a:rPr>
              <a:t> </a:t>
            </a:r>
            <a:r>
              <a:rPr lang="en-US" sz="2200" dirty="0" smtClean="0">
                <a:solidFill>
                  <a:schemeClr val="bg2">
                    <a:lumMod val="10000"/>
                  </a:schemeClr>
                </a:solidFill>
              </a:rPr>
              <a:t>(several </a:t>
            </a:r>
            <a:r>
              <a:rPr lang="en-US" sz="2200" dirty="0">
                <a:solidFill>
                  <a:schemeClr val="bg2">
                    <a:lumMod val="10000"/>
                  </a:schemeClr>
                </a:solidFill>
              </a:rPr>
              <a:t>answers could be chosen)</a:t>
            </a:r>
            <a:endParaRPr lang="ru-RU" sz="2200" dirty="0">
              <a:solidFill>
                <a:schemeClr val="bg2">
                  <a:lumMod val="10000"/>
                </a:schemeClr>
              </a:solidFill>
            </a:endParaRPr>
          </a:p>
          <a:p>
            <a:pPr marL="441325" indent="-15875" algn="just">
              <a:lnSpc>
                <a:spcPct val="80000"/>
              </a:lnSpc>
              <a:buFont typeface="+mj-lt"/>
              <a:buAutoNum type="arabicPeriod"/>
            </a:pPr>
            <a:r>
              <a:rPr lang="en-US" sz="2200" dirty="0" smtClean="0">
                <a:solidFill>
                  <a:schemeClr val="bg2">
                    <a:lumMod val="10000"/>
                  </a:schemeClr>
                </a:solidFill>
              </a:rPr>
              <a:t> English</a:t>
            </a:r>
          </a:p>
          <a:p>
            <a:pPr marL="441325" indent="-15875" algn="just">
              <a:lnSpc>
                <a:spcPct val="80000"/>
              </a:lnSpc>
              <a:buFont typeface="+mj-lt"/>
              <a:buAutoNum type="arabicPeriod"/>
            </a:pPr>
            <a:r>
              <a:rPr lang="en-US" sz="2200" dirty="0">
                <a:solidFill>
                  <a:schemeClr val="bg2">
                    <a:lumMod val="10000"/>
                  </a:schemeClr>
                </a:solidFill>
              </a:rPr>
              <a:t> </a:t>
            </a:r>
            <a:r>
              <a:rPr lang="en-US" sz="2200" dirty="0" smtClean="0">
                <a:solidFill>
                  <a:schemeClr val="bg2">
                    <a:lumMod val="10000"/>
                  </a:schemeClr>
                </a:solidFill>
              </a:rPr>
              <a:t>Russian</a:t>
            </a:r>
          </a:p>
          <a:p>
            <a:pPr marL="441325" indent="-15875" algn="just">
              <a:lnSpc>
                <a:spcPct val="80000"/>
              </a:lnSpc>
              <a:buFont typeface="+mj-lt"/>
              <a:buAutoNum type="arabicPeriod"/>
            </a:pPr>
            <a:r>
              <a:rPr lang="en-US" sz="2200" dirty="0" smtClean="0">
                <a:solidFill>
                  <a:schemeClr val="bg2">
                    <a:lumMod val="10000"/>
                  </a:schemeClr>
                </a:solidFill>
              </a:rPr>
              <a:t> </a:t>
            </a:r>
            <a:r>
              <a:rPr lang="en-US" sz="2200" dirty="0">
                <a:solidFill>
                  <a:schemeClr val="bg2">
                    <a:lumMod val="10000"/>
                  </a:schemeClr>
                </a:solidFill>
              </a:rPr>
              <a:t>French</a:t>
            </a:r>
            <a:endParaRPr lang="ru-RU" sz="2200" dirty="0">
              <a:solidFill>
                <a:schemeClr val="bg2">
                  <a:lumMod val="10000"/>
                </a:schemeClr>
              </a:solidFill>
            </a:endParaRPr>
          </a:p>
          <a:p>
            <a:pPr marL="441325" indent="-15875" algn="just">
              <a:lnSpc>
                <a:spcPct val="80000"/>
              </a:lnSpc>
              <a:buFont typeface="+mj-lt"/>
              <a:buAutoNum type="arabicPeriod"/>
            </a:pPr>
            <a:r>
              <a:rPr lang="en-US" sz="2200" dirty="0" smtClean="0">
                <a:solidFill>
                  <a:schemeClr val="bg2">
                    <a:lumMod val="10000"/>
                  </a:schemeClr>
                </a:solidFill>
              </a:rPr>
              <a:t> </a:t>
            </a:r>
            <a:r>
              <a:rPr lang="en-US" sz="2200" dirty="0">
                <a:solidFill>
                  <a:schemeClr val="bg2">
                    <a:lumMod val="10000"/>
                  </a:schemeClr>
                </a:solidFill>
              </a:rPr>
              <a:t>Italian</a:t>
            </a:r>
          </a:p>
          <a:p>
            <a:pPr marL="441325" indent="-15875" algn="just">
              <a:lnSpc>
                <a:spcPct val="80000"/>
              </a:lnSpc>
              <a:buFont typeface="+mj-lt"/>
              <a:buAutoNum type="arabicPeriod"/>
            </a:pPr>
            <a:r>
              <a:rPr lang="en-US" sz="2200" dirty="0" smtClean="0">
                <a:solidFill>
                  <a:schemeClr val="bg2">
                    <a:lumMod val="10000"/>
                  </a:schemeClr>
                </a:solidFill>
              </a:rPr>
              <a:t> German</a:t>
            </a:r>
            <a:endParaRPr lang="en-US" sz="2200" dirty="0">
              <a:solidFill>
                <a:schemeClr val="bg2">
                  <a:lumMod val="10000"/>
                </a:schemeClr>
              </a:solidFill>
            </a:endParaRPr>
          </a:p>
          <a:p>
            <a:pPr marL="441325" indent="-15875">
              <a:lnSpc>
                <a:spcPct val="80000"/>
              </a:lnSpc>
              <a:buFont typeface="+mj-lt"/>
              <a:buAutoNum type="arabicPeriod"/>
            </a:pPr>
            <a:r>
              <a:rPr lang="en-US" sz="2200" dirty="0" smtClean="0">
                <a:solidFill>
                  <a:schemeClr val="bg2">
                    <a:lumMod val="10000"/>
                  </a:schemeClr>
                </a:solidFill>
              </a:rPr>
              <a:t> </a:t>
            </a:r>
            <a:r>
              <a:rPr lang="en-US" sz="2200" dirty="0">
                <a:solidFill>
                  <a:schemeClr val="bg2">
                    <a:lumMod val="10000"/>
                  </a:schemeClr>
                </a:solidFill>
              </a:rPr>
              <a:t>Other</a:t>
            </a:r>
            <a:endParaRPr lang="ru-RU" sz="2200" dirty="0">
              <a:solidFill>
                <a:schemeClr val="bg2">
                  <a:lumMod val="10000"/>
                </a:schemeClr>
              </a:solidFill>
            </a:endParaRPr>
          </a:p>
          <a:p>
            <a:pPr algn="just">
              <a:lnSpc>
                <a:spcPct val="80000"/>
              </a:lnSpc>
            </a:pPr>
            <a:endParaRPr lang="ru-RU" sz="2400" dirty="0">
              <a:solidFill>
                <a:schemeClr val="bg2">
                  <a:lumMod val="10000"/>
                </a:schemeClr>
              </a:solidFill>
            </a:endParaRPr>
          </a:p>
          <a:p>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861488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fontScale="90000"/>
          </a:bodyPr>
          <a:lstStyle/>
          <a:p>
            <a:r>
              <a:rPr lang="en-US" sz="3600" b="1" dirty="0" smtClean="0"/>
              <a:t>Multiple-choice </a:t>
            </a:r>
            <a:r>
              <a:rPr lang="en-US" sz="3600" b="1" dirty="0"/>
              <a:t>questions: </a:t>
            </a:r>
            <a:r>
              <a:rPr lang="fr-FR" sz="3600" b="1" dirty="0" smtClean="0"/>
              <a:t>dichotomous </a:t>
            </a:r>
            <a:r>
              <a:rPr lang="fr-FR" sz="3600" b="1" dirty="0"/>
              <a:t>approach</a:t>
            </a:r>
            <a:endParaRPr lang="ru-RU" sz="3600" b="1" dirty="0"/>
          </a:p>
        </p:txBody>
      </p:sp>
      <p:sp>
        <p:nvSpPr>
          <p:cNvPr id="6" name="Текст 5"/>
          <p:cNvSpPr>
            <a:spLocks noGrp="1"/>
          </p:cNvSpPr>
          <p:nvPr>
            <p:ph type="body" sz="quarter" idx="15"/>
          </p:nvPr>
        </p:nvSpPr>
        <p:spPr/>
        <p:txBody>
          <a:bodyPr/>
          <a:lstStyle/>
          <a:p>
            <a:r>
              <a:rPr lang="fr-FR" dirty="0" smtClean="0"/>
              <a:t>Introduction</a:t>
            </a:r>
            <a:endParaRPr lang="ru-RU" dirty="0"/>
          </a:p>
        </p:txBody>
      </p:sp>
      <p:sp>
        <p:nvSpPr>
          <p:cNvPr id="7" name="Rectangle 3"/>
          <p:cNvSpPr txBox="1">
            <a:spLocks noGrp="1" noChangeArrowheads="1"/>
          </p:cNvSpPr>
          <p:nvPr>
            <p:ph type="body" sz="quarter" idx="12"/>
          </p:nvPr>
        </p:nvSpPr>
        <p:spPr bwMode="auto">
          <a:xfrm>
            <a:off x="585897" y="2216373"/>
            <a:ext cx="11057971" cy="3745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lnSpc>
                <a:spcPct val="80000"/>
              </a:lnSpc>
              <a:buNone/>
            </a:pPr>
            <a:r>
              <a:rPr lang="en-US" sz="2400" dirty="0">
                <a:solidFill>
                  <a:schemeClr val="bg2">
                    <a:lumMod val="10000"/>
                  </a:schemeClr>
                </a:solidFill>
                <a:latin typeface="HSE Sans" panose="02000000000000000000" pitchFamily="2" charset="0"/>
              </a:rPr>
              <a:t>Select the languages you know:</a:t>
            </a:r>
            <a:endParaRPr lang="ru-RU" sz="2400" dirty="0">
              <a:solidFill>
                <a:schemeClr val="bg2">
                  <a:lumMod val="10000"/>
                </a:schemeClr>
              </a:solidFill>
              <a:latin typeface="HSE Sans" panose="02000000000000000000" pitchFamily="2" charset="0"/>
            </a:endParaRPr>
          </a:p>
          <a:p>
            <a:pPr algn="just">
              <a:lnSpc>
                <a:spcPct val="80000"/>
              </a:lnSpc>
              <a:buNone/>
            </a:pPr>
            <a:r>
              <a:rPr lang="en-US" sz="2400" dirty="0">
                <a:solidFill>
                  <a:schemeClr val="bg2">
                    <a:lumMod val="10000"/>
                  </a:schemeClr>
                </a:solidFill>
                <a:latin typeface="HSE Sans" panose="02000000000000000000" pitchFamily="2" charset="0"/>
              </a:rPr>
              <a:t>1) English</a:t>
            </a:r>
          </a:p>
          <a:p>
            <a:pPr marL="82550" indent="0" algn="just">
              <a:lnSpc>
                <a:spcPct val="80000"/>
              </a:lnSpc>
              <a:buNone/>
            </a:pPr>
            <a:r>
              <a:rPr lang="en-US" sz="2400" dirty="0">
                <a:solidFill>
                  <a:schemeClr val="bg2">
                    <a:lumMod val="10000"/>
                  </a:schemeClr>
                </a:solidFill>
                <a:latin typeface="HSE Sans" panose="02000000000000000000" pitchFamily="2" charset="0"/>
              </a:rPr>
              <a:t>2) Russian</a:t>
            </a:r>
          </a:p>
          <a:p>
            <a:pPr marL="82550" indent="0" algn="just">
              <a:lnSpc>
                <a:spcPct val="80000"/>
              </a:lnSpc>
              <a:buNone/>
            </a:pPr>
            <a:r>
              <a:rPr lang="en-US" sz="2400" dirty="0">
                <a:solidFill>
                  <a:schemeClr val="bg2">
                    <a:lumMod val="10000"/>
                  </a:schemeClr>
                </a:solidFill>
                <a:latin typeface="HSE Sans" panose="02000000000000000000" pitchFamily="2" charset="0"/>
              </a:rPr>
              <a:t>3) French</a:t>
            </a:r>
            <a:endParaRPr lang="ru-RU" sz="2400" dirty="0">
              <a:solidFill>
                <a:schemeClr val="bg2">
                  <a:lumMod val="10000"/>
                </a:schemeClr>
              </a:solidFill>
              <a:latin typeface="HSE Sans" panose="02000000000000000000" pitchFamily="2" charset="0"/>
            </a:endParaRPr>
          </a:p>
          <a:p>
            <a:pPr marL="82550" indent="0" algn="just">
              <a:lnSpc>
                <a:spcPct val="80000"/>
              </a:lnSpc>
              <a:buNone/>
            </a:pPr>
            <a:r>
              <a:rPr lang="en-US" sz="2400" dirty="0">
                <a:solidFill>
                  <a:schemeClr val="bg2">
                    <a:lumMod val="10000"/>
                  </a:schemeClr>
                </a:solidFill>
                <a:latin typeface="HSE Sans" panose="02000000000000000000" pitchFamily="2" charset="0"/>
              </a:rPr>
              <a:t>4) Italian</a:t>
            </a:r>
          </a:p>
          <a:p>
            <a:pPr marL="82550" indent="0" algn="just">
              <a:lnSpc>
                <a:spcPct val="80000"/>
              </a:lnSpc>
              <a:buNone/>
            </a:pPr>
            <a:r>
              <a:rPr lang="en-US" sz="2400" dirty="0">
                <a:solidFill>
                  <a:schemeClr val="bg2">
                    <a:lumMod val="10000"/>
                  </a:schemeClr>
                </a:solidFill>
                <a:latin typeface="HSE Sans" panose="02000000000000000000" pitchFamily="2" charset="0"/>
              </a:rPr>
              <a:t>5) German</a:t>
            </a:r>
          </a:p>
          <a:p>
            <a:pPr marL="539750" indent="-457200" algn="just">
              <a:lnSpc>
                <a:spcPct val="80000"/>
              </a:lnSpc>
              <a:buFont typeface="Wingdings 2" pitchFamily="18" charset="2"/>
              <a:buAutoNum type="arabicPeriod"/>
            </a:pPr>
            <a:endParaRPr lang="ru-RU" sz="2000" dirty="0" smtClean="0"/>
          </a:p>
        </p:txBody>
      </p:sp>
      <p:sp>
        <p:nvSpPr>
          <p:cNvPr id="8" name="TextBox 7"/>
          <p:cNvSpPr txBox="1"/>
          <p:nvPr/>
        </p:nvSpPr>
        <p:spPr>
          <a:xfrm>
            <a:off x="7215884" y="2200866"/>
            <a:ext cx="4427984" cy="2308324"/>
          </a:xfrm>
          <a:prstGeom prst="rect">
            <a:avLst/>
          </a:prstGeom>
          <a:solidFill>
            <a:srgbClr val="D9D9D9"/>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dirty="0" smtClean="0">
                <a:solidFill>
                  <a:schemeClr val="bg2">
                    <a:lumMod val="10000"/>
                  </a:schemeClr>
                </a:solidFill>
                <a:latin typeface="HSE Sans" panose="02000000000000000000" pitchFamily="2" charset="0"/>
              </a:rPr>
              <a:t>Answers:</a:t>
            </a:r>
            <a:endParaRPr lang="en-US" sz="2400" dirty="0">
              <a:solidFill>
                <a:schemeClr val="bg2">
                  <a:lumMod val="10000"/>
                </a:schemeClr>
              </a:solidFill>
              <a:latin typeface="HSE Sans" panose="02000000000000000000" pitchFamily="2" charset="0"/>
            </a:endParaRPr>
          </a:p>
          <a:p>
            <a:r>
              <a:rPr lang="en-US" sz="2400" dirty="0">
                <a:solidFill>
                  <a:schemeClr val="bg2">
                    <a:lumMod val="10000"/>
                  </a:schemeClr>
                </a:solidFill>
                <a:latin typeface="HSE Sans" panose="02000000000000000000" pitchFamily="2" charset="0"/>
              </a:rPr>
              <a:t>Dave: English, German</a:t>
            </a:r>
          </a:p>
          <a:p>
            <a:r>
              <a:rPr lang="en-US" sz="2400" dirty="0">
                <a:solidFill>
                  <a:schemeClr val="bg2">
                    <a:lumMod val="10000"/>
                  </a:schemeClr>
                </a:solidFill>
                <a:latin typeface="HSE Sans" panose="02000000000000000000" pitchFamily="2" charset="0"/>
              </a:rPr>
              <a:t>Ann: Russian</a:t>
            </a:r>
          </a:p>
          <a:p>
            <a:r>
              <a:rPr lang="en-US" sz="2400" dirty="0">
                <a:solidFill>
                  <a:schemeClr val="bg2">
                    <a:lumMod val="10000"/>
                  </a:schemeClr>
                </a:solidFill>
                <a:latin typeface="HSE Sans" panose="02000000000000000000" pitchFamily="2" charset="0"/>
              </a:rPr>
              <a:t>Peter: English, French, Italian, German</a:t>
            </a:r>
          </a:p>
          <a:p>
            <a:r>
              <a:rPr lang="en-US" sz="2400" dirty="0">
                <a:solidFill>
                  <a:schemeClr val="bg2">
                    <a:lumMod val="10000"/>
                  </a:schemeClr>
                </a:solidFill>
                <a:latin typeface="HSE Sans" panose="02000000000000000000" pitchFamily="2" charset="0"/>
              </a:rPr>
              <a:t>Oliver: Russian, German </a:t>
            </a:r>
            <a:endParaRPr lang="ru-RU" sz="2400" dirty="0">
              <a:solidFill>
                <a:schemeClr val="bg2">
                  <a:lumMod val="10000"/>
                </a:schemeClr>
              </a:solidFill>
              <a:latin typeface="HSE Sans" panose="02000000000000000000" pitchFamily="2" charset="0"/>
            </a:endParaRPr>
          </a:p>
        </p:txBody>
      </p:sp>
      <p:graphicFrame>
        <p:nvGraphicFramePr>
          <p:cNvPr id="9" name="Таблица 8"/>
          <p:cNvGraphicFramePr>
            <a:graphicFrameLocks noGrp="1"/>
          </p:cNvGraphicFramePr>
          <p:nvPr>
            <p:extLst>
              <p:ext uri="{D42A27DB-BD31-4B8C-83A1-F6EECF244321}">
                <p14:modId xmlns:p14="http://schemas.microsoft.com/office/powerpoint/2010/main" val="1223972220"/>
              </p:ext>
            </p:extLst>
          </p:nvPr>
        </p:nvGraphicFramePr>
        <p:xfrm>
          <a:off x="2676745" y="4657774"/>
          <a:ext cx="6876258" cy="1981200"/>
        </p:xfrm>
        <a:graphic>
          <a:graphicData uri="http://schemas.openxmlformats.org/drawingml/2006/table">
            <a:tbl>
              <a:tblPr firstRow="1" bandRow="1">
                <a:tableStyleId>{7E9639D4-E3E2-4D34-9284-5A2195B3D0D7}</a:tableStyleId>
              </a:tblPr>
              <a:tblGrid>
                <a:gridCol w="1146043">
                  <a:extLst>
                    <a:ext uri="{9D8B030D-6E8A-4147-A177-3AD203B41FA5}">
                      <a16:colId xmlns:a16="http://schemas.microsoft.com/office/drawing/2014/main" val="1657358800"/>
                    </a:ext>
                  </a:extLst>
                </a:gridCol>
                <a:gridCol w="1146043">
                  <a:extLst>
                    <a:ext uri="{9D8B030D-6E8A-4147-A177-3AD203B41FA5}">
                      <a16:colId xmlns:a16="http://schemas.microsoft.com/office/drawing/2014/main" val="3056733215"/>
                    </a:ext>
                  </a:extLst>
                </a:gridCol>
                <a:gridCol w="1146043">
                  <a:extLst>
                    <a:ext uri="{9D8B030D-6E8A-4147-A177-3AD203B41FA5}">
                      <a16:colId xmlns:a16="http://schemas.microsoft.com/office/drawing/2014/main" val="384819525"/>
                    </a:ext>
                  </a:extLst>
                </a:gridCol>
                <a:gridCol w="1146043">
                  <a:extLst>
                    <a:ext uri="{9D8B030D-6E8A-4147-A177-3AD203B41FA5}">
                      <a16:colId xmlns:a16="http://schemas.microsoft.com/office/drawing/2014/main" val="311545248"/>
                    </a:ext>
                  </a:extLst>
                </a:gridCol>
                <a:gridCol w="1146043">
                  <a:extLst>
                    <a:ext uri="{9D8B030D-6E8A-4147-A177-3AD203B41FA5}">
                      <a16:colId xmlns:a16="http://schemas.microsoft.com/office/drawing/2014/main" val="70355919"/>
                    </a:ext>
                  </a:extLst>
                </a:gridCol>
                <a:gridCol w="1146043">
                  <a:extLst>
                    <a:ext uri="{9D8B030D-6E8A-4147-A177-3AD203B41FA5}">
                      <a16:colId xmlns:a16="http://schemas.microsoft.com/office/drawing/2014/main" val="867730973"/>
                    </a:ext>
                  </a:extLst>
                </a:gridCol>
              </a:tblGrid>
              <a:tr h="370840">
                <a:tc>
                  <a:txBody>
                    <a:bodyPr/>
                    <a:lstStyle/>
                    <a:p>
                      <a:pPr algn="ctr"/>
                      <a:r>
                        <a:rPr lang="en-US" sz="2000" dirty="0" smtClean="0"/>
                        <a:t>Name</a:t>
                      </a:r>
                      <a:endParaRPr lang="ru-RU"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Lan_en</a:t>
                      </a:r>
                      <a:endParaRPr lang="ru-RU"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Lan_ru</a:t>
                      </a:r>
                      <a:endParaRPr lang="ru-RU"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Lan_fr</a:t>
                      </a:r>
                      <a:endParaRPr lang="ru-RU"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Lan_it</a:t>
                      </a:r>
                      <a:endParaRPr lang="ru-RU"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rtl="0" eaLnBrk="1" latinLnBrk="0" hangingPunct="1"/>
                      <a:r>
                        <a:rPr kumimoji="0" lang="en-US" sz="2000" kern="1200" dirty="0" err="1" smtClean="0"/>
                        <a:t>Lan_ge</a:t>
                      </a:r>
                      <a:endParaRPr kumimoji="0" lang="ru-RU" sz="2000"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7139886"/>
                  </a:ext>
                </a:extLst>
              </a:tr>
              <a:tr h="370840">
                <a:tc>
                  <a:txBody>
                    <a:bodyPr/>
                    <a:lstStyle/>
                    <a:p>
                      <a:r>
                        <a:rPr lang="en-US" sz="2000" dirty="0" smtClean="0"/>
                        <a:t>Dave</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0</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0</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0</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rtl="0" eaLnBrk="1" latinLnBrk="0" hangingPunct="1"/>
                      <a:r>
                        <a:rPr kumimoji="0" lang="en-US" sz="2000" kern="1200" dirty="0" smtClean="0"/>
                        <a:t>1</a:t>
                      </a:r>
                      <a:endParaRPr kumimoji="0" lang="ru-RU" sz="2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482993"/>
                  </a:ext>
                </a:extLst>
              </a:tr>
              <a:tr h="370840">
                <a:tc>
                  <a:txBody>
                    <a:bodyPr/>
                    <a:lstStyle/>
                    <a:p>
                      <a:r>
                        <a:rPr lang="en-US" sz="2000" dirty="0" smtClean="0"/>
                        <a:t>Ann</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0</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0</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0</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rtl="0" eaLnBrk="1" latinLnBrk="0" hangingPunct="1"/>
                      <a:r>
                        <a:rPr kumimoji="0" lang="en-US" sz="2000" kern="1200" dirty="0" smtClean="0"/>
                        <a:t>0</a:t>
                      </a:r>
                      <a:endParaRPr kumimoji="0" lang="ru-RU" sz="2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791798"/>
                  </a:ext>
                </a:extLst>
              </a:tr>
              <a:tr h="370840">
                <a:tc>
                  <a:txBody>
                    <a:bodyPr/>
                    <a:lstStyle/>
                    <a:p>
                      <a:r>
                        <a:rPr lang="en-US" sz="2000" dirty="0" smtClean="0"/>
                        <a:t>Peter</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0</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rtl="0" eaLnBrk="1" latinLnBrk="0" hangingPunct="1"/>
                      <a:r>
                        <a:rPr kumimoji="0" lang="en-US" sz="2000" kern="1200" dirty="0" smtClean="0"/>
                        <a:t>1</a:t>
                      </a:r>
                      <a:endParaRPr kumimoji="0" lang="ru-RU" sz="2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070316"/>
                  </a:ext>
                </a:extLst>
              </a:tr>
              <a:tr h="370840">
                <a:tc>
                  <a:txBody>
                    <a:bodyPr/>
                    <a:lstStyle/>
                    <a:p>
                      <a:r>
                        <a:rPr lang="en-US" sz="2000" dirty="0" smtClean="0"/>
                        <a:t>Oliver</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0</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0</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0</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rtl="0" eaLnBrk="1" latinLnBrk="0" hangingPunct="1"/>
                      <a:r>
                        <a:rPr kumimoji="0" lang="en-US" sz="2000" kern="1200" dirty="0" smtClean="0"/>
                        <a:t>1</a:t>
                      </a:r>
                      <a:endParaRPr kumimoji="0" lang="ru-RU" sz="2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255649"/>
                  </a:ext>
                </a:extLst>
              </a:tr>
            </a:tbl>
          </a:graphicData>
        </a:graphic>
      </p:graphicFrame>
    </p:spTree>
    <p:extLst>
      <p:ext uri="{BB962C8B-B14F-4D97-AF65-F5344CB8AC3E}">
        <p14:creationId xmlns:p14="http://schemas.microsoft.com/office/powerpoint/2010/main" val="2456406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600" b="1" dirty="0" smtClean="0">
                <a:latin typeface="Arial" panose="020B0604020202020204" pitchFamily="34" charset="0"/>
                <a:ea typeface="Arial Unicode MS" pitchFamily="34" charset="-128"/>
                <a:cs typeface="Arial" panose="020B0604020202020204" pitchFamily="34" charset="0"/>
              </a:rPr>
              <a:t>Multiple-choice </a:t>
            </a:r>
            <a:r>
              <a:rPr lang="en-US" sz="3600" b="1" dirty="0">
                <a:latin typeface="Arial" panose="020B0604020202020204" pitchFamily="34" charset="0"/>
                <a:ea typeface="Arial Unicode MS" pitchFamily="34" charset="-128"/>
                <a:cs typeface="Arial" panose="020B0604020202020204" pitchFamily="34" charset="0"/>
              </a:rPr>
              <a:t>questions: </a:t>
            </a:r>
            <a:r>
              <a:rPr lang="fr-FR" sz="3600" b="1" dirty="0" smtClean="0">
                <a:latin typeface="Arial" panose="020B0604020202020204" pitchFamily="34" charset="0"/>
                <a:ea typeface="Arial Unicode MS" pitchFamily="34" charset="-128"/>
                <a:cs typeface="Arial" panose="020B0604020202020204" pitchFamily="34" charset="0"/>
              </a:rPr>
              <a:t>categorical </a:t>
            </a:r>
            <a:r>
              <a:rPr lang="fr-FR" sz="3600" b="1" dirty="0">
                <a:latin typeface="Arial" panose="020B0604020202020204" pitchFamily="34" charset="0"/>
                <a:ea typeface="Arial Unicode MS" pitchFamily="34" charset="-128"/>
                <a:cs typeface="Arial" panose="020B0604020202020204" pitchFamily="34" charset="0"/>
              </a:rPr>
              <a:t>approach</a:t>
            </a:r>
            <a:endParaRPr lang="ru-RU" sz="3600" b="1" dirty="0">
              <a:latin typeface="Arial" panose="020B0604020202020204" pitchFamily="34" charset="0"/>
              <a:ea typeface="Arial Unicode MS" pitchFamily="34" charset="-128"/>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
        <p:nvSpPr>
          <p:cNvPr id="7" name="Rectangle 3"/>
          <p:cNvSpPr txBox="1">
            <a:spLocks noGrp="1" noChangeArrowheads="1"/>
          </p:cNvSpPr>
          <p:nvPr>
            <p:ph type="body" sz="quarter" idx="12"/>
          </p:nvPr>
        </p:nvSpPr>
        <p:spPr bwMode="auto">
          <a:xfrm>
            <a:off x="585897" y="2216373"/>
            <a:ext cx="11057971" cy="3745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just">
              <a:lnSpc>
                <a:spcPct val="80000"/>
              </a:lnSpc>
              <a:buNone/>
            </a:pPr>
            <a:r>
              <a:rPr lang="en-US" sz="2400" dirty="0">
                <a:solidFill>
                  <a:schemeClr val="bg2">
                    <a:lumMod val="10000"/>
                  </a:schemeClr>
                </a:solidFill>
                <a:latin typeface="HSE Sans" panose="02000000000000000000" pitchFamily="2" charset="0"/>
              </a:rPr>
              <a:t>Select the languages you know</a:t>
            </a:r>
            <a:r>
              <a:rPr lang="en-US" sz="2400" dirty="0" smtClean="0">
                <a:solidFill>
                  <a:schemeClr val="bg2">
                    <a:lumMod val="10000"/>
                  </a:schemeClr>
                </a:solidFill>
                <a:latin typeface="HSE Sans" panose="02000000000000000000" pitchFamily="2" charset="0"/>
              </a:rPr>
              <a:t>:</a:t>
            </a:r>
          </a:p>
          <a:p>
            <a:pPr algn="just">
              <a:lnSpc>
                <a:spcPct val="80000"/>
              </a:lnSpc>
              <a:buNone/>
            </a:pPr>
            <a:r>
              <a:rPr lang="en-US" sz="2200" dirty="0">
                <a:solidFill>
                  <a:schemeClr val="bg2">
                    <a:lumMod val="10000"/>
                  </a:schemeClr>
                </a:solidFill>
                <a:latin typeface="HSE Sans" panose="02000000000000000000" pitchFamily="2" charset="0"/>
              </a:rPr>
              <a:t>(you can choose any number of </a:t>
            </a:r>
            <a:r>
              <a:rPr lang="en-US" sz="2200" dirty="0" smtClean="0">
                <a:solidFill>
                  <a:schemeClr val="bg2">
                    <a:lumMod val="10000"/>
                  </a:schemeClr>
                </a:solidFill>
                <a:latin typeface="HSE Sans" panose="02000000000000000000" pitchFamily="2" charset="0"/>
              </a:rPr>
              <a:t>answers</a:t>
            </a:r>
          </a:p>
          <a:p>
            <a:pPr algn="just">
              <a:lnSpc>
                <a:spcPct val="80000"/>
              </a:lnSpc>
              <a:buNone/>
            </a:pPr>
            <a:r>
              <a:rPr lang="en-US" sz="2200" dirty="0" smtClean="0">
                <a:solidFill>
                  <a:schemeClr val="bg2">
                    <a:lumMod val="10000"/>
                  </a:schemeClr>
                </a:solidFill>
                <a:latin typeface="HSE Sans" panose="02000000000000000000" pitchFamily="2" charset="0"/>
              </a:rPr>
              <a:t>/ select </a:t>
            </a:r>
            <a:r>
              <a:rPr lang="en-US" sz="2200" dirty="0">
                <a:solidFill>
                  <a:schemeClr val="bg2">
                    <a:lumMod val="10000"/>
                  </a:schemeClr>
                </a:solidFill>
                <a:latin typeface="HSE Sans" panose="02000000000000000000" pitchFamily="2" charset="0"/>
              </a:rPr>
              <a:t>up to 4</a:t>
            </a:r>
            <a:r>
              <a:rPr lang="en-US" sz="2200" dirty="0" smtClean="0">
                <a:solidFill>
                  <a:schemeClr val="bg2">
                    <a:lumMod val="10000"/>
                  </a:schemeClr>
                </a:solidFill>
                <a:latin typeface="HSE Sans" panose="02000000000000000000" pitchFamily="2" charset="0"/>
              </a:rPr>
              <a:t> </a:t>
            </a:r>
            <a:r>
              <a:rPr lang="en-US" sz="2200" dirty="0">
                <a:solidFill>
                  <a:schemeClr val="bg2">
                    <a:lumMod val="10000"/>
                  </a:schemeClr>
                </a:solidFill>
                <a:latin typeface="HSE Sans" panose="02000000000000000000" pitchFamily="2" charset="0"/>
              </a:rPr>
              <a:t>options</a:t>
            </a:r>
            <a:r>
              <a:rPr lang="en-US" sz="2200" dirty="0" smtClean="0">
                <a:solidFill>
                  <a:schemeClr val="bg2">
                    <a:lumMod val="10000"/>
                  </a:schemeClr>
                </a:solidFill>
                <a:latin typeface="HSE Sans" panose="02000000000000000000" pitchFamily="2" charset="0"/>
              </a:rPr>
              <a:t>)</a:t>
            </a:r>
          </a:p>
          <a:p>
            <a:pPr algn="just">
              <a:lnSpc>
                <a:spcPct val="80000"/>
              </a:lnSpc>
              <a:buNone/>
            </a:pPr>
            <a:endParaRPr lang="en-US" sz="2200" dirty="0" smtClean="0">
              <a:solidFill>
                <a:schemeClr val="bg2">
                  <a:lumMod val="10000"/>
                </a:schemeClr>
              </a:solidFill>
              <a:latin typeface="HSE Sans" panose="02000000000000000000" pitchFamily="2" charset="0"/>
            </a:endParaRPr>
          </a:p>
          <a:p>
            <a:pPr algn="just">
              <a:lnSpc>
                <a:spcPct val="80000"/>
              </a:lnSpc>
              <a:buFont typeface="Wingdings 2" pitchFamily="18" charset="2"/>
              <a:buNone/>
            </a:pPr>
            <a:r>
              <a:rPr lang="en-US" sz="2400" dirty="0" smtClean="0">
                <a:solidFill>
                  <a:schemeClr val="bg2">
                    <a:lumMod val="10000"/>
                  </a:schemeClr>
                </a:solidFill>
                <a:latin typeface="HSE Sans" panose="02000000000000000000" pitchFamily="2" charset="0"/>
              </a:rPr>
              <a:t>1</a:t>
            </a:r>
            <a:r>
              <a:rPr lang="en-US" sz="2400" dirty="0">
                <a:solidFill>
                  <a:schemeClr val="bg2">
                    <a:lumMod val="10000"/>
                  </a:schemeClr>
                </a:solidFill>
                <a:latin typeface="HSE Sans" panose="02000000000000000000" pitchFamily="2" charset="0"/>
              </a:rPr>
              <a:t>) English</a:t>
            </a:r>
          </a:p>
          <a:p>
            <a:pPr marL="82550" indent="0" algn="just">
              <a:lnSpc>
                <a:spcPct val="80000"/>
              </a:lnSpc>
              <a:buNone/>
            </a:pPr>
            <a:r>
              <a:rPr lang="en-US" sz="2400" dirty="0">
                <a:solidFill>
                  <a:schemeClr val="bg2">
                    <a:lumMod val="10000"/>
                  </a:schemeClr>
                </a:solidFill>
                <a:latin typeface="HSE Sans" panose="02000000000000000000" pitchFamily="2" charset="0"/>
              </a:rPr>
              <a:t>2) Russian</a:t>
            </a:r>
          </a:p>
          <a:p>
            <a:pPr marL="82550" indent="0" algn="just">
              <a:lnSpc>
                <a:spcPct val="80000"/>
              </a:lnSpc>
              <a:buNone/>
            </a:pPr>
            <a:r>
              <a:rPr lang="en-US" sz="2400" dirty="0">
                <a:solidFill>
                  <a:schemeClr val="bg2">
                    <a:lumMod val="10000"/>
                  </a:schemeClr>
                </a:solidFill>
                <a:latin typeface="HSE Sans" panose="02000000000000000000" pitchFamily="2" charset="0"/>
              </a:rPr>
              <a:t>3) French</a:t>
            </a:r>
            <a:endParaRPr lang="ru-RU" sz="2400" dirty="0">
              <a:solidFill>
                <a:schemeClr val="bg2">
                  <a:lumMod val="10000"/>
                </a:schemeClr>
              </a:solidFill>
              <a:latin typeface="HSE Sans" panose="02000000000000000000" pitchFamily="2" charset="0"/>
            </a:endParaRPr>
          </a:p>
          <a:p>
            <a:pPr marL="82550" indent="0" algn="just">
              <a:lnSpc>
                <a:spcPct val="80000"/>
              </a:lnSpc>
              <a:buNone/>
            </a:pPr>
            <a:r>
              <a:rPr lang="en-US" sz="2400" dirty="0">
                <a:solidFill>
                  <a:schemeClr val="bg2">
                    <a:lumMod val="10000"/>
                  </a:schemeClr>
                </a:solidFill>
                <a:latin typeface="HSE Sans" panose="02000000000000000000" pitchFamily="2" charset="0"/>
              </a:rPr>
              <a:t>4) Italian</a:t>
            </a:r>
          </a:p>
          <a:p>
            <a:pPr marL="82550" indent="0" algn="just">
              <a:lnSpc>
                <a:spcPct val="80000"/>
              </a:lnSpc>
              <a:buNone/>
            </a:pPr>
            <a:r>
              <a:rPr lang="en-US" sz="2400" dirty="0">
                <a:solidFill>
                  <a:schemeClr val="bg2">
                    <a:lumMod val="10000"/>
                  </a:schemeClr>
                </a:solidFill>
                <a:latin typeface="HSE Sans" panose="02000000000000000000" pitchFamily="2" charset="0"/>
              </a:rPr>
              <a:t>5) German</a:t>
            </a:r>
          </a:p>
          <a:p>
            <a:pPr marL="539750" indent="-457200" algn="just">
              <a:lnSpc>
                <a:spcPct val="80000"/>
              </a:lnSpc>
              <a:buFont typeface="Wingdings 2" pitchFamily="18" charset="2"/>
              <a:buAutoNum type="arabicPeriod"/>
            </a:pPr>
            <a:endParaRPr lang="ru-RU" sz="2000" dirty="0" smtClean="0"/>
          </a:p>
        </p:txBody>
      </p:sp>
      <p:sp>
        <p:nvSpPr>
          <p:cNvPr id="8" name="TextBox 7"/>
          <p:cNvSpPr txBox="1"/>
          <p:nvPr/>
        </p:nvSpPr>
        <p:spPr>
          <a:xfrm>
            <a:off x="7215884" y="2200866"/>
            <a:ext cx="4427984" cy="2308324"/>
          </a:xfrm>
          <a:prstGeom prst="rect">
            <a:avLst/>
          </a:prstGeom>
          <a:solidFill>
            <a:srgbClr val="D9D9D9"/>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dirty="0" smtClean="0">
                <a:solidFill>
                  <a:schemeClr val="bg2">
                    <a:lumMod val="10000"/>
                  </a:schemeClr>
                </a:solidFill>
                <a:latin typeface="HSE Sans" panose="02000000000000000000" pitchFamily="2" charset="0"/>
              </a:rPr>
              <a:t>Answers:</a:t>
            </a:r>
            <a:endParaRPr lang="en-US" sz="2400" dirty="0">
              <a:solidFill>
                <a:schemeClr val="bg2">
                  <a:lumMod val="10000"/>
                </a:schemeClr>
              </a:solidFill>
              <a:latin typeface="HSE Sans" panose="02000000000000000000" pitchFamily="2" charset="0"/>
            </a:endParaRPr>
          </a:p>
          <a:p>
            <a:r>
              <a:rPr lang="en-US" sz="2400" dirty="0">
                <a:solidFill>
                  <a:schemeClr val="bg2">
                    <a:lumMod val="10000"/>
                  </a:schemeClr>
                </a:solidFill>
                <a:latin typeface="HSE Sans" panose="02000000000000000000" pitchFamily="2" charset="0"/>
              </a:rPr>
              <a:t>Dave: English, German</a:t>
            </a:r>
          </a:p>
          <a:p>
            <a:r>
              <a:rPr lang="en-US" sz="2400" dirty="0">
                <a:solidFill>
                  <a:schemeClr val="bg2">
                    <a:lumMod val="10000"/>
                  </a:schemeClr>
                </a:solidFill>
                <a:latin typeface="HSE Sans" panose="02000000000000000000" pitchFamily="2" charset="0"/>
              </a:rPr>
              <a:t>Ann: Russian</a:t>
            </a:r>
          </a:p>
          <a:p>
            <a:r>
              <a:rPr lang="en-US" sz="2400" dirty="0">
                <a:solidFill>
                  <a:schemeClr val="bg2">
                    <a:lumMod val="10000"/>
                  </a:schemeClr>
                </a:solidFill>
                <a:latin typeface="HSE Sans" panose="02000000000000000000" pitchFamily="2" charset="0"/>
              </a:rPr>
              <a:t>Peter: English, French, Italian, German</a:t>
            </a:r>
          </a:p>
          <a:p>
            <a:r>
              <a:rPr lang="en-US" sz="2400" dirty="0">
                <a:solidFill>
                  <a:schemeClr val="bg2">
                    <a:lumMod val="10000"/>
                  </a:schemeClr>
                </a:solidFill>
                <a:latin typeface="HSE Sans" panose="02000000000000000000" pitchFamily="2" charset="0"/>
              </a:rPr>
              <a:t>Oliver: Russian, German </a:t>
            </a:r>
            <a:endParaRPr lang="ru-RU" sz="2400" dirty="0">
              <a:solidFill>
                <a:schemeClr val="bg2">
                  <a:lumMod val="10000"/>
                </a:schemeClr>
              </a:solidFill>
              <a:latin typeface="HSE Sans" panose="02000000000000000000" pitchFamily="2" charset="0"/>
            </a:endParaRPr>
          </a:p>
        </p:txBody>
      </p:sp>
      <p:graphicFrame>
        <p:nvGraphicFramePr>
          <p:cNvPr id="10" name="Таблица 9"/>
          <p:cNvGraphicFramePr>
            <a:graphicFrameLocks noGrp="1"/>
          </p:cNvGraphicFramePr>
          <p:nvPr>
            <p:extLst>
              <p:ext uri="{D42A27DB-BD31-4B8C-83A1-F6EECF244321}">
                <p14:modId xmlns:p14="http://schemas.microsoft.com/office/powerpoint/2010/main" val="740876637"/>
              </p:ext>
            </p:extLst>
          </p:nvPr>
        </p:nvGraphicFramePr>
        <p:xfrm>
          <a:off x="2821763" y="4617228"/>
          <a:ext cx="5730215" cy="1981200"/>
        </p:xfrm>
        <a:graphic>
          <a:graphicData uri="http://schemas.openxmlformats.org/drawingml/2006/table">
            <a:tbl>
              <a:tblPr firstRow="1" bandRow="1">
                <a:tableStyleId>{7E9639D4-E3E2-4D34-9284-5A2195B3D0D7}</a:tableStyleId>
              </a:tblPr>
              <a:tblGrid>
                <a:gridCol w="1146043">
                  <a:extLst>
                    <a:ext uri="{9D8B030D-6E8A-4147-A177-3AD203B41FA5}">
                      <a16:colId xmlns:a16="http://schemas.microsoft.com/office/drawing/2014/main" val="1657358800"/>
                    </a:ext>
                  </a:extLst>
                </a:gridCol>
                <a:gridCol w="1146043">
                  <a:extLst>
                    <a:ext uri="{9D8B030D-6E8A-4147-A177-3AD203B41FA5}">
                      <a16:colId xmlns:a16="http://schemas.microsoft.com/office/drawing/2014/main" val="3056733215"/>
                    </a:ext>
                  </a:extLst>
                </a:gridCol>
                <a:gridCol w="1146043">
                  <a:extLst>
                    <a:ext uri="{9D8B030D-6E8A-4147-A177-3AD203B41FA5}">
                      <a16:colId xmlns:a16="http://schemas.microsoft.com/office/drawing/2014/main" val="384819525"/>
                    </a:ext>
                  </a:extLst>
                </a:gridCol>
                <a:gridCol w="1146043">
                  <a:extLst>
                    <a:ext uri="{9D8B030D-6E8A-4147-A177-3AD203B41FA5}">
                      <a16:colId xmlns:a16="http://schemas.microsoft.com/office/drawing/2014/main" val="311545248"/>
                    </a:ext>
                  </a:extLst>
                </a:gridCol>
                <a:gridCol w="1146043">
                  <a:extLst>
                    <a:ext uri="{9D8B030D-6E8A-4147-A177-3AD203B41FA5}">
                      <a16:colId xmlns:a16="http://schemas.microsoft.com/office/drawing/2014/main" val="70355919"/>
                    </a:ext>
                  </a:extLst>
                </a:gridCol>
              </a:tblGrid>
              <a:tr h="370840">
                <a:tc>
                  <a:txBody>
                    <a:bodyPr/>
                    <a:lstStyle/>
                    <a:p>
                      <a:pPr algn="ctr"/>
                      <a:r>
                        <a:rPr lang="en-US" sz="2000" dirty="0" smtClean="0"/>
                        <a:t>Name</a:t>
                      </a:r>
                      <a:endParaRPr lang="ru-RU"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Lan_1</a:t>
                      </a:r>
                      <a:endParaRPr lang="ru-RU"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Lan_2</a:t>
                      </a:r>
                      <a:endParaRPr lang="ru-RU"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Lan_3</a:t>
                      </a:r>
                      <a:endParaRPr lang="ru-RU"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Lan_4</a:t>
                      </a:r>
                      <a:endParaRPr lang="ru-RU"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7139886"/>
                  </a:ext>
                </a:extLst>
              </a:tr>
              <a:tr h="370840">
                <a:tc>
                  <a:txBody>
                    <a:bodyPr/>
                    <a:lstStyle/>
                    <a:p>
                      <a:r>
                        <a:rPr lang="en-US" sz="2000" dirty="0" smtClean="0"/>
                        <a:t>Dave</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5</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482993"/>
                  </a:ext>
                </a:extLst>
              </a:tr>
              <a:tr h="370840">
                <a:tc>
                  <a:txBody>
                    <a:bodyPr/>
                    <a:lstStyle/>
                    <a:p>
                      <a:r>
                        <a:rPr lang="en-US" sz="2000" dirty="0" smtClean="0"/>
                        <a:t>Ann</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2</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791798"/>
                  </a:ext>
                </a:extLst>
              </a:tr>
              <a:tr h="370840">
                <a:tc>
                  <a:txBody>
                    <a:bodyPr/>
                    <a:lstStyle/>
                    <a:p>
                      <a:r>
                        <a:rPr lang="en-US" sz="2000" dirty="0" smtClean="0"/>
                        <a:t>Peter</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1</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3</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4</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5</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070316"/>
                  </a:ext>
                </a:extLst>
              </a:tr>
              <a:tr h="370840">
                <a:tc>
                  <a:txBody>
                    <a:bodyPr/>
                    <a:lstStyle/>
                    <a:p>
                      <a:r>
                        <a:rPr lang="en-US" sz="2000" dirty="0" smtClean="0"/>
                        <a:t>Oliver</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2</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5</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255649"/>
                  </a:ext>
                </a:extLst>
              </a:tr>
            </a:tbl>
          </a:graphicData>
        </a:graphic>
      </p:graphicFrame>
    </p:spTree>
    <p:extLst>
      <p:ext uri="{BB962C8B-B14F-4D97-AF65-F5344CB8AC3E}">
        <p14:creationId xmlns:p14="http://schemas.microsoft.com/office/powerpoint/2010/main" val="4182215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349817"/>
            <a:ext cx="11057955" cy="777025"/>
          </a:xfrm>
        </p:spPr>
        <p:txBody>
          <a:bodyPr>
            <a:normAutofit/>
          </a:bodyPr>
          <a:lstStyle/>
          <a:p>
            <a:r>
              <a:rPr lang="en-US" sz="3600" b="1" dirty="0" smtClean="0"/>
              <a:t>Population </a:t>
            </a:r>
            <a:r>
              <a:rPr lang="en-US" sz="3600" b="1" dirty="0"/>
              <a:t>and Sample</a:t>
            </a:r>
            <a:endParaRPr lang="ru-RU" sz="3600" b="1" dirty="0"/>
          </a:p>
        </p:txBody>
      </p:sp>
      <p:sp>
        <p:nvSpPr>
          <p:cNvPr id="5" name="Текст 4"/>
          <p:cNvSpPr>
            <a:spLocks noGrp="1"/>
          </p:cNvSpPr>
          <p:nvPr>
            <p:ph type="body" sz="quarter" idx="12"/>
          </p:nvPr>
        </p:nvSpPr>
        <p:spPr>
          <a:xfrm>
            <a:off x="585898" y="2281690"/>
            <a:ext cx="6076160" cy="3745092"/>
          </a:xfrm>
        </p:spPr>
        <p:txBody>
          <a:bodyPr numCol="1"/>
          <a:lstStyle/>
          <a:p>
            <a:pPr algn="just"/>
            <a:r>
              <a:rPr lang="en-US" sz="2400" b="1" dirty="0" smtClean="0">
                <a:solidFill>
                  <a:schemeClr val="bg2">
                    <a:lumMod val="10000"/>
                  </a:schemeClr>
                </a:solidFill>
              </a:rPr>
              <a:t>Population</a:t>
            </a:r>
            <a:r>
              <a:rPr lang="en-US" sz="2400" dirty="0">
                <a:solidFill>
                  <a:schemeClr val="bg2">
                    <a:lumMod val="10000"/>
                  </a:schemeClr>
                </a:solidFill>
              </a:rPr>
              <a:t> is the entire group that the researcher wants to draw conclusions about.</a:t>
            </a:r>
          </a:p>
          <a:p>
            <a:pPr algn="just"/>
            <a:r>
              <a:rPr lang="en-US" sz="2400" b="1" dirty="0">
                <a:solidFill>
                  <a:schemeClr val="bg2">
                    <a:lumMod val="10000"/>
                  </a:schemeClr>
                </a:solidFill>
              </a:rPr>
              <a:t>Sample</a:t>
            </a:r>
            <a:r>
              <a:rPr lang="en-US" sz="2400" dirty="0">
                <a:solidFill>
                  <a:schemeClr val="bg2">
                    <a:lumMod val="10000"/>
                  </a:schemeClr>
                </a:solidFill>
              </a:rPr>
              <a:t> is the specific group that the researcher will collect data from. The size of the sample is always less than the total size of the population.</a:t>
            </a:r>
          </a:p>
          <a:p>
            <a:pPr algn="just"/>
            <a:endParaRPr lang="ru-RU" dirty="0"/>
          </a:p>
        </p:txBody>
      </p:sp>
      <p:sp>
        <p:nvSpPr>
          <p:cNvPr id="6" name="Текст 5"/>
          <p:cNvSpPr>
            <a:spLocks noGrp="1"/>
          </p:cNvSpPr>
          <p:nvPr>
            <p:ph type="body" sz="quarter" idx="15"/>
          </p:nvPr>
        </p:nvSpPr>
        <p:spPr/>
        <p:txBody>
          <a:bodyPr/>
          <a:lstStyle/>
          <a:p>
            <a:r>
              <a:rPr lang="fr-FR" dirty="0" smtClean="0"/>
              <a:t>Introduction</a:t>
            </a:r>
            <a:endParaRPr lang="ru-RU" dirty="0"/>
          </a:p>
        </p:txBody>
      </p:sp>
      <p:pic>
        <p:nvPicPr>
          <p:cNvPr id="7" name="Рисунок 6"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7147" y="1832922"/>
            <a:ext cx="4824536" cy="3558840"/>
          </a:xfrm>
          <a:prstGeom prst="rect">
            <a:avLst/>
          </a:prstGeom>
        </p:spPr>
      </p:pic>
    </p:spTree>
    <p:extLst>
      <p:ext uri="{BB962C8B-B14F-4D97-AF65-F5344CB8AC3E}">
        <p14:creationId xmlns:p14="http://schemas.microsoft.com/office/powerpoint/2010/main" val="1693295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600" b="1" dirty="0" smtClean="0"/>
              <a:t>Reasons for Sampling</a:t>
            </a:r>
            <a:endParaRPr lang="ru-RU" sz="3600" b="1" dirty="0"/>
          </a:p>
        </p:txBody>
      </p:sp>
      <p:sp>
        <p:nvSpPr>
          <p:cNvPr id="5" name="Текст 4"/>
          <p:cNvSpPr>
            <a:spLocks noGrp="1"/>
          </p:cNvSpPr>
          <p:nvPr>
            <p:ph type="body" sz="quarter" idx="12"/>
          </p:nvPr>
        </p:nvSpPr>
        <p:spPr/>
        <p:txBody>
          <a:bodyPr numCol="1"/>
          <a:lstStyle/>
          <a:p>
            <a:pPr marL="342900" indent="-342900" algn="just">
              <a:buFont typeface="Arial" panose="020B0604020202020204" pitchFamily="34" charset="0"/>
              <a:buChar char="•"/>
            </a:pPr>
            <a:r>
              <a:rPr lang="en-US" sz="2600" dirty="0" smtClean="0">
                <a:solidFill>
                  <a:schemeClr val="bg2">
                    <a:lumMod val="10000"/>
                  </a:schemeClr>
                </a:solidFill>
              </a:rPr>
              <a:t>It’s </a:t>
            </a:r>
            <a:r>
              <a:rPr lang="en-US" sz="2600" dirty="0">
                <a:solidFill>
                  <a:schemeClr val="bg2">
                    <a:lumMod val="10000"/>
                  </a:schemeClr>
                </a:solidFill>
              </a:rPr>
              <a:t>sometimes impossible to study the whole population due to its size or inaccessibility.</a:t>
            </a:r>
          </a:p>
          <a:p>
            <a:pPr marL="342900" indent="-342900" algn="just">
              <a:buFont typeface="Arial" panose="020B0604020202020204" pitchFamily="34" charset="0"/>
              <a:buChar char="•"/>
            </a:pPr>
            <a:r>
              <a:rPr lang="en-US" sz="2600" dirty="0">
                <a:solidFill>
                  <a:schemeClr val="bg2">
                    <a:lumMod val="10000"/>
                  </a:schemeClr>
                </a:solidFill>
              </a:rPr>
              <a:t>It’s easier and more efficient to collect data from a sample.</a:t>
            </a:r>
          </a:p>
          <a:p>
            <a:pPr marL="342900" indent="-342900" algn="just">
              <a:buFont typeface="Arial" panose="020B0604020202020204" pitchFamily="34" charset="0"/>
              <a:buChar char="•"/>
            </a:pPr>
            <a:r>
              <a:rPr lang="en-US" sz="2600" dirty="0">
                <a:solidFill>
                  <a:schemeClr val="bg2">
                    <a:lumMod val="10000"/>
                  </a:schemeClr>
                </a:solidFill>
              </a:rPr>
              <a:t>Less resources are required to realize the research.</a:t>
            </a:r>
          </a:p>
          <a:p>
            <a:pPr marL="25400" indent="-25400" algn="just">
              <a:lnSpc>
                <a:spcPct val="130000"/>
              </a:lnSpc>
            </a:pPr>
            <a:endParaRPr lang="ru-RU" sz="26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2890776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170197"/>
            <a:ext cx="11057955" cy="777025"/>
          </a:xfrm>
        </p:spPr>
        <p:txBody>
          <a:bodyPr>
            <a:normAutofit/>
          </a:bodyPr>
          <a:lstStyle/>
          <a:p>
            <a:r>
              <a:rPr lang="en-US" sz="3500" b="1" dirty="0" smtClean="0"/>
              <a:t>Selecting a Sample</a:t>
            </a:r>
            <a:endParaRPr lang="ru-RU" sz="3500" b="1" dirty="0"/>
          </a:p>
        </p:txBody>
      </p:sp>
      <p:sp>
        <p:nvSpPr>
          <p:cNvPr id="5" name="Текст 4"/>
          <p:cNvSpPr>
            <a:spLocks noGrp="1"/>
          </p:cNvSpPr>
          <p:nvPr>
            <p:ph type="body" sz="quarter" idx="12"/>
          </p:nvPr>
        </p:nvSpPr>
        <p:spPr>
          <a:xfrm>
            <a:off x="585897" y="1922469"/>
            <a:ext cx="11057971" cy="3745092"/>
          </a:xfrm>
        </p:spPr>
        <p:txBody>
          <a:bodyPr numCol="1"/>
          <a:lstStyle/>
          <a:p>
            <a:pPr algn="just"/>
            <a:r>
              <a:rPr lang="en-US" sz="2200" dirty="0" smtClean="0">
                <a:solidFill>
                  <a:schemeClr val="bg2">
                    <a:lumMod val="10000"/>
                  </a:schemeClr>
                </a:solidFill>
              </a:rPr>
              <a:t>	Ideally</a:t>
            </a:r>
            <a:r>
              <a:rPr lang="en-US" sz="2200" dirty="0">
                <a:solidFill>
                  <a:schemeClr val="bg2">
                    <a:lumMod val="10000"/>
                  </a:schemeClr>
                </a:solidFill>
              </a:rPr>
              <a:t>, a sample should be randomly selected and representative of the population. </a:t>
            </a:r>
          </a:p>
          <a:p>
            <a:pPr algn="just"/>
            <a:r>
              <a:rPr lang="en-US" sz="2200" dirty="0">
                <a:solidFill>
                  <a:schemeClr val="bg2">
                    <a:lumMod val="10000"/>
                  </a:schemeClr>
                </a:solidFill>
              </a:rPr>
              <a:t>	Probability sampling like simple random sampling reduces the risk of sampling bias and enhances both internal and external validity.</a:t>
            </a:r>
          </a:p>
          <a:p>
            <a:pPr algn="just"/>
            <a:r>
              <a:rPr lang="en-US" sz="2200" dirty="0">
                <a:solidFill>
                  <a:schemeClr val="bg2">
                    <a:lumMod val="10000"/>
                  </a:schemeClr>
                </a:solidFill>
              </a:rPr>
              <a:t>	Non-probability sampling could be used if the research is less concerned with generalizability. Non-probability samples are chosen for specific criteria, they may be more convenient or cheaper to access. </a:t>
            </a:r>
          </a:p>
          <a:p>
            <a:pPr algn="just"/>
            <a:endParaRPr lang="ru-RU" sz="2200" dirty="0">
              <a:solidFill>
                <a:schemeClr val="bg2">
                  <a:lumMod val="10000"/>
                </a:schemeClr>
              </a:solidFill>
            </a:endParaRPr>
          </a:p>
          <a:p>
            <a:pPr algn="just"/>
            <a:endParaRPr lang="ru-RU" sz="22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pic>
        <p:nvPicPr>
          <p:cNvPr id="7" name="Google Shape;250;p23" descr="Картинки по запросу &quot;representative sample&quot;"/>
          <p:cNvPicPr preferRelativeResize="0"/>
          <p:nvPr/>
        </p:nvPicPr>
        <p:blipFill rotWithShape="1">
          <a:blip r:embed="rId2">
            <a:alphaModFix/>
          </a:blip>
          <a:srcRect/>
          <a:stretch/>
        </p:blipFill>
        <p:spPr>
          <a:xfrm>
            <a:off x="1887317" y="4886511"/>
            <a:ext cx="8991600" cy="1562100"/>
          </a:xfrm>
          <a:prstGeom prst="rect">
            <a:avLst/>
          </a:prstGeom>
          <a:noFill/>
          <a:ln>
            <a:noFill/>
          </a:ln>
        </p:spPr>
      </p:pic>
    </p:spTree>
    <p:extLst>
      <p:ext uri="{BB962C8B-B14F-4D97-AF65-F5344CB8AC3E}">
        <p14:creationId xmlns:p14="http://schemas.microsoft.com/office/powerpoint/2010/main" val="1795094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235513"/>
            <a:ext cx="11057955" cy="777025"/>
          </a:xfrm>
        </p:spPr>
        <p:txBody>
          <a:bodyPr>
            <a:normAutofit fontScale="90000"/>
          </a:bodyPr>
          <a:lstStyle/>
          <a:p>
            <a:r>
              <a:rPr lang="fr-FR" sz="3600" b="1" dirty="0" smtClean="0"/>
              <a:t>Population </a:t>
            </a:r>
            <a:r>
              <a:rPr lang="fr-FR" sz="3600" b="1" dirty="0"/>
              <a:t>parameter </a:t>
            </a:r>
            <a:r>
              <a:rPr lang="fr-FR" sz="3600" b="1" dirty="0" smtClean="0"/>
              <a:t>and </a:t>
            </a:r>
            <a:r>
              <a:rPr lang="fr-FR" sz="3600" b="1" dirty="0"/>
              <a:t>sample statistic</a:t>
            </a:r>
            <a:br>
              <a:rPr lang="fr-FR" sz="3600" b="1" dirty="0"/>
            </a:br>
            <a:r>
              <a:rPr lang="fr-FR" sz="3600" b="1" dirty="0"/>
              <a:t/>
            </a:r>
            <a:br>
              <a:rPr lang="fr-FR" sz="3600" b="1" dirty="0"/>
            </a:br>
            <a:endParaRPr lang="ru-RU" sz="3600" b="1" dirty="0"/>
          </a:p>
        </p:txBody>
      </p:sp>
      <p:sp>
        <p:nvSpPr>
          <p:cNvPr id="5" name="Текст 4"/>
          <p:cNvSpPr>
            <a:spLocks noGrp="1"/>
          </p:cNvSpPr>
          <p:nvPr>
            <p:ph type="body" sz="quarter" idx="12"/>
          </p:nvPr>
        </p:nvSpPr>
        <p:spPr>
          <a:xfrm>
            <a:off x="585897" y="2053101"/>
            <a:ext cx="11057971" cy="3745092"/>
          </a:xfrm>
        </p:spPr>
        <p:txBody>
          <a:bodyPr numCol="1"/>
          <a:lstStyle/>
          <a:p>
            <a:pPr algn="just"/>
            <a:r>
              <a:rPr lang="en-US" sz="2600" dirty="0" smtClean="0">
                <a:solidFill>
                  <a:schemeClr val="bg2">
                    <a:lumMod val="10000"/>
                  </a:schemeClr>
                </a:solidFill>
              </a:rPr>
              <a:t>	</a:t>
            </a:r>
            <a:r>
              <a:rPr lang="en-US" sz="2600" b="1" dirty="0" smtClean="0">
                <a:solidFill>
                  <a:schemeClr val="bg2">
                    <a:lumMod val="10000"/>
                  </a:schemeClr>
                </a:solidFill>
              </a:rPr>
              <a:t>Parameter</a:t>
            </a:r>
            <a:r>
              <a:rPr lang="en-US" sz="2600" dirty="0">
                <a:solidFill>
                  <a:schemeClr val="bg2">
                    <a:lumMod val="10000"/>
                  </a:schemeClr>
                </a:solidFill>
              </a:rPr>
              <a:t> is a measure that describes the whole population.  </a:t>
            </a:r>
            <a:r>
              <a:rPr lang="en-US" sz="2600" b="1" dirty="0">
                <a:solidFill>
                  <a:schemeClr val="bg2">
                    <a:lumMod val="10000"/>
                  </a:schemeClr>
                </a:solidFill>
              </a:rPr>
              <a:t>Statistic</a:t>
            </a:r>
            <a:r>
              <a:rPr lang="en-US" sz="2600" dirty="0">
                <a:solidFill>
                  <a:schemeClr val="bg2">
                    <a:lumMod val="10000"/>
                  </a:schemeClr>
                </a:solidFill>
              </a:rPr>
              <a:t> is a measure that describes the sample.</a:t>
            </a:r>
          </a:p>
          <a:p>
            <a:pPr algn="just"/>
            <a:r>
              <a:rPr lang="en-US" sz="2600" dirty="0">
                <a:solidFill>
                  <a:schemeClr val="bg2">
                    <a:lumMod val="10000"/>
                  </a:schemeClr>
                </a:solidFill>
              </a:rPr>
              <a:t>	We can use estimation or hypothesis testing to estimate how likely it is that a sample statistic differs from the population parameter.</a:t>
            </a:r>
          </a:p>
          <a:p>
            <a:pPr algn="just"/>
            <a:endParaRPr lang="en-US" sz="2600" dirty="0">
              <a:solidFill>
                <a:schemeClr val="bg2">
                  <a:lumMod val="10000"/>
                </a:schemeClr>
              </a:solidFill>
            </a:endParaRPr>
          </a:p>
          <a:p>
            <a:pPr algn="just"/>
            <a:endParaRPr lang="ru-RU" sz="2600" dirty="0">
              <a:solidFill>
                <a:schemeClr val="bg2">
                  <a:lumMod val="10000"/>
                </a:schemeClr>
              </a:solidFill>
            </a:endParaRPr>
          </a:p>
          <a:p>
            <a:pPr algn="just"/>
            <a:endParaRPr lang="ru-RU" sz="26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1055525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fr-FR" sz="3500" b="1" dirty="0" smtClean="0"/>
              <a:t>Descriptive Statistics</a:t>
            </a:r>
            <a:endParaRPr lang="ru-RU" sz="3500" b="1" dirty="0"/>
          </a:p>
        </p:txBody>
      </p:sp>
      <p:sp>
        <p:nvSpPr>
          <p:cNvPr id="5" name="Текст 4"/>
          <p:cNvSpPr>
            <a:spLocks noGrp="1"/>
          </p:cNvSpPr>
          <p:nvPr>
            <p:ph type="body" sz="quarter" idx="12"/>
          </p:nvPr>
        </p:nvSpPr>
        <p:spPr>
          <a:xfrm>
            <a:off x="585897" y="2330676"/>
            <a:ext cx="11057971" cy="3745092"/>
          </a:xfrm>
        </p:spPr>
        <p:txBody>
          <a:bodyPr numCol="1"/>
          <a:lstStyle/>
          <a:p>
            <a:pPr marL="25400" indent="-25400" algn="just">
              <a:spcBef>
                <a:spcPct val="20000"/>
              </a:spcBef>
            </a:pPr>
            <a:r>
              <a:rPr lang="ru-RU" sz="2400" dirty="0">
                <a:solidFill>
                  <a:schemeClr val="bg2">
                    <a:lumMod val="10000"/>
                  </a:schemeClr>
                </a:solidFill>
              </a:rPr>
              <a:t>	</a:t>
            </a:r>
            <a:r>
              <a:rPr lang="en-US" sz="2400" dirty="0" smtClean="0">
                <a:solidFill>
                  <a:schemeClr val="bg2">
                    <a:lumMod val="10000"/>
                  </a:schemeClr>
                </a:solidFill>
              </a:rPr>
              <a:t>	Descriptive </a:t>
            </a:r>
            <a:r>
              <a:rPr lang="en-US" sz="2400" dirty="0">
                <a:solidFill>
                  <a:schemeClr val="bg2">
                    <a:lumMod val="10000"/>
                  </a:schemeClr>
                </a:solidFill>
              </a:rPr>
              <a:t>Statistics quantitatively describes the main features of the collected data. The aim of Descriptive Statistics is to provide simple summaries about the sample and the measures. Together with simple graphics analysis, they form the basis of quantitative analysis of </a:t>
            </a:r>
            <a:r>
              <a:rPr lang="en-US" sz="2400" dirty="0" smtClean="0">
                <a:solidFill>
                  <a:schemeClr val="bg2">
                    <a:lumMod val="10000"/>
                  </a:schemeClr>
                </a:solidFill>
              </a:rPr>
              <a:t>data.</a:t>
            </a:r>
          </a:p>
          <a:p>
            <a:pPr marL="25400" indent="-25400" algn="just">
              <a:spcBef>
                <a:spcPct val="20000"/>
              </a:spcBef>
            </a:pPr>
            <a:r>
              <a:rPr lang="en-US" sz="2400" dirty="0">
                <a:solidFill>
                  <a:schemeClr val="bg2">
                    <a:lumMod val="10000"/>
                  </a:schemeClr>
                </a:solidFill>
              </a:rPr>
              <a:t>	</a:t>
            </a:r>
            <a:r>
              <a:rPr lang="en-US" sz="2400" dirty="0" smtClean="0">
                <a:solidFill>
                  <a:schemeClr val="bg2">
                    <a:lumMod val="10000"/>
                  </a:schemeClr>
                </a:solidFill>
              </a:rPr>
              <a:t>	It </a:t>
            </a:r>
            <a:r>
              <a:rPr lang="en-US" sz="2400" dirty="0">
                <a:solidFill>
                  <a:schemeClr val="bg2">
                    <a:lumMod val="10000"/>
                  </a:schemeClr>
                </a:solidFill>
              </a:rPr>
              <a:t>also can be used for data screening, especially when a considerable number of cases are being studied.  </a:t>
            </a:r>
            <a:endParaRPr lang="ru-RU" sz="2400" dirty="0">
              <a:solidFill>
                <a:schemeClr val="bg2">
                  <a:lumMod val="10000"/>
                </a:schemeClr>
              </a:solidFill>
            </a:endParaRPr>
          </a:p>
          <a:p>
            <a:pPr marL="25400" indent="-25400" algn="just">
              <a:spcBef>
                <a:spcPct val="20000"/>
              </a:spcBef>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3393109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500" b="1" dirty="0" smtClean="0"/>
              <a:t>Univariate </a:t>
            </a:r>
            <a:r>
              <a:rPr lang="en-US" sz="3500" b="1" dirty="0"/>
              <a:t>analysis</a:t>
            </a:r>
            <a:endParaRPr lang="ru-RU" sz="3500" b="1" dirty="0"/>
          </a:p>
        </p:txBody>
      </p:sp>
      <p:sp>
        <p:nvSpPr>
          <p:cNvPr id="5" name="Текст 4"/>
          <p:cNvSpPr>
            <a:spLocks noGrp="1"/>
          </p:cNvSpPr>
          <p:nvPr>
            <p:ph type="body" sz="quarter" idx="12"/>
          </p:nvPr>
        </p:nvSpPr>
        <p:spPr>
          <a:xfrm>
            <a:off x="585897" y="2330676"/>
            <a:ext cx="11057971" cy="3745092"/>
          </a:xfrm>
        </p:spPr>
        <p:txBody>
          <a:bodyPr numCol="1"/>
          <a:lstStyle/>
          <a:p>
            <a:pPr marL="25400" indent="-25400" algn="just">
              <a:spcBef>
                <a:spcPct val="20000"/>
              </a:spcBef>
              <a:defRPr/>
            </a:pPr>
            <a:r>
              <a:rPr lang="en-US" sz="2400" dirty="0" smtClean="0">
                <a:solidFill>
                  <a:schemeClr val="bg2">
                    <a:lumMod val="10000"/>
                  </a:schemeClr>
                </a:solidFill>
              </a:rPr>
              <a:t>		</a:t>
            </a:r>
            <a:r>
              <a:rPr lang="en-US" sz="2500" dirty="0" smtClean="0">
                <a:solidFill>
                  <a:schemeClr val="bg2">
                    <a:lumMod val="10000"/>
                  </a:schemeClr>
                </a:solidFill>
              </a:rPr>
              <a:t>Univariate </a:t>
            </a:r>
            <a:r>
              <a:rPr lang="en-US" sz="2500" dirty="0">
                <a:solidFill>
                  <a:schemeClr val="bg2">
                    <a:lumMod val="10000"/>
                  </a:schemeClr>
                </a:solidFill>
              </a:rPr>
              <a:t>analysis is aimed at the examination across cases of a single variable,  focusing on three characteristics: </a:t>
            </a:r>
          </a:p>
          <a:p>
            <a:pPr marL="979488" indent="358775" algn="just">
              <a:spcBef>
                <a:spcPct val="20000"/>
              </a:spcBef>
              <a:buFont typeface="Arial" panose="020B0604020202020204" pitchFamily="34" charset="0"/>
              <a:buChar char="•"/>
              <a:defRPr/>
            </a:pPr>
            <a:r>
              <a:rPr lang="en-US" sz="2500" dirty="0" smtClean="0">
                <a:solidFill>
                  <a:schemeClr val="bg2">
                    <a:lumMod val="10000"/>
                  </a:schemeClr>
                </a:solidFill>
              </a:rPr>
              <a:t>distribution</a:t>
            </a:r>
            <a:r>
              <a:rPr lang="en-US" sz="2500" dirty="0">
                <a:solidFill>
                  <a:schemeClr val="bg2">
                    <a:lumMod val="10000"/>
                  </a:schemeClr>
                </a:solidFill>
              </a:rPr>
              <a:t>; </a:t>
            </a:r>
          </a:p>
          <a:p>
            <a:pPr marL="979488" indent="358775" algn="just">
              <a:spcBef>
                <a:spcPct val="20000"/>
              </a:spcBef>
              <a:buFont typeface="Arial" panose="020B0604020202020204" pitchFamily="34" charset="0"/>
              <a:buChar char="•"/>
              <a:defRPr/>
            </a:pPr>
            <a:r>
              <a:rPr lang="en-US" sz="2500" dirty="0" smtClean="0">
                <a:solidFill>
                  <a:schemeClr val="bg2">
                    <a:lumMod val="10000"/>
                  </a:schemeClr>
                </a:solidFill>
              </a:rPr>
              <a:t>central </a:t>
            </a:r>
            <a:r>
              <a:rPr lang="en-US" sz="2500" dirty="0">
                <a:solidFill>
                  <a:schemeClr val="bg2">
                    <a:lumMod val="10000"/>
                  </a:schemeClr>
                </a:solidFill>
              </a:rPr>
              <a:t>tendency; </a:t>
            </a:r>
          </a:p>
          <a:p>
            <a:pPr marL="979488" indent="358775" algn="just">
              <a:spcBef>
                <a:spcPct val="20000"/>
              </a:spcBef>
              <a:buFont typeface="Arial" panose="020B0604020202020204" pitchFamily="34" charset="0"/>
              <a:buChar char="•"/>
              <a:defRPr/>
            </a:pPr>
            <a:r>
              <a:rPr lang="en-US" sz="2500" dirty="0" smtClean="0">
                <a:solidFill>
                  <a:schemeClr val="bg2">
                    <a:lumMod val="10000"/>
                  </a:schemeClr>
                </a:solidFill>
              </a:rPr>
              <a:t>dispersion</a:t>
            </a:r>
            <a:r>
              <a:rPr lang="en-US" sz="2500" dirty="0">
                <a:solidFill>
                  <a:schemeClr val="bg2">
                    <a:lumMod val="10000"/>
                  </a:schemeClr>
                </a:solidFill>
              </a:rPr>
              <a:t>. </a:t>
            </a:r>
          </a:p>
          <a:p>
            <a:pPr marL="25400" indent="-25400" algn="just">
              <a:spcBef>
                <a:spcPct val="20000"/>
              </a:spcBef>
              <a:defRPr/>
            </a:pPr>
            <a:endParaRPr lang="en-US" sz="2500" dirty="0">
              <a:solidFill>
                <a:schemeClr val="bg2">
                  <a:lumMod val="10000"/>
                </a:schemeClr>
              </a:solidFill>
            </a:endParaRPr>
          </a:p>
          <a:p>
            <a:pPr marL="25400" indent="-25400" algn="just">
              <a:spcBef>
                <a:spcPct val="20000"/>
              </a:spcBef>
              <a:defRPr/>
            </a:pPr>
            <a:r>
              <a:rPr lang="en-US" sz="2500" dirty="0">
                <a:solidFill>
                  <a:schemeClr val="bg2">
                    <a:lumMod val="10000"/>
                  </a:schemeClr>
                </a:solidFill>
              </a:rPr>
              <a:t>It is common to compute all three for each study variable.</a:t>
            </a:r>
          </a:p>
          <a:p>
            <a:pPr marL="25400" indent="-25400" algn="just">
              <a:spcBef>
                <a:spcPct val="20000"/>
              </a:spcBef>
            </a:pPr>
            <a:endParaRPr lang="ru-RU" sz="25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2754437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137541"/>
            <a:ext cx="11057955" cy="777025"/>
          </a:xfrm>
        </p:spPr>
        <p:txBody>
          <a:bodyPr>
            <a:normAutofit/>
          </a:bodyPr>
          <a:lstStyle/>
          <a:p>
            <a:r>
              <a:rPr lang="en-US" sz="3500" b="1" dirty="0" smtClean="0"/>
              <a:t>Distribution</a:t>
            </a:r>
            <a:endParaRPr lang="ru-RU" sz="3500" b="1" dirty="0"/>
          </a:p>
        </p:txBody>
      </p:sp>
      <p:sp>
        <p:nvSpPr>
          <p:cNvPr id="5" name="Текст 4"/>
          <p:cNvSpPr>
            <a:spLocks noGrp="1"/>
          </p:cNvSpPr>
          <p:nvPr>
            <p:ph type="body" sz="quarter" idx="12"/>
          </p:nvPr>
        </p:nvSpPr>
        <p:spPr>
          <a:xfrm>
            <a:off x="585897" y="1873466"/>
            <a:ext cx="11057971" cy="3745092"/>
          </a:xfrm>
        </p:spPr>
        <p:txBody>
          <a:bodyPr numCol="1"/>
          <a:lstStyle/>
          <a:p>
            <a:pPr marL="25400" indent="-25400" algn="just">
              <a:spcBef>
                <a:spcPct val="20000"/>
              </a:spcBef>
              <a:defRPr/>
            </a:pPr>
            <a:r>
              <a:rPr lang="en-US" sz="2200" dirty="0" smtClean="0">
                <a:solidFill>
                  <a:schemeClr val="bg2">
                    <a:lumMod val="10000"/>
                  </a:schemeClr>
                </a:solidFill>
              </a:rPr>
              <a:t>		The </a:t>
            </a:r>
            <a:r>
              <a:rPr lang="en-US" sz="2200" dirty="0">
                <a:solidFill>
                  <a:schemeClr val="bg2">
                    <a:lumMod val="10000"/>
                  </a:schemeClr>
                </a:solidFill>
              </a:rPr>
              <a:t>distribution is a summary of the frequency of individual or ranges of values for a variable.  The simplest distribution would list every value of a variable and the number of cases who had that value.  </a:t>
            </a:r>
          </a:p>
          <a:p>
            <a:pPr marL="25400" indent="-25400" algn="just">
              <a:spcBef>
                <a:spcPct val="20000"/>
              </a:spcBef>
              <a:defRPr/>
            </a:pPr>
            <a:r>
              <a:rPr lang="en-US" sz="2200" dirty="0" smtClean="0">
                <a:solidFill>
                  <a:schemeClr val="bg2">
                    <a:lumMod val="10000"/>
                  </a:schemeClr>
                </a:solidFill>
              </a:rPr>
              <a:t>		For </a:t>
            </a:r>
            <a:r>
              <a:rPr lang="en-US" sz="2200" dirty="0">
                <a:solidFill>
                  <a:schemeClr val="bg2">
                    <a:lumMod val="10000"/>
                  </a:schemeClr>
                </a:solidFill>
              </a:rPr>
              <a:t>instance, computing the distribution of gender in the study population means computing the percentages that are male and female.  The gender variable has only two values making it possible and meaningful to list each one. </a:t>
            </a:r>
          </a:p>
          <a:p>
            <a:pPr marL="25400" indent="-25400" algn="ctr">
              <a:spcBef>
                <a:spcPct val="20000"/>
              </a:spcBef>
              <a:defRPr/>
            </a:pPr>
            <a:r>
              <a:rPr lang="en-US" sz="2200" dirty="0" smtClean="0">
                <a:solidFill>
                  <a:schemeClr val="bg2">
                    <a:lumMod val="10000"/>
                  </a:schemeClr>
                </a:solidFill>
              </a:rPr>
              <a:t>Male </a:t>
            </a:r>
            <a:r>
              <a:rPr lang="en-US" sz="2200" dirty="0">
                <a:solidFill>
                  <a:schemeClr val="bg2">
                    <a:lumMod val="10000"/>
                  </a:schemeClr>
                </a:solidFill>
              </a:rPr>
              <a:t>– 35 – 60,3%</a:t>
            </a:r>
          </a:p>
          <a:p>
            <a:pPr marL="25400" indent="-25400" algn="ctr">
              <a:spcBef>
                <a:spcPct val="20000"/>
              </a:spcBef>
              <a:defRPr/>
            </a:pPr>
            <a:r>
              <a:rPr lang="en-US" sz="2200" dirty="0">
                <a:solidFill>
                  <a:schemeClr val="bg2">
                    <a:lumMod val="10000"/>
                  </a:schemeClr>
                </a:solidFill>
              </a:rPr>
              <a:t>Female – 23 – 39,7%</a:t>
            </a:r>
          </a:p>
          <a:p>
            <a:pPr marL="25400" indent="-25400" algn="just">
              <a:spcBef>
                <a:spcPct val="20000"/>
              </a:spcBef>
              <a:defRPr/>
            </a:pPr>
            <a:r>
              <a:rPr lang="en-US" sz="2200" dirty="0" smtClean="0">
                <a:solidFill>
                  <a:schemeClr val="bg2">
                    <a:lumMod val="10000"/>
                  </a:schemeClr>
                </a:solidFill>
              </a:rPr>
              <a:t>		If </a:t>
            </a:r>
            <a:r>
              <a:rPr lang="en-US" sz="2200" dirty="0">
                <a:solidFill>
                  <a:schemeClr val="bg2">
                    <a:lumMod val="10000"/>
                  </a:schemeClr>
                </a:solidFill>
              </a:rPr>
              <a:t>it’s a scale variable, for example, income that has many possible values it’s advised to group the scores using ranges of values in order to reduce the number of categories and create ordinal variable.  For instance, we might group incomes into ranges of </a:t>
            </a:r>
            <a:r>
              <a:rPr lang="en-US" sz="2200" dirty="0" smtClean="0">
                <a:solidFill>
                  <a:schemeClr val="bg2">
                    <a:lumMod val="10000"/>
                  </a:schemeClr>
                </a:solidFill>
              </a:rPr>
              <a:t>0-10 000</a:t>
            </a:r>
            <a:r>
              <a:rPr lang="en-US" sz="2200" dirty="0">
                <a:solidFill>
                  <a:schemeClr val="bg2">
                    <a:lumMod val="10000"/>
                  </a:schemeClr>
                </a:solidFill>
              </a:rPr>
              <a:t>, </a:t>
            </a:r>
            <a:r>
              <a:rPr lang="en-US" sz="2200" dirty="0" smtClean="0">
                <a:solidFill>
                  <a:schemeClr val="bg2">
                    <a:lumMod val="10000"/>
                  </a:schemeClr>
                </a:solidFill>
              </a:rPr>
              <a:t>10 001-30 000</a:t>
            </a:r>
            <a:r>
              <a:rPr lang="en-US" sz="2200" dirty="0">
                <a:solidFill>
                  <a:schemeClr val="bg2">
                    <a:lumMod val="10000"/>
                  </a:schemeClr>
                </a:solidFill>
              </a:rPr>
              <a:t>, etc.</a:t>
            </a:r>
          </a:p>
          <a:p>
            <a:pPr marL="25400" indent="-25400" algn="just">
              <a:spcBef>
                <a:spcPct val="20000"/>
              </a:spcBef>
              <a:defRPr/>
            </a:pPr>
            <a:endParaRPr lang="ru-RU" sz="22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1207843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382474"/>
            <a:ext cx="11057955" cy="777025"/>
          </a:xfrm>
        </p:spPr>
        <p:txBody>
          <a:bodyPr>
            <a:normAutofit/>
          </a:bodyPr>
          <a:lstStyle/>
          <a:p>
            <a:r>
              <a:rPr lang="en-US" sz="3500" b="1" dirty="0" smtClean="0"/>
              <a:t>Main topics</a:t>
            </a:r>
            <a:endParaRPr lang="ru-RU" sz="3500" b="1" dirty="0"/>
          </a:p>
        </p:txBody>
      </p:sp>
      <p:sp>
        <p:nvSpPr>
          <p:cNvPr id="5" name="Текст 4"/>
          <p:cNvSpPr>
            <a:spLocks noGrp="1"/>
          </p:cNvSpPr>
          <p:nvPr>
            <p:ph type="body" sz="quarter" idx="12"/>
          </p:nvPr>
        </p:nvSpPr>
        <p:spPr>
          <a:xfrm>
            <a:off x="585897" y="2232702"/>
            <a:ext cx="11057971" cy="3745092"/>
          </a:xfrm>
        </p:spPr>
        <p:txBody>
          <a:bodyPr numCol="1"/>
          <a:lstStyle/>
          <a:p>
            <a:pPr marL="342900" indent="-342900">
              <a:spcBef>
                <a:spcPts val="0"/>
              </a:spcBef>
              <a:spcAft>
                <a:spcPts val="1000"/>
              </a:spcAft>
              <a:buFont typeface="Arial" panose="020B0604020202020204" pitchFamily="34" charset="0"/>
              <a:buChar char="•"/>
            </a:pPr>
            <a:r>
              <a:rPr lang="en-US" sz="2400" dirty="0" smtClean="0">
                <a:solidFill>
                  <a:schemeClr val="bg2">
                    <a:lumMod val="10000"/>
                  </a:schemeClr>
                </a:solidFill>
              </a:rPr>
              <a:t>Introduction </a:t>
            </a:r>
            <a:r>
              <a:rPr lang="en-US" sz="2400" dirty="0">
                <a:solidFill>
                  <a:schemeClr val="bg2">
                    <a:lumMod val="10000"/>
                  </a:schemeClr>
                </a:solidFill>
              </a:rPr>
              <a:t>to data analysis;</a:t>
            </a:r>
          </a:p>
          <a:p>
            <a:pPr marL="342900" indent="-342900" algn="just">
              <a:spcBef>
                <a:spcPts val="0"/>
              </a:spcBef>
              <a:spcAft>
                <a:spcPts val="1000"/>
              </a:spcAft>
              <a:buFont typeface="Arial" panose="020B0604020202020204" pitchFamily="34" charset="0"/>
              <a:buChar char="•"/>
            </a:pPr>
            <a:r>
              <a:rPr lang="en-US" sz="2400" dirty="0">
                <a:solidFill>
                  <a:schemeClr val="bg2">
                    <a:lumMod val="10000"/>
                  </a:schemeClr>
                </a:solidFill>
              </a:rPr>
              <a:t>Descriptive </a:t>
            </a:r>
            <a:r>
              <a:rPr lang="en-US" sz="2400" dirty="0" smtClean="0">
                <a:solidFill>
                  <a:schemeClr val="bg2">
                    <a:lumMod val="10000"/>
                  </a:schemeClr>
                </a:solidFill>
              </a:rPr>
              <a:t>statistics;</a:t>
            </a:r>
            <a:endParaRPr lang="en-US" sz="2400" dirty="0">
              <a:solidFill>
                <a:schemeClr val="bg2">
                  <a:lumMod val="10000"/>
                </a:schemeClr>
              </a:solidFill>
            </a:endParaRPr>
          </a:p>
          <a:p>
            <a:pPr marL="342900" indent="-342900">
              <a:spcBef>
                <a:spcPts val="0"/>
              </a:spcBef>
              <a:spcAft>
                <a:spcPts val="1000"/>
              </a:spcAft>
              <a:buFont typeface="Arial" panose="020B0604020202020204" pitchFamily="34" charset="0"/>
              <a:buChar char="•"/>
            </a:pPr>
            <a:r>
              <a:rPr lang="en-US" sz="2400" dirty="0">
                <a:solidFill>
                  <a:schemeClr val="bg2">
                    <a:lumMod val="10000"/>
                  </a:schemeClr>
                </a:solidFill>
              </a:rPr>
              <a:t>Investigating relationships between variables;</a:t>
            </a:r>
          </a:p>
          <a:p>
            <a:pPr marL="342900" indent="-342900" algn="just">
              <a:spcBef>
                <a:spcPts val="0"/>
              </a:spcBef>
              <a:spcAft>
                <a:spcPts val="1000"/>
              </a:spcAft>
              <a:buFont typeface="Arial" panose="020B0604020202020204" pitchFamily="34" charset="0"/>
              <a:buChar char="•"/>
            </a:pPr>
            <a:r>
              <a:rPr lang="en-US" sz="2400" dirty="0">
                <a:solidFill>
                  <a:schemeClr val="bg2">
                    <a:lumMod val="10000"/>
                  </a:schemeClr>
                </a:solidFill>
              </a:rPr>
              <a:t>Regression analysis;</a:t>
            </a:r>
          </a:p>
          <a:p>
            <a:pPr marL="342900" indent="-342900" algn="just">
              <a:spcBef>
                <a:spcPts val="0"/>
              </a:spcBef>
              <a:spcAft>
                <a:spcPts val="1000"/>
              </a:spcAft>
              <a:buFont typeface="Arial" panose="020B0604020202020204" pitchFamily="34" charset="0"/>
              <a:buChar char="•"/>
            </a:pPr>
            <a:r>
              <a:rPr lang="en-US" sz="2400" dirty="0">
                <a:solidFill>
                  <a:schemeClr val="bg2">
                    <a:lumMod val="10000"/>
                  </a:schemeClr>
                </a:solidFill>
              </a:rPr>
              <a:t>Factor analysis;</a:t>
            </a:r>
          </a:p>
          <a:p>
            <a:pPr marL="342900" indent="-342900" algn="just">
              <a:spcBef>
                <a:spcPts val="0"/>
              </a:spcBef>
              <a:spcAft>
                <a:spcPts val="1000"/>
              </a:spcAft>
              <a:buFont typeface="Arial" panose="020B0604020202020204" pitchFamily="34" charset="0"/>
              <a:buChar char="•"/>
            </a:pPr>
            <a:r>
              <a:rPr lang="en-US" sz="2400" dirty="0">
                <a:solidFill>
                  <a:schemeClr val="bg2">
                    <a:lumMod val="10000"/>
                  </a:schemeClr>
                </a:solidFill>
              </a:rPr>
              <a:t>Cluster analysis</a:t>
            </a:r>
            <a:r>
              <a:rPr lang="ru-RU" sz="2400" dirty="0">
                <a:solidFill>
                  <a:schemeClr val="bg2">
                    <a:lumMod val="10000"/>
                  </a:schemeClr>
                </a:solidFill>
              </a:rPr>
              <a:t>;</a:t>
            </a:r>
          </a:p>
          <a:p>
            <a:pPr marL="342900" indent="-342900">
              <a:spcBef>
                <a:spcPts val="0"/>
              </a:spcBef>
              <a:spcAft>
                <a:spcPts val="1000"/>
              </a:spcAft>
              <a:buFont typeface="Arial" panose="020B0604020202020204" pitchFamily="34" charset="0"/>
              <a:buChar char="•"/>
            </a:pPr>
            <a:r>
              <a:rPr lang="en-US" sz="2400" dirty="0">
                <a:solidFill>
                  <a:schemeClr val="bg2">
                    <a:lumMod val="10000"/>
                  </a:schemeClr>
                </a:solidFill>
              </a:rPr>
              <a:t>Panel data analysis</a:t>
            </a:r>
            <a:r>
              <a:rPr lang="ru-RU" sz="2400" dirty="0">
                <a:solidFill>
                  <a:schemeClr val="bg2">
                    <a:lumMod val="10000"/>
                  </a:schemeClr>
                </a:solidFill>
              </a:rPr>
              <a:t>;</a:t>
            </a:r>
            <a:endParaRPr lang="en-US" sz="2400" dirty="0">
              <a:solidFill>
                <a:schemeClr val="bg2">
                  <a:lumMod val="10000"/>
                </a:schemeClr>
              </a:solidFill>
            </a:endParaRPr>
          </a:p>
          <a:p>
            <a:pPr marL="342900" indent="-342900">
              <a:spcBef>
                <a:spcPts val="0"/>
              </a:spcBef>
              <a:spcAft>
                <a:spcPts val="1000"/>
              </a:spcAft>
              <a:buFont typeface="Arial" panose="020B0604020202020204" pitchFamily="34" charset="0"/>
              <a:buChar char="•"/>
            </a:pPr>
            <a:r>
              <a:rPr lang="en-US" sz="2400" dirty="0">
                <a:solidFill>
                  <a:schemeClr val="bg2">
                    <a:lumMod val="10000"/>
                  </a:schemeClr>
                </a:solidFill>
              </a:rPr>
              <a:t>Time series analysis</a:t>
            </a:r>
            <a:r>
              <a:rPr lang="ru-RU" sz="2400" dirty="0">
                <a:solidFill>
                  <a:schemeClr val="bg2">
                    <a:lumMod val="10000"/>
                  </a:schemeClr>
                </a:solidFill>
              </a:rPr>
              <a:t>.</a:t>
            </a:r>
            <a:endParaRPr lang="en-US" sz="2400" dirty="0">
              <a:solidFill>
                <a:schemeClr val="bg2">
                  <a:lumMod val="10000"/>
                </a:schemeClr>
              </a:solidFill>
            </a:endParaRPr>
          </a:p>
          <a:p>
            <a:pPr algn="just"/>
            <a:endParaRPr lang="en-US" sz="1400" dirty="0"/>
          </a:p>
          <a:p>
            <a:pPr marL="285750" indent="-285750">
              <a:lnSpc>
                <a:spcPct val="150000"/>
              </a:lnSpc>
              <a:buFont typeface="Arial" panose="020B0604020202020204" pitchFamily="34" charset="0"/>
              <a:buChar char="•"/>
            </a:pPr>
            <a:endParaRPr lang="ru-RU" dirty="0"/>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14653056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366145"/>
            <a:ext cx="11057955" cy="777025"/>
          </a:xfrm>
        </p:spPr>
        <p:txBody>
          <a:bodyPr>
            <a:normAutofit/>
          </a:bodyPr>
          <a:lstStyle/>
          <a:p>
            <a:r>
              <a:rPr lang="en-US" sz="3500" b="1" dirty="0" smtClean="0"/>
              <a:t>Frequency Analysis</a:t>
            </a:r>
            <a:endParaRPr lang="ru-RU" sz="3500" b="1" dirty="0"/>
          </a:p>
        </p:txBody>
      </p:sp>
      <p:sp>
        <p:nvSpPr>
          <p:cNvPr id="5" name="Текст 4"/>
          <p:cNvSpPr>
            <a:spLocks noGrp="1"/>
          </p:cNvSpPr>
          <p:nvPr>
            <p:ph type="body" sz="quarter" idx="12"/>
          </p:nvPr>
        </p:nvSpPr>
        <p:spPr>
          <a:xfrm>
            <a:off x="585897" y="2167387"/>
            <a:ext cx="11057971" cy="3745092"/>
          </a:xfrm>
        </p:spPr>
        <p:txBody>
          <a:bodyPr numCol="1"/>
          <a:lstStyle/>
          <a:p>
            <a:pPr marL="25400" indent="-25400" algn="just"/>
            <a:r>
              <a:rPr lang="ru-RU" sz="2100" dirty="0" smtClean="0">
                <a:solidFill>
                  <a:schemeClr val="bg2">
                    <a:lumMod val="10000"/>
                  </a:schemeClr>
                </a:solidFill>
              </a:rPr>
              <a:t>		</a:t>
            </a:r>
            <a:r>
              <a:rPr lang="en-US" sz="2400" dirty="0" smtClean="0">
                <a:solidFill>
                  <a:schemeClr val="bg2">
                    <a:lumMod val="10000"/>
                  </a:schemeClr>
                </a:solidFill>
              </a:rPr>
              <a:t>Is </a:t>
            </a:r>
            <a:r>
              <a:rPr lang="en-US" sz="2400" dirty="0">
                <a:solidFill>
                  <a:schemeClr val="bg2">
                    <a:lumMod val="10000"/>
                  </a:schemeClr>
                </a:solidFill>
              </a:rPr>
              <a:t>most often used in the analysis of the values of categorical variables.</a:t>
            </a: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7" name="Picture 1"/>
          <p:cNvPicPr>
            <a:picLocks noChangeAspect="1" noChangeArrowheads="1"/>
          </p:cNvPicPr>
          <p:nvPr/>
        </p:nvPicPr>
        <p:blipFill>
          <a:blip r:embed="rId2"/>
          <a:srcRect/>
          <a:stretch>
            <a:fillRect/>
          </a:stretch>
        </p:blipFill>
        <p:spPr bwMode="auto">
          <a:xfrm>
            <a:off x="1672318" y="3180246"/>
            <a:ext cx="3630991" cy="2474016"/>
          </a:xfrm>
          <a:prstGeom prst="rect">
            <a:avLst/>
          </a:prstGeom>
          <a:noFill/>
          <a:ln w="9525">
            <a:noFill/>
            <a:miter lim="800000"/>
            <a:headEnd/>
            <a:tailEnd/>
          </a:ln>
        </p:spPr>
      </p:pic>
      <p:pic>
        <p:nvPicPr>
          <p:cNvPr id="9" name="Picture 2"/>
          <p:cNvPicPr>
            <a:picLocks noChangeAspect="1" noChangeArrowheads="1"/>
          </p:cNvPicPr>
          <p:nvPr/>
        </p:nvPicPr>
        <p:blipFill>
          <a:blip r:embed="rId3"/>
          <a:srcRect/>
          <a:stretch>
            <a:fillRect/>
          </a:stretch>
        </p:blipFill>
        <p:spPr bwMode="auto">
          <a:xfrm>
            <a:off x="6061652" y="2811551"/>
            <a:ext cx="4348896" cy="3155995"/>
          </a:xfrm>
          <a:prstGeom prst="rect">
            <a:avLst/>
          </a:prstGeom>
          <a:noFill/>
          <a:ln w="9525">
            <a:noFill/>
            <a:miter lim="800000"/>
            <a:headEnd/>
            <a:tailEnd/>
          </a:ln>
        </p:spPr>
      </p:pic>
      <p:sp>
        <p:nvSpPr>
          <p:cNvPr id="11" name="TextBox 1"/>
          <p:cNvSpPr txBox="1">
            <a:spLocks noChangeArrowheads="1"/>
          </p:cNvSpPr>
          <p:nvPr/>
        </p:nvSpPr>
        <p:spPr bwMode="auto">
          <a:xfrm>
            <a:off x="1672318" y="5879642"/>
            <a:ext cx="3455988" cy="831850"/>
          </a:xfrm>
          <a:prstGeom prst="rect">
            <a:avLst/>
          </a:prstGeom>
          <a:noFill/>
          <a:ln w="9525">
            <a:noFill/>
            <a:miter lim="800000"/>
            <a:headEnd/>
            <a:tailEnd/>
          </a:ln>
        </p:spPr>
        <p:txBody>
          <a:bodyPr>
            <a:spAutoFit/>
          </a:bodyPr>
          <a:lstStyle/>
          <a:p>
            <a:pPr algn="ctr"/>
            <a:r>
              <a:rPr lang="en-US" sz="2400" dirty="0">
                <a:latin typeface="Gill Sans MT" pitchFamily="34" charset="0"/>
              </a:rPr>
              <a:t>Frequency distribution table</a:t>
            </a:r>
            <a:endParaRPr lang="ru-RU" sz="2400" dirty="0">
              <a:latin typeface="Corbel" pitchFamily="34" charset="0"/>
            </a:endParaRPr>
          </a:p>
        </p:txBody>
      </p:sp>
      <p:sp>
        <p:nvSpPr>
          <p:cNvPr id="12" name="TextBox 7"/>
          <p:cNvSpPr txBox="1">
            <a:spLocks noChangeArrowheads="1"/>
          </p:cNvSpPr>
          <p:nvPr/>
        </p:nvSpPr>
        <p:spPr bwMode="auto">
          <a:xfrm>
            <a:off x="7006092" y="5879642"/>
            <a:ext cx="3013075" cy="831850"/>
          </a:xfrm>
          <a:prstGeom prst="rect">
            <a:avLst/>
          </a:prstGeom>
          <a:noFill/>
          <a:ln w="9525">
            <a:noFill/>
            <a:miter lim="800000"/>
            <a:headEnd/>
            <a:tailEnd/>
          </a:ln>
        </p:spPr>
        <p:txBody>
          <a:bodyPr>
            <a:spAutoFit/>
          </a:bodyPr>
          <a:lstStyle/>
          <a:p>
            <a:pPr algn="ctr"/>
            <a:r>
              <a:rPr lang="en-US" sz="2400" dirty="0">
                <a:latin typeface="Gill Sans MT" pitchFamily="34" charset="0"/>
              </a:rPr>
              <a:t>Frequency distribution bar chart</a:t>
            </a:r>
            <a:endParaRPr lang="ru-RU" sz="2400" dirty="0">
              <a:latin typeface="Corbel" pitchFamily="34" charset="0"/>
            </a:endParaRPr>
          </a:p>
        </p:txBody>
      </p:sp>
    </p:spTree>
    <p:extLst>
      <p:ext uri="{BB962C8B-B14F-4D97-AF65-F5344CB8AC3E}">
        <p14:creationId xmlns:p14="http://schemas.microsoft.com/office/powerpoint/2010/main" val="346687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500" b="1" dirty="0" smtClean="0"/>
              <a:t>Central Tendency</a:t>
            </a:r>
            <a:endParaRPr lang="ru-RU" sz="3500" b="1" dirty="0"/>
          </a:p>
        </p:txBody>
      </p:sp>
      <p:sp>
        <p:nvSpPr>
          <p:cNvPr id="5" name="Текст 4"/>
          <p:cNvSpPr>
            <a:spLocks noGrp="1"/>
          </p:cNvSpPr>
          <p:nvPr>
            <p:ph type="body" sz="quarter" idx="12"/>
          </p:nvPr>
        </p:nvSpPr>
        <p:spPr>
          <a:xfrm>
            <a:off x="585897" y="2330676"/>
            <a:ext cx="11057971" cy="1571853"/>
          </a:xfrm>
        </p:spPr>
        <p:txBody>
          <a:bodyPr numCol="1"/>
          <a:lstStyle/>
          <a:p>
            <a:pPr marL="82296" algn="just">
              <a:defRPr/>
            </a:pPr>
            <a:r>
              <a:rPr lang="ru-RU" sz="2400" dirty="0" smtClean="0">
                <a:solidFill>
                  <a:schemeClr val="bg2">
                    <a:lumMod val="10000"/>
                  </a:schemeClr>
                </a:solidFill>
              </a:rPr>
              <a:t>	</a:t>
            </a:r>
            <a:r>
              <a:rPr lang="en-US" sz="2400" dirty="0">
                <a:solidFill>
                  <a:schemeClr val="bg2">
                    <a:lumMod val="10000"/>
                  </a:schemeClr>
                </a:solidFill>
              </a:rPr>
              <a:t>The central tendency of a distribution locates the "center" of a distribution of values. Three major types of estimates of central tendency: mean, median, mode.</a:t>
            </a:r>
          </a:p>
          <a:p>
            <a:pPr marL="25400" indent="-25400" algn="just">
              <a:spcBef>
                <a:spcPct val="20000"/>
              </a:spcBef>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graphicFrame>
        <p:nvGraphicFramePr>
          <p:cNvPr id="8" name="Group 87"/>
          <p:cNvGraphicFramePr>
            <a:graphicFrameLocks/>
          </p:cNvGraphicFramePr>
          <p:nvPr>
            <p:extLst>
              <p:ext uri="{D42A27DB-BD31-4B8C-83A1-F6EECF244321}">
                <p14:modId xmlns:p14="http://schemas.microsoft.com/office/powerpoint/2010/main" val="1058691917"/>
              </p:ext>
            </p:extLst>
          </p:nvPr>
        </p:nvGraphicFramePr>
        <p:xfrm>
          <a:off x="1358145" y="4000503"/>
          <a:ext cx="9843255" cy="1939834"/>
        </p:xfrm>
        <a:graphic>
          <a:graphicData uri="http://schemas.openxmlformats.org/drawingml/2006/table">
            <a:tbl>
              <a:tblPr/>
              <a:tblGrid>
                <a:gridCol w="3276074">
                  <a:extLst>
                    <a:ext uri="{9D8B030D-6E8A-4147-A177-3AD203B41FA5}">
                      <a16:colId xmlns:a16="http://schemas.microsoft.com/office/drawing/2014/main" val="20000"/>
                    </a:ext>
                  </a:extLst>
                </a:gridCol>
                <a:gridCol w="6567181">
                  <a:extLst>
                    <a:ext uri="{9D8B030D-6E8A-4147-A177-3AD203B41FA5}">
                      <a16:colId xmlns:a16="http://schemas.microsoft.com/office/drawing/2014/main" val="20001"/>
                    </a:ext>
                  </a:extLst>
                </a:gridCol>
              </a:tblGrid>
              <a:tr h="522514">
                <a:tc>
                  <a:txBody>
                    <a:bodyPr/>
                    <a:lstStyle/>
                    <a:p>
                      <a:pPr marL="0" marR="0" lvl="0" indent="12700" algn="ctr"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dirty="0" smtClean="0">
                          <a:ln>
                            <a:noFill/>
                          </a:ln>
                          <a:solidFill>
                            <a:schemeClr val="tx1"/>
                          </a:solidFill>
                          <a:effectLst/>
                          <a:latin typeface="Arial" charset="0"/>
                          <a:cs typeface="Times New Roman" pitchFamily="18" charset="0"/>
                        </a:rPr>
                        <a:t>Measurement Scale</a:t>
                      </a:r>
                      <a:endParaRPr kumimoji="0" lang="ru-RU" sz="25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2700" algn="ctr" defTabSz="914400" rtl="0" eaLnBrk="0" fontAlgn="base" latinLnBrk="0" hangingPunct="0">
                        <a:lnSpc>
                          <a:spcPct val="100000"/>
                        </a:lnSpc>
                        <a:spcBef>
                          <a:spcPct val="0"/>
                        </a:spcBef>
                        <a:spcAft>
                          <a:spcPct val="0"/>
                        </a:spcAft>
                        <a:buClrTx/>
                        <a:buSzTx/>
                        <a:buFontTx/>
                        <a:buNone/>
                        <a:tabLst/>
                      </a:pPr>
                      <a:r>
                        <a:rPr kumimoji="0" lang="en-US" sz="2500" b="1" i="0" u="none" strike="noStrike" cap="none" normalizeH="0" baseline="0" dirty="0" smtClean="0">
                          <a:ln>
                            <a:noFill/>
                          </a:ln>
                          <a:solidFill>
                            <a:schemeClr val="tx1"/>
                          </a:solidFill>
                          <a:effectLst/>
                          <a:latin typeface="Arial" charset="0"/>
                          <a:cs typeface="Times New Roman" pitchFamily="18" charset="0"/>
                        </a:rPr>
                        <a:t>Appropriate central tendency estimates</a:t>
                      </a:r>
                      <a:endParaRPr kumimoji="0" lang="ru-RU" sz="2500" b="1"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5257">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Arial" charset="0"/>
                          <a:cs typeface="Times New Roman" pitchFamily="18" charset="0"/>
                        </a:rPr>
                        <a:t>Nominal</a:t>
                      </a:r>
                      <a:endParaRPr kumimoji="0" lang="ru-RU" sz="25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Arial" charset="0"/>
                          <a:cs typeface="Times New Roman" pitchFamily="18" charset="0"/>
                        </a:rPr>
                        <a:t>mode</a:t>
                      </a:r>
                      <a:endParaRPr kumimoji="0" lang="ru-RU" sz="25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8826">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Arial" charset="0"/>
                          <a:cs typeface="Times New Roman" pitchFamily="18" charset="0"/>
                        </a:rPr>
                        <a:t>Ordinal</a:t>
                      </a:r>
                      <a:endParaRPr kumimoji="0" lang="ru-RU" sz="25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Arial" charset="0"/>
                          <a:cs typeface="Times New Roman" pitchFamily="18" charset="0"/>
                        </a:rPr>
                        <a:t>mode</a:t>
                      </a:r>
                      <a:r>
                        <a:rPr kumimoji="0" lang="ru-RU" sz="2500" b="0" i="0" u="none" strike="noStrike" cap="none" normalizeH="0" baseline="0" dirty="0" smtClean="0">
                          <a:ln>
                            <a:noFill/>
                          </a:ln>
                          <a:solidFill>
                            <a:schemeClr val="tx1"/>
                          </a:solidFill>
                          <a:effectLst/>
                          <a:latin typeface="Arial" charset="0"/>
                          <a:cs typeface="Times New Roman" pitchFamily="18" charset="0"/>
                        </a:rPr>
                        <a:t>, </a:t>
                      </a:r>
                      <a:r>
                        <a:rPr kumimoji="0" lang="en-US" sz="2500" b="0" i="0" u="none" strike="noStrike" cap="none" normalizeH="0" baseline="0" dirty="0" smtClean="0">
                          <a:ln>
                            <a:noFill/>
                          </a:ln>
                          <a:solidFill>
                            <a:schemeClr val="tx1"/>
                          </a:solidFill>
                          <a:effectLst/>
                          <a:latin typeface="Arial" charset="0"/>
                          <a:cs typeface="Times New Roman" pitchFamily="18" charset="0"/>
                        </a:rPr>
                        <a:t>median</a:t>
                      </a:r>
                      <a:endParaRPr kumimoji="0" lang="ru-RU" sz="25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Arial" charset="0"/>
                          <a:cs typeface="Times New Roman" pitchFamily="18" charset="0"/>
                        </a:rPr>
                        <a:t>Scale</a:t>
                      </a:r>
                      <a:endParaRPr kumimoji="0" lang="ru-RU" sz="25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2700" algn="l" defTabSz="914400" rtl="0" eaLnBrk="0" fontAlgn="base" latinLnBrk="0" hangingPunct="0">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solidFill>
                          <a:effectLst/>
                          <a:latin typeface="Arial" charset="0"/>
                          <a:cs typeface="Times New Roman" pitchFamily="18" charset="0"/>
                        </a:rPr>
                        <a:t>mode</a:t>
                      </a:r>
                      <a:r>
                        <a:rPr kumimoji="0" lang="ru-RU" sz="2500" b="0" i="0" u="none" strike="noStrike" cap="none" normalizeH="0" baseline="0" dirty="0" smtClean="0">
                          <a:ln>
                            <a:noFill/>
                          </a:ln>
                          <a:solidFill>
                            <a:schemeClr val="tx1"/>
                          </a:solidFill>
                          <a:effectLst/>
                          <a:latin typeface="Arial" charset="0"/>
                          <a:cs typeface="Times New Roman" pitchFamily="18" charset="0"/>
                        </a:rPr>
                        <a:t>, </a:t>
                      </a:r>
                      <a:r>
                        <a:rPr kumimoji="0" lang="en-US" sz="2500" b="0" i="0" u="none" strike="noStrike" cap="none" normalizeH="0" baseline="0" dirty="0" smtClean="0">
                          <a:ln>
                            <a:noFill/>
                          </a:ln>
                          <a:solidFill>
                            <a:schemeClr val="tx1"/>
                          </a:solidFill>
                          <a:effectLst/>
                          <a:latin typeface="Arial" charset="0"/>
                          <a:cs typeface="Times New Roman" pitchFamily="18" charset="0"/>
                        </a:rPr>
                        <a:t>median</a:t>
                      </a:r>
                      <a:r>
                        <a:rPr kumimoji="0" lang="ru-RU" sz="2500" b="0" i="0" u="none" strike="noStrike" cap="none" normalizeH="0" baseline="0" dirty="0" smtClean="0">
                          <a:ln>
                            <a:noFill/>
                          </a:ln>
                          <a:solidFill>
                            <a:schemeClr val="tx1"/>
                          </a:solidFill>
                          <a:effectLst/>
                          <a:latin typeface="Arial" charset="0"/>
                          <a:cs typeface="Times New Roman" pitchFamily="18" charset="0"/>
                        </a:rPr>
                        <a:t>, </a:t>
                      </a:r>
                      <a:r>
                        <a:rPr kumimoji="0" lang="en-US" sz="2500" b="0" i="0" u="none" strike="noStrike" cap="none" normalizeH="0" baseline="0" dirty="0" smtClean="0">
                          <a:ln>
                            <a:noFill/>
                          </a:ln>
                          <a:solidFill>
                            <a:schemeClr val="tx1"/>
                          </a:solidFill>
                          <a:effectLst/>
                          <a:latin typeface="Arial" charset="0"/>
                          <a:cs typeface="Times New Roman" pitchFamily="18" charset="0"/>
                        </a:rPr>
                        <a:t>mean</a:t>
                      </a:r>
                      <a:endParaRPr kumimoji="0" lang="ru-RU" sz="25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96413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500" b="1" dirty="0" smtClean="0"/>
              <a:t>Mode</a:t>
            </a:r>
            <a:endParaRPr lang="ru-RU" sz="3500" b="1" dirty="0"/>
          </a:p>
        </p:txBody>
      </p:sp>
      <p:sp>
        <p:nvSpPr>
          <p:cNvPr id="5" name="Текст 4"/>
          <p:cNvSpPr>
            <a:spLocks noGrp="1"/>
          </p:cNvSpPr>
          <p:nvPr>
            <p:ph type="body" sz="quarter" idx="12"/>
          </p:nvPr>
        </p:nvSpPr>
        <p:spPr/>
        <p:txBody>
          <a:bodyPr numCol="1"/>
          <a:lstStyle/>
          <a:p>
            <a:pPr marL="80963" algn="just">
              <a:lnSpc>
                <a:spcPct val="130000"/>
              </a:lnSpc>
              <a:spcBef>
                <a:spcPts val="0"/>
              </a:spcBef>
            </a:pPr>
            <a:r>
              <a:rPr lang="ru-RU" sz="2400" dirty="0" smtClean="0">
                <a:solidFill>
                  <a:schemeClr val="bg2">
                    <a:lumMod val="10000"/>
                  </a:schemeClr>
                </a:solidFill>
              </a:rPr>
              <a:t>	</a:t>
            </a:r>
            <a:r>
              <a:rPr lang="en-US" sz="2400" dirty="0">
                <a:solidFill>
                  <a:schemeClr val="bg2">
                    <a:lumMod val="10000"/>
                  </a:schemeClr>
                </a:solidFill>
              </a:rPr>
              <a:t>The mode is the most frequently occurring value in the set. In some distributions there are multiple modal values. These are called multi-modal distributions.</a:t>
            </a: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3211081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349817"/>
            <a:ext cx="11057955" cy="777025"/>
          </a:xfrm>
        </p:spPr>
        <p:txBody>
          <a:bodyPr>
            <a:normAutofit/>
          </a:bodyPr>
          <a:lstStyle/>
          <a:p>
            <a:r>
              <a:rPr lang="en-US" sz="3500" b="1" dirty="0" smtClean="0"/>
              <a:t>Mean</a:t>
            </a:r>
            <a:endParaRPr lang="ru-RU" sz="3500" b="1" dirty="0"/>
          </a:p>
        </p:txBody>
      </p:sp>
      <mc:AlternateContent xmlns:mc="http://schemas.openxmlformats.org/markup-compatibility/2006" xmlns:a14="http://schemas.microsoft.com/office/drawing/2010/main">
        <mc:Choice Requires="a14">
          <p:sp>
            <p:nvSpPr>
              <p:cNvPr id="5" name="Текст 4"/>
              <p:cNvSpPr>
                <a:spLocks noGrp="1"/>
              </p:cNvSpPr>
              <p:nvPr>
                <p:ph type="body" sz="quarter" idx="12"/>
              </p:nvPr>
            </p:nvSpPr>
            <p:spPr>
              <a:xfrm>
                <a:off x="585897" y="2036754"/>
                <a:ext cx="11057971" cy="2665877"/>
              </a:xfrm>
            </p:spPr>
            <p:txBody>
              <a:bodyPr numCol="1"/>
              <a:lstStyle/>
              <a:p>
                <a:pPr marL="80963" algn="just">
                  <a:lnSpc>
                    <a:spcPct val="130000"/>
                  </a:lnSpc>
                  <a:spcBef>
                    <a:spcPts val="0"/>
                  </a:spcBef>
                </a:pPr>
                <a:r>
                  <a:rPr lang="ru-RU" sz="2400" dirty="0" smtClean="0">
                    <a:solidFill>
                      <a:schemeClr val="bg2">
                        <a:lumMod val="10000"/>
                      </a:schemeClr>
                    </a:solidFill>
                  </a:rPr>
                  <a:t>	</a:t>
                </a:r>
                <a:r>
                  <a:rPr lang="en-US" sz="2500" dirty="0">
                    <a:solidFill>
                      <a:schemeClr val="bg2">
                        <a:lumMod val="10000"/>
                      </a:schemeClr>
                    </a:solidFill>
                  </a:rPr>
                  <a:t>The Mean is the most commonly used method of describing central tendency. To compute the mean, take the sum of the values and divide by the count. For example, the mean grade in the course is determined by summing all the scores and dividing by the number of students taking the exam. </a:t>
                </a:r>
                <a:endParaRPr lang="ru-RU" sz="2500" dirty="0">
                  <a:solidFill>
                    <a:schemeClr val="bg2">
                      <a:lumMod val="10000"/>
                    </a:schemeClr>
                  </a:solidFill>
                </a:endParaRPr>
              </a:p>
              <a:p>
                <a:pPr algn="just">
                  <a:lnSpc>
                    <a:spcPct val="130000"/>
                  </a:lnSpc>
                  <a:spcBef>
                    <a:spcPts val="0"/>
                  </a:spcBef>
                </a:pPr>
                <a14:m>
                  <m:oMathPara xmlns:m="http://schemas.openxmlformats.org/officeDocument/2006/math">
                    <m:oMathParaPr>
                      <m:jc m:val="centerGroup"/>
                    </m:oMathParaPr>
                    <m:oMath xmlns:m="http://schemas.openxmlformats.org/officeDocument/2006/math">
                      <m:acc>
                        <m:accPr>
                          <m:chr m:val="̅"/>
                          <m:ctrlPr>
                            <a:rPr lang="en-US" sz="4000" i="1" smtClean="0">
                              <a:solidFill>
                                <a:schemeClr val="bg2">
                                  <a:lumMod val="10000"/>
                                </a:schemeClr>
                              </a:solidFill>
                              <a:latin typeface="Cambria Math" panose="02040503050406030204" pitchFamily="18" charset="0"/>
                            </a:rPr>
                          </m:ctrlPr>
                        </m:accPr>
                        <m:e>
                          <m:r>
                            <a:rPr lang="en-US" sz="4000" b="0" i="1" smtClean="0">
                              <a:solidFill>
                                <a:schemeClr val="bg2">
                                  <a:lumMod val="10000"/>
                                </a:schemeClr>
                              </a:solidFill>
                              <a:latin typeface="Cambria Math" panose="02040503050406030204" pitchFamily="18" charset="0"/>
                            </a:rPr>
                            <m:t>𝑋</m:t>
                          </m:r>
                        </m:e>
                      </m:acc>
                      <m:r>
                        <a:rPr lang="en-US" sz="4000" b="0" i="1" smtClean="0">
                          <a:solidFill>
                            <a:schemeClr val="bg2">
                              <a:lumMod val="10000"/>
                            </a:schemeClr>
                          </a:solidFill>
                          <a:latin typeface="Cambria Math" panose="02040503050406030204" pitchFamily="18" charset="0"/>
                        </a:rPr>
                        <m:t>= </m:t>
                      </m:r>
                      <m:f>
                        <m:fPr>
                          <m:ctrlPr>
                            <a:rPr lang="en-US" sz="4000" b="0" i="1" smtClean="0">
                              <a:solidFill>
                                <a:schemeClr val="bg2">
                                  <a:lumMod val="10000"/>
                                </a:schemeClr>
                              </a:solidFill>
                              <a:latin typeface="Cambria Math" panose="02040503050406030204" pitchFamily="18" charset="0"/>
                            </a:rPr>
                          </m:ctrlPr>
                        </m:fPr>
                        <m:num>
                          <m:nary>
                            <m:naryPr>
                              <m:chr m:val="∑"/>
                              <m:subHide m:val="on"/>
                              <m:supHide m:val="on"/>
                              <m:ctrlPr>
                                <a:rPr lang="en-US" sz="4000" b="0" i="1" smtClean="0">
                                  <a:solidFill>
                                    <a:schemeClr val="bg2">
                                      <a:lumMod val="10000"/>
                                    </a:schemeClr>
                                  </a:solidFill>
                                  <a:latin typeface="Cambria Math" panose="02040503050406030204" pitchFamily="18" charset="0"/>
                                </a:rPr>
                              </m:ctrlPr>
                            </m:naryPr>
                            <m:sub/>
                            <m:sup/>
                            <m:e>
                              <m:sSub>
                                <m:sSubPr>
                                  <m:ctrlPr>
                                    <a:rPr lang="en-US" sz="4000" b="0" i="1" smtClean="0">
                                      <a:solidFill>
                                        <a:schemeClr val="bg2">
                                          <a:lumMod val="10000"/>
                                        </a:schemeClr>
                                      </a:solidFill>
                                      <a:latin typeface="Cambria Math" panose="02040503050406030204" pitchFamily="18" charset="0"/>
                                    </a:rPr>
                                  </m:ctrlPr>
                                </m:sSubPr>
                                <m:e>
                                  <m:r>
                                    <a:rPr lang="en-US" sz="4000" b="0" i="1" smtClean="0">
                                      <a:solidFill>
                                        <a:schemeClr val="bg2">
                                          <a:lumMod val="10000"/>
                                        </a:schemeClr>
                                      </a:solidFill>
                                      <a:latin typeface="Cambria Math" panose="02040503050406030204" pitchFamily="18" charset="0"/>
                                    </a:rPr>
                                    <m:t>𝑥</m:t>
                                  </m:r>
                                </m:e>
                                <m:sub>
                                  <m:r>
                                    <a:rPr lang="en-US" sz="4000" b="0" i="1" smtClean="0">
                                      <a:solidFill>
                                        <a:schemeClr val="bg2">
                                          <a:lumMod val="10000"/>
                                        </a:schemeClr>
                                      </a:solidFill>
                                      <a:latin typeface="Cambria Math" panose="02040503050406030204" pitchFamily="18" charset="0"/>
                                    </a:rPr>
                                    <m:t>𝑖</m:t>
                                  </m:r>
                                </m:sub>
                              </m:sSub>
                            </m:e>
                          </m:nary>
                        </m:num>
                        <m:den>
                          <m:r>
                            <a:rPr lang="en-US" sz="4000" b="0" i="1" smtClean="0">
                              <a:solidFill>
                                <a:schemeClr val="bg2">
                                  <a:lumMod val="10000"/>
                                </a:schemeClr>
                              </a:solidFill>
                              <a:latin typeface="Cambria Math" panose="02040503050406030204" pitchFamily="18" charset="0"/>
                            </a:rPr>
                            <m:t>𝑛</m:t>
                          </m:r>
                        </m:den>
                      </m:f>
                    </m:oMath>
                  </m:oMathPara>
                </a14:m>
                <a:endParaRPr lang="en-US" sz="4000" dirty="0">
                  <a:solidFill>
                    <a:schemeClr val="bg2">
                      <a:lumMod val="10000"/>
                    </a:schemeClr>
                  </a:solidFill>
                </a:endParaRPr>
              </a:p>
              <a:p>
                <a:pPr algn="just">
                  <a:lnSpc>
                    <a:spcPct val="130000"/>
                  </a:lnSpc>
                  <a:spcBef>
                    <a:spcPts val="0"/>
                  </a:spcBef>
                </a:pPr>
                <a:r>
                  <a:rPr lang="ru-RU" sz="2200" dirty="0" smtClean="0">
                    <a:solidFill>
                      <a:schemeClr val="bg2">
                        <a:lumMod val="10000"/>
                      </a:schemeClr>
                    </a:solidFill>
                  </a:rPr>
                  <a:t>	</a:t>
                </a:r>
                <a:endParaRPr lang="ru-RU" sz="2400" dirty="0">
                  <a:solidFill>
                    <a:schemeClr val="bg2">
                      <a:lumMod val="10000"/>
                    </a:schemeClr>
                  </a:solidFill>
                </a:endParaRPr>
              </a:p>
            </p:txBody>
          </p:sp>
        </mc:Choice>
        <mc:Fallback xmlns="">
          <p:sp>
            <p:nvSpPr>
              <p:cNvPr id="5" name="Текст 4"/>
              <p:cNvSpPr>
                <a:spLocks noGrp="1" noRot="1" noChangeAspect="1" noMove="1" noResize="1" noEditPoints="1" noAdjustHandles="1" noChangeArrowheads="1" noChangeShapeType="1" noTextEdit="1"/>
              </p:cNvSpPr>
              <p:nvPr>
                <p:ph type="body" sz="quarter" idx="12"/>
              </p:nvPr>
            </p:nvSpPr>
            <p:spPr>
              <a:xfrm>
                <a:off x="585897" y="2036754"/>
                <a:ext cx="11057971" cy="2665877"/>
              </a:xfrm>
              <a:blipFill>
                <a:blip r:embed="rId2"/>
                <a:stretch>
                  <a:fillRect l="-992" t="-1373" r="-1764" b="-47368"/>
                </a:stretch>
              </a:blipFill>
            </p:spPr>
            <p:txBody>
              <a:bodyPr/>
              <a:lstStyle/>
              <a:p>
                <a:r>
                  <a:rPr lang="ru-RU">
                    <a:noFill/>
                  </a:rPr>
                  <a:t> </a:t>
                </a:r>
              </a:p>
            </p:txBody>
          </p:sp>
        </mc:Fallback>
      </mc:AlternateContent>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4073619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500" b="1" dirty="0" smtClean="0"/>
              <a:t>Dispersion</a:t>
            </a:r>
            <a:endParaRPr lang="ru-RU" sz="3500" b="1" dirty="0"/>
          </a:p>
        </p:txBody>
      </p:sp>
      <p:sp>
        <p:nvSpPr>
          <p:cNvPr id="5" name="Текст 4"/>
          <p:cNvSpPr>
            <a:spLocks noGrp="1"/>
          </p:cNvSpPr>
          <p:nvPr>
            <p:ph type="body" sz="quarter" idx="12"/>
          </p:nvPr>
        </p:nvSpPr>
        <p:spPr>
          <a:xfrm>
            <a:off x="585881" y="2405537"/>
            <a:ext cx="11057971" cy="3359992"/>
          </a:xfrm>
        </p:spPr>
        <p:txBody>
          <a:bodyPr numCol="1"/>
          <a:lstStyle/>
          <a:p>
            <a:pPr indent="355600" algn="just">
              <a:lnSpc>
                <a:spcPct val="130000"/>
              </a:lnSpc>
              <a:spcBef>
                <a:spcPts val="0"/>
              </a:spcBef>
            </a:pPr>
            <a:r>
              <a:rPr lang="en-US" sz="2100" dirty="0"/>
              <a:t>	</a:t>
            </a:r>
            <a:r>
              <a:rPr lang="en-US" sz="2500" dirty="0">
                <a:solidFill>
                  <a:schemeClr val="bg2">
                    <a:lumMod val="10000"/>
                  </a:schemeClr>
                </a:solidFill>
              </a:rPr>
              <a:t>Dispersion is the spread of values around the </a:t>
            </a:r>
            <a:r>
              <a:rPr lang="en-US" sz="2500" dirty="0" smtClean="0">
                <a:solidFill>
                  <a:schemeClr val="bg2">
                    <a:lumMod val="10000"/>
                  </a:schemeClr>
                </a:solidFill>
              </a:rPr>
              <a:t>central tendency. </a:t>
            </a:r>
            <a:r>
              <a:rPr lang="en-US" sz="2500" dirty="0">
                <a:solidFill>
                  <a:schemeClr val="bg2">
                    <a:lumMod val="10000"/>
                  </a:schemeClr>
                </a:solidFill>
              </a:rPr>
              <a:t>There are two common measures of dispersion, the </a:t>
            </a:r>
            <a:r>
              <a:rPr lang="en-US" sz="2500" b="1" dirty="0">
                <a:solidFill>
                  <a:schemeClr val="bg2">
                    <a:lumMod val="10000"/>
                  </a:schemeClr>
                </a:solidFill>
              </a:rPr>
              <a:t>range</a:t>
            </a:r>
            <a:r>
              <a:rPr lang="en-US" sz="2500" dirty="0">
                <a:solidFill>
                  <a:schemeClr val="bg2">
                    <a:lumMod val="10000"/>
                  </a:schemeClr>
                </a:solidFill>
              </a:rPr>
              <a:t> and the </a:t>
            </a:r>
            <a:r>
              <a:rPr lang="en-US" sz="2500" b="1" dirty="0">
                <a:solidFill>
                  <a:schemeClr val="bg2">
                    <a:lumMod val="10000"/>
                  </a:schemeClr>
                </a:solidFill>
              </a:rPr>
              <a:t>standard deviation</a:t>
            </a:r>
            <a:r>
              <a:rPr lang="en-US" sz="2500" dirty="0">
                <a:solidFill>
                  <a:schemeClr val="bg2">
                    <a:lumMod val="10000"/>
                  </a:schemeClr>
                </a:solidFill>
              </a:rPr>
              <a:t>. The range is calculated as the difference between the highest and the lowest value of the variable. The standard deviation is a more accurate and detailed estimate of dispersion because an outlier can greatly exaggerate the range (the single outlier value could stands apart from the rest of the values</a:t>
            </a:r>
            <a:r>
              <a:rPr lang="ru-RU" sz="2500" dirty="0">
                <a:solidFill>
                  <a:schemeClr val="bg2">
                    <a:lumMod val="10000"/>
                  </a:schemeClr>
                </a:solidFill>
              </a:rPr>
              <a:t>). </a:t>
            </a:r>
            <a:endParaRPr lang="en-US" sz="2500" dirty="0">
              <a:solidFill>
                <a:schemeClr val="bg2">
                  <a:lumMod val="10000"/>
                </a:schemeClr>
              </a:solidFill>
            </a:endParaRPr>
          </a:p>
          <a:p>
            <a:pPr indent="355600" algn="just">
              <a:lnSpc>
                <a:spcPct val="130000"/>
              </a:lnSpc>
              <a:spcBef>
                <a:spcPts val="0"/>
              </a:spcBef>
            </a:pPr>
            <a:endParaRPr lang="ru-RU" sz="25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39709827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500" b="1" dirty="0" smtClean="0"/>
              <a:t>Variance</a:t>
            </a:r>
            <a:endParaRPr lang="ru-RU" sz="3500" b="1" dirty="0"/>
          </a:p>
        </p:txBody>
      </p:sp>
      <p:sp>
        <p:nvSpPr>
          <p:cNvPr id="5" name="Текст 4"/>
          <p:cNvSpPr>
            <a:spLocks noGrp="1"/>
          </p:cNvSpPr>
          <p:nvPr>
            <p:ph type="body" sz="quarter" idx="12"/>
          </p:nvPr>
        </p:nvSpPr>
        <p:spPr>
          <a:xfrm>
            <a:off x="585881" y="1200708"/>
            <a:ext cx="11057971" cy="3359992"/>
          </a:xfrm>
        </p:spPr>
        <p:txBody>
          <a:bodyPr numCol="1"/>
          <a:lstStyle/>
          <a:p>
            <a:pPr indent="355600" algn="just">
              <a:spcBef>
                <a:spcPct val="20000"/>
              </a:spcBef>
            </a:pPr>
            <a:r>
              <a:rPr lang="ru-RU" sz="2100" dirty="0" smtClean="0"/>
              <a:t>	</a:t>
            </a:r>
          </a:p>
          <a:p>
            <a:pPr indent="355600" algn="just">
              <a:spcBef>
                <a:spcPct val="20000"/>
              </a:spcBef>
            </a:pPr>
            <a:endParaRPr lang="ru-RU" sz="2100" dirty="0">
              <a:solidFill>
                <a:schemeClr val="bg2">
                  <a:lumMod val="10000"/>
                </a:schemeClr>
              </a:solidFill>
            </a:endParaRPr>
          </a:p>
          <a:p>
            <a:pPr indent="355600" algn="just">
              <a:spcBef>
                <a:spcPct val="20000"/>
              </a:spcBef>
            </a:pPr>
            <a:endParaRPr lang="ru-RU" sz="2100" dirty="0" smtClean="0">
              <a:solidFill>
                <a:schemeClr val="bg2">
                  <a:lumMod val="10000"/>
                </a:schemeClr>
              </a:solidFill>
            </a:endParaRPr>
          </a:p>
          <a:p>
            <a:pPr>
              <a:lnSpc>
                <a:spcPct val="130000"/>
              </a:lnSpc>
              <a:spcBef>
                <a:spcPts val="0"/>
              </a:spcBef>
            </a:pPr>
            <a:r>
              <a:rPr lang="en-US" sz="2500" dirty="0" smtClean="0">
                <a:solidFill>
                  <a:schemeClr val="bg2">
                    <a:lumMod val="10000"/>
                  </a:schemeClr>
                </a:solidFill>
              </a:rPr>
              <a:t>	</a:t>
            </a:r>
            <a:r>
              <a:rPr lang="en-US" sz="2500" dirty="0">
                <a:solidFill>
                  <a:schemeClr val="bg2">
                    <a:lumMod val="10000"/>
                  </a:schemeClr>
                </a:solidFill>
              </a:rPr>
              <a:t>Variance is a measure of variability. It is calculated by taking the average of squared deviations from the mean. Variance tells you the degree of spread in your data set. The more spread the data, the larger the variance is in relation to the mean.</a:t>
            </a: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mc:AlternateContent xmlns:mc="http://schemas.openxmlformats.org/markup-compatibility/2006" xmlns:a14="http://schemas.microsoft.com/office/drawing/2010/main">
        <mc:Choice Requires="a14">
          <p:sp>
            <p:nvSpPr>
              <p:cNvPr id="8" name="TextBox 7"/>
              <p:cNvSpPr txBox="1"/>
              <p:nvPr/>
            </p:nvSpPr>
            <p:spPr>
              <a:xfrm>
                <a:off x="3600035" y="4804579"/>
                <a:ext cx="4270336" cy="12352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b="0" i="1" smtClean="0">
                              <a:solidFill>
                                <a:schemeClr val="bg2">
                                  <a:lumMod val="10000"/>
                                </a:schemeClr>
                              </a:solidFill>
                              <a:latin typeface="Cambria Math" panose="02040503050406030204" pitchFamily="18" charset="0"/>
                              <a:ea typeface="Cambria Math" panose="02040503050406030204" pitchFamily="18" charset="0"/>
                            </a:rPr>
                          </m:ctrlPr>
                        </m:sSupPr>
                        <m:e>
                          <m:r>
                            <a:rPr lang="en-US" sz="4000" b="0" i="1" smtClean="0">
                              <a:solidFill>
                                <a:schemeClr val="bg2">
                                  <a:lumMod val="10000"/>
                                </a:schemeClr>
                              </a:solidFill>
                              <a:latin typeface="Cambria Math" panose="02040503050406030204" pitchFamily="18" charset="0"/>
                              <a:ea typeface="Cambria Math" panose="02040503050406030204" pitchFamily="18" charset="0"/>
                            </a:rPr>
                            <m:t>𝜎</m:t>
                          </m:r>
                        </m:e>
                        <m:sup>
                          <m:r>
                            <a:rPr lang="en-US" sz="4000" b="0" i="1" smtClean="0">
                              <a:solidFill>
                                <a:schemeClr val="bg2">
                                  <a:lumMod val="10000"/>
                                </a:schemeClr>
                              </a:solidFill>
                              <a:latin typeface="Cambria Math" panose="02040503050406030204" pitchFamily="18" charset="0"/>
                              <a:ea typeface="Cambria Math" panose="02040503050406030204" pitchFamily="18" charset="0"/>
                            </a:rPr>
                            <m:t>2</m:t>
                          </m:r>
                        </m:sup>
                      </m:sSup>
                      <m:r>
                        <a:rPr lang="en-US" sz="4000" b="0" i="1" smtClean="0">
                          <a:solidFill>
                            <a:schemeClr val="bg2">
                              <a:lumMod val="10000"/>
                            </a:schemeClr>
                          </a:solidFill>
                          <a:latin typeface="Cambria Math" panose="02040503050406030204" pitchFamily="18" charset="0"/>
                        </a:rPr>
                        <m:t>= </m:t>
                      </m:r>
                      <m:f>
                        <m:fPr>
                          <m:ctrlPr>
                            <a:rPr lang="en-US" sz="4000" b="0" i="1" smtClean="0">
                              <a:solidFill>
                                <a:schemeClr val="bg2">
                                  <a:lumMod val="10000"/>
                                </a:schemeClr>
                              </a:solidFill>
                              <a:latin typeface="Cambria Math" panose="02040503050406030204" pitchFamily="18" charset="0"/>
                            </a:rPr>
                          </m:ctrlPr>
                        </m:fPr>
                        <m:num>
                          <m:nary>
                            <m:naryPr>
                              <m:chr m:val="∑"/>
                              <m:subHide m:val="on"/>
                              <m:supHide m:val="on"/>
                              <m:ctrlPr>
                                <a:rPr lang="en-US" sz="4000" b="0" i="1" smtClean="0">
                                  <a:solidFill>
                                    <a:schemeClr val="bg2">
                                      <a:lumMod val="10000"/>
                                    </a:schemeClr>
                                  </a:solidFill>
                                  <a:latin typeface="Cambria Math" panose="02040503050406030204" pitchFamily="18" charset="0"/>
                                </a:rPr>
                              </m:ctrlPr>
                            </m:naryPr>
                            <m:sub/>
                            <m:sup/>
                            <m:e>
                              <m:sSup>
                                <m:sSupPr>
                                  <m:ctrlPr>
                                    <a:rPr lang="en-US" sz="4000" b="0" i="1" smtClean="0">
                                      <a:solidFill>
                                        <a:schemeClr val="bg2">
                                          <a:lumMod val="10000"/>
                                        </a:schemeClr>
                                      </a:solidFill>
                                      <a:latin typeface="Cambria Math" panose="02040503050406030204" pitchFamily="18" charset="0"/>
                                      <a:ea typeface="Cambria Math" panose="02040503050406030204" pitchFamily="18" charset="0"/>
                                    </a:rPr>
                                  </m:ctrlPr>
                                </m:sSupPr>
                                <m:e>
                                  <m:r>
                                    <a:rPr lang="en-US" sz="4000" i="1">
                                      <a:solidFill>
                                        <a:schemeClr val="bg2">
                                          <a:lumMod val="10000"/>
                                        </a:schemeClr>
                                      </a:solidFill>
                                      <a:latin typeface="Cambria Math" panose="02040503050406030204" pitchFamily="18" charset="0"/>
                                    </a:rPr>
                                    <m:t>(</m:t>
                                  </m:r>
                                  <m:r>
                                    <a:rPr lang="en-US" sz="4000" i="1">
                                      <a:solidFill>
                                        <a:schemeClr val="bg2">
                                          <a:lumMod val="10000"/>
                                        </a:schemeClr>
                                      </a:solidFill>
                                      <a:latin typeface="Cambria Math" panose="02040503050406030204" pitchFamily="18" charset="0"/>
                                    </a:rPr>
                                    <m:t>𝑥</m:t>
                                  </m:r>
                                  <m:r>
                                    <a:rPr lang="en-US" sz="4000" i="1">
                                      <a:solidFill>
                                        <a:schemeClr val="bg2">
                                          <a:lumMod val="10000"/>
                                        </a:schemeClr>
                                      </a:solidFill>
                                      <a:latin typeface="Cambria Math" panose="02040503050406030204" pitchFamily="18" charset="0"/>
                                    </a:rPr>
                                    <m:t>−</m:t>
                                  </m:r>
                                  <m:acc>
                                    <m:accPr>
                                      <m:chr m:val="̅"/>
                                      <m:ctrlPr>
                                        <a:rPr lang="en-US" sz="4000" i="1">
                                          <a:solidFill>
                                            <a:schemeClr val="bg2">
                                              <a:lumMod val="10000"/>
                                            </a:schemeClr>
                                          </a:solidFill>
                                          <a:latin typeface="Cambria Math" panose="02040503050406030204" pitchFamily="18" charset="0"/>
                                          <a:ea typeface="Cambria Math" panose="02040503050406030204" pitchFamily="18" charset="0"/>
                                        </a:rPr>
                                      </m:ctrlPr>
                                    </m:accPr>
                                    <m:e>
                                      <m:r>
                                        <a:rPr lang="en-US" sz="4000" b="0" i="1" smtClean="0">
                                          <a:solidFill>
                                            <a:schemeClr val="bg2">
                                              <a:lumMod val="10000"/>
                                            </a:schemeClr>
                                          </a:solidFill>
                                          <a:latin typeface="Cambria Math" panose="02040503050406030204" pitchFamily="18" charset="0"/>
                                          <a:ea typeface="Cambria Math" panose="02040503050406030204" pitchFamily="18" charset="0"/>
                                        </a:rPr>
                                        <m:t>𝑋</m:t>
                                      </m:r>
                                    </m:e>
                                  </m:acc>
                                  <m:r>
                                    <a:rPr lang="en-US" sz="4000" i="1">
                                      <a:solidFill>
                                        <a:schemeClr val="bg2">
                                          <a:lumMod val="10000"/>
                                        </a:schemeClr>
                                      </a:solidFill>
                                      <a:latin typeface="Cambria Math" panose="02040503050406030204" pitchFamily="18" charset="0"/>
                                      <a:ea typeface="Cambria Math" panose="02040503050406030204" pitchFamily="18" charset="0"/>
                                    </a:rPr>
                                    <m:t>)</m:t>
                                  </m:r>
                                </m:e>
                                <m:sup>
                                  <m:r>
                                    <a:rPr lang="en-US" sz="4000" b="0" i="1" smtClean="0">
                                      <a:solidFill>
                                        <a:schemeClr val="bg2">
                                          <a:lumMod val="10000"/>
                                        </a:schemeClr>
                                      </a:solidFill>
                                      <a:latin typeface="Cambria Math" panose="02040503050406030204" pitchFamily="18" charset="0"/>
                                      <a:ea typeface="Cambria Math" panose="02040503050406030204" pitchFamily="18" charset="0"/>
                                    </a:rPr>
                                    <m:t>2</m:t>
                                  </m:r>
                                </m:sup>
                              </m:sSup>
                            </m:e>
                          </m:nary>
                        </m:num>
                        <m:den>
                          <m:r>
                            <a:rPr lang="en-US" sz="4000" b="0" i="1" smtClean="0">
                              <a:solidFill>
                                <a:schemeClr val="bg2">
                                  <a:lumMod val="10000"/>
                                </a:schemeClr>
                              </a:solidFill>
                              <a:latin typeface="Cambria Math" panose="02040503050406030204" pitchFamily="18" charset="0"/>
                            </a:rPr>
                            <m:t>𝑛</m:t>
                          </m:r>
                        </m:den>
                      </m:f>
                    </m:oMath>
                  </m:oMathPara>
                </a14:m>
                <a:endParaRPr lang="ru-RU" sz="4000" dirty="0">
                  <a:solidFill>
                    <a:schemeClr val="bg2">
                      <a:lumMod val="10000"/>
                    </a:schemeClr>
                  </a:solidFill>
                  <a:latin typeface="HSE Sans" panose="02000000000000000000" pitchFamily="2"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600035" y="4804579"/>
                <a:ext cx="4270336" cy="1235210"/>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0089719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Autofit/>
          </a:bodyPr>
          <a:lstStyle/>
          <a:p>
            <a:r>
              <a:rPr lang="en-US" sz="3500" b="1" dirty="0" smtClean="0"/>
              <a:t>Standard Deviation</a:t>
            </a:r>
            <a:endParaRPr lang="ru-RU" sz="3500" b="1" dirty="0"/>
          </a:p>
        </p:txBody>
      </p:sp>
      <p:sp>
        <p:nvSpPr>
          <p:cNvPr id="5" name="Текст 4"/>
          <p:cNvSpPr>
            <a:spLocks noGrp="1"/>
          </p:cNvSpPr>
          <p:nvPr>
            <p:ph type="body" sz="quarter" idx="12"/>
          </p:nvPr>
        </p:nvSpPr>
        <p:spPr>
          <a:xfrm>
            <a:off x="730906" y="2335275"/>
            <a:ext cx="11057971" cy="2222228"/>
          </a:xfrm>
        </p:spPr>
        <p:txBody>
          <a:bodyPr numCol="1"/>
          <a:lstStyle/>
          <a:p>
            <a:pPr indent="355600" algn="just">
              <a:lnSpc>
                <a:spcPct val="130000"/>
              </a:lnSpc>
              <a:spcBef>
                <a:spcPts val="0"/>
              </a:spcBef>
            </a:pPr>
            <a:r>
              <a:rPr lang="en-US" sz="2500" dirty="0" smtClean="0">
                <a:solidFill>
                  <a:schemeClr val="bg2">
                    <a:lumMod val="10000"/>
                  </a:schemeClr>
                </a:solidFill>
              </a:rPr>
              <a:t>	The</a:t>
            </a:r>
            <a:r>
              <a:rPr lang="en-US" sz="2500" dirty="0">
                <a:solidFill>
                  <a:schemeClr val="bg2">
                    <a:lumMod val="10000"/>
                  </a:schemeClr>
                </a:solidFill>
              </a:rPr>
              <a:t> standard deviation is a statistic that measures the dispersion of a dataset relative to its mean and is calculated as the square root of the variance. The standard deviation is expressed in the same unit of measurement as the data, which isn't the case with the variance. </a:t>
            </a:r>
            <a:endParaRPr lang="ru-RU" sz="25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mc:AlternateContent xmlns:mc="http://schemas.openxmlformats.org/markup-compatibility/2006" xmlns:a14="http://schemas.microsoft.com/office/drawing/2010/main">
        <mc:Choice Requires="a14">
          <p:sp>
            <p:nvSpPr>
              <p:cNvPr id="10" name="TextBox 9"/>
              <p:cNvSpPr txBox="1"/>
              <p:nvPr/>
            </p:nvSpPr>
            <p:spPr>
              <a:xfrm>
                <a:off x="2762437" y="4601258"/>
                <a:ext cx="6704874" cy="18187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2">
                              <a:lumMod val="10000"/>
                            </a:schemeClr>
                          </a:solidFill>
                          <a:latin typeface="Cambria Math" panose="02040503050406030204" pitchFamily="18" charset="0"/>
                          <a:ea typeface="Cambria Math" panose="02040503050406030204" pitchFamily="18" charset="0"/>
                        </a:rPr>
                        <m:t>𝜎</m:t>
                      </m:r>
                      <m:r>
                        <a:rPr lang="en-US" sz="4000" b="0" i="1" smtClean="0">
                          <a:solidFill>
                            <a:schemeClr val="bg2">
                              <a:lumMod val="10000"/>
                            </a:schemeClr>
                          </a:solidFill>
                          <a:latin typeface="Cambria Math" panose="02040503050406030204" pitchFamily="18" charset="0"/>
                          <a:ea typeface="Cambria Math" panose="02040503050406030204" pitchFamily="18" charset="0"/>
                        </a:rPr>
                        <m:t>= </m:t>
                      </m:r>
                      <m:rad>
                        <m:radPr>
                          <m:degHide m:val="on"/>
                          <m:ctrlPr>
                            <a:rPr lang="en-US" sz="4000" b="0" i="1" smtClean="0">
                              <a:solidFill>
                                <a:schemeClr val="bg2">
                                  <a:lumMod val="10000"/>
                                </a:schemeClr>
                              </a:solidFill>
                              <a:latin typeface="Cambria Math" panose="02040503050406030204" pitchFamily="18" charset="0"/>
                              <a:ea typeface="Cambria Math" panose="02040503050406030204" pitchFamily="18" charset="0"/>
                            </a:rPr>
                          </m:ctrlPr>
                        </m:radPr>
                        <m:deg/>
                        <m:e>
                          <m:sSup>
                            <m:sSupPr>
                              <m:ctrlPr>
                                <a:rPr lang="en-US" sz="4000" b="0" i="1" smtClean="0">
                                  <a:solidFill>
                                    <a:schemeClr val="bg2">
                                      <a:lumMod val="10000"/>
                                    </a:schemeClr>
                                  </a:solidFill>
                                  <a:latin typeface="Cambria Math" panose="02040503050406030204" pitchFamily="18" charset="0"/>
                                  <a:ea typeface="Cambria Math" panose="02040503050406030204" pitchFamily="18" charset="0"/>
                                </a:rPr>
                              </m:ctrlPr>
                            </m:sSupPr>
                            <m:e>
                              <m:r>
                                <a:rPr lang="en-US" sz="4000" b="0" i="1" smtClean="0">
                                  <a:solidFill>
                                    <a:schemeClr val="bg2">
                                      <a:lumMod val="10000"/>
                                    </a:schemeClr>
                                  </a:solidFill>
                                  <a:latin typeface="Cambria Math" panose="02040503050406030204" pitchFamily="18" charset="0"/>
                                  <a:ea typeface="Cambria Math" panose="02040503050406030204" pitchFamily="18" charset="0"/>
                                </a:rPr>
                                <m:t>𝜎</m:t>
                              </m:r>
                            </m:e>
                            <m:sup>
                              <m:r>
                                <a:rPr lang="en-US" sz="4000" b="0" i="1" smtClean="0">
                                  <a:solidFill>
                                    <a:schemeClr val="bg2">
                                      <a:lumMod val="10000"/>
                                    </a:schemeClr>
                                  </a:solidFill>
                                  <a:latin typeface="Cambria Math" panose="02040503050406030204" pitchFamily="18" charset="0"/>
                                  <a:ea typeface="Cambria Math" panose="02040503050406030204" pitchFamily="18" charset="0"/>
                                </a:rPr>
                                <m:t>2</m:t>
                              </m:r>
                            </m:sup>
                          </m:sSup>
                        </m:e>
                      </m:rad>
                      <m:r>
                        <a:rPr lang="en-US" sz="4000" b="0" i="1" smtClean="0">
                          <a:solidFill>
                            <a:schemeClr val="bg2">
                              <a:lumMod val="10000"/>
                            </a:schemeClr>
                          </a:solidFill>
                          <a:latin typeface="Cambria Math" panose="02040503050406030204" pitchFamily="18" charset="0"/>
                        </a:rPr>
                        <m:t>= </m:t>
                      </m:r>
                      <m:rad>
                        <m:radPr>
                          <m:degHide m:val="on"/>
                          <m:ctrlPr>
                            <a:rPr lang="en-US" sz="4000" b="0" i="1" smtClean="0">
                              <a:solidFill>
                                <a:schemeClr val="bg2">
                                  <a:lumMod val="10000"/>
                                </a:schemeClr>
                              </a:solidFill>
                              <a:latin typeface="Cambria Math" panose="02040503050406030204" pitchFamily="18" charset="0"/>
                            </a:rPr>
                          </m:ctrlPr>
                        </m:radPr>
                        <m:deg/>
                        <m:e>
                          <m:f>
                            <m:fPr>
                              <m:ctrlPr>
                                <a:rPr lang="en-US" sz="4000" i="1">
                                  <a:solidFill>
                                    <a:schemeClr val="bg2">
                                      <a:lumMod val="10000"/>
                                    </a:schemeClr>
                                  </a:solidFill>
                                  <a:latin typeface="Cambria Math" panose="02040503050406030204" pitchFamily="18" charset="0"/>
                                </a:rPr>
                              </m:ctrlPr>
                            </m:fPr>
                            <m:num>
                              <m:nary>
                                <m:naryPr>
                                  <m:chr m:val="∑"/>
                                  <m:subHide m:val="on"/>
                                  <m:supHide m:val="on"/>
                                  <m:ctrlPr>
                                    <a:rPr lang="en-US" sz="4000" i="1">
                                      <a:solidFill>
                                        <a:schemeClr val="bg2">
                                          <a:lumMod val="10000"/>
                                        </a:schemeClr>
                                      </a:solidFill>
                                      <a:latin typeface="Cambria Math" panose="02040503050406030204" pitchFamily="18" charset="0"/>
                                    </a:rPr>
                                  </m:ctrlPr>
                                </m:naryPr>
                                <m:sub/>
                                <m:sup/>
                                <m:e>
                                  <m:sSup>
                                    <m:sSupPr>
                                      <m:ctrlPr>
                                        <a:rPr lang="en-US" sz="4000" i="1">
                                          <a:solidFill>
                                            <a:schemeClr val="bg2">
                                              <a:lumMod val="10000"/>
                                            </a:schemeClr>
                                          </a:solidFill>
                                          <a:latin typeface="Cambria Math" panose="02040503050406030204" pitchFamily="18" charset="0"/>
                                          <a:ea typeface="Cambria Math" panose="02040503050406030204" pitchFamily="18" charset="0"/>
                                        </a:rPr>
                                      </m:ctrlPr>
                                    </m:sSupPr>
                                    <m:e>
                                      <m:r>
                                        <a:rPr lang="en-US" sz="4000" i="1">
                                          <a:solidFill>
                                            <a:schemeClr val="bg2">
                                              <a:lumMod val="10000"/>
                                            </a:schemeClr>
                                          </a:solidFill>
                                          <a:latin typeface="Cambria Math" panose="02040503050406030204" pitchFamily="18" charset="0"/>
                                        </a:rPr>
                                        <m:t>(</m:t>
                                      </m:r>
                                      <m:r>
                                        <a:rPr lang="en-US" sz="4000" i="1">
                                          <a:solidFill>
                                            <a:schemeClr val="bg2">
                                              <a:lumMod val="10000"/>
                                            </a:schemeClr>
                                          </a:solidFill>
                                          <a:latin typeface="Cambria Math" panose="02040503050406030204" pitchFamily="18" charset="0"/>
                                        </a:rPr>
                                        <m:t>𝑥</m:t>
                                      </m:r>
                                      <m:r>
                                        <a:rPr lang="en-US" sz="4000" i="1">
                                          <a:solidFill>
                                            <a:schemeClr val="bg2">
                                              <a:lumMod val="10000"/>
                                            </a:schemeClr>
                                          </a:solidFill>
                                          <a:latin typeface="Cambria Math" panose="02040503050406030204" pitchFamily="18" charset="0"/>
                                        </a:rPr>
                                        <m:t>−</m:t>
                                      </m:r>
                                      <m:acc>
                                        <m:accPr>
                                          <m:chr m:val="̅"/>
                                          <m:ctrlPr>
                                            <a:rPr lang="en-US" sz="4000" i="1">
                                              <a:solidFill>
                                                <a:schemeClr val="bg2">
                                                  <a:lumMod val="10000"/>
                                                </a:schemeClr>
                                              </a:solidFill>
                                              <a:latin typeface="Cambria Math" panose="02040503050406030204" pitchFamily="18" charset="0"/>
                                              <a:ea typeface="Cambria Math" panose="02040503050406030204" pitchFamily="18" charset="0"/>
                                            </a:rPr>
                                          </m:ctrlPr>
                                        </m:accPr>
                                        <m:e>
                                          <m:r>
                                            <a:rPr lang="en-US" sz="4000" b="0" i="1" smtClean="0">
                                              <a:solidFill>
                                                <a:schemeClr val="bg2">
                                                  <a:lumMod val="10000"/>
                                                </a:schemeClr>
                                              </a:solidFill>
                                              <a:latin typeface="Cambria Math" panose="02040503050406030204" pitchFamily="18" charset="0"/>
                                              <a:ea typeface="Cambria Math" panose="02040503050406030204" pitchFamily="18" charset="0"/>
                                            </a:rPr>
                                            <m:t>𝑋</m:t>
                                          </m:r>
                                        </m:e>
                                      </m:acc>
                                      <m:r>
                                        <a:rPr lang="en-US" sz="4000" i="1">
                                          <a:solidFill>
                                            <a:schemeClr val="bg2">
                                              <a:lumMod val="10000"/>
                                            </a:schemeClr>
                                          </a:solidFill>
                                          <a:latin typeface="Cambria Math" panose="02040503050406030204" pitchFamily="18" charset="0"/>
                                          <a:ea typeface="Cambria Math" panose="02040503050406030204" pitchFamily="18" charset="0"/>
                                        </a:rPr>
                                        <m:t>)</m:t>
                                      </m:r>
                                    </m:e>
                                    <m:sup>
                                      <m:r>
                                        <a:rPr lang="en-US" sz="4000" i="1">
                                          <a:solidFill>
                                            <a:schemeClr val="bg2">
                                              <a:lumMod val="10000"/>
                                            </a:schemeClr>
                                          </a:solidFill>
                                          <a:latin typeface="Cambria Math" panose="02040503050406030204" pitchFamily="18" charset="0"/>
                                          <a:ea typeface="Cambria Math" panose="02040503050406030204" pitchFamily="18" charset="0"/>
                                        </a:rPr>
                                        <m:t>2</m:t>
                                      </m:r>
                                    </m:sup>
                                  </m:sSup>
                                </m:e>
                              </m:nary>
                            </m:num>
                            <m:den>
                              <m:r>
                                <a:rPr lang="en-US" sz="4000" i="1">
                                  <a:solidFill>
                                    <a:schemeClr val="bg2">
                                      <a:lumMod val="10000"/>
                                    </a:schemeClr>
                                  </a:solidFill>
                                  <a:latin typeface="Cambria Math" panose="02040503050406030204" pitchFamily="18" charset="0"/>
                                </a:rPr>
                                <m:t>𝑛</m:t>
                              </m:r>
                            </m:den>
                          </m:f>
                        </m:e>
                      </m:rad>
                    </m:oMath>
                  </m:oMathPara>
                </a14:m>
                <a:endParaRPr lang="ru-RU" sz="4000" dirty="0">
                  <a:solidFill>
                    <a:schemeClr val="bg2">
                      <a:lumMod val="10000"/>
                    </a:schemeClr>
                  </a:solidFill>
                  <a:latin typeface="HSE Sans" panose="02000000000000000000" pitchFamily="2"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762437" y="4601258"/>
                <a:ext cx="6704874" cy="1818703"/>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23483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284500"/>
            <a:ext cx="11057955" cy="777025"/>
          </a:xfrm>
        </p:spPr>
        <p:txBody>
          <a:bodyPr>
            <a:noAutofit/>
          </a:bodyPr>
          <a:lstStyle/>
          <a:p>
            <a:r>
              <a:rPr lang="en-US" sz="3500" b="1" dirty="0" smtClean="0"/>
              <a:t>Standard </a:t>
            </a:r>
            <a:r>
              <a:rPr lang="en-US" sz="3500" b="1" dirty="0"/>
              <a:t>Error of the Mean</a:t>
            </a:r>
            <a:endParaRPr lang="ru-RU" sz="3500" b="1" dirty="0"/>
          </a:p>
        </p:txBody>
      </p:sp>
      <p:sp>
        <p:nvSpPr>
          <p:cNvPr id="5" name="Текст 4"/>
          <p:cNvSpPr>
            <a:spLocks noGrp="1"/>
          </p:cNvSpPr>
          <p:nvPr>
            <p:ph type="body" sz="quarter" idx="12"/>
          </p:nvPr>
        </p:nvSpPr>
        <p:spPr>
          <a:xfrm>
            <a:off x="585881" y="2109741"/>
            <a:ext cx="11057971" cy="2222228"/>
          </a:xfrm>
        </p:spPr>
        <p:txBody>
          <a:bodyPr numCol="1"/>
          <a:lstStyle/>
          <a:p>
            <a:pPr indent="355600" algn="just">
              <a:lnSpc>
                <a:spcPct val="130000"/>
              </a:lnSpc>
              <a:spcBef>
                <a:spcPts val="0"/>
              </a:spcBef>
              <a:defRPr/>
            </a:pPr>
            <a:r>
              <a:rPr lang="en-US" sz="2200" dirty="0" smtClean="0">
                <a:solidFill>
                  <a:schemeClr val="bg2">
                    <a:lumMod val="10000"/>
                  </a:schemeClr>
                </a:solidFill>
              </a:rPr>
              <a:t>	</a:t>
            </a:r>
            <a:r>
              <a:rPr lang="en-US" sz="2500" dirty="0">
                <a:solidFill>
                  <a:schemeClr val="bg2">
                    <a:lumMod val="10000"/>
                  </a:schemeClr>
                </a:solidFill>
              </a:rPr>
              <a:t>A measure of how much the value of the mean may vary from sample to sample taken from the same distribution. Could be interpreted as a standard deviation of the means in different samples in relation to the mean of the population.  If the figure is high we can conclude that mean of our sample is not an ideal representation of reality. </a:t>
            </a:r>
          </a:p>
          <a:p>
            <a:pPr indent="355600" algn="just">
              <a:lnSpc>
                <a:spcPct val="130000"/>
              </a:lnSpc>
              <a:spcBef>
                <a:spcPts val="0"/>
              </a:spcBef>
              <a:defRPr/>
            </a:pPr>
            <a:endParaRPr lang="ru-RU" sz="2500" dirty="0">
              <a:solidFill>
                <a:schemeClr val="bg2">
                  <a:lumMod val="10000"/>
                </a:schemeClr>
              </a:solidFill>
            </a:endParaRPr>
          </a:p>
          <a:p>
            <a:pPr indent="355600" algn="just">
              <a:lnSpc>
                <a:spcPct val="130000"/>
              </a:lnSpc>
              <a:spcBef>
                <a:spcPts val="0"/>
              </a:spcBef>
            </a:pPr>
            <a:endParaRPr lang="ru-RU" sz="2500" dirty="0">
              <a:solidFill>
                <a:schemeClr val="bg2">
                  <a:lumMod val="10000"/>
                </a:schemeClr>
              </a:solidFill>
            </a:endParaRPr>
          </a:p>
          <a:p>
            <a:pPr indent="355600" algn="just">
              <a:lnSpc>
                <a:spcPct val="130000"/>
              </a:lnSpc>
              <a:spcBef>
                <a:spcPts val="0"/>
              </a:spcBef>
            </a:pPr>
            <a:endParaRPr lang="ru-RU" sz="2500" dirty="0">
              <a:solidFill>
                <a:schemeClr val="bg2">
                  <a:lumMod val="10000"/>
                </a:schemeClr>
              </a:solidFill>
            </a:endParaRPr>
          </a:p>
          <a:p>
            <a:pPr indent="355600" algn="just">
              <a:lnSpc>
                <a:spcPct val="130000"/>
              </a:lnSpc>
              <a:spcBef>
                <a:spcPts val="0"/>
              </a:spcBef>
            </a:pPr>
            <a:endParaRPr lang="ru-RU" sz="25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mc:AlternateContent xmlns:mc="http://schemas.openxmlformats.org/markup-compatibility/2006" xmlns:a14="http://schemas.microsoft.com/office/drawing/2010/main">
        <mc:Choice Requires="a14">
          <p:sp>
            <p:nvSpPr>
              <p:cNvPr id="13" name="TextBox 12"/>
              <p:cNvSpPr txBox="1"/>
              <p:nvPr/>
            </p:nvSpPr>
            <p:spPr>
              <a:xfrm>
                <a:off x="4833402" y="5047871"/>
                <a:ext cx="2040430" cy="116512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4000" b="0" i="1" smtClean="0">
                          <a:solidFill>
                            <a:schemeClr val="bg2">
                              <a:lumMod val="10000"/>
                            </a:schemeClr>
                          </a:solidFill>
                          <a:latin typeface="Cambria Math" panose="02040503050406030204" pitchFamily="18" charset="0"/>
                        </a:rPr>
                        <m:t>𝑚</m:t>
                      </m:r>
                      <m:r>
                        <a:rPr lang="en-US" sz="4000" b="0" i="1" smtClean="0">
                          <a:solidFill>
                            <a:schemeClr val="bg2">
                              <a:lumMod val="10000"/>
                            </a:schemeClr>
                          </a:solidFill>
                          <a:latin typeface="Cambria Math" panose="02040503050406030204" pitchFamily="18" charset="0"/>
                        </a:rPr>
                        <m:t>= </m:t>
                      </m:r>
                      <m:f>
                        <m:fPr>
                          <m:ctrlPr>
                            <a:rPr lang="en-US" sz="4000" b="0" i="1" smtClean="0">
                              <a:solidFill>
                                <a:schemeClr val="bg2">
                                  <a:lumMod val="10000"/>
                                </a:schemeClr>
                              </a:solidFill>
                              <a:latin typeface="Cambria Math" panose="02040503050406030204" pitchFamily="18" charset="0"/>
                            </a:rPr>
                          </m:ctrlPr>
                        </m:fPr>
                        <m:num>
                          <m:r>
                            <a:rPr lang="en-US" sz="4000" b="0" i="1" smtClean="0">
                              <a:solidFill>
                                <a:schemeClr val="bg2">
                                  <a:lumMod val="10000"/>
                                </a:schemeClr>
                              </a:solidFill>
                              <a:latin typeface="Cambria Math" panose="02040503050406030204" pitchFamily="18" charset="0"/>
                              <a:ea typeface="Cambria Math" panose="02040503050406030204" pitchFamily="18" charset="0"/>
                            </a:rPr>
                            <m:t>𝜎</m:t>
                          </m:r>
                        </m:num>
                        <m:den>
                          <m:rad>
                            <m:radPr>
                              <m:degHide m:val="on"/>
                              <m:ctrlPr>
                                <a:rPr lang="en-US" sz="4000" b="0" i="1" smtClean="0">
                                  <a:solidFill>
                                    <a:schemeClr val="bg2">
                                      <a:lumMod val="10000"/>
                                    </a:schemeClr>
                                  </a:solidFill>
                                  <a:latin typeface="Cambria Math" panose="02040503050406030204" pitchFamily="18" charset="0"/>
                                </a:rPr>
                              </m:ctrlPr>
                            </m:radPr>
                            <m:deg/>
                            <m:e>
                              <m:r>
                                <a:rPr lang="en-US" sz="4000" b="0" i="1" smtClean="0">
                                  <a:solidFill>
                                    <a:schemeClr val="bg2">
                                      <a:lumMod val="10000"/>
                                    </a:schemeClr>
                                  </a:solidFill>
                                  <a:latin typeface="Cambria Math" panose="02040503050406030204" pitchFamily="18" charset="0"/>
                                </a:rPr>
                                <m:t>𝑛</m:t>
                              </m:r>
                            </m:e>
                          </m:rad>
                        </m:den>
                      </m:f>
                    </m:oMath>
                  </m:oMathPara>
                </a14:m>
                <a:endParaRPr lang="ru-RU" sz="4000" dirty="0">
                  <a:solidFill>
                    <a:schemeClr val="bg2">
                      <a:lumMod val="10000"/>
                    </a:schemeClr>
                  </a:solidFill>
                  <a:latin typeface="HSE Sans" panose="02000000000000000000" pitchFamily="2"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833402" y="5047871"/>
                <a:ext cx="2040430" cy="1165127"/>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51506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121210"/>
            <a:ext cx="11057955" cy="777025"/>
          </a:xfrm>
        </p:spPr>
        <p:txBody>
          <a:bodyPr>
            <a:noAutofit/>
          </a:bodyPr>
          <a:lstStyle/>
          <a:p>
            <a:r>
              <a:rPr lang="ru-RU" sz="3500" b="1" dirty="0" smtClean="0"/>
              <a:t>С</a:t>
            </a:r>
            <a:r>
              <a:rPr lang="fr-FR" sz="3500" b="1" dirty="0" smtClean="0"/>
              <a:t>onfidence </a:t>
            </a:r>
            <a:r>
              <a:rPr lang="en-US" sz="3500" b="1" dirty="0" smtClean="0"/>
              <a:t>I</a:t>
            </a:r>
            <a:r>
              <a:rPr lang="fr-FR" sz="3500" b="1" dirty="0" smtClean="0"/>
              <a:t>nterval</a:t>
            </a:r>
            <a:endParaRPr lang="ru-RU" sz="3500" b="1" dirty="0"/>
          </a:p>
        </p:txBody>
      </p:sp>
      <mc:AlternateContent xmlns:mc="http://schemas.openxmlformats.org/markup-compatibility/2006" xmlns:a14="http://schemas.microsoft.com/office/drawing/2010/main">
        <mc:Choice Requires="a14">
          <p:sp>
            <p:nvSpPr>
              <p:cNvPr id="5" name="Текст 4"/>
              <p:cNvSpPr>
                <a:spLocks noGrp="1"/>
              </p:cNvSpPr>
              <p:nvPr>
                <p:ph type="body" sz="quarter" idx="12"/>
              </p:nvPr>
            </p:nvSpPr>
            <p:spPr>
              <a:xfrm>
                <a:off x="471598" y="1943101"/>
                <a:ext cx="11057971" cy="2222228"/>
              </a:xfrm>
            </p:spPr>
            <p:txBody>
              <a:bodyPr numCol="1"/>
              <a:lstStyle/>
              <a:p>
                <a:pPr indent="355600" algn="just">
                  <a:spcBef>
                    <a:spcPct val="20000"/>
                  </a:spcBef>
                </a:pPr>
                <a:r>
                  <a:rPr lang="ru-RU" sz="2200" dirty="0" smtClean="0">
                    <a:solidFill>
                      <a:schemeClr val="bg2">
                        <a:lumMod val="10000"/>
                      </a:schemeClr>
                    </a:solidFill>
                  </a:rPr>
                  <a:t>	</a:t>
                </a:r>
                <a:r>
                  <a:rPr lang="en-US" sz="2100" dirty="0">
                    <a:solidFill>
                      <a:schemeClr val="bg2">
                        <a:lumMod val="10000"/>
                      </a:schemeClr>
                    </a:solidFill>
                  </a:rPr>
                  <a:t>The confidence interval (CI) is a range of values that’s likely to include a population value with a certain degree of confidence. It is often expressed as a % whereby a population mean lies between an upper and lower interval. Therefore, a confidence interval is simply a way to measure how well your sample represents the population you are studying. The 95% confidence interval is a range of values that you can be 95% confident contains the true mean of the population.</a:t>
                </a:r>
              </a:p>
              <a:p>
                <a:pPr marL="342900" indent="-342900" algn="just">
                  <a:spcBef>
                    <a:spcPct val="20000"/>
                  </a:spcBef>
                  <a:buFont typeface="Arial" panose="020B0604020202020204" pitchFamily="34" charset="0"/>
                  <a:buChar char="•"/>
                </a:pPr>
                <a:r>
                  <a:rPr lang="en-US" sz="2100" dirty="0">
                    <a:solidFill>
                      <a:schemeClr val="bg2">
                        <a:lumMod val="10000"/>
                      </a:schemeClr>
                    </a:solidFill>
                  </a:rPr>
                  <a:t>There is a 95% probability  that the mean of the general population will fall into the interval from </a:t>
                </a:r>
                <a14:m>
                  <m:oMath xmlns:m="http://schemas.openxmlformats.org/officeDocument/2006/math">
                    <m:acc>
                      <m:accPr>
                        <m:chr m:val="̅"/>
                        <m:ctrlPr>
                          <a:rPr lang="en-US" sz="2100" i="1">
                            <a:solidFill>
                              <a:schemeClr val="bg2">
                                <a:lumMod val="10000"/>
                              </a:schemeClr>
                            </a:solidFill>
                            <a:latin typeface="Cambria Math" panose="02040503050406030204" pitchFamily="18" charset="0"/>
                          </a:rPr>
                        </m:ctrlPr>
                      </m:accPr>
                      <m:e>
                        <m:r>
                          <a:rPr lang="en-US" sz="2100">
                            <a:solidFill>
                              <a:schemeClr val="bg2">
                                <a:lumMod val="10000"/>
                              </a:schemeClr>
                            </a:solidFill>
                            <a:latin typeface="Cambria Math" panose="02040503050406030204" pitchFamily="18" charset="0"/>
                          </a:rPr>
                          <m:t>𝑋</m:t>
                        </m:r>
                      </m:e>
                    </m:acc>
                    <m:r>
                      <a:rPr lang="en-US" sz="2100">
                        <a:solidFill>
                          <a:schemeClr val="bg2">
                            <a:lumMod val="10000"/>
                          </a:schemeClr>
                        </a:solidFill>
                        <a:latin typeface="Cambria Math" panose="02040503050406030204" pitchFamily="18" charset="0"/>
                      </a:rPr>
                      <m:t> −(1</m:t>
                    </m:r>
                    <m:r>
                      <a:rPr lang="ru-RU" sz="2100">
                        <a:solidFill>
                          <a:schemeClr val="bg2">
                            <a:lumMod val="10000"/>
                          </a:schemeClr>
                        </a:solidFill>
                        <a:latin typeface="Cambria Math" panose="02040503050406030204" pitchFamily="18" charset="0"/>
                      </a:rPr>
                      <m:t>,96∗</m:t>
                    </m:r>
                    <m:r>
                      <a:rPr lang="en-US" sz="2100">
                        <a:solidFill>
                          <a:schemeClr val="bg2">
                            <a:lumMod val="10000"/>
                          </a:schemeClr>
                        </a:solidFill>
                        <a:latin typeface="Cambria Math" panose="02040503050406030204" pitchFamily="18" charset="0"/>
                      </a:rPr>
                      <m:t>𝑚</m:t>
                    </m:r>
                    <m:r>
                      <a:rPr lang="en-US" sz="2100">
                        <a:solidFill>
                          <a:schemeClr val="bg2">
                            <a:lumMod val="10000"/>
                          </a:schemeClr>
                        </a:solidFill>
                        <a:latin typeface="Cambria Math" panose="02040503050406030204" pitchFamily="18" charset="0"/>
                      </a:rPr>
                      <m:t>)</m:t>
                    </m:r>
                  </m:oMath>
                </a14:m>
                <a:r>
                  <a:rPr lang="en-US" sz="2100" dirty="0">
                    <a:solidFill>
                      <a:schemeClr val="bg2">
                        <a:lumMod val="10000"/>
                      </a:schemeClr>
                    </a:solidFill>
                  </a:rPr>
                  <a:t>   to  </a:t>
                </a:r>
                <a:r>
                  <a:rPr lang="ru-RU" sz="2100" dirty="0">
                    <a:solidFill>
                      <a:schemeClr val="bg2">
                        <a:lumMod val="10000"/>
                      </a:schemeClr>
                    </a:solidFill>
                  </a:rPr>
                  <a:t> </a:t>
                </a:r>
                <a14:m>
                  <m:oMath xmlns:m="http://schemas.openxmlformats.org/officeDocument/2006/math">
                    <m:acc>
                      <m:accPr>
                        <m:chr m:val="̅"/>
                        <m:ctrlPr>
                          <a:rPr lang="en-US" sz="2100" i="1">
                            <a:solidFill>
                              <a:schemeClr val="bg2">
                                <a:lumMod val="10000"/>
                              </a:schemeClr>
                            </a:solidFill>
                            <a:latin typeface="Cambria Math" panose="02040503050406030204" pitchFamily="18" charset="0"/>
                          </a:rPr>
                        </m:ctrlPr>
                      </m:accPr>
                      <m:e>
                        <m:r>
                          <a:rPr lang="en-US" sz="2100">
                            <a:solidFill>
                              <a:schemeClr val="bg2">
                                <a:lumMod val="10000"/>
                              </a:schemeClr>
                            </a:solidFill>
                            <a:latin typeface="Cambria Math" panose="02040503050406030204" pitchFamily="18" charset="0"/>
                          </a:rPr>
                          <m:t>𝑋</m:t>
                        </m:r>
                      </m:e>
                    </m:acc>
                    <m:r>
                      <a:rPr lang="en-US" sz="2100">
                        <a:solidFill>
                          <a:schemeClr val="bg2">
                            <a:lumMod val="10000"/>
                          </a:schemeClr>
                        </a:solidFill>
                        <a:latin typeface="Cambria Math" panose="02040503050406030204" pitchFamily="18" charset="0"/>
                      </a:rPr>
                      <m:t>+(1</m:t>
                    </m:r>
                    <m:r>
                      <a:rPr lang="ru-RU" sz="2100">
                        <a:solidFill>
                          <a:schemeClr val="bg2">
                            <a:lumMod val="10000"/>
                          </a:schemeClr>
                        </a:solidFill>
                        <a:latin typeface="Cambria Math" panose="02040503050406030204" pitchFamily="18" charset="0"/>
                      </a:rPr>
                      <m:t>,96∗</m:t>
                    </m:r>
                    <m:r>
                      <a:rPr lang="en-US" sz="2100">
                        <a:solidFill>
                          <a:schemeClr val="bg2">
                            <a:lumMod val="10000"/>
                          </a:schemeClr>
                        </a:solidFill>
                        <a:latin typeface="Cambria Math" panose="02040503050406030204" pitchFamily="18" charset="0"/>
                      </a:rPr>
                      <m:t>𝑚</m:t>
                    </m:r>
                    <m:r>
                      <a:rPr lang="en-US" sz="2100">
                        <a:solidFill>
                          <a:schemeClr val="bg2">
                            <a:lumMod val="10000"/>
                          </a:schemeClr>
                        </a:solidFill>
                        <a:latin typeface="Cambria Math" panose="02040503050406030204" pitchFamily="18" charset="0"/>
                      </a:rPr>
                      <m:t>)</m:t>
                    </m:r>
                  </m:oMath>
                </a14:m>
                <a:r>
                  <a:rPr lang="en-US" sz="2100" dirty="0">
                    <a:solidFill>
                      <a:schemeClr val="bg2">
                        <a:lumMod val="10000"/>
                      </a:schemeClr>
                    </a:solidFill>
                  </a:rPr>
                  <a:t> </a:t>
                </a:r>
              </a:p>
              <a:p>
                <a:pPr marL="342900" indent="-342900" algn="just">
                  <a:spcBef>
                    <a:spcPct val="20000"/>
                  </a:spcBef>
                  <a:buFont typeface="Arial" panose="020B0604020202020204" pitchFamily="34" charset="0"/>
                  <a:buChar char="•"/>
                </a:pPr>
                <a:r>
                  <a:rPr lang="en-US" sz="2100" dirty="0">
                    <a:solidFill>
                      <a:schemeClr val="bg2">
                        <a:lumMod val="10000"/>
                      </a:schemeClr>
                    </a:solidFill>
                  </a:rPr>
                  <a:t>There is a 99% probability  that the mean of the general population will fall into the interval from </a:t>
                </a:r>
                <a14:m>
                  <m:oMath xmlns:m="http://schemas.openxmlformats.org/officeDocument/2006/math">
                    <m:acc>
                      <m:accPr>
                        <m:chr m:val="̅"/>
                        <m:ctrlPr>
                          <a:rPr lang="en-US" sz="2100" i="1">
                            <a:solidFill>
                              <a:schemeClr val="bg2">
                                <a:lumMod val="10000"/>
                              </a:schemeClr>
                            </a:solidFill>
                            <a:latin typeface="Cambria Math" panose="02040503050406030204" pitchFamily="18" charset="0"/>
                          </a:rPr>
                        </m:ctrlPr>
                      </m:accPr>
                      <m:e>
                        <m:r>
                          <a:rPr lang="en-US" sz="2100">
                            <a:solidFill>
                              <a:schemeClr val="bg2">
                                <a:lumMod val="10000"/>
                              </a:schemeClr>
                            </a:solidFill>
                            <a:latin typeface="Cambria Math" panose="02040503050406030204" pitchFamily="18" charset="0"/>
                          </a:rPr>
                          <m:t>𝑋</m:t>
                        </m:r>
                      </m:e>
                    </m:acc>
                    <m:r>
                      <a:rPr lang="en-US" sz="2100">
                        <a:solidFill>
                          <a:schemeClr val="bg2">
                            <a:lumMod val="10000"/>
                          </a:schemeClr>
                        </a:solidFill>
                        <a:latin typeface="Cambria Math" panose="02040503050406030204" pitchFamily="18" charset="0"/>
                      </a:rPr>
                      <m:t> −(</m:t>
                    </m:r>
                    <m:r>
                      <a:rPr lang="ru-RU" sz="2100">
                        <a:solidFill>
                          <a:schemeClr val="bg2">
                            <a:lumMod val="10000"/>
                          </a:schemeClr>
                        </a:solidFill>
                        <a:latin typeface="Cambria Math" panose="02040503050406030204" pitchFamily="18" charset="0"/>
                      </a:rPr>
                      <m:t>2,58∗</m:t>
                    </m:r>
                    <m:r>
                      <a:rPr lang="en-US" sz="2100">
                        <a:solidFill>
                          <a:schemeClr val="bg2">
                            <a:lumMod val="10000"/>
                          </a:schemeClr>
                        </a:solidFill>
                        <a:latin typeface="Cambria Math" panose="02040503050406030204" pitchFamily="18" charset="0"/>
                      </a:rPr>
                      <m:t>𝑚</m:t>
                    </m:r>
                    <m:r>
                      <a:rPr lang="en-US" sz="2100">
                        <a:solidFill>
                          <a:schemeClr val="bg2">
                            <a:lumMod val="10000"/>
                          </a:schemeClr>
                        </a:solidFill>
                        <a:latin typeface="Cambria Math" panose="02040503050406030204" pitchFamily="18" charset="0"/>
                      </a:rPr>
                      <m:t>)</m:t>
                    </m:r>
                  </m:oMath>
                </a14:m>
                <a:r>
                  <a:rPr lang="en-US" sz="2100" dirty="0">
                    <a:solidFill>
                      <a:schemeClr val="bg2">
                        <a:lumMod val="10000"/>
                      </a:schemeClr>
                    </a:solidFill>
                  </a:rPr>
                  <a:t>   to  </a:t>
                </a:r>
                <a:r>
                  <a:rPr lang="ru-RU" sz="2100" dirty="0">
                    <a:solidFill>
                      <a:schemeClr val="bg2">
                        <a:lumMod val="10000"/>
                      </a:schemeClr>
                    </a:solidFill>
                  </a:rPr>
                  <a:t> </a:t>
                </a:r>
                <a14:m>
                  <m:oMath xmlns:m="http://schemas.openxmlformats.org/officeDocument/2006/math">
                    <m:acc>
                      <m:accPr>
                        <m:chr m:val="̅"/>
                        <m:ctrlPr>
                          <a:rPr lang="en-US" sz="2100" i="1">
                            <a:solidFill>
                              <a:schemeClr val="bg2">
                                <a:lumMod val="10000"/>
                              </a:schemeClr>
                            </a:solidFill>
                            <a:latin typeface="Cambria Math" panose="02040503050406030204" pitchFamily="18" charset="0"/>
                          </a:rPr>
                        </m:ctrlPr>
                      </m:accPr>
                      <m:e>
                        <m:r>
                          <a:rPr lang="en-US" sz="2100">
                            <a:solidFill>
                              <a:schemeClr val="bg2">
                                <a:lumMod val="10000"/>
                              </a:schemeClr>
                            </a:solidFill>
                            <a:latin typeface="Cambria Math" panose="02040503050406030204" pitchFamily="18" charset="0"/>
                          </a:rPr>
                          <m:t>𝑋</m:t>
                        </m:r>
                      </m:e>
                    </m:acc>
                    <m:r>
                      <a:rPr lang="en-US" sz="2100">
                        <a:solidFill>
                          <a:schemeClr val="bg2">
                            <a:lumMod val="10000"/>
                          </a:schemeClr>
                        </a:solidFill>
                        <a:latin typeface="Cambria Math" panose="02040503050406030204" pitchFamily="18" charset="0"/>
                      </a:rPr>
                      <m:t>+(</m:t>
                    </m:r>
                    <m:r>
                      <a:rPr lang="ru-RU" sz="2100">
                        <a:solidFill>
                          <a:schemeClr val="bg2">
                            <a:lumMod val="10000"/>
                          </a:schemeClr>
                        </a:solidFill>
                        <a:latin typeface="Cambria Math" panose="02040503050406030204" pitchFamily="18" charset="0"/>
                      </a:rPr>
                      <m:t>2,58∗</m:t>
                    </m:r>
                    <m:r>
                      <a:rPr lang="en-US" sz="2100">
                        <a:solidFill>
                          <a:schemeClr val="bg2">
                            <a:lumMod val="10000"/>
                          </a:schemeClr>
                        </a:solidFill>
                        <a:latin typeface="Cambria Math" panose="02040503050406030204" pitchFamily="18" charset="0"/>
                      </a:rPr>
                      <m:t>𝑚</m:t>
                    </m:r>
                    <m:r>
                      <a:rPr lang="en-US" sz="2100">
                        <a:solidFill>
                          <a:schemeClr val="bg2">
                            <a:lumMod val="10000"/>
                          </a:schemeClr>
                        </a:solidFill>
                        <a:latin typeface="Cambria Math" panose="02040503050406030204" pitchFamily="18" charset="0"/>
                      </a:rPr>
                      <m:t>)</m:t>
                    </m:r>
                  </m:oMath>
                </a14:m>
                <a:r>
                  <a:rPr lang="en-US" sz="2100" dirty="0">
                    <a:solidFill>
                      <a:schemeClr val="bg2">
                        <a:lumMod val="10000"/>
                      </a:schemeClr>
                    </a:solidFill>
                  </a:rPr>
                  <a:t> </a:t>
                </a:r>
              </a:p>
              <a:p>
                <a:pPr marL="342900" indent="-342900" algn="just">
                  <a:spcBef>
                    <a:spcPct val="20000"/>
                  </a:spcBef>
                  <a:buFont typeface="Arial" panose="020B0604020202020204" pitchFamily="34" charset="0"/>
                  <a:buChar char="•"/>
                </a:pPr>
                <a:r>
                  <a:rPr lang="en-US" sz="2100" dirty="0">
                    <a:solidFill>
                      <a:schemeClr val="bg2">
                        <a:lumMod val="10000"/>
                      </a:schemeClr>
                    </a:solidFill>
                  </a:rPr>
                  <a:t>There is a 99</a:t>
                </a:r>
                <a:r>
                  <a:rPr lang="ru-RU" sz="2100" dirty="0">
                    <a:solidFill>
                      <a:schemeClr val="bg2">
                        <a:lumMod val="10000"/>
                      </a:schemeClr>
                    </a:solidFill>
                  </a:rPr>
                  <a:t>,9</a:t>
                </a:r>
                <a:r>
                  <a:rPr lang="en-US" sz="2100" dirty="0">
                    <a:solidFill>
                      <a:schemeClr val="bg2">
                        <a:lumMod val="10000"/>
                      </a:schemeClr>
                    </a:solidFill>
                  </a:rPr>
                  <a:t>% probability  that the mean of the general population will fall into the interval from </a:t>
                </a:r>
                <a14:m>
                  <m:oMath xmlns:m="http://schemas.openxmlformats.org/officeDocument/2006/math">
                    <m:acc>
                      <m:accPr>
                        <m:chr m:val="̅"/>
                        <m:ctrlPr>
                          <a:rPr lang="en-US" sz="2100" i="1">
                            <a:solidFill>
                              <a:schemeClr val="bg2">
                                <a:lumMod val="10000"/>
                              </a:schemeClr>
                            </a:solidFill>
                            <a:latin typeface="Cambria Math" panose="02040503050406030204" pitchFamily="18" charset="0"/>
                          </a:rPr>
                        </m:ctrlPr>
                      </m:accPr>
                      <m:e>
                        <m:r>
                          <a:rPr lang="en-US" sz="2100">
                            <a:solidFill>
                              <a:schemeClr val="bg2">
                                <a:lumMod val="10000"/>
                              </a:schemeClr>
                            </a:solidFill>
                            <a:latin typeface="Cambria Math" panose="02040503050406030204" pitchFamily="18" charset="0"/>
                          </a:rPr>
                          <m:t>𝑋</m:t>
                        </m:r>
                      </m:e>
                    </m:acc>
                    <m:r>
                      <a:rPr lang="en-US" sz="2100">
                        <a:solidFill>
                          <a:schemeClr val="bg2">
                            <a:lumMod val="10000"/>
                          </a:schemeClr>
                        </a:solidFill>
                        <a:latin typeface="Cambria Math" panose="02040503050406030204" pitchFamily="18" charset="0"/>
                      </a:rPr>
                      <m:t> −(</m:t>
                    </m:r>
                    <m:r>
                      <a:rPr lang="ru-RU" sz="2100">
                        <a:solidFill>
                          <a:schemeClr val="bg2">
                            <a:lumMod val="10000"/>
                          </a:schemeClr>
                        </a:solidFill>
                        <a:latin typeface="Cambria Math" panose="02040503050406030204" pitchFamily="18" charset="0"/>
                      </a:rPr>
                      <m:t>3,29∗</m:t>
                    </m:r>
                    <m:r>
                      <a:rPr lang="en-US" sz="2100">
                        <a:solidFill>
                          <a:schemeClr val="bg2">
                            <a:lumMod val="10000"/>
                          </a:schemeClr>
                        </a:solidFill>
                        <a:latin typeface="Cambria Math" panose="02040503050406030204" pitchFamily="18" charset="0"/>
                      </a:rPr>
                      <m:t>𝑚</m:t>
                    </m:r>
                    <m:r>
                      <a:rPr lang="en-US" sz="2100">
                        <a:solidFill>
                          <a:schemeClr val="bg2">
                            <a:lumMod val="10000"/>
                          </a:schemeClr>
                        </a:solidFill>
                        <a:latin typeface="Cambria Math" panose="02040503050406030204" pitchFamily="18" charset="0"/>
                      </a:rPr>
                      <m:t>)</m:t>
                    </m:r>
                  </m:oMath>
                </a14:m>
                <a:r>
                  <a:rPr lang="en-US" sz="2100" dirty="0">
                    <a:solidFill>
                      <a:schemeClr val="bg2">
                        <a:lumMod val="10000"/>
                      </a:schemeClr>
                    </a:solidFill>
                  </a:rPr>
                  <a:t>   to  </a:t>
                </a:r>
                <a:r>
                  <a:rPr lang="ru-RU" sz="2100" dirty="0">
                    <a:solidFill>
                      <a:schemeClr val="bg2">
                        <a:lumMod val="10000"/>
                      </a:schemeClr>
                    </a:solidFill>
                  </a:rPr>
                  <a:t> </a:t>
                </a:r>
                <a14:m>
                  <m:oMath xmlns:m="http://schemas.openxmlformats.org/officeDocument/2006/math">
                    <m:acc>
                      <m:accPr>
                        <m:chr m:val="̅"/>
                        <m:ctrlPr>
                          <a:rPr lang="en-US" sz="2100" i="1">
                            <a:solidFill>
                              <a:schemeClr val="bg2">
                                <a:lumMod val="10000"/>
                              </a:schemeClr>
                            </a:solidFill>
                            <a:latin typeface="Cambria Math" panose="02040503050406030204" pitchFamily="18" charset="0"/>
                          </a:rPr>
                        </m:ctrlPr>
                      </m:accPr>
                      <m:e>
                        <m:r>
                          <a:rPr lang="en-US" sz="2100">
                            <a:solidFill>
                              <a:schemeClr val="bg2">
                                <a:lumMod val="10000"/>
                              </a:schemeClr>
                            </a:solidFill>
                            <a:latin typeface="Cambria Math" panose="02040503050406030204" pitchFamily="18" charset="0"/>
                          </a:rPr>
                          <m:t>𝑋</m:t>
                        </m:r>
                      </m:e>
                    </m:acc>
                    <m:r>
                      <a:rPr lang="en-US" sz="2100">
                        <a:solidFill>
                          <a:schemeClr val="bg2">
                            <a:lumMod val="10000"/>
                          </a:schemeClr>
                        </a:solidFill>
                        <a:latin typeface="Cambria Math" panose="02040503050406030204" pitchFamily="18" charset="0"/>
                      </a:rPr>
                      <m:t>+(</m:t>
                    </m:r>
                    <m:r>
                      <a:rPr lang="ru-RU" sz="2100">
                        <a:solidFill>
                          <a:schemeClr val="bg2">
                            <a:lumMod val="10000"/>
                          </a:schemeClr>
                        </a:solidFill>
                        <a:latin typeface="Cambria Math" panose="02040503050406030204" pitchFamily="18" charset="0"/>
                      </a:rPr>
                      <m:t>3,29∗</m:t>
                    </m:r>
                    <m:r>
                      <a:rPr lang="en-US" sz="2100">
                        <a:solidFill>
                          <a:schemeClr val="bg2">
                            <a:lumMod val="10000"/>
                          </a:schemeClr>
                        </a:solidFill>
                        <a:latin typeface="Cambria Math" panose="02040503050406030204" pitchFamily="18" charset="0"/>
                      </a:rPr>
                      <m:t>𝑚</m:t>
                    </m:r>
                    <m:r>
                      <a:rPr lang="en-US" sz="2100">
                        <a:solidFill>
                          <a:schemeClr val="bg2">
                            <a:lumMod val="10000"/>
                          </a:schemeClr>
                        </a:solidFill>
                        <a:latin typeface="Cambria Math" panose="02040503050406030204" pitchFamily="18" charset="0"/>
                      </a:rPr>
                      <m:t>)</m:t>
                    </m:r>
                  </m:oMath>
                </a14:m>
                <a:r>
                  <a:rPr lang="en-US" sz="2100" dirty="0">
                    <a:solidFill>
                      <a:schemeClr val="bg2">
                        <a:lumMod val="10000"/>
                      </a:schemeClr>
                    </a:solidFill>
                  </a:rPr>
                  <a:t> </a:t>
                </a:r>
              </a:p>
            </p:txBody>
          </p:sp>
        </mc:Choice>
        <mc:Fallback xmlns="">
          <p:sp>
            <p:nvSpPr>
              <p:cNvPr id="5" name="Текст 4"/>
              <p:cNvSpPr>
                <a:spLocks noGrp="1" noRot="1" noChangeAspect="1" noMove="1" noResize="1" noEditPoints="1" noAdjustHandles="1" noChangeArrowheads="1" noChangeShapeType="1" noTextEdit="1"/>
              </p:cNvSpPr>
              <p:nvPr>
                <p:ph type="body" sz="quarter" idx="12"/>
              </p:nvPr>
            </p:nvSpPr>
            <p:spPr>
              <a:xfrm>
                <a:off x="471598" y="1943101"/>
                <a:ext cx="11057971" cy="2222228"/>
              </a:xfrm>
              <a:blipFill>
                <a:blip r:embed="rId2"/>
                <a:stretch>
                  <a:fillRect l="-1488" t="-3297" r="-1488" b="-104121"/>
                </a:stretch>
              </a:blipFill>
            </p:spPr>
            <p:txBody>
              <a:bodyPr/>
              <a:lstStyle/>
              <a:p>
                <a:r>
                  <a:rPr lang="ru-RU">
                    <a:noFill/>
                  </a:rPr>
                  <a:t> </a:t>
                </a:r>
              </a:p>
            </p:txBody>
          </p:sp>
        </mc:Fallback>
      </mc:AlternateContent>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30959616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913" y="1108264"/>
            <a:ext cx="11057955" cy="777025"/>
          </a:xfrm>
        </p:spPr>
        <p:txBody>
          <a:bodyPr>
            <a:normAutofit/>
          </a:bodyPr>
          <a:lstStyle/>
          <a:p>
            <a:r>
              <a:rPr lang="en-US" sz="3500" b="1" dirty="0"/>
              <a:t>Median</a:t>
            </a:r>
            <a:r>
              <a:rPr lang="ru-RU" sz="3500" b="1" dirty="0"/>
              <a:t> (</a:t>
            </a:r>
            <a:r>
              <a:rPr lang="fr-FR" sz="3500" b="1" dirty="0"/>
              <a:t>second </a:t>
            </a:r>
            <a:r>
              <a:rPr lang="fr-FR" sz="3500" b="1" dirty="0" smtClean="0"/>
              <a:t>quartile / 50th </a:t>
            </a:r>
            <a:r>
              <a:rPr lang="fr-FR" sz="3500" b="1" dirty="0"/>
              <a:t>percentile</a:t>
            </a:r>
            <a:r>
              <a:rPr lang="ru-RU" sz="3500" b="1" dirty="0"/>
              <a:t>)</a:t>
            </a:r>
          </a:p>
        </p:txBody>
      </p:sp>
      <p:sp>
        <p:nvSpPr>
          <p:cNvPr id="5" name="Текст 4"/>
          <p:cNvSpPr>
            <a:spLocks noGrp="1"/>
          </p:cNvSpPr>
          <p:nvPr>
            <p:ph type="body" sz="quarter" idx="12"/>
          </p:nvPr>
        </p:nvSpPr>
        <p:spPr>
          <a:xfrm>
            <a:off x="585897" y="1857152"/>
            <a:ext cx="11057971" cy="3745092"/>
          </a:xfrm>
        </p:spPr>
        <p:txBody>
          <a:bodyPr numCol="1"/>
          <a:lstStyle/>
          <a:p>
            <a:pPr marL="82296" algn="just">
              <a:defRPr/>
            </a:pPr>
            <a:r>
              <a:rPr lang="en-US" sz="2100" dirty="0" smtClean="0">
                <a:solidFill>
                  <a:schemeClr val="bg2">
                    <a:lumMod val="10000"/>
                  </a:schemeClr>
                </a:solidFill>
              </a:rPr>
              <a:t>	The </a:t>
            </a:r>
            <a:r>
              <a:rPr lang="en-US" sz="2100" dirty="0">
                <a:solidFill>
                  <a:schemeClr val="bg2">
                    <a:lumMod val="10000"/>
                  </a:schemeClr>
                </a:solidFill>
              </a:rPr>
              <a:t>median is the score found at the middle of the set of values. In order to compute the median sort the values in numerical order and then locate the value in the middle of the list. </a:t>
            </a:r>
            <a:endParaRPr lang="en-US" sz="2100" dirty="0" smtClean="0">
              <a:solidFill>
                <a:schemeClr val="bg2">
                  <a:lumMod val="10000"/>
                </a:schemeClr>
              </a:solidFill>
            </a:endParaRPr>
          </a:p>
          <a:p>
            <a:pPr marL="82296" algn="just">
              <a:defRPr/>
            </a:pPr>
            <a:r>
              <a:rPr lang="en-US" sz="2100" dirty="0">
                <a:solidFill>
                  <a:schemeClr val="bg2">
                    <a:lumMod val="10000"/>
                  </a:schemeClr>
                </a:solidFill>
              </a:rPr>
              <a:t>	</a:t>
            </a:r>
            <a:r>
              <a:rPr lang="en-US" sz="2100" dirty="0" smtClean="0">
                <a:solidFill>
                  <a:schemeClr val="bg2">
                    <a:lumMod val="10000"/>
                  </a:schemeClr>
                </a:solidFill>
              </a:rPr>
              <a:t>For </a:t>
            </a:r>
            <a:r>
              <a:rPr lang="en-US" sz="2100" dirty="0">
                <a:solidFill>
                  <a:schemeClr val="bg2">
                    <a:lumMod val="10000"/>
                  </a:schemeClr>
                </a:solidFill>
              </a:rPr>
              <a:t>example, if there are 500 values, the median is the average of the two values in 250th and 251st positions. If there are 499 values, the value in 250th position is the median. </a:t>
            </a:r>
            <a:endParaRPr lang="en-US" sz="2100" dirty="0" smtClean="0">
              <a:solidFill>
                <a:schemeClr val="bg2">
                  <a:lumMod val="10000"/>
                </a:schemeClr>
              </a:solidFill>
            </a:endParaRPr>
          </a:p>
          <a:p>
            <a:pPr marL="82296" algn="just">
              <a:defRPr/>
            </a:pPr>
            <a:r>
              <a:rPr lang="en-US" sz="2100" dirty="0">
                <a:solidFill>
                  <a:schemeClr val="bg2">
                    <a:lumMod val="10000"/>
                  </a:schemeClr>
                </a:solidFill>
              </a:rPr>
              <a:t>	</a:t>
            </a:r>
            <a:r>
              <a:rPr lang="en-US" sz="2100" dirty="0" smtClean="0">
                <a:solidFill>
                  <a:schemeClr val="bg2">
                    <a:lumMod val="10000"/>
                  </a:schemeClr>
                </a:solidFill>
              </a:rPr>
              <a:t>Let’s </a:t>
            </a:r>
            <a:r>
              <a:rPr lang="en-US" sz="2100" dirty="0">
                <a:solidFill>
                  <a:schemeClr val="bg2">
                    <a:lumMod val="10000"/>
                  </a:schemeClr>
                </a:solidFill>
              </a:rPr>
              <a:t>calculate the median of the following scores:  15, 20, 21, 20, 36, 15, 25, 15. Sorting the 7 scores produces: 15, 15, 15</a:t>
            </a:r>
            <a:r>
              <a:rPr lang="en-US" sz="2100" b="1" dirty="0">
                <a:solidFill>
                  <a:schemeClr val="bg2">
                    <a:lumMod val="10000"/>
                  </a:schemeClr>
                </a:solidFill>
              </a:rPr>
              <a:t>, 20</a:t>
            </a:r>
            <a:r>
              <a:rPr lang="en-US" sz="2100" dirty="0">
                <a:solidFill>
                  <a:schemeClr val="bg2">
                    <a:lumMod val="10000"/>
                  </a:schemeClr>
                </a:solidFill>
              </a:rPr>
              <a:t>, 21, 25, </a:t>
            </a:r>
            <a:r>
              <a:rPr lang="en-US" sz="2100" dirty="0" smtClean="0">
                <a:solidFill>
                  <a:schemeClr val="bg2">
                    <a:lumMod val="10000"/>
                  </a:schemeClr>
                </a:solidFill>
              </a:rPr>
              <a:t>36</a:t>
            </a:r>
          </a:p>
          <a:p>
            <a:pPr marL="82296" algn="just">
              <a:defRPr/>
            </a:pPr>
            <a:r>
              <a:rPr lang="en-US" sz="2100" dirty="0">
                <a:solidFill>
                  <a:schemeClr val="bg2">
                    <a:lumMod val="10000"/>
                  </a:schemeClr>
                </a:solidFill>
              </a:rPr>
              <a:t>	</a:t>
            </a:r>
            <a:r>
              <a:rPr lang="en-US" sz="2100" dirty="0" smtClean="0">
                <a:solidFill>
                  <a:schemeClr val="bg2">
                    <a:lumMod val="10000"/>
                  </a:schemeClr>
                </a:solidFill>
              </a:rPr>
              <a:t>There </a:t>
            </a:r>
            <a:r>
              <a:rPr lang="en-US" sz="2100" dirty="0">
                <a:solidFill>
                  <a:schemeClr val="bg2">
                    <a:lumMod val="10000"/>
                  </a:schemeClr>
                </a:solidFill>
              </a:rPr>
              <a:t>are 7 scores and score #4 represents the halfway point. The median is 20. If there are an even number of observations, then the median is the mean of the two middle scores. In the example, if there were an 8th observation, with a value of 25, the median becomes the average of the 4th and 5th scores, in this case 20.5.</a:t>
            </a: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168622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500" b="1" dirty="0" smtClean="0"/>
              <a:t>Grading System</a:t>
            </a:r>
            <a:endParaRPr lang="ru-RU" sz="3500" b="1" dirty="0"/>
          </a:p>
        </p:txBody>
      </p:sp>
      <p:sp>
        <p:nvSpPr>
          <p:cNvPr id="5" name="Текст 4"/>
          <p:cNvSpPr>
            <a:spLocks noGrp="1"/>
          </p:cNvSpPr>
          <p:nvPr>
            <p:ph type="body" sz="quarter" idx="12"/>
          </p:nvPr>
        </p:nvSpPr>
        <p:spPr>
          <a:xfrm>
            <a:off x="585897" y="2330676"/>
            <a:ext cx="11057971" cy="3745092"/>
          </a:xfrm>
        </p:spPr>
        <p:txBody>
          <a:bodyPr numCol="1"/>
          <a:lstStyle/>
          <a:p>
            <a:pPr marL="82296" algn="just">
              <a:defRPr/>
            </a:pPr>
            <a:r>
              <a:rPr lang="en-US" sz="2400" b="1" dirty="0">
                <a:solidFill>
                  <a:schemeClr val="bg2">
                    <a:lumMod val="10000"/>
                  </a:schemeClr>
                </a:solidFill>
              </a:rPr>
              <a:t>Final grade = </a:t>
            </a:r>
            <a:r>
              <a:rPr lang="en-US" sz="2400" b="1" dirty="0" smtClean="0">
                <a:solidFill>
                  <a:schemeClr val="bg2">
                    <a:lumMod val="10000"/>
                  </a:schemeClr>
                </a:solidFill>
              </a:rPr>
              <a:t>0.15 </a:t>
            </a:r>
            <a:r>
              <a:rPr lang="en-US" sz="2400" b="1" dirty="0">
                <a:solidFill>
                  <a:schemeClr val="bg2">
                    <a:lumMod val="10000"/>
                  </a:schemeClr>
                </a:solidFill>
              </a:rPr>
              <a:t>* Control </a:t>
            </a:r>
            <a:r>
              <a:rPr lang="en-US" sz="2400" b="1" dirty="0" smtClean="0">
                <a:solidFill>
                  <a:schemeClr val="bg2">
                    <a:lumMod val="10000"/>
                  </a:schemeClr>
                </a:solidFill>
              </a:rPr>
              <a:t>Work 1 + 0.15 * Control Work 2 +        0.3 </a:t>
            </a:r>
            <a:r>
              <a:rPr lang="en-US" sz="2400" b="1" dirty="0">
                <a:solidFill>
                  <a:schemeClr val="bg2">
                    <a:lumMod val="10000"/>
                  </a:schemeClr>
                </a:solidFill>
              </a:rPr>
              <a:t>* Examination Work + 0.2 * </a:t>
            </a:r>
            <a:r>
              <a:rPr lang="en-US" sz="2400" b="1" dirty="0" smtClean="0">
                <a:solidFill>
                  <a:schemeClr val="bg2">
                    <a:lumMod val="10000"/>
                  </a:schemeClr>
                </a:solidFill>
              </a:rPr>
              <a:t>Research Project </a:t>
            </a:r>
            <a:r>
              <a:rPr lang="en-US" sz="2400" b="1" dirty="0">
                <a:solidFill>
                  <a:schemeClr val="bg2">
                    <a:lumMod val="10000"/>
                  </a:schemeClr>
                </a:solidFill>
              </a:rPr>
              <a:t>+ 0.2 * </a:t>
            </a:r>
            <a:r>
              <a:rPr lang="en-US" sz="2400" b="1" dirty="0" smtClean="0">
                <a:solidFill>
                  <a:schemeClr val="bg2">
                    <a:lumMod val="10000"/>
                  </a:schemeClr>
                </a:solidFill>
              </a:rPr>
              <a:t>Regular tasks</a:t>
            </a:r>
            <a:endParaRPr lang="en-US" sz="2400" b="1" dirty="0">
              <a:solidFill>
                <a:schemeClr val="bg2">
                  <a:lumMod val="10000"/>
                </a:schemeClr>
              </a:solidFill>
            </a:endParaRPr>
          </a:p>
          <a:p>
            <a:pPr marL="82296" algn="just">
              <a:defRPr/>
            </a:pPr>
            <a:endParaRPr lang="en-US" sz="1600" dirty="0" smtClean="0"/>
          </a:p>
          <a:p>
            <a:pPr marL="82296" algn="just">
              <a:defRPr/>
            </a:pPr>
            <a:r>
              <a:rPr lang="en-US" sz="2400" dirty="0">
                <a:solidFill>
                  <a:schemeClr val="bg2">
                    <a:lumMod val="10000"/>
                  </a:schemeClr>
                </a:solidFill>
              </a:rPr>
              <a:t>If more than 50% of the control tasks are completed, the student may be exempted from taking the exam. In this case, the formula for calculating the final grade is as follows</a:t>
            </a:r>
            <a:r>
              <a:rPr lang="en-US" sz="2400" dirty="0" smtClean="0">
                <a:solidFill>
                  <a:schemeClr val="bg2">
                    <a:lumMod val="10000"/>
                  </a:schemeClr>
                </a:solidFill>
              </a:rPr>
              <a:t>:</a:t>
            </a:r>
          </a:p>
          <a:p>
            <a:pPr marL="82296" algn="just">
              <a:defRPr/>
            </a:pPr>
            <a:endParaRPr lang="en-US" sz="1600" dirty="0" smtClean="0">
              <a:solidFill>
                <a:schemeClr val="bg2">
                  <a:lumMod val="10000"/>
                </a:schemeClr>
              </a:solidFill>
            </a:endParaRPr>
          </a:p>
          <a:p>
            <a:pPr marL="82296" algn="just">
              <a:defRPr/>
            </a:pPr>
            <a:r>
              <a:rPr lang="en-US" sz="2400" dirty="0">
                <a:solidFill>
                  <a:schemeClr val="bg2">
                    <a:lumMod val="10000"/>
                  </a:schemeClr>
                </a:solidFill>
              </a:rPr>
              <a:t>Final grade = </a:t>
            </a:r>
            <a:r>
              <a:rPr lang="en-US" sz="2400" dirty="0" smtClean="0">
                <a:solidFill>
                  <a:schemeClr val="bg2">
                    <a:lumMod val="10000"/>
                  </a:schemeClr>
                </a:solidFill>
              </a:rPr>
              <a:t>0.2 </a:t>
            </a:r>
            <a:r>
              <a:rPr lang="en-US" sz="2400" dirty="0">
                <a:solidFill>
                  <a:schemeClr val="bg2">
                    <a:lumMod val="10000"/>
                  </a:schemeClr>
                </a:solidFill>
              </a:rPr>
              <a:t>* Control Work 1 + </a:t>
            </a:r>
            <a:r>
              <a:rPr lang="en-US" sz="2400" dirty="0" smtClean="0">
                <a:solidFill>
                  <a:schemeClr val="bg2">
                    <a:lumMod val="10000"/>
                  </a:schemeClr>
                </a:solidFill>
              </a:rPr>
              <a:t>0.2 </a:t>
            </a:r>
            <a:r>
              <a:rPr lang="en-US" sz="2400" dirty="0">
                <a:solidFill>
                  <a:schemeClr val="bg2">
                    <a:lumMod val="10000"/>
                  </a:schemeClr>
                </a:solidFill>
              </a:rPr>
              <a:t>* Control Work 2  </a:t>
            </a:r>
            <a:r>
              <a:rPr lang="en-US" sz="2400" dirty="0" smtClean="0">
                <a:solidFill>
                  <a:schemeClr val="bg2">
                    <a:lumMod val="10000"/>
                  </a:schemeClr>
                </a:solidFill>
              </a:rPr>
              <a:t>              + 0.3 </a:t>
            </a:r>
            <a:r>
              <a:rPr lang="en-US" sz="2400" dirty="0">
                <a:solidFill>
                  <a:schemeClr val="bg2">
                    <a:lumMod val="10000"/>
                  </a:schemeClr>
                </a:solidFill>
              </a:rPr>
              <a:t>* Research Project + </a:t>
            </a:r>
            <a:r>
              <a:rPr lang="en-US" sz="2400" dirty="0" smtClean="0">
                <a:solidFill>
                  <a:schemeClr val="bg2">
                    <a:lumMod val="10000"/>
                  </a:schemeClr>
                </a:solidFill>
              </a:rPr>
              <a:t>0.3 </a:t>
            </a:r>
            <a:r>
              <a:rPr lang="en-US" sz="2400" dirty="0">
                <a:solidFill>
                  <a:schemeClr val="bg2">
                    <a:lumMod val="10000"/>
                  </a:schemeClr>
                </a:solidFill>
              </a:rPr>
              <a:t>* Regular tasks</a:t>
            </a:r>
          </a:p>
          <a:p>
            <a:pPr marL="82296" algn="just">
              <a:defRPr/>
            </a:pPr>
            <a:endParaRPr lang="en-US" sz="2400" dirty="0">
              <a:solidFill>
                <a:schemeClr val="bg2">
                  <a:lumMod val="10000"/>
                </a:schemeClr>
              </a:solidFill>
            </a:endParaRPr>
          </a:p>
          <a:p>
            <a:pPr>
              <a:lnSpc>
                <a:spcPct val="150000"/>
              </a:lnSpc>
            </a:pPr>
            <a:endParaRPr lang="ru-RU" sz="2400" dirty="0">
              <a:solidFill>
                <a:schemeClr val="tx1"/>
              </a:solidFill>
            </a:endParaRPr>
          </a:p>
          <a:p>
            <a:endParaRPr lang="ru-RU" dirty="0"/>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14303637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913" y="1336870"/>
            <a:ext cx="11057955" cy="777025"/>
          </a:xfrm>
        </p:spPr>
        <p:txBody>
          <a:bodyPr>
            <a:normAutofit/>
          </a:bodyPr>
          <a:lstStyle/>
          <a:p>
            <a:r>
              <a:rPr lang="en-US" sz="3500" b="1" dirty="0" smtClean="0"/>
              <a:t>Mean or Median</a:t>
            </a:r>
            <a:endParaRPr lang="ru-RU" sz="35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8" name="Picture 4" descr="Картинки по запросу &quot;mean vs media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533" y="3200097"/>
            <a:ext cx="5902938" cy="3428552"/>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403803" y="1941098"/>
            <a:ext cx="11109435" cy="1061829"/>
          </a:xfrm>
          <a:prstGeom prst="rect">
            <a:avLst/>
          </a:prstGeom>
        </p:spPr>
        <p:txBody>
          <a:bodyPr wrap="square">
            <a:spAutoFit/>
          </a:bodyPr>
          <a:lstStyle/>
          <a:p>
            <a:pPr marL="82296" algn="just">
              <a:spcBef>
                <a:spcPts val="1200"/>
              </a:spcBef>
              <a:defRPr/>
            </a:pPr>
            <a:r>
              <a:rPr lang="en-US" sz="2100" dirty="0">
                <a:solidFill>
                  <a:schemeClr val="bg2">
                    <a:lumMod val="10000"/>
                  </a:schemeClr>
                </a:solidFill>
                <a:latin typeface="HSE Sans" panose="02000000000000000000" pitchFamily="2" charset="0"/>
              </a:rPr>
              <a:t>When the mean and the median have values that are very close, it’s recommended to use the mean to describe the central tendency. When they are different, it’s better to use median.</a:t>
            </a:r>
          </a:p>
        </p:txBody>
      </p:sp>
    </p:spTree>
    <p:extLst>
      <p:ext uri="{BB962C8B-B14F-4D97-AF65-F5344CB8AC3E}">
        <p14:creationId xmlns:p14="http://schemas.microsoft.com/office/powerpoint/2010/main" val="39732224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284500"/>
            <a:ext cx="11057955" cy="777025"/>
          </a:xfrm>
        </p:spPr>
        <p:txBody>
          <a:bodyPr>
            <a:noAutofit/>
          </a:bodyPr>
          <a:lstStyle/>
          <a:p>
            <a:r>
              <a:rPr lang="en-US" sz="3500" b="1" dirty="0" smtClean="0"/>
              <a:t>Percentile Values</a:t>
            </a:r>
            <a:endParaRPr lang="ru-RU" sz="3500" b="1" dirty="0"/>
          </a:p>
        </p:txBody>
      </p:sp>
      <p:sp>
        <p:nvSpPr>
          <p:cNvPr id="5" name="Текст 4"/>
          <p:cNvSpPr>
            <a:spLocks noGrp="1"/>
          </p:cNvSpPr>
          <p:nvPr>
            <p:ph type="body" sz="quarter" idx="12"/>
          </p:nvPr>
        </p:nvSpPr>
        <p:spPr>
          <a:xfrm>
            <a:off x="585881" y="2109741"/>
            <a:ext cx="11057971" cy="3458302"/>
          </a:xfrm>
        </p:spPr>
        <p:txBody>
          <a:bodyPr numCol="1"/>
          <a:lstStyle/>
          <a:p>
            <a:pPr indent="355600" algn="just">
              <a:lnSpc>
                <a:spcPct val="130000"/>
              </a:lnSpc>
              <a:spcBef>
                <a:spcPts val="0"/>
              </a:spcBef>
              <a:defRPr/>
            </a:pPr>
            <a:r>
              <a:rPr lang="en-US" sz="2200" dirty="0" smtClean="0">
                <a:solidFill>
                  <a:schemeClr val="bg2">
                    <a:lumMod val="10000"/>
                  </a:schemeClr>
                </a:solidFill>
              </a:rPr>
              <a:t>	</a:t>
            </a:r>
            <a:r>
              <a:rPr lang="en-US" sz="2500" dirty="0">
                <a:solidFill>
                  <a:schemeClr val="bg2">
                    <a:lumMod val="10000"/>
                  </a:schemeClr>
                </a:solidFill>
              </a:rPr>
              <a:t>Values of a quantitative variable that divide the ordered data into groups so that a certain percentage is above and another percentage is below. Quartiles (the 25th, 50th, and 75th percentiles) divide the observations into four groups of equal size. </a:t>
            </a:r>
            <a:endParaRPr lang="en-US" sz="2500" dirty="0" smtClean="0">
              <a:solidFill>
                <a:schemeClr val="bg2">
                  <a:lumMod val="10000"/>
                </a:schemeClr>
              </a:solidFill>
            </a:endParaRPr>
          </a:p>
          <a:p>
            <a:pPr indent="355600" algn="just">
              <a:lnSpc>
                <a:spcPct val="130000"/>
              </a:lnSpc>
              <a:spcBef>
                <a:spcPts val="0"/>
              </a:spcBef>
              <a:defRPr/>
            </a:pPr>
            <a:r>
              <a:rPr lang="en-US" sz="2500" dirty="0">
                <a:solidFill>
                  <a:schemeClr val="bg2">
                    <a:lumMod val="10000"/>
                  </a:schemeClr>
                </a:solidFill>
              </a:rPr>
              <a:t>	</a:t>
            </a:r>
            <a:r>
              <a:rPr lang="en-US" sz="2500" dirty="0" smtClean="0">
                <a:solidFill>
                  <a:schemeClr val="bg2">
                    <a:lumMod val="10000"/>
                  </a:schemeClr>
                </a:solidFill>
              </a:rPr>
              <a:t>You </a:t>
            </a:r>
            <a:r>
              <a:rPr lang="en-US" sz="2500" dirty="0">
                <a:solidFill>
                  <a:schemeClr val="bg2">
                    <a:lumMod val="10000"/>
                  </a:schemeClr>
                </a:solidFill>
              </a:rPr>
              <a:t>can also specify individual percentiles (for example, the 95th percentile, the value below which 95% of the observations fall).</a:t>
            </a:r>
            <a:endParaRPr lang="ru-RU" sz="2500" dirty="0">
              <a:solidFill>
                <a:schemeClr val="bg2">
                  <a:lumMod val="10000"/>
                </a:schemeClr>
              </a:solidFill>
            </a:endParaRPr>
          </a:p>
          <a:p>
            <a:pPr indent="355600" algn="just">
              <a:lnSpc>
                <a:spcPct val="130000"/>
              </a:lnSpc>
              <a:spcBef>
                <a:spcPts val="0"/>
              </a:spcBef>
              <a:defRPr/>
            </a:pPr>
            <a:endParaRPr lang="en-US" sz="2500" dirty="0">
              <a:solidFill>
                <a:schemeClr val="bg2">
                  <a:lumMod val="10000"/>
                </a:schemeClr>
              </a:solidFill>
            </a:endParaRPr>
          </a:p>
          <a:p>
            <a:pPr indent="355600" algn="just">
              <a:lnSpc>
                <a:spcPct val="130000"/>
              </a:lnSpc>
              <a:spcBef>
                <a:spcPts val="0"/>
              </a:spcBef>
              <a:defRPr/>
            </a:pPr>
            <a:endParaRPr lang="ru-RU" sz="2500" dirty="0">
              <a:solidFill>
                <a:schemeClr val="bg2">
                  <a:lumMod val="10000"/>
                </a:schemeClr>
              </a:solidFill>
            </a:endParaRPr>
          </a:p>
          <a:p>
            <a:pPr indent="355600" algn="just">
              <a:lnSpc>
                <a:spcPct val="130000"/>
              </a:lnSpc>
              <a:spcBef>
                <a:spcPts val="0"/>
              </a:spcBef>
            </a:pPr>
            <a:endParaRPr lang="ru-RU" sz="2500" dirty="0">
              <a:solidFill>
                <a:schemeClr val="bg2">
                  <a:lumMod val="10000"/>
                </a:schemeClr>
              </a:solidFill>
            </a:endParaRPr>
          </a:p>
          <a:p>
            <a:pPr indent="355600" algn="just">
              <a:lnSpc>
                <a:spcPct val="130000"/>
              </a:lnSpc>
              <a:spcBef>
                <a:spcPts val="0"/>
              </a:spcBef>
            </a:pPr>
            <a:endParaRPr lang="ru-RU" sz="2500" dirty="0">
              <a:solidFill>
                <a:schemeClr val="bg2">
                  <a:lumMod val="10000"/>
                </a:schemeClr>
              </a:solidFill>
            </a:endParaRPr>
          </a:p>
          <a:p>
            <a:pPr indent="355600" algn="just">
              <a:lnSpc>
                <a:spcPct val="130000"/>
              </a:lnSpc>
              <a:spcBef>
                <a:spcPts val="0"/>
              </a:spcBef>
            </a:pPr>
            <a:endParaRPr lang="ru-RU" sz="25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15397904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121211"/>
            <a:ext cx="11057955" cy="777025"/>
          </a:xfrm>
        </p:spPr>
        <p:txBody>
          <a:bodyPr>
            <a:noAutofit/>
          </a:bodyPr>
          <a:lstStyle/>
          <a:p>
            <a:r>
              <a:rPr lang="en-US" sz="3500" b="1" dirty="0" smtClean="0"/>
              <a:t>Quartile</a:t>
            </a:r>
            <a:endParaRPr lang="ru-RU" sz="3500" b="1" dirty="0"/>
          </a:p>
        </p:txBody>
      </p:sp>
      <p:sp>
        <p:nvSpPr>
          <p:cNvPr id="5" name="Текст 4"/>
          <p:cNvSpPr>
            <a:spLocks noGrp="1"/>
          </p:cNvSpPr>
          <p:nvPr>
            <p:ph type="body" sz="quarter" idx="12"/>
          </p:nvPr>
        </p:nvSpPr>
        <p:spPr>
          <a:xfrm>
            <a:off x="565639" y="1783940"/>
            <a:ext cx="11057971" cy="2222228"/>
          </a:xfrm>
        </p:spPr>
        <p:txBody>
          <a:bodyPr numCol="1"/>
          <a:lstStyle/>
          <a:p>
            <a:pPr indent="355600" algn="just">
              <a:spcBef>
                <a:spcPct val="20000"/>
              </a:spcBef>
            </a:pPr>
            <a:r>
              <a:rPr lang="en-US" sz="2100" dirty="0" smtClean="0">
                <a:solidFill>
                  <a:schemeClr val="bg2">
                    <a:lumMod val="10000"/>
                  </a:schemeClr>
                </a:solidFill>
              </a:rPr>
              <a:t>	Quartile</a:t>
            </a:r>
            <a:r>
              <a:rPr lang="en-US" sz="2100" dirty="0">
                <a:solidFill>
                  <a:schemeClr val="bg2">
                    <a:lumMod val="10000"/>
                  </a:schemeClr>
                </a:solidFill>
              </a:rPr>
              <a:t> </a:t>
            </a:r>
            <a:r>
              <a:rPr lang="en-US" sz="2100" dirty="0" smtClean="0">
                <a:solidFill>
                  <a:schemeClr val="bg2">
                    <a:lumMod val="10000"/>
                  </a:schemeClr>
                </a:solidFill>
              </a:rPr>
              <a:t>divides </a:t>
            </a:r>
            <a:r>
              <a:rPr lang="en-US" sz="2100" dirty="0">
                <a:solidFill>
                  <a:schemeClr val="bg2">
                    <a:lumMod val="10000"/>
                  </a:schemeClr>
                </a:solidFill>
              </a:rPr>
              <a:t>the number of data points into four parts, or quarters, of more-or-less equal size. The data must be ordered from smallest to largest to compute </a:t>
            </a:r>
            <a:r>
              <a:rPr lang="en-US" sz="2100" dirty="0" smtClean="0">
                <a:solidFill>
                  <a:schemeClr val="bg2">
                    <a:lumMod val="10000"/>
                  </a:schemeClr>
                </a:solidFill>
              </a:rPr>
              <a:t>quartiles. </a:t>
            </a:r>
            <a:r>
              <a:rPr lang="en-US" sz="2100" dirty="0">
                <a:solidFill>
                  <a:schemeClr val="bg2">
                    <a:lumMod val="10000"/>
                  </a:schemeClr>
                </a:solidFill>
              </a:rPr>
              <a:t>The three main quartiles are as follows:</a:t>
            </a:r>
          </a:p>
          <a:p>
            <a:pPr marL="342900" indent="-342900" algn="just">
              <a:spcBef>
                <a:spcPct val="20000"/>
              </a:spcBef>
              <a:buFont typeface="Arial" panose="020B0604020202020204" pitchFamily="34" charset="0"/>
              <a:buChar char="•"/>
            </a:pPr>
            <a:r>
              <a:rPr lang="en-US" sz="2100" dirty="0">
                <a:solidFill>
                  <a:schemeClr val="bg2">
                    <a:lumMod val="10000"/>
                  </a:schemeClr>
                </a:solidFill>
              </a:rPr>
              <a:t>The first quartile (Q1) is </a:t>
            </a:r>
            <a:r>
              <a:rPr lang="en-US" sz="2100" dirty="0" smtClean="0">
                <a:solidFill>
                  <a:schemeClr val="bg2">
                    <a:lumMod val="10000"/>
                  </a:schemeClr>
                </a:solidFill>
              </a:rPr>
              <a:t>the</a:t>
            </a:r>
            <a:r>
              <a:rPr lang="en-US" sz="2100" dirty="0">
                <a:solidFill>
                  <a:schemeClr val="bg2">
                    <a:lumMod val="10000"/>
                  </a:schemeClr>
                </a:solidFill>
              </a:rPr>
              <a:t> </a:t>
            </a:r>
            <a:r>
              <a:rPr lang="en-US" sz="2100" dirty="0" smtClean="0">
                <a:solidFill>
                  <a:schemeClr val="bg2">
                    <a:lumMod val="10000"/>
                  </a:schemeClr>
                </a:solidFill>
              </a:rPr>
              <a:t>25th </a:t>
            </a:r>
            <a:r>
              <a:rPr lang="en-US" sz="2100" dirty="0">
                <a:solidFill>
                  <a:schemeClr val="bg2">
                    <a:lumMod val="10000"/>
                  </a:schemeClr>
                </a:solidFill>
              </a:rPr>
              <a:t>empirical </a:t>
            </a:r>
            <a:r>
              <a:rPr lang="en-US" sz="2100" dirty="0" smtClean="0">
                <a:solidFill>
                  <a:schemeClr val="bg2">
                    <a:lumMod val="10000"/>
                  </a:schemeClr>
                </a:solidFill>
              </a:rPr>
              <a:t>percentile, </a:t>
            </a:r>
            <a:r>
              <a:rPr lang="en-US" sz="2100" dirty="0">
                <a:solidFill>
                  <a:schemeClr val="bg2">
                    <a:lumMod val="10000"/>
                  </a:schemeClr>
                </a:solidFill>
              </a:rPr>
              <a:t>as 25% of the data is below this point.</a:t>
            </a:r>
          </a:p>
          <a:p>
            <a:pPr marL="342900" indent="-342900" algn="just">
              <a:spcBef>
                <a:spcPct val="20000"/>
              </a:spcBef>
              <a:buFont typeface="Arial" panose="020B0604020202020204" pitchFamily="34" charset="0"/>
              <a:buChar char="•"/>
            </a:pPr>
            <a:r>
              <a:rPr lang="en-US" sz="2100" dirty="0">
                <a:solidFill>
                  <a:schemeClr val="bg2">
                    <a:lumMod val="10000"/>
                  </a:schemeClr>
                </a:solidFill>
              </a:rPr>
              <a:t>The second quartile (Q2) is the median of a data set; thus 50% of the data lies below this point.</a:t>
            </a:r>
          </a:p>
          <a:p>
            <a:pPr marL="342900" indent="-342900" algn="just">
              <a:spcBef>
                <a:spcPct val="20000"/>
              </a:spcBef>
              <a:buFont typeface="Arial" panose="020B0604020202020204" pitchFamily="34" charset="0"/>
              <a:buChar char="•"/>
            </a:pPr>
            <a:r>
              <a:rPr lang="en-US" sz="2100" dirty="0">
                <a:solidFill>
                  <a:schemeClr val="bg2">
                    <a:lumMod val="10000"/>
                  </a:schemeClr>
                </a:solidFill>
              </a:rPr>
              <a:t>The third quartile (Q3) is </a:t>
            </a:r>
            <a:r>
              <a:rPr lang="en-US" sz="2100" dirty="0" smtClean="0">
                <a:solidFill>
                  <a:schemeClr val="bg2">
                    <a:lumMod val="10000"/>
                  </a:schemeClr>
                </a:solidFill>
              </a:rPr>
              <a:t>the</a:t>
            </a:r>
            <a:r>
              <a:rPr lang="en-US" sz="2100" dirty="0">
                <a:solidFill>
                  <a:schemeClr val="bg2">
                    <a:lumMod val="10000"/>
                  </a:schemeClr>
                </a:solidFill>
              </a:rPr>
              <a:t> 75th empirical </a:t>
            </a:r>
            <a:r>
              <a:rPr lang="en-US" sz="2100" dirty="0" smtClean="0">
                <a:solidFill>
                  <a:schemeClr val="bg2">
                    <a:lumMod val="10000"/>
                  </a:schemeClr>
                </a:solidFill>
              </a:rPr>
              <a:t>percentile, </a:t>
            </a:r>
            <a:r>
              <a:rPr lang="en-US" sz="2100" dirty="0">
                <a:solidFill>
                  <a:schemeClr val="bg2">
                    <a:lumMod val="10000"/>
                  </a:schemeClr>
                </a:solidFill>
              </a:rPr>
              <a:t>as 75% of the data lies below this </a:t>
            </a:r>
            <a:r>
              <a:rPr lang="en-US" sz="2100" dirty="0" smtClean="0">
                <a:solidFill>
                  <a:schemeClr val="bg2">
                    <a:lumMod val="10000"/>
                  </a:schemeClr>
                </a:solidFill>
              </a:rPr>
              <a:t>point.</a:t>
            </a:r>
            <a:endParaRPr lang="en-US" sz="2100" dirty="0">
              <a:solidFill>
                <a:schemeClr val="bg2">
                  <a:lumMod val="10000"/>
                </a:schemeClr>
              </a:solidFill>
            </a:endParaRPr>
          </a:p>
          <a:p>
            <a:pPr indent="355600" algn="just">
              <a:spcBef>
                <a:spcPct val="20000"/>
              </a:spcBef>
            </a:pPr>
            <a:r>
              <a:rPr lang="ru-RU" sz="2200" b="1" dirty="0" smtClean="0">
                <a:solidFill>
                  <a:schemeClr val="bg2">
                    <a:lumMod val="10000"/>
                  </a:schemeClr>
                </a:solidFill>
              </a:rPr>
              <a:t>	</a:t>
            </a:r>
            <a:endParaRPr lang="en-US" sz="2200" b="1" dirty="0" smtClean="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2050" name="Picture 2" descr="Показатели структуры вариации - Статистика: теория и практика в Excel"/>
          <p:cNvPicPr>
            <a:picLocks noChangeAspect="1" noChangeArrowheads="1"/>
          </p:cNvPicPr>
          <p:nvPr/>
        </p:nvPicPr>
        <p:blipFill rotWithShape="1">
          <a:blip r:embed="rId2">
            <a:extLst>
              <a:ext uri="{28A0092B-C50C-407E-A947-70E740481C1C}">
                <a14:useLocalDpi xmlns:a14="http://schemas.microsoft.com/office/drawing/2010/main" val="0"/>
              </a:ext>
            </a:extLst>
          </a:blip>
          <a:srcRect b="3341"/>
          <a:stretch/>
        </p:blipFill>
        <p:spPr bwMode="auto">
          <a:xfrm>
            <a:off x="4065813" y="4731442"/>
            <a:ext cx="5083629" cy="1979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1917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284500"/>
            <a:ext cx="11057955" cy="777025"/>
          </a:xfrm>
        </p:spPr>
        <p:txBody>
          <a:bodyPr>
            <a:noAutofit/>
          </a:bodyPr>
          <a:lstStyle/>
          <a:p>
            <a:r>
              <a:rPr lang="en-US" sz="3500" b="1" dirty="0" smtClean="0"/>
              <a:t>Percentile-based data </a:t>
            </a:r>
            <a:r>
              <a:rPr lang="en-US" sz="3500" b="1" dirty="0"/>
              <a:t>s</a:t>
            </a:r>
            <a:r>
              <a:rPr lang="en-US" sz="3500" b="1" dirty="0" smtClean="0"/>
              <a:t>pread </a:t>
            </a:r>
            <a:r>
              <a:rPr lang="en-US" sz="3500" b="1" dirty="0"/>
              <a:t>m</a:t>
            </a:r>
            <a:r>
              <a:rPr lang="en-US" sz="3500" b="1" dirty="0" smtClean="0"/>
              <a:t>easures</a:t>
            </a:r>
            <a:endParaRPr lang="ru-RU" sz="3500" b="1" dirty="0"/>
          </a:p>
        </p:txBody>
      </p:sp>
      <p:sp>
        <p:nvSpPr>
          <p:cNvPr id="5" name="Текст 4"/>
          <p:cNvSpPr>
            <a:spLocks noGrp="1"/>
          </p:cNvSpPr>
          <p:nvPr>
            <p:ph type="body" sz="quarter" idx="12"/>
          </p:nvPr>
        </p:nvSpPr>
        <p:spPr>
          <a:xfrm>
            <a:off x="585881" y="2105611"/>
            <a:ext cx="11057971" cy="4017599"/>
          </a:xfrm>
        </p:spPr>
        <p:txBody>
          <a:bodyPr numCol="1"/>
          <a:lstStyle/>
          <a:p>
            <a:pPr marL="425196" indent="-342900" algn="just">
              <a:spcBef>
                <a:spcPct val="20000"/>
              </a:spcBef>
              <a:buFont typeface="Arial" panose="020B0604020202020204" pitchFamily="34" charset="0"/>
              <a:buChar char="•"/>
              <a:defRPr/>
            </a:pPr>
            <a:r>
              <a:rPr lang="en-US" sz="2200" b="1" dirty="0" smtClean="0">
                <a:solidFill>
                  <a:schemeClr val="bg2">
                    <a:lumMod val="10000"/>
                  </a:schemeClr>
                </a:solidFill>
              </a:rPr>
              <a:t>Interquartile </a:t>
            </a:r>
            <a:r>
              <a:rPr lang="en-US" sz="2200" b="1" dirty="0">
                <a:solidFill>
                  <a:schemeClr val="bg2">
                    <a:lumMod val="10000"/>
                  </a:schemeClr>
                </a:solidFill>
              </a:rPr>
              <a:t>range </a:t>
            </a:r>
            <a:r>
              <a:rPr lang="en-US" sz="2200" dirty="0">
                <a:solidFill>
                  <a:schemeClr val="bg2">
                    <a:lumMod val="10000"/>
                  </a:schemeClr>
                </a:solidFill>
              </a:rPr>
              <a:t>is the difference between the third and first quartiles.</a:t>
            </a:r>
          </a:p>
          <a:p>
            <a:pPr marL="82296" algn="ctr">
              <a:spcBef>
                <a:spcPct val="20000"/>
              </a:spcBef>
              <a:defRPr/>
            </a:pPr>
            <a:r>
              <a:rPr lang="en-US" sz="2200" b="1" dirty="0">
                <a:solidFill>
                  <a:schemeClr val="bg2">
                    <a:lumMod val="10000"/>
                  </a:schemeClr>
                </a:solidFill>
              </a:rPr>
              <a:t> IQR = Q3 − </a:t>
            </a:r>
            <a:r>
              <a:rPr lang="en-US" sz="2200" b="1" dirty="0" smtClean="0">
                <a:solidFill>
                  <a:schemeClr val="bg2">
                    <a:lumMod val="10000"/>
                  </a:schemeClr>
                </a:solidFill>
              </a:rPr>
              <a:t>Q1</a:t>
            </a:r>
          </a:p>
          <a:p>
            <a:pPr marL="82296" algn="ctr">
              <a:spcBef>
                <a:spcPct val="20000"/>
              </a:spcBef>
              <a:defRPr/>
            </a:pPr>
            <a:endParaRPr lang="en-US" sz="2200" dirty="0" smtClean="0">
              <a:solidFill>
                <a:schemeClr val="bg2">
                  <a:lumMod val="10000"/>
                </a:schemeClr>
              </a:solidFill>
            </a:endParaRPr>
          </a:p>
          <a:p>
            <a:pPr marL="425196" indent="-342900" algn="just">
              <a:spcBef>
                <a:spcPct val="20000"/>
              </a:spcBef>
              <a:buFont typeface="Arial" panose="020B0604020202020204" pitchFamily="34" charset="0"/>
              <a:buChar char="•"/>
              <a:defRPr/>
            </a:pPr>
            <a:r>
              <a:rPr lang="en-US" sz="2200" b="1" dirty="0" smtClean="0">
                <a:solidFill>
                  <a:schemeClr val="bg2">
                    <a:lumMod val="10000"/>
                  </a:schemeClr>
                </a:solidFill>
              </a:rPr>
              <a:t>Quartile deviation </a:t>
            </a:r>
            <a:r>
              <a:rPr lang="en-US" sz="2200" dirty="0" smtClean="0">
                <a:solidFill>
                  <a:schemeClr val="bg2">
                    <a:lumMod val="10000"/>
                  </a:schemeClr>
                </a:solidFill>
              </a:rPr>
              <a:t>is half the difference between the upper and lower quartiles in a distribution (</a:t>
            </a:r>
            <a:r>
              <a:rPr lang="en-US" sz="2200" b="1" dirty="0" smtClean="0">
                <a:solidFill>
                  <a:schemeClr val="bg2">
                    <a:lumMod val="10000"/>
                  </a:schemeClr>
                </a:solidFill>
              </a:rPr>
              <a:t>IQR/2</a:t>
            </a:r>
            <a:r>
              <a:rPr lang="en-US" sz="2200" dirty="0" smtClean="0">
                <a:solidFill>
                  <a:schemeClr val="bg2">
                    <a:lumMod val="10000"/>
                  </a:schemeClr>
                </a:solidFill>
              </a:rPr>
              <a:t>). It is a measure of the spread through the middle half of a distribution. It can be useful because it is not influenced by extremely high or extremely low scores. Quartile Deviation is an ordinal statistic and is most often used in conjunction with the median. </a:t>
            </a:r>
          </a:p>
          <a:p>
            <a:pPr marL="425196" indent="-342900" algn="just">
              <a:spcBef>
                <a:spcPct val="20000"/>
              </a:spcBef>
              <a:buFont typeface="Arial" panose="020B0604020202020204" pitchFamily="34" charset="0"/>
              <a:buChar char="•"/>
              <a:defRPr/>
            </a:pPr>
            <a:endParaRPr lang="en-US" sz="2200" dirty="0" smtClean="0">
              <a:solidFill>
                <a:schemeClr val="bg2">
                  <a:lumMod val="10000"/>
                </a:schemeClr>
              </a:solidFill>
            </a:endParaRPr>
          </a:p>
          <a:p>
            <a:pPr marL="425196" indent="-342900" algn="just">
              <a:spcBef>
                <a:spcPct val="20000"/>
              </a:spcBef>
              <a:buFont typeface="Arial" panose="020B0604020202020204" pitchFamily="34" charset="0"/>
              <a:buChar char="•"/>
              <a:defRPr/>
            </a:pPr>
            <a:r>
              <a:rPr lang="en-US" sz="2200" b="1" dirty="0" smtClean="0">
                <a:solidFill>
                  <a:schemeClr val="bg2">
                    <a:lumMod val="10000"/>
                  </a:schemeClr>
                </a:solidFill>
              </a:rPr>
              <a:t>Decile </a:t>
            </a:r>
            <a:r>
              <a:rPr lang="en-US" sz="2200" b="1" dirty="0">
                <a:solidFill>
                  <a:schemeClr val="bg2">
                    <a:lumMod val="10000"/>
                  </a:schemeClr>
                </a:solidFill>
              </a:rPr>
              <a:t>ratio </a:t>
            </a:r>
            <a:r>
              <a:rPr lang="en-US" sz="2200" dirty="0">
                <a:solidFill>
                  <a:schemeClr val="bg2">
                    <a:lumMod val="10000"/>
                  </a:schemeClr>
                </a:solidFill>
              </a:rPr>
              <a:t>is calculated as a ratio of the 10th decile to 1st decile.  Income inter-decile ratios are used to evidence the disparities (or differences) between the richest and the poorest.</a:t>
            </a: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25558543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317158"/>
            <a:ext cx="11057955" cy="777025"/>
          </a:xfrm>
        </p:spPr>
        <p:txBody>
          <a:bodyPr>
            <a:noAutofit/>
          </a:bodyPr>
          <a:lstStyle/>
          <a:p>
            <a:r>
              <a:rPr lang="en-US" sz="3500" b="1" dirty="0" smtClean="0"/>
              <a:t>Select </a:t>
            </a:r>
            <a:r>
              <a:rPr lang="en-US" sz="3500" b="1" dirty="0"/>
              <a:t>Data Spread Measure</a:t>
            </a:r>
            <a:endParaRPr lang="ru-RU" sz="3500" b="1" dirty="0"/>
          </a:p>
        </p:txBody>
      </p:sp>
      <p:sp>
        <p:nvSpPr>
          <p:cNvPr id="5" name="Текст 4"/>
          <p:cNvSpPr>
            <a:spLocks noGrp="1"/>
          </p:cNvSpPr>
          <p:nvPr>
            <p:ph type="body" sz="quarter" idx="12"/>
          </p:nvPr>
        </p:nvSpPr>
        <p:spPr>
          <a:xfrm>
            <a:off x="585881" y="2203585"/>
            <a:ext cx="11057971" cy="4017599"/>
          </a:xfrm>
        </p:spPr>
        <p:txBody>
          <a:bodyPr numCol="1"/>
          <a:lstStyle/>
          <a:p>
            <a:pPr marL="365760" indent="-283464" algn="just">
              <a:buFont typeface="Wingdings 2"/>
              <a:buChar char=""/>
              <a:defRPr/>
            </a:pPr>
            <a:r>
              <a:rPr lang="en-US" sz="2600" dirty="0">
                <a:solidFill>
                  <a:schemeClr val="bg2">
                    <a:lumMod val="10000"/>
                  </a:schemeClr>
                </a:solidFill>
              </a:rPr>
              <a:t>If the </a:t>
            </a:r>
            <a:r>
              <a:rPr lang="en-US" sz="2600" b="1" u="sng" dirty="0">
                <a:solidFill>
                  <a:schemeClr val="bg2">
                    <a:lumMod val="10000"/>
                  </a:schemeClr>
                </a:solidFill>
              </a:rPr>
              <a:t>mean</a:t>
            </a:r>
            <a:r>
              <a:rPr lang="en-US" sz="2600" dirty="0">
                <a:solidFill>
                  <a:schemeClr val="bg2">
                    <a:lumMod val="10000"/>
                  </a:schemeClr>
                </a:solidFill>
              </a:rPr>
              <a:t> is used to describe the central tendency, than the </a:t>
            </a:r>
            <a:r>
              <a:rPr lang="en-US" sz="2600" b="1" u="sng" dirty="0">
                <a:solidFill>
                  <a:schemeClr val="bg2">
                    <a:lumMod val="10000"/>
                  </a:schemeClr>
                </a:solidFill>
              </a:rPr>
              <a:t>standard deviation </a:t>
            </a:r>
            <a:r>
              <a:rPr lang="en-US" sz="2600" b="1" u="sng" dirty="0" smtClean="0">
                <a:solidFill>
                  <a:schemeClr val="bg2">
                    <a:lumMod val="10000"/>
                  </a:schemeClr>
                </a:solidFill>
              </a:rPr>
              <a:t>or the variance</a:t>
            </a:r>
            <a:r>
              <a:rPr lang="en-US" sz="2600" dirty="0" smtClean="0">
                <a:solidFill>
                  <a:schemeClr val="bg2">
                    <a:lumMod val="10000"/>
                  </a:schemeClr>
                </a:solidFill>
              </a:rPr>
              <a:t> should </a:t>
            </a:r>
            <a:r>
              <a:rPr lang="en-US" sz="2600" dirty="0">
                <a:solidFill>
                  <a:schemeClr val="bg2">
                    <a:lumMod val="10000"/>
                  </a:schemeClr>
                </a:solidFill>
              </a:rPr>
              <a:t>be used to describe the spread. </a:t>
            </a:r>
          </a:p>
          <a:p>
            <a:pPr marL="365760" indent="-283464" algn="just">
              <a:buFont typeface="Wingdings 2"/>
              <a:buChar char=""/>
              <a:defRPr/>
            </a:pPr>
            <a:endParaRPr lang="en-US" sz="2600" dirty="0">
              <a:solidFill>
                <a:schemeClr val="bg2">
                  <a:lumMod val="10000"/>
                </a:schemeClr>
              </a:solidFill>
            </a:endParaRPr>
          </a:p>
          <a:p>
            <a:pPr marL="365760" indent="-283464" algn="just">
              <a:buFont typeface="Wingdings 2"/>
              <a:buChar char=""/>
              <a:defRPr/>
            </a:pPr>
            <a:r>
              <a:rPr lang="en-US" sz="2600" dirty="0">
                <a:solidFill>
                  <a:schemeClr val="bg2">
                    <a:lumMod val="10000"/>
                  </a:schemeClr>
                </a:solidFill>
              </a:rPr>
              <a:t>If the </a:t>
            </a:r>
            <a:r>
              <a:rPr lang="en-US" sz="2600" b="1" u="sng" dirty="0">
                <a:solidFill>
                  <a:schemeClr val="bg2">
                    <a:lumMod val="10000"/>
                  </a:schemeClr>
                </a:solidFill>
              </a:rPr>
              <a:t>median</a:t>
            </a:r>
            <a:r>
              <a:rPr lang="en-US" sz="2600" dirty="0">
                <a:solidFill>
                  <a:schemeClr val="bg2">
                    <a:lumMod val="10000"/>
                  </a:schemeClr>
                </a:solidFill>
              </a:rPr>
              <a:t> is used to describe the central tendency, than the </a:t>
            </a:r>
            <a:r>
              <a:rPr lang="en-US" sz="2600" b="1" u="sng" dirty="0">
                <a:solidFill>
                  <a:schemeClr val="bg2">
                    <a:lumMod val="10000"/>
                  </a:schemeClr>
                </a:solidFill>
              </a:rPr>
              <a:t>interquartile range or quartile deviation</a:t>
            </a:r>
            <a:r>
              <a:rPr lang="en-US" sz="2600" dirty="0">
                <a:solidFill>
                  <a:schemeClr val="bg2">
                    <a:lumMod val="10000"/>
                  </a:schemeClr>
                </a:solidFill>
              </a:rPr>
              <a:t> should be used to describe the spread. </a:t>
            </a:r>
            <a:endParaRPr lang="ru-RU" sz="26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31556686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202855"/>
            <a:ext cx="11057955" cy="777025"/>
          </a:xfrm>
        </p:spPr>
        <p:txBody>
          <a:bodyPr>
            <a:noAutofit/>
          </a:bodyPr>
          <a:lstStyle/>
          <a:p>
            <a:r>
              <a:rPr lang="en-US" sz="3500" b="1" dirty="0"/>
              <a:t>Decile Ratio: measuring inequality</a:t>
            </a:r>
            <a:endParaRPr lang="ru-RU" sz="35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8" name="Picture 2" descr="Картинки по запросу &quot;decile ratio inequality&quot;"/>
          <p:cNvPicPr>
            <a:picLocks noChangeAspect="1" noChangeArrowheads="1"/>
          </p:cNvPicPr>
          <p:nvPr/>
        </p:nvPicPr>
        <p:blipFill rotWithShape="1">
          <a:blip r:embed="rId2">
            <a:extLst>
              <a:ext uri="{28A0092B-C50C-407E-A947-70E740481C1C}">
                <a14:useLocalDpi xmlns:a14="http://schemas.microsoft.com/office/drawing/2010/main" val="0"/>
              </a:ext>
            </a:extLst>
          </a:blip>
          <a:srcRect l="7743" t="14348" r="6694" b="16787"/>
          <a:stretch/>
        </p:blipFill>
        <p:spPr bwMode="auto">
          <a:xfrm>
            <a:off x="2292234" y="1979880"/>
            <a:ext cx="7385908" cy="466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8467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202855"/>
            <a:ext cx="11057955" cy="777025"/>
          </a:xfrm>
        </p:spPr>
        <p:txBody>
          <a:bodyPr>
            <a:noAutofit/>
          </a:bodyPr>
          <a:lstStyle/>
          <a:p>
            <a:r>
              <a:rPr lang="fr-FR" sz="3500" b="1" dirty="0" smtClean="0"/>
              <a:t>Histogram</a:t>
            </a:r>
            <a:r>
              <a:rPr lang="fr-FR" dirty="0"/>
              <a:t/>
            </a:r>
            <a:br>
              <a:rPr lang="fr-FR" dirty="0"/>
            </a:br>
            <a:endParaRPr lang="ru-RU" sz="35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9" name="Рисунок 8" descr="Вырезка экрана"/>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b="7948"/>
          <a:stretch/>
        </p:blipFill>
        <p:spPr>
          <a:xfrm>
            <a:off x="2267697" y="1979881"/>
            <a:ext cx="7562103" cy="4322948"/>
          </a:xfrm>
          <a:prstGeom prst="rect">
            <a:avLst/>
          </a:prstGeom>
        </p:spPr>
      </p:pic>
    </p:spTree>
    <p:extLst>
      <p:ext uri="{BB962C8B-B14F-4D97-AF65-F5344CB8AC3E}">
        <p14:creationId xmlns:p14="http://schemas.microsoft.com/office/powerpoint/2010/main" val="12181638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088552"/>
            <a:ext cx="11057955" cy="777025"/>
          </a:xfrm>
        </p:spPr>
        <p:txBody>
          <a:bodyPr>
            <a:noAutofit/>
          </a:bodyPr>
          <a:lstStyle/>
          <a:p>
            <a:r>
              <a:rPr lang="en-US" sz="3500" b="1" dirty="0" smtClean="0"/>
              <a:t>Bar </a:t>
            </a:r>
            <a:r>
              <a:rPr lang="en-US" sz="3500" b="1" dirty="0"/>
              <a:t>chart (clustered)</a:t>
            </a:r>
            <a:endParaRPr lang="ru-RU" sz="35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l="1563" t="14236" r="39091" b="7813"/>
          <a:stretch>
            <a:fillRect/>
          </a:stretch>
        </p:blipFill>
        <p:spPr bwMode="auto">
          <a:xfrm>
            <a:off x="2316163" y="1914569"/>
            <a:ext cx="6426200" cy="4745038"/>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6003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l="829" t="15105" r="37433" b="11630"/>
          <a:stretch>
            <a:fillRect/>
          </a:stretch>
        </p:blipFill>
        <p:spPr bwMode="auto">
          <a:xfrm>
            <a:off x="1874533" y="1197201"/>
            <a:ext cx="8053238" cy="5373328"/>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7551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170197"/>
            <a:ext cx="11057955" cy="777025"/>
          </a:xfrm>
        </p:spPr>
        <p:txBody>
          <a:bodyPr>
            <a:noAutofit/>
          </a:bodyPr>
          <a:lstStyle/>
          <a:p>
            <a:r>
              <a:rPr lang="en-US" sz="3500" b="1" dirty="0" smtClean="0"/>
              <a:t>Scatterplot</a:t>
            </a:r>
            <a:endParaRPr lang="ru-RU" sz="35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l="1074" t="14757" r="37238" b="7813"/>
          <a:stretch>
            <a:fillRect/>
          </a:stretch>
        </p:blipFill>
        <p:spPr bwMode="auto">
          <a:xfrm>
            <a:off x="2547257" y="1835020"/>
            <a:ext cx="6874446" cy="4851314"/>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111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500" b="1" dirty="0" smtClean="0"/>
              <a:t>Data Sources</a:t>
            </a:r>
            <a:endParaRPr lang="ru-RU" sz="3500" b="1" dirty="0"/>
          </a:p>
        </p:txBody>
      </p:sp>
      <p:sp>
        <p:nvSpPr>
          <p:cNvPr id="5" name="Текст 4"/>
          <p:cNvSpPr>
            <a:spLocks noGrp="1"/>
          </p:cNvSpPr>
          <p:nvPr>
            <p:ph type="body" sz="quarter" idx="12"/>
          </p:nvPr>
        </p:nvSpPr>
        <p:spPr/>
        <p:txBody>
          <a:bodyPr numCol="1"/>
          <a:lstStyle/>
          <a:p>
            <a:r>
              <a:rPr lang="en-US" sz="2400" dirty="0" err="1" smtClean="0">
                <a:solidFill>
                  <a:schemeClr val="bg2">
                    <a:lumMod val="10000"/>
                  </a:schemeClr>
                </a:solidFill>
              </a:rPr>
              <a:t>Kaggle</a:t>
            </a:r>
            <a:r>
              <a:rPr lang="en-US" sz="2400" dirty="0">
                <a:solidFill>
                  <a:schemeClr val="bg2">
                    <a:lumMod val="10000"/>
                  </a:schemeClr>
                </a:solidFill>
              </a:rPr>
              <a:t>:  Your Machine Learning and Data Science Community​</a:t>
            </a:r>
            <a:br>
              <a:rPr lang="en-US" sz="2400" dirty="0">
                <a:solidFill>
                  <a:schemeClr val="bg2">
                    <a:lumMod val="10000"/>
                  </a:schemeClr>
                </a:solidFill>
              </a:rPr>
            </a:br>
            <a:r>
              <a:rPr lang="en-US" sz="2400" dirty="0">
                <a:solidFill>
                  <a:schemeClr val="bg2">
                    <a:lumMod val="10000"/>
                  </a:schemeClr>
                </a:solidFill>
                <a:hlinkClick r:id="rId2"/>
              </a:rPr>
              <a:t>https://</a:t>
            </a:r>
            <a:r>
              <a:rPr lang="en-US" sz="2400" dirty="0" smtClean="0">
                <a:solidFill>
                  <a:schemeClr val="bg2">
                    <a:lumMod val="10000"/>
                  </a:schemeClr>
                </a:solidFill>
                <a:hlinkClick r:id="rId2"/>
              </a:rPr>
              <a:t>www.kaggle.com</a:t>
            </a:r>
            <a:endParaRPr lang="en-US" sz="2400" dirty="0" smtClean="0">
              <a:solidFill>
                <a:schemeClr val="bg2">
                  <a:lumMod val="10000"/>
                </a:schemeClr>
              </a:solidFill>
            </a:endParaRPr>
          </a:p>
          <a:p>
            <a:endParaRPr lang="en-US" sz="2400" dirty="0">
              <a:solidFill>
                <a:schemeClr val="bg2">
                  <a:lumMod val="10000"/>
                </a:schemeClr>
              </a:solidFill>
            </a:endParaRPr>
          </a:p>
          <a:p>
            <a:r>
              <a:rPr lang="ru-RU" sz="2400" dirty="0">
                <a:solidFill>
                  <a:schemeClr val="bg2">
                    <a:lumMod val="10000"/>
                  </a:schemeClr>
                </a:solidFill>
              </a:rPr>
              <a:t>​</a:t>
            </a:r>
            <a:r>
              <a:rPr lang="en-US" sz="2400" dirty="0">
                <a:solidFill>
                  <a:schemeClr val="bg2">
                    <a:lumMod val="10000"/>
                  </a:schemeClr>
                </a:solidFill>
              </a:rPr>
              <a:t>Statistical resources of the World Bank and the Organization for Economics Co-operation and Development</a:t>
            </a:r>
            <a:r>
              <a:rPr lang="ru-RU" sz="2400" dirty="0">
                <a:solidFill>
                  <a:schemeClr val="bg2">
                    <a:lumMod val="10000"/>
                  </a:schemeClr>
                </a:solidFill>
              </a:rPr>
              <a:t/>
            </a:r>
            <a:br>
              <a:rPr lang="ru-RU" sz="2400" dirty="0">
                <a:solidFill>
                  <a:schemeClr val="bg2">
                    <a:lumMod val="10000"/>
                  </a:schemeClr>
                </a:solidFill>
              </a:rPr>
            </a:br>
            <a:r>
              <a:rPr lang="en-US" sz="2400" dirty="0">
                <a:solidFill>
                  <a:schemeClr val="bg2">
                    <a:lumMod val="10000"/>
                  </a:schemeClr>
                </a:solidFill>
                <a:hlinkClick r:id="rId3"/>
              </a:rPr>
              <a:t>https://</a:t>
            </a:r>
            <a:r>
              <a:rPr lang="en-US" sz="2400" dirty="0" smtClean="0">
                <a:solidFill>
                  <a:schemeClr val="bg2">
                    <a:lumMod val="10000"/>
                  </a:schemeClr>
                </a:solidFill>
                <a:hlinkClick r:id="rId3"/>
              </a:rPr>
              <a:t>library.hse.ru/e-resources</a:t>
            </a:r>
            <a:endParaRPr lang="en-US" sz="2400" dirty="0" smtClean="0">
              <a:solidFill>
                <a:schemeClr val="bg2">
                  <a:lumMod val="10000"/>
                </a:schemeClr>
              </a:solidFill>
            </a:endParaRPr>
          </a:p>
          <a:p>
            <a:endParaRPr lang="en-US" sz="2400" dirty="0">
              <a:solidFill>
                <a:schemeClr val="bg2">
                  <a:lumMod val="10000"/>
                </a:schemeClr>
              </a:solidFill>
            </a:endParaRPr>
          </a:p>
          <a:p>
            <a:pPr marL="82296">
              <a:defRPr/>
            </a:pPr>
            <a:r>
              <a:rPr lang="en-US" sz="2400" dirty="0">
                <a:solidFill>
                  <a:schemeClr val="bg2">
                    <a:lumMod val="10000"/>
                  </a:schemeClr>
                </a:solidFill>
              </a:rPr>
              <a:t>Joint </a:t>
            </a:r>
            <a:r>
              <a:rPr lang="en-US" sz="2400" dirty="0" smtClean="0">
                <a:solidFill>
                  <a:schemeClr val="bg2">
                    <a:lumMod val="10000"/>
                  </a:schemeClr>
                </a:solidFill>
              </a:rPr>
              <a:t>economical and sociological data </a:t>
            </a:r>
            <a:r>
              <a:rPr lang="en-US" sz="2400" dirty="0">
                <a:solidFill>
                  <a:schemeClr val="bg2">
                    <a:lumMod val="10000"/>
                  </a:schemeClr>
                </a:solidFill>
              </a:rPr>
              <a:t>archive </a:t>
            </a:r>
            <a:r>
              <a:rPr lang="en-US" sz="2400" dirty="0" smtClean="0">
                <a:solidFill>
                  <a:schemeClr val="bg2">
                    <a:lumMod val="10000"/>
                  </a:schemeClr>
                </a:solidFill>
              </a:rPr>
              <a:t/>
            </a:r>
            <a:br>
              <a:rPr lang="en-US" sz="2400" dirty="0" smtClean="0">
                <a:solidFill>
                  <a:schemeClr val="bg2">
                    <a:lumMod val="10000"/>
                  </a:schemeClr>
                </a:solidFill>
              </a:rPr>
            </a:br>
            <a:r>
              <a:rPr lang="en-US" sz="2400" dirty="0" smtClean="0">
                <a:solidFill>
                  <a:schemeClr val="bg2">
                    <a:lumMod val="10000"/>
                  </a:schemeClr>
                </a:solidFill>
                <a:hlinkClick r:id="rId4"/>
              </a:rPr>
              <a:t>http</a:t>
            </a:r>
            <a:r>
              <a:rPr lang="en-US" sz="2400" dirty="0">
                <a:solidFill>
                  <a:schemeClr val="bg2">
                    <a:lumMod val="10000"/>
                  </a:schemeClr>
                </a:solidFill>
                <a:hlinkClick r:id="rId4"/>
              </a:rPr>
              <a:t>://sophist.hse.ru/eng</a:t>
            </a:r>
            <a:r>
              <a:rPr lang="en-US" sz="2400" dirty="0" smtClean="0">
                <a:solidFill>
                  <a:schemeClr val="bg2">
                    <a:lumMod val="10000"/>
                  </a:schemeClr>
                </a:solidFill>
                <a:hlinkClick r:id="rId4"/>
              </a:rPr>
              <a:t>/</a:t>
            </a:r>
            <a:r>
              <a:rPr lang="en-US" sz="2400" dirty="0" smtClean="0">
                <a:solidFill>
                  <a:schemeClr val="bg2">
                    <a:lumMod val="10000"/>
                  </a:schemeClr>
                </a:solidFill>
              </a:rPr>
              <a:t> </a:t>
            </a:r>
            <a:endParaRPr lang="en-US" sz="2400" dirty="0">
              <a:solidFill>
                <a:schemeClr val="bg2">
                  <a:lumMod val="10000"/>
                </a:schemeClr>
              </a:solidFill>
            </a:endParaRPr>
          </a:p>
          <a:p>
            <a:endParaRPr lang="en-US" sz="2400" dirty="0">
              <a:solidFill>
                <a:schemeClr val="bg2">
                  <a:lumMod val="10000"/>
                </a:schemeClr>
              </a:solidFill>
            </a:endParaRPr>
          </a:p>
          <a:p>
            <a:endParaRPr lang="ru-RU" sz="2400" dirty="0">
              <a:solidFill>
                <a:schemeClr val="tx1"/>
              </a:solidFill>
            </a:endParaRPr>
          </a:p>
          <a:p>
            <a:endParaRPr lang="ru-RU" sz="2400" dirty="0">
              <a:solidFill>
                <a:schemeClr val="tx1"/>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8103118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170197"/>
            <a:ext cx="11057955" cy="777025"/>
          </a:xfrm>
        </p:spPr>
        <p:txBody>
          <a:bodyPr>
            <a:noAutofit/>
          </a:bodyPr>
          <a:lstStyle/>
          <a:p>
            <a:r>
              <a:rPr lang="en-US" sz="3500" b="1" dirty="0" smtClean="0"/>
              <a:t>Boxplot</a:t>
            </a:r>
            <a:endParaRPr lang="ru-RU" sz="35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10" name="Picture 2"/>
          <p:cNvPicPr>
            <a:picLocks noChangeAspect="1" noChangeArrowheads="1"/>
          </p:cNvPicPr>
          <p:nvPr/>
        </p:nvPicPr>
        <p:blipFill>
          <a:blip r:embed="rId2"/>
          <a:srcRect l="29263" r="18037" b="8382"/>
          <a:stretch>
            <a:fillRect/>
          </a:stretch>
        </p:blipFill>
        <p:spPr bwMode="auto">
          <a:xfrm>
            <a:off x="2767733" y="1758022"/>
            <a:ext cx="8094662" cy="4940300"/>
          </a:xfrm>
          <a:prstGeom prst="rect">
            <a:avLst/>
          </a:prstGeom>
          <a:noFill/>
          <a:ln w="9525">
            <a:noFill/>
            <a:miter lim="800000"/>
            <a:headEnd/>
            <a:tailEnd/>
          </a:ln>
        </p:spPr>
      </p:pic>
    </p:spTree>
    <p:extLst>
      <p:ext uri="{BB962C8B-B14F-4D97-AF65-F5344CB8AC3E}">
        <p14:creationId xmlns:p14="http://schemas.microsoft.com/office/powerpoint/2010/main" val="20486606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170197"/>
            <a:ext cx="11057955" cy="777025"/>
          </a:xfrm>
        </p:spPr>
        <p:txBody>
          <a:bodyPr>
            <a:noAutofit/>
          </a:bodyPr>
          <a:lstStyle/>
          <a:p>
            <a:r>
              <a:rPr lang="en-US" sz="3500" b="1" dirty="0" smtClean="0"/>
              <a:t>Boxplot</a:t>
            </a:r>
            <a:endParaRPr lang="ru-RU" sz="35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
        <p:nvSpPr>
          <p:cNvPr id="5" name="Прямоугольник 4"/>
          <p:cNvSpPr/>
          <p:nvPr/>
        </p:nvSpPr>
        <p:spPr>
          <a:xfrm>
            <a:off x="585897" y="2160590"/>
            <a:ext cx="10925746" cy="4154984"/>
          </a:xfrm>
          <a:prstGeom prst="rect">
            <a:avLst/>
          </a:prstGeom>
        </p:spPr>
        <p:txBody>
          <a:bodyPr wrap="square">
            <a:spAutoFit/>
          </a:bodyPr>
          <a:lstStyle/>
          <a:p>
            <a:pPr marL="80963"/>
            <a:r>
              <a:rPr lang="en-US" sz="2200" dirty="0" smtClean="0">
                <a:solidFill>
                  <a:schemeClr val="bg2">
                    <a:lumMod val="10000"/>
                  </a:schemeClr>
                </a:solidFill>
                <a:latin typeface="HSE Sans" panose="02000000000000000000" pitchFamily="2" charset="0"/>
              </a:rPr>
              <a:t>Boxplot illustrates </a:t>
            </a:r>
            <a:r>
              <a:rPr lang="en-US" sz="2200" dirty="0">
                <a:solidFill>
                  <a:schemeClr val="bg2">
                    <a:lumMod val="10000"/>
                  </a:schemeClr>
                </a:solidFill>
                <a:latin typeface="HSE Sans" panose="02000000000000000000" pitchFamily="2" charset="0"/>
              </a:rPr>
              <a:t>the spread of the data:</a:t>
            </a:r>
          </a:p>
          <a:p>
            <a:pPr marL="80963"/>
            <a:r>
              <a:rPr lang="en-US" sz="2200" dirty="0">
                <a:solidFill>
                  <a:schemeClr val="bg2">
                    <a:lumMod val="10000"/>
                  </a:schemeClr>
                </a:solidFill>
                <a:latin typeface="HSE Sans" panose="02000000000000000000" pitchFamily="2" charset="0"/>
              </a:rPr>
              <a:t>• the shaded box contains the middle 50 per cent of values;</a:t>
            </a:r>
          </a:p>
          <a:p>
            <a:pPr marL="80963"/>
            <a:r>
              <a:rPr lang="en-US" sz="2200" dirty="0">
                <a:solidFill>
                  <a:schemeClr val="bg2">
                    <a:lumMod val="10000"/>
                  </a:schemeClr>
                </a:solidFill>
                <a:latin typeface="HSE Sans" panose="02000000000000000000" pitchFamily="2" charset="0"/>
              </a:rPr>
              <a:t>• the line inside the box depicts the median value;</a:t>
            </a:r>
          </a:p>
          <a:p>
            <a:pPr marL="80963"/>
            <a:r>
              <a:rPr lang="en-US" sz="2200" dirty="0">
                <a:solidFill>
                  <a:schemeClr val="bg2">
                    <a:lumMod val="10000"/>
                  </a:schemeClr>
                </a:solidFill>
                <a:latin typeface="HSE Sans" panose="02000000000000000000" pitchFamily="2" charset="0"/>
              </a:rPr>
              <a:t>• the T-bar lines above and below the box reach to the highest and lowest values.</a:t>
            </a:r>
          </a:p>
          <a:p>
            <a:pPr marL="80963"/>
            <a:endParaRPr lang="en-US" sz="2200" dirty="0">
              <a:solidFill>
                <a:schemeClr val="bg2">
                  <a:lumMod val="10000"/>
                </a:schemeClr>
              </a:solidFill>
              <a:latin typeface="HSE Sans" panose="02000000000000000000" pitchFamily="2" charset="0"/>
            </a:endParaRPr>
          </a:p>
          <a:p>
            <a:pPr marL="80963" algn="just"/>
            <a:r>
              <a:rPr lang="en-US" sz="2200" dirty="0">
                <a:solidFill>
                  <a:schemeClr val="bg2">
                    <a:lumMod val="10000"/>
                  </a:schemeClr>
                </a:solidFill>
                <a:latin typeface="HSE Sans" panose="02000000000000000000" pitchFamily="2" charset="0"/>
              </a:rPr>
              <a:t>Notice the added inclusion of ‘outliers’ and ‘extreme cases’ which often occur in large datasets.  These cases deserve special attention since they may skew any measures of central tendency. For example, a couple of extremely high ages would have increased the mean value, leaving the median the same.  Outliers and extreme cases may also, of course, simply indicate an error in data entry which </a:t>
            </a:r>
            <a:r>
              <a:rPr lang="en-US" sz="2200" dirty="0" smtClean="0">
                <a:solidFill>
                  <a:schemeClr val="bg2">
                    <a:lumMod val="10000"/>
                  </a:schemeClr>
                </a:solidFill>
                <a:latin typeface="HSE Sans" panose="02000000000000000000" pitchFamily="2" charset="0"/>
              </a:rPr>
              <a:t>sometimes </a:t>
            </a:r>
            <a:r>
              <a:rPr lang="en-US" sz="2200" dirty="0">
                <a:solidFill>
                  <a:schemeClr val="bg2">
                    <a:lumMod val="10000"/>
                  </a:schemeClr>
                </a:solidFill>
                <a:latin typeface="HSE Sans" panose="02000000000000000000" pitchFamily="2" charset="0"/>
              </a:rPr>
              <a:t>occurs in large datasets.</a:t>
            </a:r>
          </a:p>
        </p:txBody>
      </p:sp>
    </p:spTree>
    <p:extLst>
      <p:ext uri="{BB962C8B-B14F-4D97-AF65-F5344CB8AC3E}">
        <p14:creationId xmlns:p14="http://schemas.microsoft.com/office/powerpoint/2010/main" val="12126498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170197"/>
            <a:ext cx="11235989" cy="777025"/>
          </a:xfrm>
        </p:spPr>
        <p:txBody>
          <a:bodyPr>
            <a:noAutofit/>
          </a:bodyPr>
          <a:lstStyle/>
          <a:p>
            <a:r>
              <a:rPr lang="en-US" sz="3400" b="1" dirty="0" smtClean="0"/>
              <a:t>Clustered Boxplot</a:t>
            </a:r>
            <a:endParaRPr lang="ru-RU" sz="34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8"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rcRect l="27180" t="6133" r="16393"/>
          <a:stretch>
            <a:fillRect/>
          </a:stretch>
        </p:blipFill>
        <p:spPr bwMode="auto">
          <a:xfrm>
            <a:off x="3282043" y="1828169"/>
            <a:ext cx="7097031" cy="4731837"/>
          </a:xfrm>
          <a:prstGeom prst="rect">
            <a:avLst/>
          </a:prstGeom>
          <a:noFill/>
          <a:ln w="9525">
            <a:noFill/>
            <a:miter lim="800000"/>
            <a:headEnd/>
            <a:tailEnd/>
          </a:ln>
        </p:spPr>
      </p:pic>
    </p:spTree>
    <p:extLst>
      <p:ext uri="{BB962C8B-B14F-4D97-AF65-F5344CB8AC3E}">
        <p14:creationId xmlns:p14="http://schemas.microsoft.com/office/powerpoint/2010/main" val="19652295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300829"/>
            <a:ext cx="11057955" cy="777025"/>
          </a:xfrm>
        </p:spPr>
        <p:txBody>
          <a:bodyPr>
            <a:noAutofit/>
          </a:bodyPr>
          <a:lstStyle/>
          <a:p>
            <a:r>
              <a:rPr lang="en-US" sz="3500" b="1" dirty="0" smtClean="0"/>
              <a:t>Normal Distribution</a:t>
            </a:r>
            <a:endParaRPr lang="ru-RU" sz="3500" b="1" dirty="0"/>
          </a:p>
        </p:txBody>
      </p:sp>
      <p:sp>
        <p:nvSpPr>
          <p:cNvPr id="5" name="Текст 4"/>
          <p:cNvSpPr>
            <a:spLocks noGrp="1"/>
          </p:cNvSpPr>
          <p:nvPr>
            <p:ph type="body" sz="quarter" idx="12"/>
          </p:nvPr>
        </p:nvSpPr>
        <p:spPr>
          <a:xfrm>
            <a:off x="585881" y="2170927"/>
            <a:ext cx="11057971" cy="4017599"/>
          </a:xfrm>
        </p:spPr>
        <p:txBody>
          <a:bodyPr numCol="1"/>
          <a:lstStyle/>
          <a:p>
            <a:pPr algn="just">
              <a:lnSpc>
                <a:spcPct val="130000"/>
              </a:lnSpc>
              <a:spcBef>
                <a:spcPts val="0"/>
              </a:spcBef>
            </a:pPr>
            <a:r>
              <a:rPr lang="en-US" sz="2400" dirty="0">
                <a:solidFill>
                  <a:schemeClr val="bg2">
                    <a:lumMod val="10000"/>
                  </a:schemeClr>
                </a:solidFill>
              </a:rPr>
              <a:t>	</a:t>
            </a:r>
            <a:r>
              <a:rPr lang="en-US" sz="2600" dirty="0" smtClean="0">
                <a:solidFill>
                  <a:schemeClr val="bg2">
                    <a:lumMod val="10000"/>
                  </a:schemeClr>
                </a:solidFill>
              </a:rPr>
              <a:t>Frequency </a:t>
            </a:r>
            <a:r>
              <a:rPr lang="en-US" sz="2600" dirty="0">
                <a:solidFill>
                  <a:schemeClr val="bg2">
                    <a:lumMod val="10000"/>
                  </a:schemeClr>
                </a:solidFill>
              </a:rPr>
              <a:t>distributions come in many different shapes and sizes.  In an ideal world the data would be distributed symmetrically around the center of all scores. This is known as a normal distribution and is characterized by the bell-shaped curve</a:t>
            </a:r>
            <a:r>
              <a:rPr lang="en-US" sz="2600" dirty="0" smtClean="0">
                <a:solidFill>
                  <a:schemeClr val="bg2">
                    <a:lumMod val="10000"/>
                  </a:schemeClr>
                </a:solidFill>
              </a:rPr>
              <a:t>. </a:t>
            </a:r>
          </a:p>
          <a:p>
            <a:pPr algn="just">
              <a:lnSpc>
                <a:spcPct val="130000"/>
              </a:lnSpc>
              <a:spcBef>
                <a:spcPts val="0"/>
              </a:spcBef>
            </a:pPr>
            <a:r>
              <a:rPr lang="en-US" sz="2600" dirty="0">
                <a:solidFill>
                  <a:schemeClr val="bg2">
                    <a:lumMod val="10000"/>
                  </a:schemeClr>
                </a:solidFill>
              </a:rPr>
              <a:t>	</a:t>
            </a:r>
            <a:r>
              <a:rPr lang="en-US" sz="2600" dirty="0" smtClean="0">
                <a:solidFill>
                  <a:schemeClr val="bg2">
                    <a:lumMod val="10000"/>
                  </a:schemeClr>
                </a:solidFill>
              </a:rPr>
              <a:t>Note </a:t>
            </a:r>
            <a:r>
              <a:rPr lang="en-US" sz="2600" dirty="0">
                <a:solidFill>
                  <a:schemeClr val="bg2">
                    <a:lumMod val="10000"/>
                  </a:schemeClr>
                </a:solidFill>
              </a:rPr>
              <a:t>that Mean, Median and Mode are equal if the distribution is perfectly "normal" (i.e., bell-shaped).</a:t>
            </a:r>
          </a:p>
          <a:p>
            <a:pPr algn="just">
              <a:lnSpc>
                <a:spcPct val="130000"/>
              </a:lnSpc>
              <a:spcBef>
                <a:spcPts val="0"/>
              </a:spcBef>
            </a:pPr>
            <a:endParaRPr lang="ru-RU" altLang="ru-RU" sz="2600" dirty="0">
              <a:solidFill>
                <a:schemeClr val="bg2">
                  <a:lumMod val="10000"/>
                </a:schemeClr>
              </a:solidFill>
            </a:endParaRPr>
          </a:p>
          <a:p>
            <a:pPr algn="just">
              <a:lnSpc>
                <a:spcPct val="130000"/>
              </a:lnSpc>
              <a:spcBef>
                <a:spcPts val="0"/>
              </a:spcBef>
            </a:pPr>
            <a:r>
              <a:rPr lang="ru-RU" altLang="ru-RU" sz="2600" dirty="0">
                <a:solidFill>
                  <a:schemeClr val="bg2">
                    <a:lumMod val="10000"/>
                  </a:schemeClr>
                </a:solidFill>
              </a:rPr>
              <a:t>	</a:t>
            </a:r>
          </a:p>
          <a:p>
            <a:pPr indent="355600" algn="just">
              <a:spcBef>
                <a:spcPct val="20000"/>
              </a:spcBef>
            </a:pPr>
            <a:endParaRPr lang="ru-RU" sz="2400" dirty="0">
              <a:solidFill>
                <a:schemeClr val="bg2">
                  <a:lumMod val="10000"/>
                </a:schemeClr>
              </a:solidFill>
            </a:endParaRPr>
          </a:p>
          <a:p>
            <a:pPr indent="355600" algn="just">
              <a:spcBef>
                <a:spcPct val="20000"/>
              </a:spcBef>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38233650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251842"/>
            <a:ext cx="11057955" cy="777025"/>
          </a:xfrm>
        </p:spPr>
        <p:txBody>
          <a:bodyPr>
            <a:noAutofit/>
          </a:bodyPr>
          <a:lstStyle/>
          <a:p>
            <a:r>
              <a:rPr lang="en-US" sz="3500" b="1" dirty="0"/>
              <a:t>Normal Distribution</a:t>
            </a:r>
            <a:endParaRPr lang="ru-RU" sz="35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8" name="Picture 2" descr="Картинки по запросу &quot;normal distribution&quot;"/>
          <p:cNvPicPr>
            <a:picLocks noChangeAspect="1" noChangeArrowheads="1"/>
          </p:cNvPicPr>
          <p:nvPr/>
        </p:nvPicPr>
        <p:blipFill rotWithShape="1">
          <a:blip r:embed="rId2">
            <a:extLst>
              <a:ext uri="{28A0092B-C50C-407E-A947-70E740481C1C}">
                <a14:useLocalDpi xmlns:a14="http://schemas.microsoft.com/office/drawing/2010/main" val="0"/>
              </a:ext>
            </a:extLst>
          </a:blip>
          <a:srcRect l="12692" t="21522" r="11999" b="12791"/>
          <a:stretch/>
        </p:blipFill>
        <p:spPr bwMode="auto">
          <a:xfrm>
            <a:off x="1989854" y="1777075"/>
            <a:ext cx="7693509" cy="488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674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251842"/>
            <a:ext cx="11057955" cy="777025"/>
          </a:xfrm>
        </p:spPr>
        <p:txBody>
          <a:bodyPr>
            <a:noAutofit/>
          </a:bodyPr>
          <a:lstStyle/>
          <a:p>
            <a:r>
              <a:rPr lang="en-US" sz="3500" b="1" dirty="0" smtClean="0"/>
              <a:t>Other Distributions</a:t>
            </a:r>
            <a:endParaRPr lang="ru-RU" sz="35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9" name="Рисунок 8"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l="2000" t="6172" r="2000"/>
          <a:stretch/>
        </p:blipFill>
        <p:spPr>
          <a:xfrm>
            <a:off x="2646274" y="2108849"/>
            <a:ext cx="3456385" cy="1486399"/>
          </a:xfrm>
          <a:prstGeom prst="rect">
            <a:avLst/>
          </a:prstGeom>
        </p:spPr>
      </p:pic>
      <p:sp>
        <p:nvSpPr>
          <p:cNvPr id="10" name="TextBox 9"/>
          <p:cNvSpPr txBox="1"/>
          <p:nvPr/>
        </p:nvSpPr>
        <p:spPr>
          <a:xfrm>
            <a:off x="2674911" y="3560043"/>
            <a:ext cx="3384378" cy="461665"/>
          </a:xfrm>
          <a:prstGeom prst="rect">
            <a:avLst/>
          </a:prstGeom>
          <a:noFill/>
        </p:spPr>
        <p:txBody>
          <a:bodyPr wrap="square" rtlCol="0">
            <a:spAutoFit/>
          </a:bodyPr>
          <a:lstStyle/>
          <a:p>
            <a:pPr algn="ctr"/>
            <a:r>
              <a:rPr lang="en-US" sz="2400" dirty="0" smtClean="0"/>
              <a:t>Uniform distribution</a:t>
            </a:r>
            <a:endParaRPr lang="ru-RU" sz="2400" dirty="0"/>
          </a:p>
        </p:txBody>
      </p:sp>
      <p:pic>
        <p:nvPicPr>
          <p:cNvPr id="11" name="Рисунок 10" descr="Вырезка экрана"/>
          <p:cNvPicPr>
            <a:picLocks noChangeAspect="1"/>
          </p:cNvPicPr>
          <p:nvPr/>
        </p:nvPicPr>
        <p:blipFill rotWithShape="1">
          <a:blip r:embed="rId3">
            <a:extLst>
              <a:ext uri="{28A0092B-C50C-407E-A947-70E740481C1C}">
                <a14:useLocalDpi xmlns:a14="http://schemas.microsoft.com/office/drawing/2010/main" val="0"/>
              </a:ext>
            </a:extLst>
          </a:blip>
          <a:srcRect t="4702"/>
          <a:stretch/>
        </p:blipFill>
        <p:spPr>
          <a:xfrm>
            <a:off x="6534707" y="2161855"/>
            <a:ext cx="3406860" cy="1459163"/>
          </a:xfrm>
          <a:prstGeom prst="rect">
            <a:avLst/>
          </a:prstGeom>
        </p:spPr>
      </p:pic>
      <p:sp>
        <p:nvSpPr>
          <p:cNvPr id="12" name="TextBox 11"/>
          <p:cNvSpPr txBox="1"/>
          <p:nvPr/>
        </p:nvSpPr>
        <p:spPr>
          <a:xfrm>
            <a:off x="6571418" y="3605487"/>
            <a:ext cx="3384378" cy="461665"/>
          </a:xfrm>
          <a:prstGeom prst="rect">
            <a:avLst/>
          </a:prstGeom>
          <a:noFill/>
        </p:spPr>
        <p:txBody>
          <a:bodyPr wrap="square" rtlCol="0">
            <a:spAutoFit/>
          </a:bodyPr>
          <a:lstStyle/>
          <a:p>
            <a:pPr algn="ctr"/>
            <a:r>
              <a:rPr lang="en-US" sz="2400" dirty="0" smtClean="0"/>
              <a:t>Bimodal distribution</a:t>
            </a:r>
            <a:endParaRPr lang="ru-RU" sz="2400" dirty="0"/>
          </a:p>
        </p:txBody>
      </p:sp>
      <p:pic>
        <p:nvPicPr>
          <p:cNvPr id="13" name="Рисунок 12" descr="Вырезка экрана"/>
          <p:cNvPicPr>
            <a:picLocks noChangeAspect="1"/>
          </p:cNvPicPr>
          <p:nvPr/>
        </p:nvPicPr>
        <p:blipFill rotWithShape="1">
          <a:blip r:embed="rId4">
            <a:extLst>
              <a:ext uri="{28A0092B-C50C-407E-A947-70E740481C1C}">
                <a14:useLocalDpi xmlns:a14="http://schemas.microsoft.com/office/drawing/2010/main" val="0"/>
              </a:ext>
            </a:extLst>
          </a:blip>
          <a:srcRect t="8137" r="3335" b="5478"/>
          <a:stretch/>
        </p:blipFill>
        <p:spPr>
          <a:xfrm>
            <a:off x="4032917" y="4432651"/>
            <a:ext cx="4346408" cy="1716742"/>
          </a:xfrm>
          <a:prstGeom prst="rect">
            <a:avLst/>
          </a:prstGeom>
        </p:spPr>
      </p:pic>
      <p:sp>
        <p:nvSpPr>
          <p:cNvPr id="14" name="TextBox 13"/>
          <p:cNvSpPr txBox="1"/>
          <p:nvPr/>
        </p:nvSpPr>
        <p:spPr>
          <a:xfrm>
            <a:off x="4147110" y="6212974"/>
            <a:ext cx="4182882" cy="461665"/>
          </a:xfrm>
          <a:prstGeom prst="rect">
            <a:avLst/>
          </a:prstGeom>
          <a:noFill/>
        </p:spPr>
        <p:txBody>
          <a:bodyPr wrap="square" rtlCol="0">
            <a:spAutoFit/>
          </a:bodyPr>
          <a:lstStyle/>
          <a:p>
            <a:pPr algn="ctr"/>
            <a:r>
              <a:rPr lang="en-US" sz="2400" dirty="0"/>
              <a:t>Skewed distribution</a:t>
            </a:r>
            <a:endParaRPr lang="ru-RU" sz="2400" dirty="0"/>
          </a:p>
        </p:txBody>
      </p:sp>
    </p:spTree>
    <p:extLst>
      <p:ext uri="{BB962C8B-B14F-4D97-AF65-F5344CB8AC3E}">
        <p14:creationId xmlns:p14="http://schemas.microsoft.com/office/powerpoint/2010/main" val="37687074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333486"/>
            <a:ext cx="11057955" cy="777025"/>
          </a:xfrm>
        </p:spPr>
        <p:txBody>
          <a:bodyPr>
            <a:noAutofit/>
          </a:bodyPr>
          <a:lstStyle/>
          <a:p>
            <a:r>
              <a:rPr lang="en-US" sz="3500" b="1" dirty="0" smtClean="0"/>
              <a:t>Z-Score</a:t>
            </a:r>
            <a:r>
              <a:rPr lang="ru-RU" sz="3500" b="1" dirty="0" smtClean="0"/>
              <a:t> </a:t>
            </a:r>
            <a:r>
              <a:rPr lang="en-US" sz="3500" b="1" dirty="0" smtClean="0"/>
              <a:t>Normalization</a:t>
            </a:r>
            <a:endParaRPr lang="ru-RU" sz="3500" b="1" dirty="0"/>
          </a:p>
        </p:txBody>
      </p:sp>
      <p:sp>
        <p:nvSpPr>
          <p:cNvPr id="5" name="Текст 4"/>
          <p:cNvSpPr>
            <a:spLocks noGrp="1"/>
          </p:cNvSpPr>
          <p:nvPr>
            <p:ph type="body" sz="quarter" idx="12"/>
          </p:nvPr>
        </p:nvSpPr>
        <p:spPr>
          <a:xfrm>
            <a:off x="585881" y="2187250"/>
            <a:ext cx="11057971" cy="4017599"/>
          </a:xfrm>
        </p:spPr>
        <p:txBody>
          <a:bodyPr numCol="1"/>
          <a:lstStyle/>
          <a:p>
            <a:pPr marL="82296">
              <a:defRPr/>
            </a:pPr>
            <a:r>
              <a:rPr lang="en-US" sz="2600" dirty="0" smtClean="0">
                <a:solidFill>
                  <a:schemeClr val="bg2">
                    <a:lumMod val="10000"/>
                  </a:schemeClr>
                </a:solidFill>
              </a:rPr>
              <a:t>	It’s </a:t>
            </a:r>
            <a:r>
              <a:rPr lang="en-US" sz="2600" dirty="0">
                <a:solidFill>
                  <a:schemeClr val="bg2">
                    <a:lumMod val="10000"/>
                  </a:schemeClr>
                </a:solidFill>
              </a:rPr>
              <a:t>possible to convert measures on very different scales, such as height and weight, into values that can be compared.</a:t>
            </a:r>
          </a:p>
          <a:p>
            <a:pPr marL="365760" indent="-283464">
              <a:buFont typeface="Wingdings 2"/>
              <a:buChar char=""/>
              <a:defRPr/>
            </a:pPr>
            <a:endParaRPr lang="en-US" sz="2600" dirty="0">
              <a:solidFill>
                <a:schemeClr val="bg2">
                  <a:lumMod val="10000"/>
                </a:schemeClr>
              </a:solidFill>
            </a:endParaRPr>
          </a:p>
          <a:p>
            <a:pPr marL="365760" indent="-283464">
              <a:buFont typeface="Wingdings 2"/>
              <a:buChar char=""/>
              <a:defRPr/>
            </a:pPr>
            <a:endParaRPr lang="en-US" sz="2600" dirty="0">
              <a:solidFill>
                <a:schemeClr val="bg2">
                  <a:lumMod val="10000"/>
                </a:schemeClr>
              </a:solidFill>
            </a:endParaRPr>
          </a:p>
          <a:p>
            <a:pPr marL="365760" indent="-283464">
              <a:buFont typeface="Wingdings 2"/>
              <a:buChar char=""/>
              <a:defRPr/>
            </a:pPr>
            <a:endParaRPr lang="en-US" sz="2600" dirty="0">
              <a:solidFill>
                <a:schemeClr val="bg2">
                  <a:lumMod val="10000"/>
                </a:schemeClr>
              </a:solidFill>
            </a:endParaRPr>
          </a:p>
          <a:p>
            <a:pPr marL="82296" algn="just">
              <a:defRPr/>
            </a:pPr>
            <a:r>
              <a:rPr lang="en-US" sz="2600" dirty="0" smtClean="0">
                <a:solidFill>
                  <a:schemeClr val="bg2">
                    <a:lumMod val="10000"/>
                  </a:schemeClr>
                </a:solidFill>
              </a:rPr>
              <a:t>	The </a:t>
            </a:r>
            <a:r>
              <a:rPr lang="en-US" sz="2600" dirty="0">
                <a:solidFill>
                  <a:schemeClr val="bg2">
                    <a:lumMod val="10000"/>
                  </a:schemeClr>
                </a:solidFill>
              </a:rPr>
              <a:t>mean of the standardized variable is 0 and the standard deviation is 1. </a:t>
            </a:r>
            <a:r>
              <a:rPr lang="en-US" sz="2600" dirty="0" smtClean="0">
                <a:solidFill>
                  <a:schemeClr val="bg2">
                    <a:lumMod val="10000"/>
                  </a:schemeClr>
                </a:solidFill>
              </a:rPr>
              <a:t>Z-value </a:t>
            </a:r>
            <a:r>
              <a:rPr lang="en-US" sz="2600" dirty="0">
                <a:solidFill>
                  <a:schemeClr val="bg2">
                    <a:lumMod val="10000"/>
                  </a:schemeClr>
                </a:solidFill>
              </a:rPr>
              <a:t>is </a:t>
            </a:r>
            <a:r>
              <a:rPr lang="en-US" sz="2600" dirty="0" smtClean="0">
                <a:solidFill>
                  <a:schemeClr val="bg2">
                    <a:lumMod val="10000"/>
                  </a:schemeClr>
                </a:solidFill>
              </a:rPr>
              <a:t>positive for </a:t>
            </a:r>
            <a:r>
              <a:rPr lang="en-US" sz="2600" dirty="0">
                <a:solidFill>
                  <a:schemeClr val="bg2">
                    <a:lumMod val="10000"/>
                  </a:schemeClr>
                </a:solidFill>
              </a:rPr>
              <a:t>observations that have a </a:t>
            </a:r>
            <a:r>
              <a:rPr lang="en-US" sz="2600" dirty="0" smtClean="0">
                <a:solidFill>
                  <a:schemeClr val="bg2">
                    <a:lumMod val="10000"/>
                  </a:schemeClr>
                </a:solidFill>
              </a:rPr>
              <a:t>variable’s </a:t>
            </a:r>
            <a:r>
              <a:rPr lang="en-US" sz="2600" dirty="0">
                <a:solidFill>
                  <a:schemeClr val="bg2">
                    <a:lumMod val="10000"/>
                  </a:schemeClr>
                </a:solidFill>
              </a:rPr>
              <a:t>value above </a:t>
            </a:r>
            <a:r>
              <a:rPr lang="en-US" sz="2600" dirty="0" smtClean="0">
                <a:solidFill>
                  <a:schemeClr val="bg2">
                    <a:lumMod val="10000"/>
                  </a:schemeClr>
                </a:solidFill>
              </a:rPr>
              <a:t>the </a:t>
            </a:r>
            <a:r>
              <a:rPr lang="en-US" sz="2600" dirty="0">
                <a:solidFill>
                  <a:schemeClr val="bg2">
                    <a:lumMod val="10000"/>
                  </a:schemeClr>
                </a:solidFill>
              </a:rPr>
              <a:t>mean, </a:t>
            </a:r>
            <a:r>
              <a:rPr lang="en-US" sz="2600" dirty="0" smtClean="0">
                <a:solidFill>
                  <a:schemeClr val="bg2">
                    <a:lumMod val="10000"/>
                  </a:schemeClr>
                </a:solidFill>
              </a:rPr>
              <a:t>and negative if the values are below </a:t>
            </a:r>
            <a:r>
              <a:rPr lang="en-US" sz="2600" dirty="0">
                <a:solidFill>
                  <a:schemeClr val="bg2">
                    <a:lumMod val="10000"/>
                  </a:schemeClr>
                </a:solidFill>
              </a:rPr>
              <a:t>the </a:t>
            </a:r>
            <a:r>
              <a:rPr lang="en-US" sz="2600" dirty="0" smtClean="0">
                <a:solidFill>
                  <a:schemeClr val="bg2">
                    <a:lumMod val="10000"/>
                  </a:schemeClr>
                </a:solidFill>
              </a:rPr>
              <a:t>mean.</a:t>
            </a:r>
            <a:endParaRPr lang="ru-RU" sz="22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6146" name="Picture 2" descr="Стандартизация данных и стандартизованные шкалы в психологии"/>
          <p:cNvPicPr>
            <a:picLocks noChangeAspect="1" noChangeArrowheads="1"/>
          </p:cNvPicPr>
          <p:nvPr/>
        </p:nvPicPr>
        <p:blipFill rotWithShape="1">
          <a:blip r:embed="rId2">
            <a:extLst>
              <a:ext uri="{28A0092B-C50C-407E-A947-70E740481C1C}">
                <a14:useLocalDpi xmlns:a14="http://schemas.microsoft.com/office/drawing/2010/main" val="0"/>
              </a:ext>
            </a:extLst>
          </a:blip>
          <a:srcRect r="7446"/>
          <a:stretch/>
        </p:blipFill>
        <p:spPr bwMode="auto">
          <a:xfrm>
            <a:off x="4702606" y="3093785"/>
            <a:ext cx="2465637" cy="137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9586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333486"/>
            <a:ext cx="11057955" cy="777025"/>
          </a:xfrm>
        </p:spPr>
        <p:txBody>
          <a:bodyPr>
            <a:noAutofit/>
          </a:bodyPr>
          <a:lstStyle/>
          <a:p>
            <a:r>
              <a:rPr lang="en-US" sz="3500" b="1" dirty="0" smtClean="0"/>
              <a:t>Z-Score</a:t>
            </a:r>
            <a:r>
              <a:rPr lang="ru-RU" sz="3500" b="1" dirty="0" smtClean="0"/>
              <a:t> </a:t>
            </a:r>
            <a:r>
              <a:rPr lang="en-US" sz="3500" b="1" dirty="0" smtClean="0"/>
              <a:t>Normalization</a:t>
            </a:r>
            <a:endParaRPr lang="ru-RU" sz="35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521" y="2306454"/>
            <a:ext cx="9471993" cy="4275456"/>
          </a:xfrm>
          <a:prstGeom prst="rect">
            <a:avLst/>
          </a:prstGeom>
        </p:spPr>
      </p:pic>
    </p:spTree>
    <p:extLst>
      <p:ext uri="{BB962C8B-B14F-4D97-AF65-F5344CB8AC3E}">
        <p14:creationId xmlns:p14="http://schemas.microsoft.com/office/powerpoint/2010/main" val="41624775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447785"/>
            <a:ext cx="11382946" cy="777025"/>
          </a:xfrm>
        </p:spPr>
        <p:txBody>
          <a:bodyPr>
            <a:noAutofit/>
          </a:bodyPr>
          <a:lstStyle/>
          <a:p>
            <a:r>
              <a:rPr lang="en-US" sz="3300" b="1" dirty="0" smtClean="0"/>
              <a:t>Skewness </a:t>
            </a:r>
            <a:r>
              <a:rPr lang="en-US" sz="3300" b="1" dirty="0"/>
              <a:t>and Kurtosis</a:t>
            </a:r>
            <a:endParaRPr lang="ru-RU" sz="3300" b="1" dirty="0"/>
          </a:p>
        </p:txBody>
      </p:sp>
      <p:sp>
        <p:nvSpPr>
          <p:cNvPr id="5" name="Текст 4"/>
          <p:cNvSpPr>
            <a:spLocks noGrp="1"/>
          </p:cNvSpPr>
          <p:nvPr>
            <p:ph type="body" sz="quarter" idx="12"/>
          </p:nvPr>
        </p:nvSpPr>
        <p:spPr>
          <a:xfrm>
            <a:off x="585881" y="2370985"/>
            <a:ext cx="11057971" cy="4017599"/>
          </a:xfrm>
        </p:spPr>
        <p:txBody>
          <a:bodyPr numCol="1"/>
          <a:lstStyle/>
          <a:p>
            <a:pPr marL="82296" algn="just">
              <a:spcBef>
                <a:spcPts val="0"/>
              </a:spcBef>
              <a:defRPr/>
            </a:pPr>
            <a:r>
              <a:rPr lang="en-US" sz="2400" dirty="0" smtClean="0">
                <a:solidFill>
                  <a:schemeClr val="bg2">
                    <a:lumMod val="10000"/>
                  </a:schemeClr>
                </a:solidFill>
              </a:rPr>
              <a:t>	There </a:t>
            </a:r>
            <a:r>
              <a:rPr lang="en-US" sz="2400" dirty="0">
                <a:solidFill>
                  <a:schemeClr val="bg2">
                    <a:lumMod val="10000"/>
                  </a:schemeClr>
                </a:solidFill>
              </a:rPr>
              <a:t>are two main ways in which </a:t>
            </a:r>
            <a:r>
              <a:rPr lang="en-US" sz="2400" dirty="0" smtClean="0">
                <a:solidFill>
                  <a:schemeClr val="bg2">
                    <a:lumMod val="10000"/>
                  </a:schemeClr>
                </a:solidFill>
              </a:rPr>
              <a:t>	a distribution of a variable </a:t>
            </a:r>
            <a:r>
              <a:rPr lang="en-US" sz="2400" dirty="0">
                <a:solidFill>
                  <a:schemeClr val="bg2">
                    <a:lumMod val="10000"/>
                  </a:schemeClr>
                </a:solidFill>
              </a:rPr>
              <a:t>can deviate from normal</a:t>
            </a:r>
            <a:r>
              <a:rPr lang="en-US" sz="2400" dirty="0" smtClean="0">
                <a:solidFill>
                  <a:schemeClr val="bg2">
                    <a:lumMod val="10000"/>
                  </a:schemeClr>
                </a:solidFill>
              </a:rPr>
              <a:t>:</a:t>
            </a:r>
          </a:p>
          <a:p>
            <a:pPr marL="82296" algn="just">
              <a:spcBef>
                <a:spcPts val="0"/>
              </a:spcBef>
              <a:defRPr/>
            </a:pPr>
            <a:endParaRPr lang="en-US" sz="2400" dirty="0">
              <a:solidFill>
                <a:schemeClr val="bg2">
                  <a:lumMod val="10000"/>
                </a:schemeClr>
              </a:solidFill>
            </a:endParaRPr>
          </a:p>
          <a:p>
            <a:pPr marL="822960" lvl="1" indent="-283464">
              <a:spcBef>
                <a:spcPts val="0"/>
              </a:spcBef>
              <a:buFont typeface="Wingdings 2"/>
              <a:buChar char=""/>
              <a:defRPr/>
            </a:pPr>
            <a:r>
              <a:rPr lang="en-US" sz="2400" dirty="0">
                <a:solidFill>
                  <a:schemeClr val="bg2">
                    <a:lumMod val="10000"/>
                  </a:schemeClr>
                </a:solidFill>
              </a:rPr>
              <a:t>Lack of </a:t>
            </a:r>
            <a:r>
              <a:rPr lang="en-US" sz="2400" dirty="0" err="1">
                <a:solidFill>
                  <a:schemeClr val="bg2">
                    <a:lumMod val="10000"/>
                  </a:schemeClr>
                </a:solidFill>
              </a:rPr>
              <a:t>simmetry</a:t>
            </a:r>
            <a:r>
              <a:rPr lang="en-US" sz="2400" dirty="0">
                <a:solidFill>
                  <a:schemeClr val="bg2">
                    <a:lumMod val="10000"/>
                  </a:schemeClr>
                </a:solidFill>
              </a:rPr>
              <a:t> (Skewness);</a:t>
            </a:r>
          </a:p>
          <a:p>
            <a:pPr marL="822960" lvl="1" indent="-283464">
              <a:spcBef>
                <a:spcPts val="0"/>
              </a:spcBef>
              <a:buFont typeface="Wingdings 2"/>
              <a:buChar char=""/>
              <a:defRPr/>
            </a:pPr>
            <a:r>
              <a:rPr lang="en-US" sz="2400" dirty="0" err="1">
                <a:solidFill>
                  <a:schemeClr val="bg2">
                    <a:lumMod val="10000"/>
                  </a:schemeClr>
                </a:solidFill>
              </a:rPr>
              <a:t>Pointyness</a:t>
            </a:r>
            <a:r>
              <a:rPr lang="en-US" sz="2400" dirty="0">
                <a:solidFill>
                  <a:schemeClr val="bg2">
                    <a:lumMod val="10000"/>
                  </a:schemeClr>
                </a:solidFill>
              </a:rPr>
              <a:t> (Kurtosis). </a:t>
            </a:r>
            <a:endParaRPr lang="en-US" sz="2400" dirty="0" smtClean="0">
              <a:solidFill>
                <a:schemeClr val="bg2">
                  <a:lumMod val="10000"/>
                </a:schemeClr>
              </a:solidFill>
            </a:endParaRPr>
          </a:p>
          <a:p>
            <a:pPr marL="82296">
              <a:spcBef>
                <a:spcPts val="0"/>
              </a:spcBef>
              <a:defRPr/>
            </a:pPr>
            <a:r>
              <a:rPr lang="en-US" sz="2400" dirty="0" smtClean="0">
                <a:solidFill>
                  <a:schemeClr val="bg2">
                    <a:lumMod val="10000"/>
                  </a:schemeClr>
                </a:solidFill>
              </a:rPr>
              <a:t>	</a:t>
            </a:r>
          </a:p>
          <a:p>
            <a:pPr marL="82296">
              <a:spcBef>
                <a:spcPts val="0"/>
              </a:spcBef>
              <a:defRPr/>
            </a:pPr>
            <a:r>
              <a:rPr lang="en-US" sz="2400" dirty="0">
                <a:solidFill>
                  <a:schemeClr val="bg2">
                    <a:lumMod val="10000"/>
                  </a:schemeClr>
                </a:solidFill>
              </a:rPr>
              <a:t>	</a:t>
            </a:r>
            <a:r>
              <a:rPr lang="en-US" sz="2400" dirty="0" smtClean="0">
                <a:solidFill>
                  <a:schemeClr val="bg2">
                    <a:lumMod val="10000"/>
                  </a:schemeClr>
                </a:solidFill>
              </a:rPr>
              <a:t>In </a:t>
            </a:r>
            <a:r>
              <a:rPr lang="en-US" sz="2400" dirty="0">
                <a:solidFill>
                  <a:schemeClr val="bg2">
                    <a:lumMod val="10000"/>
                  </a:schemeClr>
                </a:solidFill>
              </a:rPr>
              <a:t>the case of a normal distribution, the value of Skewness </a:t>
            </a:r>
            <a:r>
              <a:rPr lang="en-US" sz="2400" dirty="0" smtClean="0">
                <a:solidFill>
                  <a:schemeClr val="bg2">
                    <a:lumMod val="10000"/>
                  </a:schemeClr>
                </a:solidFill>
              </a:rPr>
              <a:t>is 0, </a:t>
            </a:r>
            <a:r>
              <a:rPr lang="en-US" sz="2400" dirty="0">
                <a:solidFill>
                  <a:schemeClr val="bg2">
                    <a:lumMod val="10000"/>
                  </a:schemeClr>
                </a:solidFill>
              </a:rPr>
              <a:t>and the </a:t>
            </a:r>
            <a:r>
              <a:rPr lang="en-US" sz="2400" dirty="0" smtClean="0">
                <a:solidFill>
                  <a:schemeClr val="bg2">
                    <a:lumMod val="10000"/>
                  </a:schemeClr>
                </a:solidFill>
              </a:rPr>
              <a:t>Kurtosis is 3.</a:t>
            </a:r>
            <a:endParaRPr lang="en-US" sz="2400" dirty="0">
              <a:solidFill>
                <a:schemeClr val="bg2">
                  <a:lumMod val="10000"/>
                </a:schemeClr>
              </a:solidFill>
            </a:endParaRPr>
          </a:p>
          <a:p>
            <a:pPr algn="just">
              <a:spcBef>
                <a:spcPts val="0"/>
              </a:spcBef>
            </a:pPr>
            <a:r>
              <a:rPr lang="ru-RU" sz="2400" dirty="0">
                <a:solidFill>
                  <a:schemeClr val="bg2">
                    <a:lumMod val="10000"/>
                  </a:schemeClr>
                </a:solidFill>
              </a:rPr>
              <a:t>	</a:t>
            </a:r>
          </a:p>
          <a:p>
            <a:pPr indent="355600" algn="just">
              <a:spcBef>
                <a:spcPct val="20000"/>
              </a:spcBef>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19081094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447785"/>
            <a:ext cx="11382946" cy="777025"/>
          </a:xfrm>
        </p:spPr>
        <p:txBody>
          <a:bodyPr>
            <a:noAutofit/>
          </a:bodyPr>
          <a:lstStyle/>
          <a:p>
            <a:r>
              <a:rPr lang="en-US" sz="3300" b="1" dirty="0" smtClean="0"/>
              <a:t>Skewness</a:t>
            </a:r>
            <a:endParaRPr lang="ru-RU" sz="3300" b="1" dirty="0"/>
          </a:p>
        </p:txBody>
      </p:sp>
      <p:sp>
        <p:nvSpPr>
          <p:cNvPr id="5" name="Текст 4"/>
          <p:cNvSpPr>
            <a:spLocks noGrp="1"/>
          </p:cNvSpPr>
          <p:nvPr>
            <p:ph type="body" sz="quarter" idx="12"/>
          </p:nvPr>
        </p:nvSpPr>
        <p:spPr>
          <a:xfrm>
            <a:off x="585881" y="2370985"/>
            <a:ext cx="11057971" cy="4017599"/>
          </a:xfrm>
        </p:spPr>
        <p:txBody>
          <a:bodyPr numCol="1"/>
          <a:lstStyle/>
          <a:p>
            <a:pPr marL="82296" algn="just">
              <a:lnSpc>
                <a:spcPct val="120000"/>
              </a:lnSpc>
              <a:spcBef>
                <a:spcPts val="0"/>
              </a:spcBef>
              <a:defRPr/>
            </a:pPr>
            <a:r>
              <a:rPr lang="ru-RU" sz="2400" dirty="0" smtClean="0">
                <a:solidFill>
                  <a:schemeClr val="bg2">
                    <a:lumMod val="10000"/>
                  </a:schemeClr>
                </a:solidFill>
              </a:rPr>
              <a:t>	</a:t>
            </a:r>
            <a:r>
              <a:rPr lang="en-US" sz="2400" dirty="0">
                <a:solidFill>
                  <a:schemeClr val="bg2">
                    <a:lumMod val="10000"/>
                  </a:schemeClr>
                </a:solidFill>
              </a:rPr>
              <a:t>Skewed distributions are not symmetrical and instead the most frequent scores (the tall bars of the graph) are clustered at one end of the scale. These distributions could be either:</a:t>
            </a:r>
          </a:p>
          <a:p>
            <a:pPr marL="425196" indent="-342900" algn="just">
              <a:lnSpc>
                <a:spcPct val="120000"/>
              </a:lnSpc>
              <a:spcBef>
                <a:spcPts val="0"/>
              </a:spcBef>
              <a:buFont typeface="Arial" panose="020B0604020202020204" pitchFamily="34" charset="0"/>
              <a:buChar char="•"/>
              <a:defRPr/>
            </a:pPr>
            <a:r>
              <a:rPr lang="en-US" sz="2400" b="1" dirty="0">
                <a:solidFill>
                  <a:schemeClr val="bg2">
                    <a:lumMod val="10000"/>
                  </a:schemeClr>
                </a:solidFill>
              </a:rPr>
              <a:t>positively skewed </a:t>
            </a:r>
            <a:r>
              <a:rPr lang="en-US" sz="2400" dirty="0">
                <a:solidFill>
                  <a:schemeClr val="bg2">
                    <a:lumMod val="10000"/>
                  </a:schemeClr>
                </a:solidFill>
              </a:rPr>
              <a:t>(the frequent scores are clustered at the lower end and the tail points towards the higher or more positive scores)  or</a:t>
            </a:r>
          </a:p>
          <a:p>
            <a:pPr marL="425196" indent="-342900" algn="just">
              <a:lnSpc>
                <a:spcPct val="120000"/>
              </a:lnSpc>
              <a:spcBef>
                <a:spcPts val="0"/>
              </a:spcBef>
              <a:buFont typeface="Arial" panose="020B0604020202020204" pitchFamily="34" charset="0"/>
              <a:buChar char="•"/>
              <a:defRPr/>
            </a:pPr>
            <a:r>
              <a:rPr lang="en-US" sz="2400" b="1" dirty="0">
                <a:solidFill>
                  <a:schemeClr val="bg2">
                    <a:lumMod val="10000"/>
                  </a:schemeClr>
                </a:solidFill>
              </a:rPr>
              <a:t>negatively skewed </a:t>
            </a:r>
            <a:r>
              <a:rPr lang="en-US" sz="2400" dirty="0">
                <a:solidFill>
                  <a:schemeClr val="bg2">
                    <a:lumMod val="10000"/>
                  </a:schemeClr>
                </a:solidFill>
              </a:rPr>
              <a:t>(the frequent scores are clustered at the higher end and the tail points towards the lower more negative </a:t>
            </a:r>
            <a:r>
              <a:rPr lang="en-US" sz="2400" dirty="0" smtClean="0">
                <a:solidFill>
                  <a:schemeClr val="bg2">
                    <a:lumMod val="10000"/>
                  </a:schemeClr>
                </a:solidFill>
              </a:rPr>
              <a:t>scores). </a:t>
            </a:r>
            <a:endParaRPr lang="ru-RU" sz="2400" dirty="0">
              <a:solidFill>
                <a:schemeClr val="bg2">
                  <a:lumMod val="10000"/>
                </a:schemeClr>
              </a:solidFill>
            </a:endParaRPr>
          </a:p>
          <a:p>
            <a:pPr marL="82296" algn="just">
              <a:lnSpc>
                <a:spcPct val="120000"/>
              </a:lnSpc>
              <a:spcBef>
                <a:spcPts val="0"/>
              </a:spcBef>
              <a:defRPr/>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659049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500" b="1" dirty="0" smtClean="0"/>
              <a:t>Data Analysis Tools</a:t>
            </a:r>
            <a:endParaRPr lang="ru-RU" sz="3500" b="1" dirty="0"/>
          </a:p>
        </p:txBody>
      </p:sp>
      <p:sp>
        <p:nvSpPr>
          <p:cNvPr id="5" name="Текст 4"/>
          <p:cNvSpPr>
            <a:spLocks noGrp="1"/>
          </p:cNvSpPr>
          <p:nvPr>
            <p:ph type="body" sz="quarter" idx="12"/>
          </p:nvPr>
        </p:nvSpPr>
        <p:spPr/>
        <p:txBody>
          <a:bodyPr numCol="1"/>
          <a:lstStyle/>
          <a:p>
            <a:pPr marL="342900" indent="-342900">
              <a:buFont typeface="Arial" panose="020B0604020202020204" pitchFamily="34" charset="0"/>
              <a:buChar char="•"/>
            </a:pPr>
            <a:r>
              <a:rPr lang="en-US" sz="2400" dirty="0" smtClean="0">
                <a:solidFill>
                  <a:schemeClr val="bg2">
                    <a:lumMod val="10000"/>
                  </a:schemeClr>
                </a:solidFill>
              </a:rPr>
              <a:t>Python 3</a:t>
            </a:r>
          </a:p>
          <a:p>
            <a:pPr marL="342900" indent="-342900" algn="just">
              <a:buFont typeface="Arial" panose="020B0604020202020204" pitchFamily="34" charset="0"/>
              <a:buChar char="•"/>
            </a:pPr>
            <a:r>
              <a:rPr lang="fr-FR" sz="2400" dirty="0">
                <a:solidFill>
                  <a:schemeClr val="bg2">
                    <a:lumMod val="10000"/>
                  </a:schemeClr>
                </a:solidFill>
              </a:rPr>
              <a:t>The Anaconda distribution contains a Python interpreter </a:t>
            </a:r>
            <a:r>
              <a:rPr lang="en-US" sz="2400" dirty="0">
                <a:solidFill>
                  <a:schemeClr val="bg2">
                    <a:lumMod val="10000"/>
                  </a:schemeClr>
                </a:solidFill>
              </a:rPr>
              <a:t>and a </a:t>
            </a:r>
            <a:r>
              <a:rPr lang="en-US" sz="2400" dirty="0" err="1">
                <a:solidFill>
                  <a:schemeClr val="bg2">
                    <a:lumMod val="10000"/>
                  </a:schemeClr>
                </a:solidFill>
              </a:rPr>
              <a:t>Jupyter</a:t>
            </a:r>
            <a:r>
              <a:rPr lang="en-US" sz="2400" dirty="0">
                <a:solidFill>
                  <a:schemeClr val="bg2">
                    <a:lumMod val="10000"/>
                  </a:schemeClr>
                </a:solidFill>
              </a:rPr>
              <a:t> Notebook instance</a:t>
            </a:r>
            <a:r>
              <a:rPr lang="ru-RU" sz="2400" dirty="0">
                <a:solidFill>
                  <a:schemeClr val="bg2">
                    <a:lumMod val="10000"/>
                  </a:schemeClr>
                </a:solidFill>
              </a:rPr>
              <a:t>.</a:t>
            </a:r>
            <a:r>
              <a:rPr lang="en-US" sz="2400" dirty="0">
                <a:solidFill>
                  <a:schemeClr val="bg2">
                    <a:lumMod val="10000"/>
                  </a:schemeClr>
                </a:solidFill>
              </a:rPr>
              <a:t> We will use </a:t>
            </a:r>
            <a:r>
              <a:rPr lang="fr-FR" sz="2400" dirty="0" smtClean="0">
                <a:solidFill>
                  <a:schemeClr val="bg2">
                    <a:lumMod val="10000"/>
                  </a:schemeClr>
                </a:solidFill>
              </a:rPr>
              <a:t>Jupyter </a:t>
            </a:r>
            <a:r>
              <a:rPr lang="fr-FR" sz="2400" dirty="0">
                <a:solidFill>
                  <a:schemeClr val="bg2">
                    <a:lumMod val="10000"/>
                  </a:schemeClr>
                </a:solidFill>
              </a:rPr>
              <a:t>Notebook interactive development </a:t>
            </a:r>
            <a:r>
              <a:rPr lang="fr-FR" sz="2400" dirty="0" smtClean="0">
                <a:solidFill>
                  <a:schemeClr val="bg2">
                    <a:lumMod val="10000"/>
                  </a:schemeClr>
                </a:solidFill>
              </a:rPr>
              <a:t>environment.</a:t>
            </a:r>
            <a:endParaRPr lang="fr-FR" sz="2400" dirty="0">
              <a:solidFill>
                <a:schemeClr val="bg2">
                  <a:lumMod val="10000"/>
                </a:schemeClr>
              </a:solidFill>
            </a:endParaRPr>
          </a:p>
          <a:p>
            <a:r>
              <a:rPr lang="en-US" sz="2400" dirty="0" smtClean="0">
                <a:solidFill>
                  <a:schemeClr val="bg2">
                    <a:lumMod val="10000"/>
                  </a:schemeClr>
                </a:solidFill>
                <a:hlinkClick r:id="rId2"/>
              </a:rPr>
              <a:t>https</a:t>
            </a:r>
            <a:r>
              <a:rPr lang="en-US" sz="2400" dirty="0">
                <a:solidFill>
                  <a:schemeClr val="bg2">
                    <a:lumMod val="10000"/>
                  </a:schemeClr>
                </a:solidFill>
                <a:hlinkClick r:id="rId2"/>
              </a:rPr>
              <a:t>://www.anaconda.com/products/individual-d</a:t>
            </a:r>
            <a:endParaRPr lang="en-US" sz="2400" dirty="0">
              <a:solidFill>
                <a:schemeClr val="bg2">
                  <a:lumMod val="10000"/>
                </a:schemeClr>
              </a:solidFill>
            </a:endParaRPr>
          </a:p>
          <a:p>
            <a:pPr marL="342900" indent="-342900">
              <a:buFont typeface="Arial" panose="020B0604020202020204" pitchFamily="34" charset="0"/>
              <a:buChar char="•"/>
            </a:pPr>
            <a:r>
              <a:rPr lang="fr-FR" sz="2400" dirty="0">
                <a:solidFill>
                  <a:schemeClr val="bg2">
                    <a:lumMod val="10000"/>
                  </a:schemeClr>
                </a:solidFill>
              </a:rPr>
              <a:t>Google Colab </a:t>
            </a:r>
            <a:r>
              <a:rPr lang="ru-RU" sz="2400" dirty="0" smtClean="0">
                <a:solidFill>
                  <a:schemeClr val="bg2">
                    <a:lumMod val="10000"/>
                  </a:schemeClr>
                </a:solidFill>
              </a:rPr>
              <a:t>(</a:t>
            </a:r>
            <a:r>
              <a:rPr lang="en-US" sz="2400" dirty="0">
                <a:solidFill>
                  <a:schemeClr val="bg2">
                    <a:lumMod val="10000"/>
                  </a:schemeClr>
                </a:solidFill>
              </a:rPr>
              <a:t>interactive cloud environment for working with code</a:t>
            </a:r>
            <a:r>
              <a:rPr lang="ru-RU" sz="2400" dirty="0" smtClean="0">
                <a:solidFill>
                  <a:schemeClr val="bg2">
                    <a:lumMod val="10000"/>
                  </a:schemeClr>
                </a:solidFill>
              </a:rPr>
              <a:t>)</a:t>
            </a:r>
            <a:endParaRPr lang="ru-RU" sz="2400" dirty="0">
              <a:solidFill>
                <a:schemeClr val="bg2">
                  <a:lumMod val="10000"/>
                </a:schemeClr>
              </a:solidFill>
            </a:endParaRPr>
          </a:p>
          <a:p>
            <a:r>
              <a:rPr lang="en-US" sz="2400" dirty="0" smtClean="0">
                <a:solidFill>
                  <a:schemeClr val="bg2">
                    <a:lumMod val="10000"/>
                  </a:schemeClr>
                </a:solidFill>
                <a:hlinkClick r:id="rId3"/>
              </a:rPr>
              <a:t>https</a:t>
            </a:r>
            <a:r>
              <a:rPr lang="en-US" sz="2400" dirty="0">
                <a:solidFill>
                  <a:schemeClr val="bg2">
                    <a:lumMod val="10000"/>
                  </a:schemeClr>
                </a:solidFill>
                <a:hlinkClick r:id="rId3"/>
              </a:rPr>
              <a:t>://colab.research.google.com</a:t>
            </a:r>
            <a:r>
              <a:rPr lang="en-US" sz="2400" dirty="0" smtClean="0">
                <a:solidFill>
                  <a:schemeClr val="bg2">
                    <a:lumMod val="10000"/>
                  </a:schemeClr>
                </a:solidFill>
                <a:hlinkClick r:id="rId3"/>
              </a:rPr>
              <a:t>/</a:t>
            </a:r>
            <a:endParaRPr lang="en-US" sz="2400" dirty="0" smtClean="0">
              <a:solidFill>
                <a:schemeClr val="bg2">
                  <a:lumMod val="10000"/>
                </a:schemeClr>
              </a:solidFill>
            </a:endParaRPr>
          </a:p>
          <a:p>
            <a:endParaRPr lang="en-US" sz="2400" dirty="0">
              <a:solidFill>
                <a:schemeClr val="bg2">
                  <a:lumMod val="10000"/>
                </a:schemeClr>
              </a:solidFill>
            </a:endParaRPr>
          </a:p>
          <a:p>
            <a:pPr marL="342900" indent="-342900">
              <a:buFont typeface="Arial" panose="020B0604020202020204" pitchFamily="34" charset="0"/>
              <a:buChar char="•"/>
            </a:pPr>
            <a:endParaRPr lang="ru-RU" sz="2400" dirty="0">
              <a:solidFill>
                <a:schemeClr val="bg2">
                  <a:lumMod val="10000"/>
                </a:schemeClr>
              </a:solidFill>
            </a:endParaRPr>
          </a:p>
          <a:p>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28445452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447785"/>
            <a:ext cx="11382946" cy="777025"/>
          </a:xfrm>
        </p:spPr>
        <p:txBody>
          <a:bodyPr>
            <a:noAutofit/>
          </a:bodyPr>
          <a:lstStyle/>
          <a:p>
            <a:r>
              <a:rPr lang="en-US" sz="3300" b="1" dirty="0"/>
              <a:t>Skewness</a:t>
            </a:r>
            <a:endParaRPr lang="ru-RU" sz="33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18434" name="Picture 2" descr="https://miro.medium.com/max/700/0*HNQnIOmRCeomr7j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976" y="3392549"/>
            <a:ext cx="8781831" cy="33120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miro.medium.com/max/700/1*Sp3J-uwFrOGCGbP5NjIm8Q.png"/>
          <p:cNvPicPr>
            <a:picLocks noChangeAspect="1" noChangeArrowheads="1"/>
          </p:cNvPicPr>
          <p:nvPr/>
        </p:nvPicPr>
        <p:blipFill rotWithShape="1">
          <a:blip r:embed="rId3">
            <a:extLst>
              <a:ext uri="{28A0092B-C50C-407E-A947-70E740481C1C}">
                <a14:useLocalDpi xmlns:a14="http://schemas.microsoft.com/office/drawing/2010/main" val="0"/>
              </a:ext>
            </a:extLst>
          </a:blip>
          <a:srcRect r="38041" b="63254"/>
          <a:stretch/>
        </p:blipFill>
        <p:spPr bwMode="auto">
          <a:xfrm>
            <a:off x="3459158" y="2224810"/>
            <a:ext cx="5609324"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4393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447785"/>
            <a:ext cx="11382946" cy="777025"/>
          </a:xfrm>
        </p:spPr>
        <p:txBody>
          <a:bodyPr>
            <a:noAutofit/>
          </a:bodyPr>
          <a:lstStyle/>
          <a:p>
            <a:r>
              <a:rPr lang="en-US" sz="3300" b="1" dirty="0" smtClean="0"/>
              <a:t>Kurtosis</a:t>
            </a:r>
            <a:endParaRPr lang="ru-RU" sz="3300" b="1" dirty="0"/>
          </a:p>
        </p:txBody>
      </p:sp>
      <p:sp>
        <p:nvSpPr>
          <p:cNvPr id="5" name="Текст 4"/>
          <p:cNvSpPr>
            <a:spLocks noGrp="1"/>
          </p:cNvSpPr>
          <p:nvPr>
            <p:ph type="body" sz="quarter" idx="12"/>
          </p:nvPr>
        </p:nvSpPr>
        <p:spPr>
          <a:xfrm>
            <a:off x="585881" y="2370985"/>
            <a:ext cx="11057971" cy="4017599"/>
          </a:xfrm>
        </p:spPr>
        <p:txBody>
          <a:bodyPr numCol="1"/>
          <a:lstStyle/>
          <a:p>
            <a:pPr marL="80963" algn="just">
              <a:lnSpc>
                <a:spcPct val="120000"/>
              </a:lnSpc>
              <a:spcBef>
                <a:spcPts val="0"/>
              </a:spcBef>
              <a:defRPr/>
            </a:pPr>
            <a:r>
              <a:rPr lang="en-US" sz="2400" dirty="0" smtClean="0">
                <a:solidFill>
                  <a:schemeClr val="bg2">
                    <a:lumMod val="10000"/>
                  </a:schemeClr>
                </a:solidFill>
              </a:rPr>
              <a:t>	Distributions </a:t>
            </a:r>
            <a:r>
              <a:rPr lang="en-US" sz="2400" dirty="0">
                <a:solidFill>
                  <a:schemeClr val="bg2">
                    <a:lumMod val="10000"/>
                  </a:schemeClr>
                </a:solidFill>
              </a:rPr>
              <a:t>may also vary in their </a:t>
            </a:r>
            <a:r>
              <a:rPr lang="en-US" sz="2400" b="1" dirty="0" err="1">
                <a:solidFill>
                  <a:schemeClr val="bg2">
                    <a:lumMod val="10000"/>
                  </a:schemeClr>
                </a:solidFill>
              </a:rPr>
              <a:t>pointyness</a:t>
            </a:r>
            <a:r>
              <a:rPr lang="en-US" sz="2400" dirty="0">
                <a:solidFill>
                  <a:schemeClr val="bg2">
                    <a:lumMod val="10000"/>
                  </a:schemeClr>
                </a:solidFill>
              </a:rPr>
              <a:t>, or kurtosis which refers to the degree to which scores cluster in the tails of the distribution. </a:t>
            </a:r>
            <a:endParaRPr lang="en-US" sz="2400" dirty="0" smtClean="0">
              <a:solidFill>
                <a:schemeClr val="bg2">
                  <a:lumMod val="10000"/>
                </a:schemeClr>
              </a:solidFill>
            </a:endParaRPr>
          </a:p>
          <a:p>
            <a:pPr marL="423863" indent="-342900" algn="just">
              <a:lnSpc>
                <a:spcPct val="120000"/>
              </a:lnSpc>
              <a:spcBef>
                <a:spcPts val="0"/>
              </a:spcBef>
              <a:buFont typeface="Arial" panose="020B0604020202020204" pitchFamily="34" charset="0"/>
              <a:buChar char="•"/>
              <a:defRPr/>
            </a:pPr>
            <a:r>
              <a:rPr lang="en-US" sz="2400" dirty="0" smtClean="0">
                <a:solidFill>
                  <a:schemeClr val="bg2">
                    <a:lumMod val="10000"/>
                  </a:schemeClr>
                </a:solidFill>
              </a:rPr>
              <a:t>The </a:t>
            </a:r>
            <a:r>
              <a:rPr lang="en-US" sz="2400" b="1" dirty="0">
                <a:solidFill>
                  <a:schemeClr val="bg2">
                    <a:lumMod val="10000"/>
                  </a:schemeClr>
                </a:solidFill>
              </a:rPr>
              <a:t>leptokurtic</a:t>
            </a:r>
            <a:r>
              <a:rPr lang="en-US" sz="2400" dirty="0">
                <a:solidFill>
                  <a:schemeClr val="bg2">
                    <a:lumMod val="10000"/>
                  </a:schemeClr>
                </a:solidFill>
              </a:rPr>
              <a:t> distribution is relatively thin in the tails and so </a:t>
            </a:r>
            <a:r>
              <a:rPr lang="en-US" sz="2400" dirty="0" smtClean="0">
                <a:solidFill>
                  <a:schemeClr val="bg2">
                    <a:lumMod val="10000"/>
                  </a:schemeClr>
                </a:solidFill>
              </a:rPr>
              <a:t>looks </a:t>
            </a:r>
            <a:r>
              <a:rPr lang="en-US" sz="2400" dirty="0">
                <a:solidFill>
                  <a:schemeClr val="bg2">
                    <a:lumMod val="10000"/>
                  </a:schemeClr>
                </a:solidFill>
              </a:rPr>
              <a:t>quite pointy (value of kurtosis is &gt;3).</a:t>
            </a:r>
          </a:p>
          <a:p>
            <a:pPr marL="423863" indent="-342900" algn="just">
              <a:lnSpc>
                <a:spcPct val="120000"/>
              </a:lnSpc>
              <a:spcBef>
                <a:spcPts val="0"/>
              </a:spcBef>
              <a:buFont typeface="Arial" panose="020B0604020202020204" pitchFamily="34" charset="0"/>
              <a:buChar char="•"/>
              <a:defRPr/>
            </a:pPr>
            <a:r>
              <a:rPr lang="en-US" sz="2400" dirty="0">
                <a:solidFill>
                  <a:schemeClr val="bg2">
                    <a:lumMod val="10000"/>
                  </a:schemeClr>
                </a:solidFill>
              </a:rPr>
              <a:t>The </a:t>
            </a:r>
            <a:r>
              <a:rPr lang="en-US" sz="2400" b="1" dirty="0" err="1">
                <a:solidFill>
                  <a:schemeClr val="bg2">
                    <a:lumMod val="10000"/>
                  </a:schemeClr>
                </a:solidFill>
              </a:rPr>
              <a:t>platykurtic</a:t>
            </a:r>
            <a:r>
              <a:rPr lang="en-US" sz="2400" dirty="0">
                <a:solidFill>
                  <a:schemeClr val="bg2">
                    <a:lumMod val="10000"/>
                  </a:schemeClr>
                </a:solidFill>
              </a:rPr>
              <a:t> distribution is one that has many scores in the tails and so is quite flat.</a:t>
            </a:r>
          </a:p>
          <a:p>
            <a:pPr algn="just">
              <a:lnSpc>
                <a:spcPct val="120000"/>
              </a:lnSpc>
              <a:spcBef>
                <a:spcPts val="0"/>
              </a:spcBef>
              <a:defRPr/>
            </a:pPr>
            <a:endParaRPr lang="en-US"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spTree>
    <p:extLst>
      <p:ext uri="{BB962C8B-B14F-4D97-AF65-F5344CB8AC3E}">
        <p14:creationId xmlns:p14="http://schemas.microsoft.com/office/powerpoint/2010/main" val="16916392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447785"/>
            <a:ext cx="11382946" cy="777025"/>
          </a:xfrm>
        </p:spPr>
        <p:txBody>
          <a:bodyPr>
            <a:noAutofit/>
          </a:bodyPr>
          <a:lstStyle/>
          <a:p>
            <a:r>
              <a:rPr lang="en-US" sz="3300" b="1" dirty="0" smtClean="0"/>
              <a:t>Kurtosis</a:t>
            </a:r>
            <a:endParaRPr lang="ru-RU" sz="33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21508" name="Picture 4" descr="https://miro.medium.com/max/700/1*3VoJeU1_HR47ORCjt9oRJA.png"/>
          <p:cNvPicPr>
            <a:picLocks noChangeAspect="1" noChangeArrowheads="1"/>
          </p:cNvPicPr>
          <p:nvPr/>
        </p:nvPicPr>
        <p:blipFill rotWithShape="1">
          <a:blip r:embed="rId2">
            <a:extLst>
              <a:ext uri="{28A0092B-C50C-407E-A947-70E740481C1C}">
                <a14:useLocalDpi xmlns:a14="http://schemas.microsoft.com/office/drawing/2010/main" val="0"/>
              </a:ext>
            </a:extLst>
          </a:blip>
          <a:srcRect r="50046" b="71850"/>
          <a:stretch/>
        </p:blipFill>
        <p:spPr bwMode="auto">
          <a:xfrm>
            <a:off x="4304505" y="1842829"/>
            <a:ext cx="4935511" cy="1188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3"/>
          <a:srcRect l="19937" r="22002" b="15359"/>
          <a:stretch>
            <a:fillRect/>
          </a:stretch>
        </p:blipFill>
        <p:spPr bwMode="auto">
          <a:xfrm>
            <a:off x="2497363" y="3079065"/>
            <a:ext cx="7227888" cy="2838450"/>
          </a:xfrm>
          <a:prstGeom prst="rect">
            <a:avLst/>
          </a:prstGeom>
          <a:noFill/>
          <a:ln w="9525">
            <a:noFill/>
            <a:miter lim="800000"/>
            <a:headEnd/>
            <a:tailEnd/>
          </a:ln>
        </p:spPr>
      </p:pic>
      <p:sp>
        <p:nvSpPr>
          <p:cNvPr id="13" name="TextBox 4"/>
          <p:cNvSpPr txBox="1">
            <a:spLocks noChangeArrowheads="1"/>
          </p:cNvSpPr>
          <p:nvPr/>
        </p:nvSpPr>
        <p:spPr bwMode="auto">
          <a:xfrm>
            <a:off x="2903538" y="5918195"/>
            <a:ext cx="3014662" cy="707886"/>
          </a:xfrm>
          <a:prstGeom prst="rect">
            <a:avLst/>
          </a:prstGeom>
          <a:noFill/>
          <a:ln w="9525">
            <a:noFill/>
            <a:miter lim="800000"/>
            <a:headEnd/>
            <a:tailEnd/>
          </a:ln>
        </p:spPr>
        <p:txBody>
          <a:bodyPr>
            <a:spAutoFit/>
          </a:bodyPr>
          <a:lstStyle/>
          <a:p>
            <a:pPr algn="ctr"/>
            <a:r>
              <a:rPr lang="en-US" sz="2000" dirty="0">
                <a:latin typeface="Gill Sans MT" pitchFamily="34" charset="0"/>
              </a:rPr>
              <a:t>Leptokurtic distribution </a:t>
            </a:r>
            <a:r>
              <a:rPr lang="en-US" sz="2000" dirty="0" smtClean="0">
                <a:latin typeface="Gill Sans MT" pitchFamily="34" charset="0"/>
              </a:rPr>
              <a:t>(kurtosis &gt; 3)</a:t>
            </a:r>
            <a:endParaRPr lang="ru-RU" sz="2000" dirty="0">
              <a:latin typeface="Corbel" pitchFamily="34" charset="0"/>
            </a:endParaRPr>
          </a:p>
        </p:txBody>
      </p:sp>
      <p:sp>
        <p:nvSpPr>
          <p:cNvPr id="14" name="TextBox 5"/>
          <p:cNvSpPr txBox="1">
            <a:spLocks noChangeArrowheads="1"/>
          </p:cNvSpPr>
          <p:nvPr/>
        </p:nvSpPr>
        <p:spPr bwMode="auto">
          <a:xfrm>
            <a:off x="6575425" y="5910258"/>
            <a:ext cx="3014663" cy="707886"/>
          </a:xfrm>
          <a:prstGeom prst="rect">
            <a:avLst/>
          </a:prstGeom>
          <a:noFill/>
          <a:ln w="9525">
            <a:noFill/>
            <a:miter lim="800000"/>
            <a:headEnd/>
            <a:tailEnd/>
          </a:ln>
        </p:spPr>
        <p:txBody>
          <a:bodyPr>
            <a:spAutoFit/>
          </a:bodyPr>
          <a:lstStyle/>
          <a:p>
            <a:pPr algn="ctr"/>
            <a:r>
              <a:rPr lang="en-US" sz="2000" dirty="0" err="1">
                <a:latin typeface="Gill Sans MT" pitchFamily="34" charset="0"/>
              </a:rPr>
              <a:t>Platykurtic</a:t>
            </a:r>
            <a:r>
              <a:rPr lang="en-US" sz="2000" dirty="0">
                <a:latin typeface="Gill Sans MT" pitchFamily="34" charset="0"/>
              </a:rPr>
              <a:t> distribution </a:t>
            </a:r>
            <a:endParaRPr lang="en-US" sz="2000" dirty="0" smtClean="0">
              <a:latin typeface="Gill Sans MT" pitchFamily="34" charset="0"/>
            </a:endParaRPr>
          </a:p>
          <a:p>
            <a:pPr algn="ctr"/>
            <a:r>
              <a:rPr lang="en-US" sz="2000" dirty="0" smtClean="0">
                <a:latin typeface="Gill Sans MT" pitchFamily="34" charset="0"/>
              </a:rPr>
              <a:t>(kurtosis &lt; 3)</a:t>
            </a:r>
            <a:endParaRPr lang="ru-RU" sz="2000" dirty="0">
              <a:latin typeface="Corbel" pitchFamily="34" charset="0"/>
            </a:endParaRPr>
          </a:p>
        </p:txBody>
      </p:sp>
    </p:spTree>
    <p:extLst>
      <p:ext uri="{BB962C8B-B14F-4D97-AF65-F5344CB8AC3E}">
        <p14:creationId xmlns:p14="http://schemas.microsoft.com/office/powerpoint/2010/main" val="6507493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447785"/>
            <a:ext cx="11382946" cy="777025"/>
          </a:xfrm>
        </p:spPr>
        <p:txBody>
          <a:bodyPr>
            <a:noAutofit/>
          </a:bodyPr>
          <a:lstStyle/>
          <a:p>
            <a:r>
              <a:rPr lang="en-US" sz="3300" b="1" dirty="0" smtClean="0"/>
              <a:t>Kurtosis</a:t>
            </a:r>
            <a:endParaRPr lang="ru-RU" sz="3300" b="1" dirty="0"/>
          </a:p>
        </p:txBody>
      </p:sp>
      <p:sp>
        <p:nvSpPr>
          <p:cNvPr id="6" name="Текст 5"/>
          <p:cNvSpPr>
            <a:spLocks noGrp="1"/>
          </p:cNvSpPr>
          <p:nvPr>
            <p:ph type="body" sz="quarter" idx="15"/>
          </p:nvPr>
        </p:nvSpPr>
        <p:spPr/>
        <p:txBody>
          <a:bodyPr/>
          <a:lstStyle/>
          <a:p>
            <a:r>
              <a:rPr lang="fr-FR" dirty="0" smtClean="0"/>
              <a:t>Descriptive Statistics</a:t>
            </a:r>
            <a:endParaRPr lang="ru-RU" dirty="0"/>
          </a:p>
        </p:txBody>
      </p:sp>
      <p:pic>
        <p:nvPicPr>
          <p:cNvPr id="10" name="Picture 2" descr="Картинки по запросу &quot;kurtosis formula 3&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90" y="2224810"/>
            <a:ext cx="7542471" cy="434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2705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1306286" y="3188442"/>
            <a:ext cx="9573983" cy="1978323"/>
          </a:xfrm>
        </p:spPr>
        <p:txBody>
          <a:bodyPr/>
          <a:lstStyle/>
          <a:p>
            <a:pPr algn="ctr"/>
            <a:r>
              <a:rPr lang="en-US" b="1" dirty="0" smtClean="0"/>
              <a:t>Thank </a:t>
            </a:r>
            <a:r>
              <a:rPr lang="en-US" b="1" dirty="0"/>
              <a:t>you for your </a:t>
            </a:r>
            <a:r>
              <a:rPr lang="en-US" b="1" dirty="0" smtClean="0"/>
              <a:t>attention!</a:t>
            </a:r>
            <a:endParaRPr lang="ru-RU" dirty="0"/>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74947" y="1187841"/>
            <a:ext cx="3935236" cy="435163"/>
          </a:xfrm>
        </p:spPr>
        <p:txBody>
          <a:bodyPr/>
          <a:lstStyle/>
          <a:p>
            <a:pPr algn="ctr"/>
            <a:r>
              <a:rPr lang="en-US" sz="1900" dirty="0" smtClean="0"/>
              <a:t>Faculty of Computer Science</a:t>
            </a:r>
            <a:endParaRPr lang="ru-RU" sz="1900" dirty="0"/>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900" dirty="0" smtClean="0"/>
              <a:t>Data Analysis</a:t>
            </a:r>
            <a:endParaRPr lang="ru-RU" sz="1900" dirty="0"/>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smtClean="0"/>
              <a:t>Moscow</a:t>
            </a:r>
            <a:r>
              <a:rPr lang="ru-RU" sz="1900" dirty="0" smtClean="0"/>
              <a:t> 2022</a:t>
            </a:r>
            <a:endParaRPr lang="ru-RU" sz="1900" dirty="0"/>
          </a:p>
        </p:txBody>
      </p:sp>
    </p:spTree>
    <p:extLst>
      <p:ext uri="{BB962C8B-B14F-4D97-AF65-F5344CB8AC3E}">
        <p14:creationId xmlns:p14="http://schemas.microsoft.com/office/powerpoint/2010/main" val="1132783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600" b="1" dirty="0" smtClean="0"/>
              <a:t>Data Structures</a:t>
            </a:r>
            <a:endParaRPr lang="ru-RU" sz="3600" b="1" dirty="0"/>
          </a:p>
        </p:txBody>
      </p:sp>
      <p:sp>
        <p:nvSpPr>
          <p:cNvPr id="5" name="Текст 4"/>
          <p:cNvSpPr>
            <a:spLocks noGrp="1"/>
          </p:cNvSpPr>
          <p:nvPr>
            <p:ph type="body" sz="quarter" idx="12"/>
          </p:nvPr>
        </p:nvSpPr>
        <p:spPr>
          <a:xfrm>
            <a:off x="585897" y="2526624"/>
            <a:ext cx="11057971" cy="3745092"/>
          </a:xfrm>
        </p:spPr>
        <p:txBody>
          <a:bodyPr numCol="1"/>
          <a:lstStyle/>
          <a:p>
            <a:pPr marL="342900" indent="-342900" algn="just">
              <a:buFont typeface="Arial" panose="020B0604020202020204" pitchFamily="34" charset="0"/>
              <a:buChar char="•"/>
            </a:pPr>
            <a:r>
              <a:rPr lang="en-US" sz="2800" dirty="0" smtClean="0">
                <a:solidFill>
                  <a:schemeClr val="bg2">
                    <a:lumMod val="10000"/>
                  </a:schemeClr>
                </a:solidFill>
              </a:rPr>
              <a:t>Cross-sectional data</a:t>
            </a:r>
            <a:endParaRPr lang="en-US" sz="2800" dirty="0">
              <a:solidFill>
                <a:schemeClr val="bg2">
                  <a:lumMod val="10000"/>
                </a:schemeClr>
              </a:solidFill>
            </a:endParaRPr>
          </a:p>
          <a:p>
            <a:pPr marL="342900" indent="-342900" algn="just">
              <a:buFont typeface="Arial" panose="020B0604020202020204" pitchFamily="34" charset="0"/>
              <a:buChar char="•"/>
            </a:pPr>
            <a:endParaRPr lang="en-US" sz="2800" dirty="0">
              <a:solidFill>
                <a:schemeClr val="bg2">
                  <a:lumMod val="10000"/>
                </a:schemeClr>
              </a:solidFill>
            </a:endParaRPr>
          </a:p>
          <a:p>
            <a:pPr marL="342900" indent="-342900" algn="just">
              <a:buFont typeface="Arial" panose="020B0604020202020204" pitchFamily="34" charset="0"/>
              <a:buChar char="•"/>
            </a:pPr>
            <a:r>
              <a:rPr lang="en-US" sz="2800" dirty="0">
                <a:solidFill>
                  <a:schemeClr val="bg2">
                    <a:lumMod val="10000"/>
                  </a:schemeClr>
                </a:solidFill>
              </a:rPr>
              <a:t>T</a:t>
            </a:r>
            <a:r>
              <a:rPr lang="en-US" sz="2800" dirty="0" smtClean="0">
                <a:solidFill>
                  <a:schemeClr val="bg2">
                    <a:lumMod val="10000"/>
                  </a:schemeClr>
                </a:solidFill>
              </a:rPr>
              <a:t>ime </a:t>
            </a:r>
            <a:r>
              <a:rPr lang="en-US" sz="2800" dirty="0">
                <a:solidFill>
                  <a:schemeClr val="bg2">
                    <a:lumMod val="10000"/>
                  </a:schemeClr>
                </a:solidFill>
              </a:rPr>
              <a:t>series</a:t>
            </a:r>
            <a:r>
              <a:rPr lang="ru-RU" sz="2800" dirty="0">
                <a:solidFill>
                  <a:schemeClr val="bg2">
                    <a:lumMod val="10000"/>
                  </a:schemeClr>
                </a:solidFill>
              </a:rPr>
              <a:t> </a:t>
            </a:r>
            <a:r>
              <a:rPr lang="en-US" sz="2800" dirty="0" smtClean="0">
                <a:solidFill>
                  <a:schemeClr val="bg2">
                    <a:lumMod val="10000"/>
                  </a:schemeClr>
                </a:solidFill>
              </a:rPr>
              <a:t>data</a:t>
            </a:r>
            <a:endParaRPr lang="en-US" sz="2800" dirty="0">
              <a:solidFill>
                <a:schemeClr val="bg2">
                  <a:lumMod val="10000"/>
                </a:schemeClr>
              </a:solidFill>
            </a:endParaRPr>
          </a:p>
          <a:p>
            <a:pPr marL="342900" indent="-342900" algn="just">
              <a:buFont typeface="Arial" panose="020B0604020202020204" pitchFamily="34" charset="0"/>
              <a:buChar char="•"/>
            </a:pPr>
            <a:endParaRPr lang="en-US" sz="2800" dirty="0">
              <a:solidFill>
                <a:schemeClr val="bg2">
                  <a:lumMod val="10000"/>
                </a:schemeClr>
              </a:solidFill>
            </a:endParaRPr>
          </a:p>
          <a:p>
            <a:pPr marL="342900" indent="-342900" algn="just">
              <a:buFont typeface="Arial" panose="020B0604020202020204" pitchFamily="34" charset="0"/>
              <a:buChar char="•"/>
            </a:pPr>
            <a:r>
              <a:rPr lang="en-US" sz="2800" dirty="0" smtClean="0">
                <a:solidFill>
                  <a:schemeClr val="bg2">
                    <a:lumMod val="10000"/>
                  </a:schemeClr>
                </a:solidFill>
              </a:rPr>
              <a:t>Panel data </a:t>
            </a:r>
            <a:endParaRPr lang="ru-RU" sz="2800" dirty="0">
              <a:solidFill>
                <a:schemeClr val="bg2">
                  <a:lumMod val="10000"/>
                </a:schemeClr>
              </a:solidFill>
            </a:endParaRPr>
          </a:p>
          <a:p>
            <a:pPr marL="342900" indent="-342900" algn="just">
              <a:buFont typeface="Arial" panose="020B0604020202020204" pitchFamily="34" charset="0"/>
              <a:buChar char="•"/>
            </a:pPr>
            <a:endParaRPr lang="ru-RU" sz="2800" dirty="0" smtClean="0">
              <a:solidFill>
                <a:schemeClr val="bg2">
                  <a:lumMod val="10000"/>
                </a:schemeClr>
              </a:solidFill>
            </a:endParaRPr>
          </a:p>
          <a:p>
            <a:endParaRPr lang="ru-RU" sz="28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2396736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a:xfrm>
            <a:off x="585897" y="1153881"/>
            <a:ext cx="11057955" cy="777025"/>
          </a:xfrm>
        </p:spPr>
        <p:txBody>
          <a:bodyPr>
            <a:normAutofit/>
          </a:bodyPr>
          <a:lstStyle/>
          <a:p>
            <a:r>
              <a:rPr lang="en-US" sz="3600" b="1" dirty="0"/>
              <a:t>Cross</a:t>
            </a:r>
            <a:r>
              <a:rPr lang="ru-RU" sz="3600" b="1" dirty="0"/>
              <a:t>-</a:t>
            </a:r>
            <a:r>
              <a:rPr lang="en-US" sz="3600" b="1" dirty="0"/>
              <a:t>Sectional Data</a:t>
            </a:r>
            <a:endParaRPr lang="ru-RU" sz="3600" b="1" dirty="0"/>
          </a:p>
        </p:txBody>
      </p:sp>
      <p:sp>
        <p:nvSpPr>
          <p:cNvPr id="5" name="Текст 4"/>
          <p:cNvSpPr>
            <a:spLocks noGrp="1"/>
          </p:cNvSpPr>
          <p:nvPr>
            <p:ph type="body" sz="quarter" idx="12"/>
          </p:nvPr>
        </p:nvSpPr>
        <p:spPr>
          <a:xfrm>
            <a:off x="585897" y="2020438"/>
            <a:ext cx="11057971" cy="3745092"/>
          </a:xfrm>
        </p:spPr>
        <p:txBody>
          <a:bodyPr numCol="1"/>
          <a:lstStyle/>
          <a:p>
            <a:pPr algn="just"/>
            <a:r>
              <a:rPr lang="en-US" sz="2400" dirty="0" smtClean="0">
                <a:solidFill>
                  <a:schemeClr val="bg2">
                    <a:lumMod val="10000"/>
                  </a:schemeClr>
                </a:solidFill>
              </a:rPr>
              <a:t>	Cross-sectional </a:t>
            </a:r>
            <a:r>
              <a:rPr lang="en-US" sz="2400" dirty="0">
                <a:solidFill>
                  <a:schemeClr val="bg2">
                    <a:lumMod val="10000"/>
                  </a:schemeClr>
                </a:solidFill>
              </a:rPr>
              <a:t>data, or a cross section of a study population, in statistics and econometrics is a type of data collected by observing many subjects (such as individuals, firms, countries, or regions) at the one point or period of time</a:t>
            </a:r>
            <a:r>
              <a:rPr lang="en-US" sz="2400" dirty="0" smtClean="0">
                <a:solidFill>
                  <a:schemeClr val="bg2">
                    <a:lumMod val="10000"/>
                  </a:schemeClr>
                </a:solidFill>
              </a:rPr>
              <a:t>.</a:t>
            </a: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
        <p:nvSpPr>
          <p:cNvPr id="14" name="Стрелка вправо 13"/>
          <p:cNvSpPr/>
          <p:nvPr/>
        </p:nvSpPr>
        <p:spPr>
          <a:xfrm>
            <a:off x="2178293" y="4809007"/>
            <a:ext cx="2520280" cy="1644844"/>
          </a:xfrm>
          <a:prstGeom prst="rightArrow">
            <a:avLst>
              <a:gd name="adj1" fmla="val 44850"/>
              <a:gd name="adj2" fmla="val 5901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smtClean="0">
                <a:solidFill>
                  <a:schemeClr val="bg2">
                    <a:lumMod val="10000"/>
                  </a:schemeClr>
                </a:solidFill>
                <a:latin typeface="Arial" panose="020B0604020202020204" pitchFamily="34" charset="0"/>
                <a:cs typeface="Arial" panose="020B0604020202020204" pitchFamily="34" charset="0"/>
              </a:rPr>
              <a:t>Cases</a:t>
            </a:r>
            <a:endParaRPr lang="ru-RU" sz="3000"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15" name="Таблица 14"/>
          <p:cNvGraphicFramePr>
            <a:graphicFrameLocks noGrp="1"/>
          </p:cNvGraphicFramePr>
          <p:nvPr>
            <p:extLst>
              <p:ext uri="{D42A27DB-BD31-4B8C-83A1-F6EECF244321}">
                <p14:modId xmlns:p14="http://schemas.microsoft.com/office/powerpoint/2010/main" val="1714003320"/>
              </p:ext>
            </p:extLst>
          </p:nvPr>
        </p:nvGraphicFramePr>
        <p:xfrm>
          <a:off x="4842589" y="4372827"/>
          <a:ext cx="5688632" cy="2225040"/>
        </p:xfrm>
        <a:graphic>
          <a:graphicData uri="http://schemas.openxmlformats.org/drawingml/2006/table">
            <a:tbl>
              <a:tblPr firstRow="1" bandRow="1">
                <a:tableStyleId>{7E9639D4-E3E2-4D34-9284-5A2195B3D0D7}</a:tableStyleId>
              </a:tblPr>
              <a:tblGrid>
                <a:gridCol w="1512168">
                  <a:extLst>
                    <a:ext uri="{9D8B030D-6E8A-4147-A177-3AD203B41FA5}">
                      <a16:colId xmlns:a16="http://schemas.microsoft.com/office/drawing/2014/main" val="763951447"/>
                    </a:ext>
                  </a:extLst>
                </a:gridCol>
                <a:gridCol w="1332148">
                  <a:extLst>
                    <a:ext uri="{9D8B030D-6E8A-4147-A177-3AD203B41FA5}">
                      <a16:colId xmlns:a16="http://schemas.microsoft.com/office/drawing/2014/main" val="3279961809"/>
                    </a:ext>
                  </a:extLst>
                </a:gridCol>
                <a:gridCol w="1422158">
                  <a:extLst>
                    <a:ext uri="{9D8B030D-6E8A-4147-A177-3AD203B41FA5}">
                      <a16:colId xmlns:a16="http://schemas.microsoft.com/office/drawing/2014/main" val="3152527169"/>
                    </a:ext>
                  </a:extLst>
                </a:gridCol>
                <a:gridCol w="1422158">
                  <a:extLst>
                    <a:ext uri="{9D8B030D-6E8A-4147-A177-3AD203B41FA5}">
                      <a16:colId xmlns:a16="http://schemas.microsoft.com/office/drawing/2014/main" val="1929188327"/>
                    </a:ext>
                  </a:extLst>
                </a:gridCol>
              </a:tblGrid>
              <a:tr h="370840">
                <a:tc>
                  <a:txBody>
                    <a:bodyPr/>
                    <a:lstStyle/>
                    <a:p>
                      <a:pPr algn="ctr"/>
                      <a:r>
                        <a:rPr lang="en-US" dirty="0" err="1" smtClean="0"/>
                        <a:t>company_id</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country</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employees</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income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3788830"/>
                  </a:ext>
                </a:extLst>
              </a:tr>
              <a:tr h="370840">
                <a:tc>
                  <a:txBody>
                    <a:bodyPr/>
                    <a:lstStyle/>
                    <a:p>
                      <a:r>
                        <a:rPr lang="en-US" dirty="0" smtClean="0"/>
                        <a:t>324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Russia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2540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450000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5603802"/>
                  </a:ext>
                </a:extLst>
              </a:tr>
              <a:tr h="370840">
                <a:tc>
                  <a:txBody>
                    <a:bodyPr/>
                    <a:lstStyle/>
                    <a:p>
                      <a:r>
                        <a:rPr lang="en-US" dirty="0" smtClean="0"/>
                        <a:t>332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USA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5232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443000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43479"/>
                  </a:ext>
                </a:extLst>
              </a:tr>
              <a:tr h="370840">
                <a:tc>
                  <a:txBody>
                    <a:bodyPr/>
                    <a:lstStyle/>
                    <a:p>
                      <a:r>
                        <a:rPr lang="en-US" dirty="0" smtClean="0"/>
                        <a:t>643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France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3451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322600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490350"/>
                  </a:ext>
                </a:extLst>
              </a:tr>
              <a:tr h="370840">
                <a:tc>
                  <a:txBody>
                    <a:bodyPr/>
                    <a:lstStyle/>
                    <a:p>
                      <a:r>
                        <a:rPr lang="en-US" dirty="0" smtClean="0"/>
                        <a:t>435</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Russia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436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33256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9045730"/>
                  </a:ext>
                </a:extLst>
              </a:tr>
              <a:tr h="370840">
                <a:tc>
                  <a:txBody>
                    <a:bodyPr/>
                    <a:lstStyle/>
                    <a:p>
                      <a:r>
                        <a:rPr lang="en-US" dirty="0" smtClean="0"/>
                        <a:t>532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Canada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325</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43454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490046"/>
                  </a:ext>
                </a:extLst>
              </a:tr>
            </a:tbl>
          </a:graphicData>
        </a:graphic>
      </p:graphicFrame>
      <p:sp>
        <p:nvSpPr>
          <p:cNvPr id="16" name="TextBox 15"/>
          <p:cNvSpPr txBox="1"/>
          <p:nvPr/>
        </p:nvSpPr>
        <p:spPr>
          <a:xfrm>
            <a:off x="6793701" y="3336753"/>
            <a:ext cx="2304256" cy="553998"/>
          </a:xfrm>
          <a:prstGeom prst="rect">
            <a:avLst/>
          </a:prstGeom>
          <a:noFill/>
        </p:spPr>
        <p:txBody>
          <a:bodyPr wrap="square" rtlCol="0">
            <a:spAutoFit/>
          </a:bodyPr>
          <a:lstStyle/>
          <a:p>
            <a:r>
              <a:rPr lang="en-US" sz="3000" dirty="0" smtClean="0">
                <a:solidFill>
                  <a:schemeClr val="bg2">
                    <a:lumMod val="10000"/>
                  </a:schemeClr>
                </a:solidFill>
                <a:latin typeface="Arial" panose="020B0604020202020204" pitchFamily="34" charset="0"/>
                <a:cs typeface="Arial" panose="020B0604020202020204" pitchFamily="34" charset="0"/>
              </a:rPr>
              <a:t>Variables</a:t>
            </a:r>
            <a:endParaRPr lang="ru-RU" sz="3000" dirty="0">
              <a:solidFill>
                <a:schemeClr val="bg2">
                  <a:lumMod val="10000"/>
                </a:schemeClr>
              </a:solidFill>
              <a:latin typeface="Arial" panose="020B0604020202020204" pitchFamily="34" charset="0"/>
              <a:cs typeface="Arial" panose="020B0604020202020204" pitchFamily="34" charset="0"/>
            </a:endParaRPr>
          </a:p>
        </p:txBody>
      </p:sp>
      <p:cxnSp>
        <p:nvCxnSpPr>
          <p:cNvPr id="17" name="Прямая со стрелкой 16"/>
          <p:cNvCxnSpPr/>
          <p:nvPr/>
        </p:nvCxnSpPr>
        <p:spPr>
          <a:xfrm flipH="1">
            <a:off x="5726902" y="3890751"/>
            <a:ext cx="1779984" cy="4124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Прямая со стрелкой 17"/>
          <p:cNvCxnSpPr/>
          <p:nvPr/>
        </p:nvCxnSpPr>
        <p:spPr>
          <a:xfrm flipH="1">
            <a:off x="6921629" y="3913773"/>
            <a:ext cx="774896" cy="366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p:nvPr/>
        </p:nvCxnSpPr>
        <p:spPr>
          <a:xfrm>
            <a:off x="8031158" y="3867433"/>
            <a:ext cx="1707975" cy="4357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Прямая со стрелкой 19"/>
          <p:cNvCxnSpPr/>
          <p:nvPr/>
        </p:nvCxnSpPr>
        <p:spPr>
          <a:xfrm>
            <a:off x="7811685" y="3913773"/>
            <a:ext cx="579385" cy="38939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3114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en-US" dirty="0"/>
              <a:t>Data Analysis</a:t>
            </a:r>
            <a:endParaRPr lang="ru-RU" dirty="0"/>
          </a:p>
        </p:txBody>
      </p:sp>
      <p:sp>
        <p:nvSpPr>
          <p:cNvPr id="3" name="Текст 2"/>
          <p:cNvSpPr>
            <a:spLocks noGrp="1"/>
          </p:cNvSpPr>
          <p:nvPr>
            <p:ph type="body" sz="quarter" idx="14"/>
          </p:nvPr>
        </p:nvSpPr>
        <p:spPr/>
        <p:txBody>
          <a:bodyPr/>
          <a:lstStyle/>
          <a:p>
            <a:r>
              <a:rPr lang="fr-FR" dirty="0" smtClean="0"/>
              <a:t>Lecture 1</a:t>
            </a:r>
            <a:endParaRPr lang="ru-RU" dirty="0"/>
          </a:p>
        </p:txBody>
      </p:sp>
      <p:sp>
        <p:nvSpPr>
          <p:cNvPr id="4" name="Заголовок 3"/>
          <p:cNvSpPr>
            <a:spLocks noGrp="1"/>
          </p:cNvSpPr>
          <p:nvPr>
            <p:ph type="title"/>
          </p:nvPr>
        </p:nvSpPr>
        <p:spPr/>
        <p:txBody>
          <a:bodyPr>
            <a:normAutofit/>
          </a:bodyPr>
          <a:lstStyle/>
          <a:p>
            <a:r>
              <a:rPr lang="en-US" sz="3600" b="1" dirty="0" smtClean="0"/>
              <a:t>Cross </a:t>
            </a:r>
            <a:r>
              <a:rPr lang="en-US" sz="3600" b="1" dirty="0"/>
              <a:t>Section: data structure</a:t>
            </a:r>
            <a:endParaRPr lang="ru-RU" sz="3600" b="1" dirty="0"/>
          </a:p>
        </p:txBody>
      </p:sp>
      <p:sp>
        <p:nvSpPr>
          <p:cNvPr id="5" name="Текст 4"/>
          <p:cNvSpPr>
            <a:spLocks noGrp="1"/>
          </p:cNvSpPr>
          <p:nvPr>
            <p:ph type="body" sz="quarter" idx="12"/>
          </p:nvPr>
        </p:nvSpPr>
        <p:spPr>
          <a:xfrm>
            <a:off x="585897" y="1922455"/>
            <a:ext cx="11057971" cy="3745092"/>
          </a:xfrm>
        </p:spPr>
        <p:txBody>
          <a:bodyPr numCol="1"/>
          <a:lstStyle/>
          <a:p>
            <a:pPr marL="342900" indent="-342900" algn="just">
              <a:spcAft>
                <a:spcPts val="600"/>
              </a:spcAft>
              <a:buFont typeface="Arial" panose="020B0604020202020204" pitchFamily="34" charset="0"/>
              <a:buChar char="•"/>
            </a:pPr>
            <a:endParaRPr lang="ru-RU" sz="2600" dirty="0">
              <a:solidFill>
                <a:schemeClr val="bg2">
                  <a:lumMod val="10000"/>
                </a:schemeClr>
              </a:solidFill>
            </a:endParaRPr>
          </a:p>
          <a:p>
            <a:pPr marL="342900" indent="-342900" algn="just">
              <a:spcAft>
                <a:spcPts val="600"/>
              </a:spcAft>
              <a:buFont typeface="Arial" panose="020B0604020202020204" pitchFamily="34" charset="0"/>
              <a:buChar char="•"/>
              <a:defRPr/>
            </a:pPr>
            <a:r>
              <a:rPr lang="en-US" sz="2800" b="1" dirty="0">
                <a:solidFill>
                  <a:schemeClr val="bg2">
                    <a:lumMod val="10000"/>
                  </a:schemeClr>
                </a:solidFill>
              </a:rPr>
              <a:t>Rows</a:t>
            </a:r>
            <a:r>
              <a:rPr lang="en-US" sz="2800" dirty="0">
                <a:solidFill>
                  <a:schemeClr val="bg2">
                    <a:lumMod val="10000"/>
                  </a:schemeClr>
                </a:solidFill>
              </a:rPr>
              <a:t> are </a:t>
            </a:r>
            <a:r>
              <a:rPr lang="en-US" sz="2800" b="1" dirty="0">
                <a:solidFill>
                  <a:schemeClr val="bg2">
                    <a:lumMod val="10000"/>
                  </a:schemeClr>
                </a:solidFill>
              </a:rPr>
              <a:t>cases</a:t>
            </a:r>
            <a:r>
              <a:rPr lang="en-US" sz="2800" dirty="0">
                <a:solidFill>
                  <a:schemeClr val="bg2">
                    <a:lumMod val="10000"/>
                  </a:schemeClr>
                </a:solidFill>
              </a:rPr>
              <a:t>. Each row represents a case or an observation. </a:t>
            </a:r>
          </a:p>
          <a:p>
            <a:pPr marL="342900" indent="-342900" algn="just">
              <a:spcAft>
                <a:spcPts val="600"/>
              </a:spcAft>
              <a:buFont typeface="Arial" panose="020B0604020202020204" pitchFamily="34" charset="0"/>
              <a:buChar char="•"/>
              <a:defRPr/>
            </a:pPr>
            <a:r>
              <a:rPr lang="en-US" sz="2800" b="1" dirty="0">
                <a:solidFill>
                  <a:schemeClr val="bg2">
                    <a:lumMod val="10000"/>
                  </a:schemeClr>
                </a:solidFill>
              </a:rPr>
              <a:t>Columns</a:t>
            </a:r>
            <a:r>
              <a:rPr lang="en-US" sz="2800" dirty="0">
                <a:solidFill>
                  <a:schemeClr val="bg2">
                    <a:lumMod val="10000"/>
                  </a:schemeClr>
                </a:solidFill>
              </a:rPr>
              <a:t> are </a:t>
            </a:r>
            <a:r>
              <a:rPr lang="en-US" sz="2800" b="1" dirty="0">
                <a:solidFill>
                  <a:schemeClr val="bg2">
                    <a:lumMod val="10000"/>
                  </a:schemeClr>
                </a:solidFill>
              </a:rPr>
              <a:t>variables</a:t>
            </a:r>
            <a:r>
              <a:rPr lang="en-US" sz="2800" dirty="0">
                <a:solidFill>
                  <a:schemeClr val="bg2">
                    <a:lumMod val="10000"/>
                  </a:schemeClr>
                </a:solidFill>
              </a:rPr>
              <a:t>. Each column represents a variable or characteristic being measured. </a:t>
            </a:r>
          </a:p>
          <a:p>
            <a:pPr marL="342900" indent="-342900" algn="just">
              <a:spcAft>
                <a:spcPts val="600"/>
              </a:spcAft>
              <a:buFont typeface="Arial" panose="020B0604020202020204" pitchFamily="34" charset="0"/>
              <a:buChar char="•"/>
              <a:defRPr/>
            </a:pPr>
            <a:r>
              <a:rPr lang="en-US" sz="2800" b="1" dirty="0">
                <a:solidFill>
                  <a:schemeClr val="bg2">
                    <a:lumMod val="10000"/>
                  </a:schemeClr>
                </a:solidFill>
              </a:rPr>
              <a:t>Cells</a:t>
            </a:r>
            <a:r>
              <a:rPr lang="en-US" sz="2800" dirty="0">
                <a:solidFill>
                  <a:schemeClr val="bg2">
                    <a:lumMod val="10000"/>
                  </a:schemeClr>
                </a:solidFill>
              </a:rPr>
              <a:t> contain </a:t>
            </a:r>
            <a:r>
              <a:rPr lang="en-US" sz="2800" b="1" dirty="0">
                <a:solidFill>
                  <a:schemeClr val="bg2">
                    <a:lumMod val="10000"/>
                  </a:schemeClr>
                </a:solidFill>
              </a:rPr>
              <a:t>values</a:t>
            </a:r>
            <a:r>
              <a:rPr lang="en-US" sz="2800" dirty="0">
                <a:solidFill>
                  <a:schemeClr val="bg2">
                    <a:lumMod val="10000"/>
                  </a:schemeClr>
                </a:solidFill>
              </a:rPr>
              <a:t>. Each cell contains a single value of a variable for a case. </a:t>
            </a:r>
          </a:p>
          <a:p>
            <a:pPr algn="just"/>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Introduction</a:t>
            </a:r>
            <a:endParaRPr lang="ru-RU" dirty="0"/>
          </a:p>
        </p:txBody>
      </p:sp>
    </p:spTree>
    <p:extLst>
      <p:ext uri="{BB962C8B-B14F-4D97-AF65-F5344CB8AC3E}">
        <p14:creationId xmlns:p14="http://schemas.microsoft.com/office/powerpoint/2010/main" val="2092709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2.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docProps/app.xml><?xml version="1.0" encoding="utf-8"?>
<Properties xmlns="http://schemas.openxmlformats.org/officeDocument/2006/extended-properties" xmlns:vt="http://schemas.openxmlformats.org/officeDocument/2006/docPropsVTypes">
  <TotalTime>2314</TotalTime>
  <Words>1490</Words>
  <Application>Microsoft Office PowerPoint</Application>
  <PresentationFormat>Широкоэкранный</PresentationFormat>
  <Paragraphs>545</Paragraphs>
  <Slides>64</Slides>
  <Notes>1</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64</vt:i4>
      </vt:variant>
    </vt:vector>
  </HeadingPairs>
  <TitlesOfParts>
    <vt:vector size="75" baseType="lpstr">
      <vt:lpstr>Arial</vt:lpstr>
      <vt:lpstr>Arial Unicode MS</vt:lpstr>
      <vt:lpstr>Calibri</vt:lpstr>
      <vt:lpstr>Calibri Light</vt:lpstr>
      <vt:lpstr>Cambria Math</vt:lpstr>
      <vt:lpstr>Corbel</vt:lpstr>
      <vt:lpstr>Gill Sans MT</vt:lpstr>
      <vt:lpstr>HSE Sans</vt:lpstr>
      <vt:lpstr>Times New Roman</vt:lpstr>
      <vt:lpstr>Wingdings 2</vt:lpstr>
      <vt:lpstr>Office Theme</vt:lpstr>
      <vt:lpstr>Lecture 1 Introduction and descriptive statistics</vt:lpstr>
      <vt:lpstr>Course Objectives</vt:lpstr>
      <vt:lpstr>Main topics</vt:lpstr>
      <vt:lpstr>Grading System</vt:lpstr>
      <vt:lpstr>Data Sources</vt:lpstr>
      <vt:lpstr>Data Analysis Tools</vt:lpstr>
      <vt:lpstr>Data Structures</vt:lpstr>
      <vt:lpstr>Cross-Sectional Data</vt:lpstr>
      <vt:lpstr>Cross Section: data structure</vt:lpstr>
      <vt:lpstr>Time Series Data</vt:lpstr>
      <vt:lpstr>Panel Data</vt:lpstr>
      <vt:lpstr>Example of panel data</vt:lpstr>
      <vt:lpstr>Continuous and Categorical variables</vt:lpstr>
      <vt:lpstr>Презентация PowerPoint</vt:lpstr>
      <vt:lpstr>Nominal Scale</vt:lpstr>
      <vt:lpstr>Ordinal Scale</vt:lpstr>
      <vt:lpstr>Interval Scale</vt:lpstr>
      <vt:lpstr>Ratio Scale</vt:lpstr>
      <vt:lpstr>Measurement Scales</vt:lpstr>
      <vt:lpstr>Multiple-choice questions</vt:lpstr>
      <vt:lpstr>Multiple-choice questions: dichotomous approach</vt:lpstr>
      <vt:lpstr>Multiple-choice questions: categorical approach</vt:lpstr>
      <vt:lpstr>Population and Sample</vt:lpstr>
      <vt:lpstr>Reasons for Sampling</vt:lpstr>
      <vt:lpstr>Selecting a Sample</vt:lpstr>
      <vt:lpstr>Population parameter and sample statistic  </vt:lpstr>
      <vt:lpstr>Descriptive Statistics</vt:lpstr>
      <vt:lpstr>Univariate analysis</vt:lpstr>
      <vt:lpstr>Distribution</vt:lpstr>
      <vt:lpstr>Frequency Analysis</vt:lpstr>
      <vt:lpstr>Central Tendency</vt:lpstr>
      <vt:lpstr>Mode</vt:lpstr>
      <vt:lpstr>Mean</vt:lpstr>
      <vt:lpstr>Dispersion</vt:lpstr>
      <vt:lpstr>Variance</vt:lpstr>
      <vt:lpstr>Standard Deviation</vt:lpstr>
      <vt:lpstr>Standard Error of the Mean</vt:lpstr>
      <vt:lpstr>Сonfidence Interval</vt:lpstr>
      <vt:lpstr>Median (second quartile / 50th percentile)</vt:lpstr>
      <vt:lpstr>Mean or Median</vt:lpstr>
      <vt:lpstr>Percentile Values</vt:lpstr>
      <vt:lpstr>Quartile</vt:lpstr>
      <vt:lpstr>Percentile-based data spread measures</vt:lpstr>
      <vt:lpstr>Select Data Spread Measure</vt:lpstr>
      <vt:lpstr>Decile Ratio: measuring inequality</vt:lpstr>
      <vt:lpstr>Histogram </vt:lpstr>
      <vt:lpstr>Bar chart (clustered)</vt:lpstr>
      <vt:lpstr>Презентация PowerPoint</vt:lpstr>
      <vt:lpstr>Scatterplot</vt:lpstr>
      <vt:lpstr>Boxplot</vt:lpstr>
      <vt:lpstr>Boxplot</vt:lpstr>
      <vt:lpstr>Clustered Boxplot</vt:lpstr>
      <vt:lpstr>Normal Distribution</vt:lpstr>
      <vt:lpstr>Normal Distribution</vt:lpstr>
      <vt:lpstr>Other Distributions</vt:lpstr>
      <vt:lpstr>Z-Score Normalization</vt:lpstr>
      <vt:lpstr>Z-Score Normalization</vt:lpstr>
      <vt:lpstr>Skewness and Kurtosis</vt:lpstr>
      <vt:lpstr>Skewness</vt:lpstr>
      <vt:lpstr>Skewness</vt:lpstr>
      <vt:lpstr>Kurtosis</vt:lpstr>
      <vt:lpstr>Kurtosis</vt:lpstr>
      <vt:lpstr>Kurtosis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Меликян Алиса Валерьевна</cp:lastModifiedBy>
  <cp:revision>146</cp:revision>
  <cp:lastPrinted>2021-11-11T13:08:42Z</cp:lastPrinted>
  <dcterms:created xsi:type="dcterms:W3CDTF">2021-11-11T08:52:47Z</dcterms:created>
  <dcterms:modified xsi:type="dcterms:W3CDTF">2022-02-17T15:42:04Z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