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2"/>
  </p:notesMasterIdLst>
  <p:sldIdLst>
    <p:sldId id="271" r:id="rId5"/>
    <p:sldId id="286" r:id="rId6"/>
    <p:sldId id="341" r:id="rId7"/>
    <p:sldId id="342" r:id="rId8"/>
    <p:sldId id="343" r:id="rId9"/>
    <p:sldId id="344" r:id="rId10"/>
    <p:sldId id="345" r:id="rId11"/>
    <p:sldId id="346" r:id="rId12"/>
    <p:sldId id="390" r:id="rId13"/>
    <p:sldId id="347" r:id="rId14"/>
    <p:sldId id="348" r:id="rId15"/>
    <p:sldId id="392" r:id="rId16"/>
    <p:sldId id="349" r:id="rId17"/>
    <p:sldId id="350" r:id="rId18"/>
    <p:sldId id="351" r:id="rId19"/>
    <p:sldId id="352" r:id="rId20"/>
    <p:sldId id="355" r:id="rId21"/>
    <p:sldId id="356" r:id="rId22"/>
    <p:sldId id="357" r:id="rId23"/>
    <p:sldId id="358" r:id="rId24"/>
    <p:sldId id="359" r:id="rId25"/>
    <p:sldId id="395" r:id="rId26"/>
    <p:sldId id="394" r:id="rId27"/>
    <p:sldId id="396" r:id="rId28"/>
    <p:sldId id="397" r:id="rId29"/>
    <p:sldId id="398" r:id="rId30"/>
    <p:sldId id="399" r:id="rId31"/>
    <p:sldId id="400" r:id="rId32"/>
    <p:sldId id="360" r:id="rId33"/>
    <p:sldId id="404" r:id="rId34"/>
    <p:sldId id="403" r:id="rId35"/>
    <p:sldId id="405" r:id="rId36"/>
    <p:sldId id="406" r:id="rId37"/>
    <p:sldId id="361" r:id="rId38"/>
    <p:sldId id="362" r:id="rId39"/>
    <p:sldId id="363" r:id="rId40"/>
    <p:sldId id="364" r:id="rId41"/>
    <p:sldId id="365" r:id="rId42"/>
    <p:sldId id="366" r:id="rId43"/>
    <p:sldId id="367" r:id="rId44"/>
    <p:sldId id="368" r:id="rId45"/>
    <p:sldId id="388" r:id="rId46"/>
    <p:sldId id="407" r:id="rId47"/>
    <p:sldId id="370" r:id="rId48"/>
    <p:sldId id="369" r:id="rId49"/>
    <p:sldId id="371" r:id="rId50"/>
    <p:sldId id="408" r:id="rId51"/>
    <p:sldId id="372" r:id="rId52"/>
    <p:sldId id="373" r:id="rId53"/>
    <p:sldId id="374" r:id="rId54"/>
    <p:sldId id="409" r:id="rId55"/>
    <p:sldId id="375" r:id="rId56"/>
    <p:sldId id="410" r:id="rId57"/>
    <p:sldId id="376" r:id="rId58"/>
    <p:sldId id="377" r:id="rId59"/>
    <p:sldId id="378" r:id="rId60"/>
    <p:sldId id="411" r:id="rId61"/>
    <p:sldId id="412" r:id="rId62"/>
    <p:sldId id="379" r:id="rId63"/>
    <p:sldId id="380" r:id="rId64"/>
    <p:sldId id="381" r:id="rId65"/>
    <p:sldId id="382" r:id="rId66"/>
    <p:sldId id="383" r:id="rId67"/>
    <p:sldId id="413" r:id="rId68"/>
    <p:sldId id="384" r:id="rId69"/>
    <p:sldId id="385" r:id="rId70"/>
    <p:sldId id="386" r:id="rId71"/>
    <p:sldId id="387" r:id="rId72"/>
    <p:sldId id="416" r:id="rId73"/>
    <p:sldId id="417" r:id="rId74"/>
    <p:sldId id="418" r:id="rId75"/>
    <p:sldId id="419" r:id="rId76"/>
    <p:sldId id="414" r:id="rId77"/>
    <p:sldId id="421" r:id="rId78"/>
    <p:sldId id="420" r:id="rId79"/>
    <p:sldId id="415" r:id="rId80"/>
    <p:sldId id="340" r:id="rId81"/>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29C63"/>
    <a:srgbClr val="96628C"/>
    <a:srgbClr val="11A0D7"/>
    <a:srgbClr val="E61F3D"/>
    <a:srgbClr val="CD5A5A"/>
    <a:srgbClr val="FFD746"/>
    <a:srgbClr val="0E2D6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56" autoAdjust="0"/>
    <p:restoredTop sz="94722"/>
  </p:normalViewPr>
  <p:slideViewPr>
    <p:cSldViewPr snapToGrid="0" snapToObjects="1">
      <p:cViewPr varScale="1">
        <p:scale>
          <a:sx n="69" d="100"/>
          <a:sy n="69" d="100"/>
        </p:scale>
        <p:origin x="942" y="66"/>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commentAuthors" Target="commentAuthors.xml"/><Relationship Id="rId88"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02/26/2022</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ru-RU" sz="4400" dirty="0">
                <a:solidFill>
                  <a:srgbClr val="102D69"/>
                </a:solidFill>
                <a:latin typeface="HSE Sans" panose="02000000000000000000" pitchFamily="2" charset="0"/>
              </a:rPr>
              <a:t>Название презентации</a:t>
            </a:r>
            <a:br>
              <a:rPr lang="ru-RU" sz="4400" dirty="0">
                <a:solidFill>
                  <a:srgbClr val="102D69"/>
                </a:solidFill>
                <a:latin typeface="HSE Sans" panose="02000000000000000000" pitchFamily="2" charset="0"/>
              </a:rPr>
            </a:br>
            <a:r>
              <a:rPr lang="ru-RU" sz="4400" dirty="0">
                <a:solidFill>
                  <a:srgbClr val="102D69"/>
                </a:solidFill>
                <a:latin typeface="HSE Sans" panose="02000000000000000000" pitchFamily="2" charset="0"/>
              </a:rPr>
              <a:t>может быть набрано в две </a:t>
            </a:r>
            <a:br>
              <a:rPr lang="ru-RU" sz="4400" dirty="0">
                <a:solidFill>
                  <a:srgbClr val="102D69"/>
                </a:solidFill>
                <a:latin typeface="HSE Sans" panose="02000000000000000000" pitchFamily="2" charset="0"/>
              </a:rPr>
            </a:br>
            <a:r>
              <a:rPr lang="ru-RU" sz="4400" dirty="0">
                <a:solidFill>
                  <a:srgbClr val="102D69"/>
                </a:solidFill>
                <a:latin typeface="HSE Sans" panose="02000000000000000000" pitchFamily="2" charset="0"/>
              </a:rPr>
              <a:t>или три строки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ru-RU" dirty="0">
                <a:latin typeface="HSE Sans" panose="02000000000000000000" pitchFamily="2" charset="0"/>
              </a:rPr>
              <a:t>Название факультета</a:t>
            </a:r>
            <a:br>
              <a:rPr lang="ru-RU" dirty="0">
                <a:latin typeface="HSE Sans" panose="02000000000000000000" pitchFamily="2" charset="0"/>
              </a:rPr>
            </a:br>
            <a:r>
              <a:rPr lang="ru-RU" dirty="0">
                <a:latin typeface="HSE Sans" panose="02000000000000000000" pitchFamily="2" charset="0"/>
              </a:rPr>
              <a:t>в две строки</a:t>
            </a:r>
            <a:r>
              <a:rPr lang="en-GB" dirty="0">
                <a:latin typeface="HSE Sans" panose="02000000000000000000" pitchFamily="2" charset="0"/>
              </a:rPr>
              <a:t> (16 </a:t>
            </a:r>
            <a:r>
              <a:rPr lang="en-GB" dirty="0" err="1">
                <a:latin typeface="HSE Sans" panose="02000000000000000000" pitchFamily="2" charset="0"/>
              </a:rPr>
              <a:t>pt</a:t>
            </a:r>
            <a:r>
              <a:rPr lang="en-GB" dirty="0">
                <a:latin typeface="HSE Sans" panose="02000000000000000000" pitchFamily="2" charset="0"/>
              </a:rPr>
              <a:t>)</a:t>
            </a:r>
            <a:endParaRPr lang="ru-RU"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200" dirty="0">
                <a:latin typeface="HSE Sans" panose="02000000000000000000" pitchFamily="2" charset="0"/>
              </a:rPr>
              <a:t>Название подразделения</a:t>
            </a:r>
            <a:br>
              <a:rPr lang="ru-RU" sz="1200" dirty="0">
                <a:latin typeface="HSE Sans" panose="02000000000000000000" pitchFamily="2" charset="0"/>
              </a:rPr>
            </a:br>
            <a:r>
              <a:rPr lang="ru-RU" sz="1200" dirty="0">
                <a:latin typeface="HSE Sans" panose="02000000000000000000" pitchFamily="2" charset="0"/>
              </a:rPr>
              <a:t>в две или три строки</a:t>
            </a:r>
            <a:r>
              <a:rPr lang="en-GB" sz="1200" dirty="0">
                <a:latin typeface="HSE Sans" panose="02000000000000000000" pitchFamily="2" charset="0"/>
              </a:rPr>
              <a:t> (12pt)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200" dirty="0">
                <a:latin typeface="HSE Sans" panose="02000000000000000000" pitchFamily="2" charset="0"/>
              </a:rPr>
              <a:t>Москва</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(12pt)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600" dirty="0">
                <a:latin typeface="HSE Sans" panose="02000000000000000000" pitchFamily="2" charset="0"/>
              </a:rPr>
              <a:t>Если нужно больше места, то используйте подзаголовок</a:t>
            </a:r>
            <a:r>
              <a:rPr lang="en-GB" sz="1600" dirty="0">
                <a:latin typeface="HSE Sans" panose="02000000000000000000" pitchFamily="2" charset="0"/>
              </a:rPr>
              <a:t>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9C21DFE9-C3B2-C54E-9275-7776355F7360}"/>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5A73F99D-6D58-724E-ADB3-150D9B24F8CB}"/>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7E89E360-BE39-5041-BAD6-C7B708340AA2}"/>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Дополнительная </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цветовая гамма</a:t>
            </a: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Для оформления графиков, таблиц, диаграмм могут потребоваться дополнительные цвета и вы совершенно правы, задавая вопрос, какие цвета использовать и где их взять. Мы предлагаем использовать палитру цветов Вышки для этих целей.</a:t>
            </a: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9856D01B-EC9A-6047-B7FB-D47084AB3F50}"/>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83E23342-AC91-354A-9A28-A14FF7BADCD2}"/>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BB1CCE68-8F57-1A41-BC43-633D2EFC801E}"/>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2800" dirty="0">
                <a:solidFill>
                  <a:schemeClr val="tx1"/>
                </a:solidFill>
                <a:latin typeface="HSE Sans" panose="02000000000000000000" pitchFamily="2" charset="0"/>
              </a:rPr>
              <a:t>Чтобы слайд не выглядел пустым, сюда можно поставить иллюстрацию или фотографию</a:t>
            </a:r>
            <a:endParaRPr lang="en-RU" sz="280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lvl="0"/>
            <a:r>
              <a:rPr lang="ru-RU" dirty="0"/>
              <a:t>Небольшие куски текста (13</a:t>
            </a:r>
            <a:r>
              <a:rPr lang="en-US" dirty="0" err="1"/>
              <a:t>pt</a:t>
            </a:r>
            <a:r>
              <a:rPr lang="en-US" dirty="0"/>
              <a:t>) </a:t>
            </a:r>
            <a:r>
              <a:rPr lang="ru-RU" dirty="0"/>
              <a:t>можно набирать в одну колонку, но не делайте колонку на всю ширину экрана.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у вас есть свободное пространство и вы считаете, что текст одинок и ему нужна компания, то поставьте рядом небольшое изображение, которое иллюстрирует ваш текст или дополняет его.</a:t>
            </a: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5026DBD8-54A3-1446-9D3B-BA2B38460F1E}"/>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E8AA3569-5054-7D47-AB14-BCFB0440D0A6}"/>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ru-RU" sz="1300" dirty="0">
                <a:latin typeface="HSE Sans" panose="02000000000000000000" pitchFamily="2" charset="0"/>
              </a:rPr>
              <a:t>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a:t>
            </a:r>
          </a:p>
        </p:txBody>
      </p:sp>
      <p:sp>
        <p:nvSpPr>
          <p:cNvPr id="18" name="Текст 39">
            <a:extLst>
              <a:ext uri="{FF2B5EF4-FFF2-40B4-BE49-F238E27FC236}">
                <a16:creationId xmlns:a16="http://schemas.microsoft.com/office/drawing/2014/main" id="{8A048480-30C9-044E-8C2E-0F67398FEE12}"/>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C2D710AE-3CBE-5940-A7EB-F96132E6592D}"/>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FCC5A33D-0A3C-F140-B745-367744A5F308}"/>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lvl="0"/>
            <a:r>
              <a:rPr lang="ru-RU" dirty="0"/>
              <a:t>Небольшие куски текста (13</a:t>
            </a:r>
            <a:r>
              <a:rPr lang="en-US" dirty="0" err="1"/>
              <a:t>pt</a:t>
            </a:r>
            <a:r>
              <a:rPr lang="en-US" dirty="0"/>
              <a:t>) </a:t>
            </a:r>
            <a:r>
              <a:rPr lang="ru-RU" dirty="0"/>
              <a:t>можно набирать в одну колонку, но не делайте колонку на всю ширину экрана.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у вас есть свободное пространство и вы считаете, что текст одинок и ему нужна компания, то поставьте рядом небольшое изображение, которое иллюстрирует ваш текст или дополняет его.</a:t>
            </a: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3200" dirty="0">
                <a:solidFill>
                  <a:srgbClr val="102D69"/>
                </a:solidFill>
                <a:latin typeface="HSE Sans" panose="02000000000000000000" pitchFamily="2" charset="0"/>
              </a:rPr>
              <a:t>Небольшую фразу, с важной информацией, можно выделить, набрав ее более крупным кеглем, чем обычный  текст. Делать это часто не рекомендуется.</a:t>
            </a:r>
          </a:p>
          <a:p>
            <a:pPr lvl="0"/>
            <a:endParaRPr lang="ru-RU" dirty="0"/>
          </a:p>
        </p:txBody>
      </p:sp>
      <p:sp>
        <p:nvSpPr>
          <p:cNvPr id="24" name="Текст 39">
            <a:extLst>
              <a:ext uri="{FF2B5EF4-FFF2-40B4-BE49-F238E27FC236}">
                <a16:creationId xmlns:a16="http://schemas.microsoft.com/office/drawing/2014/main" id="{3BE4279A-8109-B244-B721-18F10C696B17}"/>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A9BD5ADD-B3F2-C342-82F7-83683F040D2F}"/>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4F15CBC0-FC8B-744E-95A7-C9863CDC31BD}"/>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BC3B54AA-A0BD-E646-B3B7-C0E724D26D23}"/>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p:spPr>
        <p:txBody>
          <a:bodyPr/>
          <a:lstStyle/>
          <a:p>
            <a:endParaRPr lang="ru-RU"/>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3E0AB43B-5E98-6042-A282-C61E0C5A37B9}"/>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7388A8DF-D130-5445-A3F8-F96E1202BA19}"/>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02CBC466-1703-7541-94E4-AC76F4E6D938}"/>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графика. Обратите внимание, что название графика набирается меньшим кеглем, чем заголовок</a:t>
            </a:r>
            <a:r>
              <a:rPr lang="en-GB" sz="1600" dirty="0">
                <a:solidFill>
                  <a:srgbClr val="102D69"/>
                </a:solidFill>
                <a:latin typeface="HSE Sans" panose="02000000000000000000" pitchFamily="2" charset="0"/>
              </a:rPr>
              <a:t> (16pt)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Текст 37">
            <a:extLst>
              <a:ext uri="{FF2B5EF4-FFF2-40B4-BE49-F238E27FC236}">
                <a16:creationId xmlns:a16="http://schemas.microsoft.com/office/drawing/2014/main" id="{D9986185-6D5E-FD48-A5CA-AF2D5B58A3E7}"/>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3" name="Текст 39">
            <a:extLst>
              <a:ext uri="{FF2B5EF4-FFF2-40B4-BE49-F238E27FC236}">
                <a16:creationId xmlns:a16="http://schemas.microsoft.com/office/drawing/2014/main" id="{5DBFD327-E3A8-944A-AABF-7D813AD0F13C}"/>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D206FCE0-05C3-2C45-A7D6-1FC287C017BE}"/>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Текст 37">
            <a:extLst>
              <a:ext uri="{FF2B5EF4-FFF2-40B4-BE49-F238E27FC236}">
                <a16:creationId xmlns:a16="http://schemas.microsoft.com/office/drawing/2014/main" id="{6EC59AAD-5962-8D49-BF4D-7DA5D573073E}"/>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2" name="Текст 39">
            <a:extLst>
              <a:ext uri="{FF2B5EF4-FFF2-40B4-BE49-F238E27FC236}">
                <a16:creationId xmlns:a16="http://schemas.microsoft.com/office/drawing/2014/main" id="{49041ACC-EEF4-D34B-A7DE-87B1AF2ED383}"/>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BF93B2CC-81A4-0943-AF6C-C86576792995}"/>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таблицы. Обратите внимание, что название графика набирается меньшим кеглем, чем заголовок (16</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ru-RU" sz="1300" b="0" dirty="0">
                <a:ln>
                  <a:noFill/>
                </a:ln>
                <a:latin typeface="HSE Sans" panose="02000000000000000000" pitchFamily="2" charset="0"/>
              </a:rPr>
              <a:t>Мы рекомендуем очень аккуратно использовать жирное начертание, старайтесь выделять жирным самое важное. </a:t>
            </a:r>
            <a:r>
              <a:rPr lang="ru-RU" sz="1300" dirty="0">
                <a:latin typeface="HSE Sans" panose="02000000000000000000" pitchFamily="2" charset="0"/>
              </a:rPr>
              <a:t>Также старайтесь не использовать выделение жирным начертанием вместе с заливкой ячеек каким-либо цветом, достаточно и одного акцента.</a:t>
            </a:r>
            <a:endParaRPr lang="en-RU" sz="1300" b="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p:spPr>
        <p:txBody>
          <a:bodyPr/>
          <a:lstStyle/>
          <a:p>
            <a:endParaRPr lang="ru-RU"/>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44D0326E-FD7A-3541-A998-62A1C30E2738}"/>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279CCCA0-F959-5245-8321-106D3C5E837D}"/>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8B839C6B-8494-8841-9714-4C8F710F8400}"/>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таблицы. Обратите внимание, что название графика набирается меньшим кеглем, чем заголовок (16</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ru-RU" sz="1300" b="0" dirty="0">
                <a:ln>
                  <a:noFill/>
                </a:ln>
                <a:latin typeface="HSE Sans" panose="02000000000000000000" pitchFamily="2" charset="0"/>
              </a:rPr>
              <a:t>Мы рекомендуем очень аккуратно использовать жирное начертание, старайтесь выделять жирным самое важное. </a:t>
            </a:r>
            <a:r>
              <a:rPr lang="ru-RU" sz="1300" dirty="0">
                <a:latin typeface="HSE Sans" panose="02000000000000000000" pitchFamily="2" charset="0"/>
              </a:rPr>
              <a:t>Также старайтесь не использовать выделение жирным начертанием вместе с заливкой ячеек каким-либо цветом, достаточно и одного акцента.</a:t>
            </a:r>
            <a:endParaRPr lang="en-RU" sz="1300" b="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F8FDE-7383-E947-8568-FF6B7A7765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6F8E6541-45CA-8B42-98B4-D42737B85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0E70645B-C5D9-8544-BBF2-E4A13F8E4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63DFB-8595-A44B-9F09-A50FA310E559}" type="datetimeFigureOut">
              <a:rPr lang="en-RU" smtClean="0"/>
              <a:t>02/26/2022</a:t>
            </a:fld>
            <a:endParaRPr lang="en-RU"/>
          </a:p>
        </p:txBody>
      </p:sp>
      <p:sp>
        <p:nvSpPr>
          <p:cNvPr id="5" name="Footer Placeholder 4">
            <a:extLst>
              <a:ext uri="{FF2B5EF4-FFF2-40B4-BE49-F238E27FC236}">
                <a16:creationId xmlns:a16="http://schemas.microsoft.com/office/drawing/2014/main" id="{71F52289-7F57-544F-95EE-F8B2E1062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A11C5F56-F795-5643-ABE3-DDED21869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0F133-126C-5944-A0E4-6A9616EDC0DA}" type="slidenum">
              <a:rPr lang="en-RU" smtClean="0"/>
              <a:t>‹#›</a:t>
            </a:fld>
            <a:endParaRPr lang="en-RU"/>
          </a:p>
        </p:txBody>
      </p:sp>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melikyan@hse.r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180.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www.di-mgt.com.au/chisquare-calculator.html" TargetMode="External"/><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www.statistics4u.info/fundstat_eng/ee_shapiro_wilk_test.html"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95C0D-D7DC-EF40-9E45-F5F0A4817CD2}"/>
              </a:ext>
            </a:extLst>
          </p:cNvPr>
          <p:cNvSpPr>
            <a:spLocks noGrp="1"/>
          </p:cNvSpPr>
          <p:nvPr>
            <p:ph type="title"/>
          </p:nvPr>
        </p:nvSpPr>
        <p:spPr>
          <a:xfrm>
            <a:off x="1027967" y="2404670"/>
            <a:ext cx="8230333" cy="1978323"/>
          </a:xfrm>
        </p:spPr>
        <p:txBody>
          <a:bodyPr/>
          <a:lstStyle/>
          <a:p>
            <a:r>
              <a:rPr lang="en-US" b="1" dirty="0" smtClean="0">
                <a:latin typeface="Arial" panose="020B0604020202020204" pitchFamily="34" charset="0"/>
                <a:cs typeface="Arial" panose="020B0604020202020204" pitchFamily="34" charset="0"/>
              </a:rPr>
              <a:t>Lecture</a:t>
            </a:r>
            <a:r>
              <a:rPr lang="ru-RU" b="1" dirty="0" smtClean="0">
                <a:latin typeface="Arial" panose="020B0604020202020204" pitchFamily="34" charset="0"/>
                <a:cs typeface="Arial" panose="020B0604020202020204" pitchFamily="34" charset="0"/>
              </a:rPr>
              <a:t> 2</a:t>
            </a:r>
            <a:r>
              <a:rPr lang="ru-RU" dirty="0" smtClean="0">
                <a:latin typeface="Arial" panose="020B0604020202020204" pitchFamily="34" charset="0"/>
                <a:cs typeface="Arial" panose="020B0604020202020204" pitchFamily="34" charset="0"/>
              </a:rPr>
              <a:t/>
            </a:r>
            <a:br>
              <a:rPr lang="ru-RU"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Investigating </a:t>
            </a:r>
            <a:r>
              <a:rPr lang="en-US" dirty="0">
                <a:latin typeface="Arial" panose="020B0604020202020204" pitchFamily="34" charset="0"/>
                <a:cs typeface="Arial" panose="020B0604020202020204" pitchFamily="34" charset="0"/>
              </a:rPr>
              <a:t>Relationships</a:t>
            </a:r>
            <a:endParaRPr lang="ru-RU"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2B85EA7E-BEC4-B745-B2A8-D4E4AFC614FC}"/>
              </a:ext>
            </a:extLst>
          </p:cNvPr>
          <p:cNvSpPr>
            <a:spLocks noGrp="1"/>
          </p:cNvSpPr>
          <p:nvPr>
            <p:ph type="body" sz="quarter" idx="10"/>
          </p:nvPr>
        </p:nvSpPr>
        <p:spPr>
          <a:xfrm>
            <a:off x="2074947" y="1187841"/>
            <a:ext cx="3935236" cy="435163"/>
          </a:xfrm>
        </p:spPr>
        <p:txBody>
          <a:bodyPr/>
          <a:lstStyle/>
          <a:p>
            <a:pPr algn="ctr"/>
            <a:r>
              <a:rPr lang="en-US" sz="1900" dirty="0">
                <a:latin typeface="Arial" panose="020B0604020202020204" pitchFamily="34" charset="0"/>
                <a:cs typeface="Arial" panose="020B0604020202020204" pitchFamily="34" charset="0"/>
              </a:rPr>
              <a:t>Faculty of Computer Science</a:t>
            </a:r>
            <a:endParaRPr lang="ru-RU" sz="1900" dirty="0">
              <a:latin typeface="Arial" panose="020B0604020202020204" pitchFamily="34" charset="0"/>
              <a:cs typeface="Arial" panose="020B0604020202020204" pitchFamily="34" charset="0"/>
            </a:endParaRPr>
          </a:p>
        </p:txBody>
      </p:sp>
      <p:sp>
        <p:nvSpPr>
          <p:cNvPr id="6" name="Текст 5">
            <a:extLst>
              <a:ext uri="{FF2B5EF4-FFF2-40B4-BE49-F238E27FC236}">
                <a16:creationId xmlns:a16="http://schemas.microsoft.com/office/drawing/2014/main" id="{44AFB2BF-A7AB-5648-ADCD-2A7F1BD35815}"/>
              </a:ext>
            </a:extLst>
          </p:cNvPr>
          <p:cNvSpPr>
            <a:spLocks noGrp="1"/>
          </p:cNvSpPr>
          <p:nvPr>
            <p:ph type="body" sz="quarter" idx="13"/>
          </p:nvPr>
        </p:nvSpPr>
        <p:spPr/>
        <p:txBody>
          <a:bodyPr>
            <a:normAutofit/>
          </a:bodyPr>
          <a:lstStyle/>
          <a:p>
            <a:r>
              <a:rPr lang="en-US" sz="1800" dirty="0">
                <a:latin typeface="Arial" panose="020B0604020202020204" pitchFamily="34" charset="0"/>
                <a:cs typeface="Arial" panose="020B0604020202020204" pitchFamily="34" charset="0"/>
              </a:rPr>
              <a:t>Lecturer</a:t>
            </a:r>
            <a:r>
              <a:rPr lang="ru-RU"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Alisa </a:t>
            </a:r>
            <a:r>
              <a:rPr lang="en-US" sz="1800" dirty="0" err="1">
                <a:latin typeface="Arial" panose="020B0604020202020204" pitchFamily="34" charset="0"/>
                <a:cs typeface="Arial" panose="020B0604020202020204" pitchFamily="34" charset="0"/>
              </a:rPr>
              <a:t>Melikyan</a:t>
            </a:r>
            <a:r>
              <a:rPr lang="ru-RU"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hlinkClick r:id="rId2"/>
              </a:rPr>
              <a:t>amelikyan@hse.ru</a:t>
            </a:r>
            <a:r>
              <a:rPr lang="en-US" sz="1800" dirty="0">
                <a:latin typeface="Arial" panose="020B0604020202020204" pitchFamily="34" charset="0"/>
                <a:cs typeface="Arial" panose="020B0604020202020204" pitchFamily="34" charset="0"/>
              </a:rPr>
              <a:t>, PhD,</a:t>
            </a:r>
            <a:endParaRPr lang="ru-RU" sz="1800" dirty="0">
              <a:latin typeface="Arial" panose="020B0604020202020204" pitchFamily="34" charset="0"/>
              <a:cs typeface="Arial" panose="020B0604020202020204" pitchFamily="34" charset="0"/>
            </a:endParaRPr>
          </a:p>
          <a:p>
            <a:r>
              <a:rPr lang="fr-FR" sz="1800" dirty="0">
                <a:latin typeface="Arial" panose="020B0604020202020204" pitchFamily="34" charset="0"/>
                <a:cs typeface="Arial" panose="020B0604020202020204" pitchFamily="34" charset="0"/>
              </a:rPr>
              <a:t>Associate Professor of the School of Software Engineering</a:t>
            </a:r>
            <a:endParaRPr lang="ru-RU" sz="1800" dirty="0">
              <a:latin typeface="Arial" panose="020B0604020202020204" pitchFamily="34" charset="0"/>
              <a:cs typeface="Arial" panose="020B0604020202020204" pitchFamily="34" charset="0"/>
            </a:endParaRPr>
          </a:p>
        </p:txBody>
      </p:sp>
      <p:sp>
        <p:nvSpPr>
          <p:cNvPr id="8" name="Текст 2">
            <a:extLst>
              <a:ext uri="{FF2B5EF4-FFF2-40B4-BE49-F238E27FC236}">
                <a16:creationId xmlns:a16="http://schemas.microsoft.com/office/drawing/2014/main" id="{2B85EA7E-BEC4-B745-B2A8-D4E4AFC614FC}"/>
              </a:ext>
            </a:extLst>
          </p:cNvPr>
          <p:cNvSpPr txBox="1">
            <a:spLocks/>
          </p:cNvSpPr>
          <p:nvPr/>
        </p:nvSpPr>
        <p:spPr>
          <a:xfrm>
            <a:off x="6204857" y="1193280"/>
            <a:ext cx="230142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900" dirty="0">
                <a:latin typeface="Arial" panose="020B0604020202020204" pitchFamily="34" charset="0"/>
                <a:cs typeface="Arial" panose="020B0604020202020204" pitchFamily="34" charset="0"/>
              </a:rPr>
              <a:t>Data Analysis</a:t>
            </a:r>
            <a:endParaRPr lang="ru-RU" sz="1900" dirty="0">
              <a:latin typeface="Arial" panose="020B0604020202020204" pitchFamily="34" charset="0"/>
              <a:cs typeface="Arial" panose="020B0604020202020204" pitchFamily="34" charset="0"/>
            </a:endParaRPr>
          </a:p>
        </p:txBody>
      </p:sp>
      <p:sp>
        <p:nvSpPr>
          <p:cNvPr id="10" name="Текст 2">
            <a:extLst>
              <a:ext uri="{FF2B5EF4-FFF2-40B4-BE49-F238E27FC236}">
                <a16:creationId xmlns:a16="http://schemas.microsoft.com/office/drawing/2014/main" id="{2B85EA7E-BEC4-B745-B2A8-D4E4AFC614FC}"/>
              </a:ext>
            </a:extLst>
          </p:cNvPr>
          <p:cNvSpPr txBox="1">
            <a:spLocks/>
          </p:cNvSpPr>
          <p:nvPr/>
        </p:nvSpPr>
        <p:spPr>
          <a:xfrm>
            <a:off x="9107120" y="1198719"/>
            <a:ext cx="177315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latin typeface="Arial" panose="020B0604020202020204" pitchFamily="34" charset="0"/>
                <a:cs typeface="Arial" panose="020B0604020202020204" pitchFamily="34" charset="0"/>
              </a:rPr>
              <a:t>Moscow</a:t>
            </a:r>
            <a:r>
              <a:rPr lang="ru-RU" sz="1900" dirty="0">
                <a:latin typeface="Arial" panose="020B0604020202020204" pitchFamily="34" charset="0"/>
                <a:cs typeface="Arial" panose="020B0604020202020204" pitchFamily="34" charset="0"/>
              </a:rPr>
              <a:t> 2022</a:t>
            </a:r>
          </a:p>
        </p:txBody>
      </p:sp>
    </p:spTree>
    <p:extLst>
      <p:ext uri="{BB962C8B-B14F-4D97-AF65-F5344CB8AC3E}">
        <p14:creationId xmlns:p14="http://schemas.microsoft.com/office/powerpoint/2010/main" val="982325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Statistics</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778403" y="2330676"/>
            <a:ext cx="5040000" cy="3745092"/>
          </a:xfrm>
        </p:spPr>
        <p:txBody>
          <a:bodyPr numCol="1"/>
          <a:lstStyle/>
          <a:p>
            <a:pPr algn="ctr">
              <a:spcBef>
                <a:spcPts val="0"/>
              </a:spcBef>
            </a:pPr>
            <a:r>
              <a:rPr lang="en-US" sz="2400" u="sng" dirty="0" smtClean="0">
                <a:solidFill>
                  <a:schemeClr val="bg2">
                    <a:lumMod val="10000"/>
                  </a:schemeClr>
                </a:solidFill>
                <a:latin typeface="Arial" panose="020B0604020202020204" pitchFamily="34" charset="0"/>
                <a:cs typeface="Arial" panose="020B0604020202020204" pitchFamily="34" charset="0"/>
              </a:rPr>
              <a:t>Descriptive</a:t>
            </a:r>
            <a:endParaRPr lang="en-US" sz="2400" u="sng" dirty="0">
              <a:solidFill>
                <a:schemeClr val="bg2">
                  <a:lumMod val="10000"/>
                </a:schemeClr>
              </a:solidFill>
              <a:latin typeface="Arial" panose="020B0604020202020204" pitchFamily="34" charset="0"/>
              <a:cs typeface="Arial" panose="020B0604020202020204" pitchFamily="34" charset="0"/>
            </a:endParaRPr>
          </a:p>
          <a:p>
            <a:pPr marL="82550" algn="just"/>
            <a:r>
              <a:rPr lang="en-US" sz="2400" dirty="0" smtClean="0">
                <a:solidFill>
                  <a:schemeClr val="bg2">
                    <a:lumMod val="10000"/>
                  </a:schemeClr>
                </a:solidFill>
                <a:latin typeface="Arial" panose="020B0604020202020204" pitchFamily="34" charset="0"/>
                <a:cs typeface="Arial" panose="020B0604020202020204" pitchFamily="34" charset="0"/>
              </a:rPr>
              <a:t>	Organizing </a:t>
            </a:r>
            <a:r>
              <a:rPr lang="en-US" sz="2400" dirty="0">
                <a:solidFill>
                  <a:schemeClr val="bg2">
                    <a:lumMod val="10000"/>
                  </a:schemeClr>
                </a:solidFill>
                <a:latin typeface="Arial" panose="020B0604020202020204" pitchFamily="34" charset="0"/>
                <a:cs typeface="Arial" panose="020B0604020202020204" pitchFamily="34" charset="0"/>
              </a:rPr>
              <a:t>and summing the data using numbers and graphs: bar and pie charts, histogram (skewness and kurtosis), frequency distribution table, central tendency statistics (mean, median, mode), measures of variability (range, variance, standard deviation).</a:t>
            </a:r>
          </a:p>
          <a:p>
            <a:pPr algn="just">
              <a:spcBef>
                <a:spcPts val="0"/>
              </a:spcBef>
            </a:pPr>
            <a:endParaRPr lang="ru-RU" sz="2300" dirty="0">
              <a:solidFill>
                <a:schemeClr val="bg2">
                  <a:lumMod val="10000"/>
                </a:schemeClr>
              </a:solidFill>
            </a:endParaRPr>
          </a:p>
          <a:p>
            <a:pPr algn="just">
              <a:spcBef>
                <a:spcPts val="0"/>
              </a:spcBef>
            </a:pPr>
            <a:endParaRPr lang="ru-RU" sz="23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
        <p:nvSpPr>
          <p:cNvPr id="7" name="Текст 4"/>
          <p:cNvSpPr txBox="1">
            <a:spLocks/>
          </p:cNvSpPr>
          <p:nvPr/>
        </p:nvSpPr>
        <p:spPr>
          <a:xfrm>
            <a:off x="6217747" y="2336115"/>
            <a:ext cx="5040000" cy="3745092"/>
          </a:xfrm>
          <a:prstGeom prst="rect">
            <a:avLst/>
          </a:prstGeom>
        </p:spPr>
        <p:txBody>
          <a:bodyPr vert="horz" lIns="0" tIns="0" rIns="0" bIns="45720" numCol="1" spcCol="252000" rtlCol="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550" algn="ctr"/>
            <a:r>
              <a:rPr lang="en-US" sz="2400" u="sng" dirty="0" smtClean="0">
                <a:solidFill>
                  <a:schemeClr val="bg2">
                    <a:lumMod val="10000"/>
                  </a:schemeClr>
                </a:solidFill>
                <a:latin typeface="Arial" panose="020B0604020202020204" pitchFamily="34" charset="0"/>
                <a:cs typeface="Arial" panose="020B0604020202020204" pitchFamily="34" charset="0"/>
              </a:rPr>
              <a:t>Inferential</a:t>
            </a:r>
            <a:endParaRPr lang="en-US" sz="2400" u="sng" dirty="0">
              <a:solidFill>
                <a:schemeClr val="bg2">
                  <a:lumMod val="10000"/>
                </a:schemeClr>
              </a:solidFill>
              <a:latin typeface="Arial" panose="020B0604020202020204" pitchFamily="34" charset="0"/>
              <a:cs typeface="Arial" panose="020B0604020202020204" pitchFamily="34" charset="0"/>
            </a:endParaRPr>
          </a:p>
          <a:p>
            <a:pPr marL="82550" algn="just"/>
            <a:r>
              <a:rPr lang="en-US" sz="2400" dirty="0" smtClean="0">
                <a:solidFill>
                  <a:schemeClr val="bg2">
                    <a:lumMod val="10000"/>
                  </a:schemeClr>
                </a:solidFill>
                <a:latin typeface="Arial" panose="020B0604020202020204" pitchFamily="34" charset="0"/>
                <a:cs typeface="Arial" panose="020B0604020202020204" pitchFamily="34" charset="0"/>
              </a:rPr>
              <a:t>	Using </a:t>
            </a:r>
            <a:r>
              <a:rPr lang="en-US" sz="2400" dirty="0">
                <a:solidFill>
                  <a:schemeClr val="bg2">
                    <a:lumMod val="10000"/>
                  </a:schemeClr>
                </a:solidFill>
                <a:latin typeface="Arial" panose="020B0604020202020204" pitchFamily="34" charset="0"/>
                <a:cs typeface="Arial" panose="020B0604020202020204" pitchFamily="34" charset="0"/>
              </a:rPr>
              <a:t>sample data to make an inference or draw a conclusion of the population. </a:t>
            </a:r>
          </a:p>
          <a:p>
            <a:pPr marL="82550" algn="just"/>
            <a:r>
              <a:rPr lang="en-US" sz="2400" dirty="0" smtClean="0">
                <a:solidFill>
                  <a:schemeClr val="bg2">
                    <a:lumMod val="10000"/>
                  </a:schemeClr>
                </a:solidFill>
                <a:latin typeface="Arial" panose="020B0604020202020204" pitchFamily="34" charset="0"/>
                <a:cs typeface="Arial" panose="020B0604020202020204" pitchFamily="34" charset="0"/>
              </a:rPr>
              <a:t>	Using </a:t>
            </a:r>
            <a:r>
              <a:rPr lang="en-US" sz="2400" dirty="0">
                <a:solidFill>
                  <a:schemeClr val="bg2">
                    <a:lumMod val="10000"/>
                  </a:schemeClr>
                </a:solidFill>
                <a:latin typeface="Arial" panose="020B0604020202020204" pitchFamily="34" charset="0"/>
                <a:cs typeface="Arial" panose="020B0604020202020204" pitchFamily="34" charset="0"/>
              </a:rPr>
              <a:t>probability to determine how confident we can be that the conclusions we make are correct.</a:t>
            </a:r>
          </a:p>
          <a:p>
            <a:pPr marL="82550" algn="just">
              <a:spcBef>
                <a:spcPct val="20000"/>
              </a:spcBef>
            </a:pPr>
            <a:endParaRPr lang="ru-RU" sz="2400" dirty="0">
              <a:solidFill>
                <a:schemeClr val="bg2">
                  <a:lumMod val="10000"/>
                </a:schemeClr>
              </a:solidFill>
              <a:latin typeface="Arial" panose="020B0604020202020204" pitchFamily="34" charset="0"/>
              <a:cs typeface="Arial" panose="020B0604020202020204" pitchFamily="34" charset="0"/>
            </a:endParaRPr>
          </a:p>
          <a:p>
            <a:pPr algn="just">
              <a:spcBef>
                <a:spcPts val="0"/>
              </a:spcBef>
            </a:pPr>
            <a:endParaRPr lang="ru-RU" sz="2300" dirty="0">
              <a:solidFill>
                <a:schemeClr val="bg2">
                  <a:lumMod val="10000"/>
                </a:schemeClr>
              </a:solidFill>
            </a:endParaRPr>
          </a:p>
        </p:txBody>
      </p:sp>
    </p:spTree>
    <p:extLst>
      <p:ext uri="{BB962C8B-B14F-4D97-AF65-F5344CB8AC3E}">
        <p14:creationId xmlns:p14="http://schemas.microsoft.com/office/powerpoint/2010/main" val="3328171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Hypotheses Testing</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232702"/>
            <a:ext cx="11057971" cy="3745092"/>
          </a:xfrm>
        </p:spPr>
        <p:txBody>
          <a:bodyPr numCol="1"/>
          <a:lstStyle/>
          <a:p>
            <a:pPr marL="80963" algn="just"/>
            <a:r>
              <a:rPr lang="en-US" sz="2700" dirty="0" smtClean="0">
                <a:solidFill>
                  <a:schemeClr val="bg2">
                    <a:lumMod val="10000"/>
                  </a:schemeClr>
                </a:solidFill>
                <a:latin typeface="Arial" panose="020B0604020202020204" pitchFamily="34" charset="0"/>
                <a:cs typeface="Arial" panose="020B0604020202020204" pitchFamily="34" charset="0"/>
              </a:rPr>
              <a:t>Hypothesis </a:t>
            </a:r>
            <a:r>
              <a:rPr lang="en-US" sz="2700" dirty="0">
                <a:solidFill>
                  <a:schemeClr val="bg2">
                    <a:lumMod val="10000"/>
                  </a:schemeClr>
                </a:solidFill>
                <a:latin typeface="Arial" panose="020B0604020202020204" pitchFamily="34" charset="0"/>
                <a:cs typeface="Arial" panose="020B0604020202020204" pitchFamily="34" charset="0"/>
              </a:rPr>
              <a:t>is a testable prediction about a real world phenomenon.</a:t>
            </a:r>
          </a:p>
          <a:p>
            <a:pPr marL="80963" algn="just"/>
            <a:endParaRPr lang="en-US" sz="2700" dirty="0">
              <a:solidFill>
                <a:schemeClr val="bg2">
                  <a:lumMod val="10000"/>
                </a:schemeClr>
              </a:solidFill>
              <a:latin typeface="Arial" panose="020B0604020202020204" pitchFamily="34" charset="0"/>
              <a:cs typeface="Arial" panose="020B0604020202020204" pitchFamily="34" charset="0"/>
            </a:endParaRPr>
          </a:p>
          <a:p>
            <a:pPr marL="80963" algn="just"/>
            <a:r>
              <a:rPr lang="en-US" sz="2700" b="1" dirty="0">
                <a:solidFill>
                  <a:schemeClr val="bg2">
                    <a:lumMod val="10000"/>
                  </a:schemeClr>
                </a:solidFill>
                <a:latin typeface="Arial" panose="020B0604020202020204" pitchFamily="34" charset="0"/>
                <a:cs typeface="Arial" panose="020B0604020202020204" pitchFamily="34" charset="0"/>
              </a:rPr>
              <a:t>Experimental hypothesis </a:t>
            </a:r>
            <a:r>
              <a:rPr lang="en-US" sz="2700" dirty="0">
                <a:solidFill>
                  <a:schemeClr val="bg2">
                    <a:lumMod val="10000"/>
                  </a:schemeClr>
                </a:solidFill>
                <a:latin typeface="Arial" panose="020B0604020202020204" pitchFamily="34" charset="0"/>
                <a:cs typeface="Arial" panose="020B0604020202020204" pitchFamily="34" charset="0"/>
              </a:rPr>
              <a:t>proposes a starting point that will be accepted or rejected by examining the evidence that supports or contradicts it. If the evidence supports the hypothesis, we </a:t>
            </a:r>
            <a:r>
              <a:rPr lang="en-US" sz="2700" b="1" dirty="0">
                <a:solidFill>
                  <a:schemeClr val="bg2">
                    <a:lumMod val="10000"/>
                  </a:schemeClr>
                </a:solidFill>
                <a:latin typeface="Arial" panose="020B0604020202020204" pitchFamily="34" charset="0"/>
                <a:cs typeface="Arial" panose="020B0604020202020204" pitchFamily="34" charset="0"/>
              </a:rPr>
              <a:t>accept</a:t>
            </a:r>
            <a:r>
              <a:rPr lang="en-US" sz="2700" dirty="0">
                <a:solidFill>
                  <a:schemeClr val="bg2">
                    <a:lumMod val="10000"/>
                  </a:schemeClr>
                </a:solidFill>
                <a:latin typeface="Arial" panose="020B0604020202020204" pitchFamily="34" charset="0"/>
                <a:cs typeface="Arial" panose="020B0604020202020204" pitchFamily="34" charset="0"/>
              </a:rPr>
              <a:t> it, if not we </a:t>
            </a:r>
            <a:r>
              <a:rPr lang="en-US" sz="2700" b="1" dirty="0">
                <a:solidFill>
                  <a:schemeClr val="bg2">
                    <a:lumMod val="10000"/>
                  </a:schemeClr>
                </a:solidFill>
                <a:latin typeface="Arial" panose="020B0604020202020204" pitchFamily="34" charset="0"/>
                <a:cs typeface="Arial" panose="020B0604020202020204" pitchFamily="34" charset="0"/>
              </a:rPr>
              <a:t>reject</a:t>
            </a:r>
            <a:r>
              <a:rPr lang="en-US" sz="2700" dirty="0">
                <a:solidFill>
                  <a:schemeClr val="bg2">
                    <a:lumMod val="10000"/>
                  </a:schemeClr>
                </a:solidFill>
                <a:latin typeface="Arial" panose="020B0604020202020204" pitchFamily="34" charset="0"/>
                <a:cs typeface="Arial" panose="020B0604020202020204" pitchFamily="34" charset="0"/>
              </a:rPr>
              <a:t> it.</a:t>
            </a:r>
            <a:endParaRPr lang="ru-RU" sz="2700" dirty="0">
              <a:solidFill>
                <a:schemeClr val="bg2">
                  <a:lumMod val="10000"/>
                </a:schemeClr>
              </a:solidFill>
              <a:latin typeface="Arial" panose="020B0604020202020204" pitchFamily="34" charset="0"/>
              <a:cs typeface="Arial" panose="020B0604020202020204" pitchFamily="34" charset="0"/>
            </a:endParaRPr>
          </a:p>
          <a:p>
            <a:pPr algn="just">
              <a:spcBef>
                <a:spcPts val="0"/>
              </a:spcBef>
            </a:pPr>
            <a:endParaRPr lang="ru-RU" sz="2700" dirty="0">
              <a:solidFill>
                <a:schemeClr val="bg2">
                  <a:lumMod val="10000"/>
                </a:schemeClr>
              </a:solidFill>
              <a:latin typeface="Arial" panose="020B0604020202020204" pitchFamily="34" charset="0"/>
              <a:cs typeface="Arial" panose="020B0604020202020204" pitchFamily="34" charset="0"/>
            </a:endParaRPr>
          </a:p>
          <a:p>
            <a:pPr algn="just">
              <a:spcBef>
                <a:spcPts val="0"/>
              </a:spcBef>
            </a:pP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4163014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Experimental Hypotheses</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28954"/>
            <a:ext cx="11057971" cy="3745092"/>
          </a:xfrm>
        </p:spPr>
        <p:txBody>
          <a:bodyPr numCol="1"/>
          <a:lstStyle/>
          <a:p>
            <a:pPr marL="80963" algn="just"/>
            <a:r>
              <a:rPr lang="en-US" sz="2700" dirty="0" smtClean="0">
                <a:solidFill>
                  <a:schemeClr val="bg2">
                    <a:lumMod val="10000"/>
                  </a:schemeClr>
                </a:solidFill>
                <a:latin typeface="Arial" panose="020B0604020202020204" pitchFamily="34" charset="0"/>
                <a:cs typeface="Arial" panose="020B0604020202020204" pitchFamily="34" charset="0"/>
              </a:rPr>
              <a:t>There </a:t>
            </a:r>
            <a:r>
              <a:rPr lang="en-US" sz="2700" dirty="0">
                <a:solidFill>
                  <a:schemeClr val="bg2">
                    <a:lumMod val="10000"/>
                  </a:schemeClr>
                </a:solidFill>
                <a:latin typeface="Arial" panose="020B0604020202020204" pitchFamily="34" charset="0"/>
                <a:cs typeface="Arial" panose="020B0604020202020204" pitchFamily="34" charset="0"/>
              </a:rPr>
              <a:t>are two Experimental Hypotheses:</a:t>
            </a:r>
          </a:p>
          <a:p>
            <a:pPr marL="80963" algn="just"/>
            <a:endParaRPr lang="en-US" sz="2700" dirty="0">
              <a:solidFill>
                <a:schemeClr val="bg2">
                  <a:lumMod val="10000"/>
                </a:schemeClr>
              </a:solidFill>
              <a:latin typeface="Arial" panose="020B0604020202020204" pitchFamily="34" charset="0"/>
              <a:cs typeface="Arial" panose="020B0604020202020204" pitchFamily="34" charset="0"/>
            </a:endParaRPr>
          </a:p>
          <a:p>
            <a:pPr marL="538163" indent="-457200" algn="just">
              <a:buFont typeface="Arial" panose="020B0604020202020204" pitchFamily="34" charset="0"/>
              <a:buChar char="•"/>
            </a:pPr>
            <a:r>
              <a:rPr lang="en-US" sz="2700" dirty="0">
                <a:solidFill>
                  <a:schemeClr val="bg2">
                    <a:lumMod val="10000"/>
                  </a:schemeClr>
                </a:solidFill>
                <a:latin typeface="Arial" panose="020B0604020202020204" pitchFamily="34" charset="0"/>
                <a:cs typeface="Arial" panose="020B0604020202020204" pitchFamily="34" charset="0"/>
              </a:rPr>
              <a:t>Null Hypothesis (H</a:t>
            </a:r>
            <a:r>
              <a:rPr lang="en-US" sz="2700" baseline="-25000" dirty="0">
                <a:solidFill>
                  <a:schemeClr val="bg2">
                    <a:lumMod val="10000"/>
                  </a:schemeClr>
                </a:solidFill>
                <a:latin typeface="Arial" panose="020B0604020202020204" pitchFamily="34" charset="0"/>
                <a:cs typeface="Arial" panose="020B0604020202020204" pitchFamily="34" charset="0"/>
              </a:rPr>
              <a:t>0</a:t>
            </a:r>
            <a:r>
              <a:rPr lang="en-US" sz="2700" dirty="0">
                <a:solidFill>
                  <a:schemeClr val="bg2">
                    <a:lumMod val="10000"/>
                  </a:schemeClr>
                </a:solidFill>
                <a:latin typeface="Arial" panose="020B0604020202020204" pitchFamily="34" charset="0"/>
                <a:cs typeface="Arial" panose="020B0604020202020204" pitchFamily="34" charset="0"/>
              </a:rPr>
              <a:t>)</a:t>
            </a:r>
          </a:p>
          <a:p>
            <a:pPr marL="538163" indent="-457200" algn="just">
              <a:buFont typeface="Arial" panose="020B0604020202020204" pitchFamily="34" charset="0"/>
              <a:buChar char="•"/>
            </a:pPr>
            <a:endParaRPr lang="en-US" sz="2700" dirty="0">
              <a:solidFill>
                <a:schemeClr val="bg2">
                  <a:lumMod val="10000"/>
                </a:schemeClr>
              </a:solidFill>
              <a:latin typeface="Arial" panose="020B0604020202020204" pitchFamily="34" charset="0"/>
              <a:cs typeface="Arial" panose="020B0604020202020204" pitchFamily="34" charset="0"/>
            </a:endParaRPr>
          </a:p>
          <a:p>
            <a:pPr marL="538163" indent="-457200" algn="just">
              <a:buFont typeface="Arial" panose="020B0604020202020204" pitchFamily="34" charset="0"/>
              <a:buChar char="•"/>
            </a:pPr>
            <a:r>
              <a:rPr lang="en-US" sz="2700" dirty="0">
                <a:solidFill>
                  <a:schemeClr val="bg2">
                    <a:lumMod val="10000"/>
                  </a:schemeClr>
                </a:solidFill>
                <a:latin typeface="Arial" panose="020B0604020202020204" pitchFamily="34" charset="0"/>
                <a:cs typeface="Arial" panose="020B0604020202020204" pitchFamily="34" charset="0"/>
              </a:rPr>
              <a:t>Alternative Hypothesis (H</a:t>
            </a:r>
            <a:r>
              <a:rPr lang="en-US" sz="2700" baseline="-25000" dirty="0">
                <a:solidFill>
                  <a:schemeClr val="bg2">
                    <a:lumMod val="10000"/>
                  </a:schemeClr>
                </a:solidFill>
                <a:latin typeface="Arial" panose="020B0604020202020204" pitchFamily="34" charset="0"/>
                <a:cs typeface="Arial" panose="020B0604020202020204" pitchFamily="34" charset="0"/>
              </a:rPr>
              <a:t>1</a:t>
            </a:r>
            <a:r>
              <a:rPr lang="en-US" sz="2700" dirty="0">
                <a:solidFill>
                  <a:schemeClr val="bg2">
                    <a:lumMod val="10000"/>
                  </a:schemeClr>
                </a:solidFill>
                <a:latin typeface="Arial" panose="020B0604020202020204" pitchFamily="34" charset="0"/>
                <a:cs typeface="Arial" panose="020B0604020202020204" pitchFamily="34" charset="0"/>
              </a:rPr>
              <a:t> or H</a:t>
            </a:r>
            <a:r>
              <a:rPr lang="en-US" sz="2700" baseline="-25000" dirty="0">
                <a:solidFill>
                  <a:schemeClr val="bg2">
                    <a:lumMod val="10000"/>
                  </a:schemeClr>
                </a:solidFill>
                <a:latin typeface="Arial" panose="020B0604020202020204" pitchFamily="34" charset="0"/>
                <a:cs typeface="Arial" panose="020B0604020202020204" pitchFamily="34" charset="0"/>
              </a:rPr>
              <a:t>A</a:t>
            </a:r>
            <a:r>
              <a:rPr lang="en-US" sz="2700" dirty="0">
                <a:solidFill>
                  <a:schemeClr val="bg2">
                    <a:lumMod val="10000"/>
                  </a:schemeClr>
                </a:solidFill>
                <a:latin typeface="Arial" panose="020B0604020202020204" pitchFamily="34" charset="0"/>
                <a:cs typeface="Arial" panose="020B0604020202020204" pitchFamily="34" charset="0"/>
              </a:rPr>
              <a:t>)</a:t>
            </a:r>
            <a:endParaRPr lang="ru-RU" sz="2700" dirty="0">
              <a:solidFill>
                <a:schemeClr val="bg2">
                  <a:lumMod val="10000"/>
                </a:schemeClr>
              </a:solidFill>
              <a:latin typeface="Arial" panose="020B0604020202020204" pitchFamily="34" charset="0"/>
              <a:cs typeface="Arial" panose="020B0604020202020204" pitchFamily="34" charset="0"/>
            </a:endParaRPr>
          </a:p>
          <a:p>
            <a:pPr marL="80963" algn="just"/>
            <a:endParaRPr lang="ru-RU" sz="2700" dirty="0">
              <a:solidFill>
                <a:schemeClr val="bg2">
                  <a:lumMod val="10000"/>
                </a:schemeClr>
              </a:solidFill>
              <a:latin typeface="Arial" panose="020B0604020202020204" pitchFamily="34" charset="0"/>
              <a:cs typeface="Arial" panose="020B0604020202020204" pitchFamily="34" charset="0"/>
            </a:endParaRPr>
          </a:p>
          <a:p>
            <a:pPr algn="just">
              <a:spcBef>
                <a:spcPts val="0"/>
              </a:spcBef>
            </a:pPr>
            <a:endParaRPr lang="ru-RU" sz="2700" dirty="0">
              <a:solidFill>
                <a:schemeClr val="bg2">
                  <a:lumMod val="10000"/>
                </a:schemeClr>
              </a:solidFill>
              <a:latin typeface="Arial" panose="020B0604020202020204" pitchFamily="34" charset="0"/>
              <a:cs typeface="Arial" panose="020B0604020202020204" pitchFamily="34" charset="0"/>
            </a:endParaRPr>
          </a:p>
          <a:p>
            <a:pPr algn="just">
              <a:spcBef>
                <a:spcPts val="0"/>
              </a:spcBef>
            </a:pP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3169346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Null Hypothesis</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28954"/>
            <a:ext cx="11057971" cy="3745092"/>
          </a:xfrm>
        </p:spPr>
        <p:txBody>
          <a:bodyPr numCol="1"/>
          <a:lstStyle/>
          <a:p>
            <a:pPr marL="80963" algn="just"/>
            <a:r>
              <a:rPr lang="en-US" sz="2700" dirty="0" smtClean="0">
                <a:solidFill>
                  <a:schemeClr val="bg2">
                    <a:lumMod val="10000"/>
                  </a:schemeClr>
                </a:solidFill>
                <a:latin typeface="Arial" panose="020B0604020202020204" pitchFamily="34" charset="0"/>
                <a:cs typeface="Arial" panose="020B0604020202020204" pitchFamily="34" charset="0"/>
              </a:rPr>
              <a:t>Null </a:t>
            </a:r>
            <a:r>
              <a:rPr lang="en-US" sz="2700" dirty="0">
                <a:solidFill>
                  <a:schemeClr val="bg2">
                    <a:lumMod val="10000"/>
                  </a:schemeClr>
                </a:solidFill>
                <a:latin typeface="Arial" panose="020B0604020202020204" pitchFamily="34" charset="0"/>
                <a:cs typeface="Arial" panose="020B0604020202020204" pitchFamily="34" charset="0"/>
              </a:rPr>
              <a:t>Hypothesis: the means in two groups are </a:t>
            </a:r>
            <a:r>
              <a:rPr lang="en-US" sz="2700" b="1" u="sng" dirty="0">
                <a:solidFill>
                  <a:schemeClr val="bg2">
                    <a:lumMod val="10000"/>
                  </a:schemeClr>
                </a:solidFill>
                <a:latin typeface="Arial" panose="020B0604020202020204" pitchFamily="34" charset="0"/>
                <a:cs typeface="Arial" panose="020B0604020202020204" pitchFamily="34" charset="0"/>
              </a:rPr>
              <a:t>the same</a:t>
            </a:r>
            <a:r>
              <a:rPr lang="en-US" sz="2700" dirty="0">
                <a:solidFill>
                  <a:schemeClr val="bg2">
                    <a:lumMod val="10000"/>
                  </a:schemeClr>
                </a:solidFill>
                <a:latin typeface="Arial" panose="020B0604020202020204" pitchFamily="34" charset="0"/>
                <a:cs typeface="Arial" panose="020B0604020202020204" pitchFamily="34" charset="0"/>
              </a:rPr>
              <a:t>, there is </a:t>
            </a:r>
            <a:r>
              <a:rPr lang="en-US" sz="2700" b="1" u="sng" dirty="0">
                <a:solidFill>
                  <a:schemeClr val="bg2">
                    <a:lumMod val="10000"/>
                  </a:schemeClr>
                </a:solidFill>
                <a:latin typeface="Arial" panose="020B0604020202020204" pitchFamily="34" charset="0"/>
                <a:cs typeface="Arial" panose="020B0604020202020204" pitchFamily="34" charset="0"/>
              </a:rPr>
              <a:t>no relationship</a:t>
            </a:r>
            <a:r>
              <a:rPr lang="en-US" sz="2700" dirty="0">
                <a:solidFill>
                  <a:schemeClr val="bg2">
                    <a:lumMod val="10000"/>
                  </a:schemeClr>
                </a:solidFill>
                <a:latin typeface="Arial" panose="020B0604020202020204" pitchFamily="34" charset="0"/>
                <a:cs typeface="Arial" panose="020B0604020202020204" pitchFamily="34" charset="0"/>
              </a:rPr>
              <a:t> between variables, there is </a:t>
            </a:r>
            <a:r>
              <a:rPr lang="en-US" sz="2700" b="1" u="sng" dirty="0">
                <a:solidFill>
                  <a:schemeClr val="bg2">
                    <a:lumMod val="10000"/>
                  </a:schemeClr>
                </a:solidFill>
                <a:latin typeface="Arial" panose="020B0604020202020204" pitchFamily="34" charset="0"/>
                <a:cs typeface="Arial" panose="020B0604020202020204" pitchFamily="34" charset="0"/>
              </a:rPr>
              <a:t>no difference between </a:t>
            </a:r>
            <a:r>
              <a:rPr lang="en-US" sz="2700" dirty="0">
                <a:solidFill>
                  <a:schemeClr val="bg2">
                    <a:lumMod val="10000"/>
                  </a:schemeClr>
                </a:solidFill>
                <a:latin typeface="Arial" panose="020B0604020202020204" pitchFamily="34" charset="0"/>
                <a:cs typeface="Arial" panose="020B0604020202020204" pitchFamily="34" charset="0"/>
              </a:rPr>
              <a:t>the distribution of the variable and normal distribution. </a:t>
            </a:r>
          </a:p>
          <a:p>
            <a:pPr marL="80963" algn="just"/>
            <a:endParaRPr lang="en-US" sz="2700" dirty="0">
              <a:solidFill>
                <a:schemeClr val="bg2">
                  <a:lumMod val="10000"/>
                </a:schemeClr>
              </a:solidFill>
              <a:latin typeface="Arial" panose="020B0604020202020204" pitchFamily="34" charset="0"/>
              <a:cs typeface="Arial" panose="020B0604020202020204" pitchFamily="34" charset="0"/>
            </a:endParaRPr>
          </a:p>
          <a:p>
            <a:pPr marL="80963" algn="just"/>
            <a:r>
              <a:rPr lang="en-US" sz="2700" dirty="0">
                <a:solidFill>
                  <a:schemeClr val="bg2">
                    <a:lumMod val="10000"/>
                  </a:schemeClr>
                </a:solidFill>
                <a:latin typeface="Arial" panose="020B0604020202020204" pitchFamily="34" charset="0"/>
                <a:cs typeface="Arial" panose="020B0604020202020204" pitchFamily="34" charset="0"/>
              </a:rPr>
              <a:t>Any differences or relationships that we observe are due to chance.</a:t>
            </a:r>
          </a:p>
          <a:p>
            <a:pPr algn="just"/>
            <a:endParaRPr lang="ru-RU" sz="2700" dirty="0">
              <a:solidFill>
                <a:schemeClr val="bg2">
                  <a:lumMod val="10000"/>
                </a:schemeClr>
              </a:solidFill>
              <a:latin typeface="Arial" panose="020B0604020202020204" pitchFamily="34" charset="0"/>
              <a:cs typeface="Arial" panose="020B0604020202020204" pitchFamily="34" charset="0"/>
            </a:endParaRPr>
          </a:p>
          <a:p>
            <a:pPr algn="just">
              <a:spcBef>
                <a:spcPts val="0"/>
              </a:spcBef>
            </a:pPr>
            <a:endParaRPr lang="ru-RU" sz="2700" dirty="0">
              <a:solidFill>
                <a:schemeClr val="bg2">
                  <a:lumMod val="10000"/>
                </a:schemeClr>
              </a:solidFill>
              <a:latin typeface="Arial" panose="020B0604020202020204" pitchFamily="34" charset="0"/>
              <a:cs typeface="Arial" panose="020B0604020202020204" pitchFamily="34" charset="0"/>
            </a:endParaRPr>
          </a:p>
          <a:p>
            <a:pPr algn="just">
              <a:spcBef>
                <a:spcPts val="0"/>
              </a:spcBef>
            </a:pP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480908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Alternative Hypothesis</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28954"/>
            <a:ext cx="11057971" cy="3745092"/>
          </a:xfrm>
        </p:spPr>
        <p:txBody>
          <a:bodyPr numCol="1"/>
          <a:lstStyle/>
          <a:p>
            <a:pPr marL="80963" algn="just"/>
            <a:r>
              <a:rPr lang="en-US" sz="2700" dirty="0" smtClean="0">
                <a:solidFill>
                  <a:schemeClr val="bg2">
                    <a:lumMod val="10000"/>
                  </a:schemeClr>
                </a:solidFill>
                <a:latin typeface="Arial" panose="020B0604020202020204" pitchFamily="34" charset="0"/>
                <a:cs typeface="Arial" panose="020B0604020202020204" pitchFamily="34" charset="0"/>
              </a:rPr>
              <a:t>Alternative </a:t>
            </a:r>
            <a:r>
              <a:rPr lang="en-US" sz="2700" dirty="0">
                <a:solidFill>
                  <a:schemeClr val="bg2">
                    <a:lumMod val="10000"/>
                  </a:schemeClr>
                </a:solidFill>
                <a:latin typeface="Arial" panose="020B0604020202020204" pitchFamily="34" charset="0"/>
                <a:cs typeface="Arial" panose="020B0604020202020204" pitchFamily="34" charset="0"/>
              </a:rPr>
              <a:t>Hypothesis: the means in two groups are </a:t>
            </a:r>
            <a:r>
              <a:rPr lang="en-US" sz="2700" b="1" u="sng" dirty="0">
                <a:solidFill>
                  <a:schemeClr val="bg2">
                    <a:lumMod val="10000"/>
                  </a:schemeClr>
                </a:solidFill>
                <a:latin typeface="Arial" panose="020B0604020202020204" pitchFamily="34" charset="0"/>
                <a:cs typeface="Arial" panose="020B0604020202020204" pitchFamily="34" charset="0"/>
              </a:rPr>
              <a:t>not the same</a:t>
            </a:r>
            <a:r>
              <a:rPr lang="en-US" sz="2700" dirty="0">
                <a:solidFill>
                  <a:schemeClr val="bg2">
                    <a:lumMod val="10000"/>
                  </a:schemeClr>
                </a:solidFill>
                <a:latin typeface="Arial" panose="020B0604020202020204" pitchFamily="34" charset="0"/>
                <a:cs typeface="Arial" panose="020B0604020202020204" pitchFamily="34" charset="0"/>
              </a:rPr>
              <a:t>, there is a </a:t>
            </a:r>
            <a:r>
              <a:rPr lang="en-US" sz="2700" b="1" u="sng" dirty="0">
                <a:solidFill>
                  <a:schemeClr val="bg2">
                    <a:lumMod val="10000"/>
                  </a:schemeClr>
                </a:solidFill>
                <a:latin typeface="Arial" panose="020B0604020202020204" pitchFamily="34" charset="0"/>
                <a:cs typeface="Arial" panose="020B0604020202020204" pitchFamily="34" charset="0"/>
              </a:rPr>
              <a:t>relationship</a:t>
            </a:r>
            <a:r>
              <a:rPr lang="en-US" sz="2700" dirty="0">
                <a:solidFill>
                  <a:schemeClr val="bg2">
                    <a:lumMod val="10000"/>
                  </a:schemeClr>
                </a:solidFill>
                <a:latin typeface="Arial" panose="020B0604020202020204" pitchFamily="34" charset="0"/>
                <a:cs typeface="Arial" panose="020B0604020202020204" pitchFamily="34" charset="0"/>
              </a:rPr>
              <a:t> between variables, there is a </a:t>
            </a:r>
            <a:r>
              <a:rPr lang="en-US" sz="2700" b="1" u="sng" dirty="0">
                <a:solidFill>
                  <a:schemeClr val="bg2">
                    <a:lumMod val="10000"/>
                  </a:schemeClr>
                </a:solidFill>
                <a:latin typeface="Arial" panose="020B0604020202020204" pitchFamily="34" charset="0"/>
                <a:cs typeface="Arial" panose="020B0604020202020204" pitchFamily="34" charset="0"/>
              </a:rPr>
              <a:t>difference between </a:t>
            </a:r>
            <a:r>
              <a:rPr lang="en-US" sz="2700" dirty="0">
                <a:solidFill>
                  <a:schemeClr val="bg2">
                    <a:lumMod val="10000"/>
                  </a:schemeClr>
                </a:solidFill>
                <a:latin typeface="Arial" panose="020B0604020202020204" pitchFamily="34" charset="0"/>
                <a:cs typeface="Arial" panose="020B0604020202020204" pitchFamily="34" charset="0"/>
              </a:rPr>
              <a:t>the distribution of the variable and normal distribution. </a:t>
            </a:r>
          </a:p>
          <a:p>
            <a:pPr marL="80963" algn="just"/>
            <a:endParaRPr lang="en-US" sz="2700" dirty="0">
              <a:solidFill>
                <a:schemeClr val="bg2">
                  <a:lumMod val="10000"/>
                </a:schemeClr>
              </a:solidFill>
              <a:latin typeface="Arial" panose="020B0604020202020204" pitchFamily="34" charset="0"/>
              <a:cs typeface="Arial" panose="020B0604020202020204" pitchFamily="34" charset="0"/>
            </a:endParaRPr>
          </a:p>
          <a:p>
            <a:pPr marL="80963" algn="just"/>
            <a:r>
              <a:rPr lang="en-US" sz="2700" dirty="0">
                <a:solidFill>
                  <a:schemeClr val="bg2">
                    <a:lumMod val="10000"/>
                  </a:schemeClr>
                </a:solidFill>
                <a:latin typeface="Arial" panose="020B0604020202020204" pitchFamily="34" charset="0"/>
                <a:cs typeface="Arial" panose="020B0604020202020204" pitchFamily="34" charset="0"/>
              </a:rPr>
              <a:t>Any differences or relationships are due to an effect.</a:t>
            </a:r>
          </a:p>
          <a:p>
            <a:pPr marL="80963" algn="just"/>
            <a:endParaRPr lang="ru-RU" sz="2700" dirty="0">
              <a:solidFill>
                <a:schemeClr val="bg2">
                  <a:lumMod val="10000"/>
                </a:schemeClr>
              </a:solidFill>
              <a:latin typeface="Arial" panose="020B0604020202020204" pitchFamily="34" charset="0"/>
              <a:cs typeface="Arial" panose="020B0604020202020204" pitchFamily="34" charset="0"/>
            </a:endParaRPr>
          </a:p>
          <a:p>
            <a:pPr algn="just"/>
            <a:endParaRPr lang="ru-RU" sz="2700" dirty="0">
              <a:solidFill>
                <a:schemeClr val="bg2">
                  <a:lumMod val="10000"/>
                </a:schemeClr>
              </a:solidFill>
              <a:latin typeface="Arial" panose="020B0604020202020204" pitchFamily="34" charset="0"/>
              <a:cs typeface="Arial" panose="020B0604020202020204" pitchFamily="34" charset="0"/>
            </a:endParaRPr>
          </a:p>
          <a:p>
            <a:pPr algn="just">
              <a:spcBef>
                <a:spcPts val="0"/>
              </a:spcBef>
            </a:pP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1255880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396991"/>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Steps of statistical analysis</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258549"/>
            <a:ext cx="11057971" cy="3500568"/>
          </a:xfrm>
        </p:spPr>
        <p:txBody>
          <a:bodyPr numCol="1"/>
          <a:lstStyle/>
          <a:p>
            <a:pPr marL="539496" indent="-457200" algn="just">
              <a:spcBef>
                <a:spcPts val="0"/>
              </a:spcBef>
              <a:spcAft>
                <a:spcPts val="1800"/>
              </a:spcAft>
              <a:buFont typeface="Arial" panose="020B0604020202020204" pitchFamily="34" charset="0"/>
              <a:buChar char="•"/>
              <a:defRPr/>
            </a:pPr>
            <a:r>
              <a:rPr lang="en-US" sz="2700" dirty="0" smtClean="0">
                <a:solidFill>
                  <a:schemeClr val="bg2">
                    <a:lumMod val="10000"/>
                  </a:schemeClr>
                </a:solidFill>
                <a:latin typeface="Arial" panose="020B0604020202020204" pitchFamily="34" charset="0"/>
                <a:cs typeface="Arial" panose="020B0604020202020204" pitchFamily="34" charset="0"/>
              </a:rPr>
              <a:t>Generate </a:t>
            </a:r>
            <a:r>
              <a:rPr lang="en-US" sz="2700" dirty="0">
                <a:solidFill>
                  <a:schemeClr val="bg2">
                    <a:lumMod val="10000"/>
                  </a:schemeClr>
                </a:solidFill>
                <a:latin typeface="Arial" panose="020B0604020202020204" pitchFamily="34" charset="0"/>
                <a:cs typeface="Arial" panose="020B0604020202020204" pitchFamily="34" charset="0"/>
              </a:rPr>
              <a:t>hypothesis (or hypotheses)</a:t>
            </a:r>
            <a:endParaRPr lang="ru-RU" sz="2700" dirty="0">
              <a:solidFill>
                <a:schemeClr val="bg2">
                  <a:lumMod val="10000"/>
                </a:schemeClr>
              </a:solidFill>
              <a:latin typeface="Arial" panose="020B0604020202020204" pitchFamily="34" charset="0"/>
              <a:cs typeface="Arial" panose="020B0604020202020204" pitchFamily="34" charset="0"/>
            </a:endParaRPr>
          </a:p>
          <a:p>
            <a:pPr marL="539496" indent="-457200" algn="just">
              <a:spcBef>
                <a:spcPts val="0"/>
              </a:spcBef>
              <a:spcAft>
                <a:spcPts val="1800"/>
              </a:spcAft>
              <a:buFont typeface="Arial" panose="020B0604020202020204" pitchFamily="34" charset="0"/>
              <a:buChar char="•"/>
              <a:defRPr/>
            </a:pPr>
            <a:r>
              <a:rPr lang="en-US" sz="2700" dirty="0" smtClean="0">
                <a:solidFill>
                  <a:schemeClr val="bg2">
                    <a:lumMod val="10000"/>
                  </a:schemeClr>
                </a:solidFill>
                <a:latin typeface="Arial" panose="020B0604020202020204" pitchFamily="34" charset="0"/>
                <a:cs typeface="Arial" panose="020B0604020202020204" pitchFamily="34" charset="0"/>
              </a:rPr>
              <a:t>Collect </a:t>
            </a:r>
            <a:r>
              <a:rPr lang="en-US" sz="2700" dirty="0">
                <a:solidFill>
                  <a:schemeClr val="bg2">
                    <a:lumMod val="10000"/>
                  </a:schemeClr>
                </a:solidFill>
                <a:latin typeface="Arial" panose="020B0604020202020204" pitchFamily="34" charset="0"/>
                <a:cs typeface="Arial" panose="020B0604020202020204" pitchFamily="34" charset="0"/>
              </a:rPr>
              <a:t>some useful data to check the hypothesis.</a:t>
            </a:r>
            <a:endParaRPr lang="ru-RU" sz="2700" dirty="0">
              <a:solidFill>
                <a:schemeClr val="bg2">
                  <a:lumMod val="10000"/>
                </a:schemeClr>
              </a:solidFill>
              <a:latin typeface="Arial" panose="020B0604020202020204" pitchFamily="34" charset="0"/>
              <a:cs typeface="Arial" panose="020B0604020202020204" pitchFamily="34" charset="0"/>
            </a:endParaRPr>
          </a:p>
          <a:p>
            <a:pPr marL="539496" indent="-457200" algn="just">
              <a:spcBef>
                <a:spcPts val="0"/>
              </a:spcBef>
              <a:spcAft>
                <a:spcPts val="1800"/>
              </a:spcAft>
              <a:buFont typeface="Arial" panose="020B0604020202020204" pitchFamily="34" charset="0"/>
              <a:buChar char="•"/>
              <a:defRPr/>
            </a:pPr>
            <a:r>
              <a:rPr lang="en-US" sz="2700" dirty="0" smtClean="0">
                <a:solidFill>
                  <a:schemeClr val="bg2">
                    <a:lumMod val="10000"/>
                  </a:schemeClr>
                </a:solidFill>
                <a:latin typeface="Arial" panose="020B0604020202020204" pitchFamily="34" charset="0"/>
                <a:cs typeface="Arial" panose="020B0604020202020204" pitchFamily="34" charset="0"/>
              </a:rPr>
              <a:t>Fit </a:t>
            </a:r>
            <a:r>
              <a:rPr lang="en-US" sz="2700" dirty="0">
                <a:solidFill>
                  <a:schemeClr val="bg2">
                    <a:lumMod val="10000"/>
                  </a:schemeClr>
                </a:solidFill>
                <a:latin typeface="Arial" panose="020B0604020202020204" pitchFamily="34" charset="0"/>
                <a:cs typeface="Arial" panose="020B0604020202020204" pitchFamily="34" charset="0"/>
              </a:rPr>
              <a:t>a statistical model to the data – this model will test the original prediction.</a:t>
            </a:r>
          </a:p>
          <a:p>
            <a:pPr marL="539496" indent="-457200" algn="just">
              <a:spcBef>
                <a:spcPts val="0"/>
              </a:spcBef>
              <a:spcAft>
                <a:spcPts val="1800"/>
              </a:spcAft>
              <a:buFont typeface="Arial" panose="020B0604020202020204" pitchFamily="34" charset="0"/>
              <a:buChar char="•"/>
              <a:defRPr/>
            </a:pPr>
            <a:r>
              <a:rPr lang="en-US" sz="2700" dirty="0" smtClean="0">
                <a:solidFill>
                  <a:schemeClr val="bg2">
                    <a:lumMod val="10000"/>
                  </a:schemeClr>
                </a:solidFill>
                <a:latin typeface="Arial" panose="020B0604020202020204" pitchFamily="34" charset="0"/>
                <a:cs typeface="Arial" panose="020B0604020202020204" pitchFamily="34" charset="0"/>
              </a:rPr>
              <a:t>Assess </a:t>
            </a:r>
            <a:r>
              <a:rPr lang="en-US" sz="2700" dirty="0">
                <a:solidFill>
                  <a:schemeClr val="bg2">
                    <a:lumMod val="10000"/>
                  </a:schemeClr>
                </a:solidFill>
                <a:latin typeface="Arial" panose="020B0604020202020204" pitchFamily="34" charset="0"/>
                <a:cs typeface="Arial" panose="020B0604020202020204" pitchFamily="34" charset="0"/>
              </a:rPr>
              <a:t>this model to see whether it supports the initial predictions.</a:t>
            </a:r>
          </a:p>
          <a:p>
            <a:pPr marL="457200" indent="-457200">
              <a:lnSpc>
                <a:spcPts val="2400"/>
              </a:lnSpc>
              <a:buAutoNum type="arabicPeriod"/>
              <a:defRPr/>
            </a:pPr>
            <a:endParaRPr lang="ru-RU" sz="2700" dirty="0">
              <a:solidFill>
                <a:schemeClr val="bg2">
                  <a:lumMod val="10000"/>
                </a:schemeClr>
              </a:solidFill>
              <a:latin typeface="Arial" panose="020B0604020202020204" pitchFamily="34" charset="0"/>
              <a:cs typeface="Arial" panose="020B0604020202020204" pitchFamily="34" charset="0"/>
            </a:endParaRPr>
          </a:p>
          <a:p>
            <a:pPr algn="just">
              <a:spcBef>
                <a:spcPts val="0"/>
              </a:spcBef>
            </a:pP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3221615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219610"/>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Testing hypotheses</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1983135"/>
            <a:ext cx="11057971" cy="4337429"/>
          </a:xfrm>
        </p:spPr>
        <p:txBody>
          <a:bodyPr numCol="1"/>
          <a:lstStyle/>
          <a:p>
            <a:pPr marL="1588" indent="-1588" algn="just">
              <a:lnSpc>
                <a:spcPct val="80000"/>
              </a:lnSpc>
              <a:defRPr/>
            </a:pPr>
            <a:r>
              <a:rPr lang="en-US" sz="2700" b="1" dirty="0" smtClean="0">
                <a:solidFill>
                  <a:schemeClr val="bg2">
                    <a:lumMod val="10000"/>
                  </a:schemeClr>
                </a:solidFill>
                <a:latin typeface="Arial" panose="020B0604020202020204" pitchFamily="34" charset="0"/>
                <a:cs typeface="Arial" panose="020B0604020202020204" pitchFamily="34" charset="0"/>
              </a:rPr>
              <a:t>Research </a:t>
            </a:r>
            <a:r>
              <a:rPr lang="en-US" sz="2700" b="1" dirty="0">
                <a:solidFill>
                  <a:schemeClr val="bg2">
                    <a:lumMod val="10000"/>
                  </a:schemeClr>
                </a:solidFill>
                <a:latin typeface="Arial" panose="020B0604020202020204" pitchFamily="34" charset="0"/>
                <a:cs typeface="Arial" panose="020B0604020202020204" pitchFamily="34" charset="0"/>
              </a:rPr>
              <a:t>or Experimental hypothesis</a:t>
            </a:r>
            <a:r>
              <a:rPr lang="ru-RU" sz="2700" b="1" dirty="0">
                <a:solidFill>
                  <a:schemeClr val="bg2">
                    <a:lumMod val="10000"/>
                  </a:schemeClr>
                </a:solidFill>
                <a:latin typeface="Arial" panose="020B0604020202020204" pitchFamily="34" charset="0"/>
                <a:cs typeface="Arial" panose="020B0604020202020204" pitchFamily="34" charset="0"/>
              </a:rPr>
              <a:t> (</a:t>
            </a:r>
            <a:r>
              <a:rPr lang="en-US" sz="2700" b="1" dirty="0">
                <a:solidFill>
                  <a:schemeClr val="bg2">
                    <a:lumMod val="10000"/>
                  </a:schemeClr>
                </a:solidFill>
                <a:latin typeface="Arial" panose="020B0604020202020204" pitchFamily="34" charset="0"/>
                <a:cs typeface="Arial" panose="020B0604020202020204" pitchFamily="34" charset="0"/>
              </a:rPr>
              <a:t>H1)</a:t>
            </a:r>
            <a:r>
              <a:rPr lang="ru-RU" sz="2700" b="1" dirty="0">
                <a:solidFill>
                  <a:schemeClr val="bg2">
                    <a:lumMod val="10000"/>
                  </a:schemeClr>
                </a:solidFill>
                <a:latin typeface="Arial" panose="020B0604020202020204" pitchFamily="34" charset="0"/>
                <a:cs typeface="Arial" panose="020B0604020202020204" pitchFamily="34" charset="0"/>
              </a:rPr>
              <a:t> </a:t>
            </a:r>
            <a:r>
              <a:rPr lang="ru-RU" sz="2700" dirty="0" smtClean="0">
                <a:solidFill>
                  <a:schemeClr val="bg2">
                    <a:lumMod val="10000"/>
                  </a:schemeClr>
                </a:solidFill>
                <a:latin typeface="Arial" panose="020B0604020202020204" pitchFamily="34" charset="0"/>
                <a:cs typeface="Arial" panose="020B0604020202020204" pitchFamily="34" charset="0"/>
              </a:rPr>
              <a:t>– </a:t>
            </a:r>
            <a:r>
              <a:rPr lang="en-US" sz="2700" dirty="0" smtClean="0">
                <a:solidFill>
                  <a:schemeClr val="bg2">
                    <a:lumMod val="10000"/>
                  </a:schemeClr>
                </a:solidFill>
                <a:latin typeface="Arial" panose="020B0604020202020204" pitchFamily="34" charset="0"/>
                <a:cs typeface="Arial" panose="020B0604020202020204" pitchFamily="34" charset="0"/>
              </a:rPr>
              <a:t>prediction </a:t>
            </a:r>
            <a:r>
              <a:rPr lang="en-US" sz="2700" dirty="0">
                <a:solidFill>
                  <a:schemeClr val="bg2">
                    <a:lumMod val="10000"/>
                  </a:schemeClr>
                </a:solidFill>
                <a:latin typeface="Arial" panose="020B0604020202020204" pitchFamily="34" charset="0"/>
                <a:cs typeface="Arial" panose="020B0604020202020204" pitchFamily="34" charset="0"/>
              </a:rPr>
              <a:t>that your experimental manipulation will have some effect or that certain variables will relate to each other.</a:t>
            </a:r>
          </a:p>
          <a:p>
            <a:pPr marL="1588" indent="-1588" algn="just">
              <a:lnSpc>
                <a:spcPct val="80000"/>
              </a:lnSpc>
              <a:defRPr/>
            </a:pPr>
            <a:endParaRPr lang="en-US" sz="2700" dirty="0">
              <a:solidFill>
                <a:schemeClr val="bg2">
                  <a:lumMod val="10000"/>
                </a:schemeClr>
              </a:solidFill>
              <a:latin typeface="Arial" panose="020B0604020202020204" pitchFamily="34" charset="0"/>
              <a:cs typeface="Arial" panose="020B0604020202020204" pitchFamily="34" charset="0"/>
            </a:endParaRPr>
          </a:p>
          <a:p>
            <a:pPr marL="1588" indent="-1588" algn="just">
              <a:lnSpc>
                <a:spcPct val="80000"/>
              </a:lnSpc>
              <a:defRPr/>
            </a:pPr>
            <a:r>
              <a:rPr lang="en-US" sz="2700" b="1" dirty="0">
                <a:solidFill>
                  <a:schemeClr val="bg2">
                    <a:lumMod val="10000"/>
                  </a:schemeClr>
                </a:solidFill>
                <a:latin typeface="Arial" panose="020B0604020202020204" pitchFamily="34" charset="0"/>
                <a:cs typeface="Arial" panose="020B0604020202020204" pitchFamily="34" charset="0"/>
              </a:rPr>
              <a:t>Null hypothesis</a:t>
            </a:r>
            <a:r>
              <a:rPr lang="ru-RU" sz="2700" b="1" dirty="0">
                <a:solidFill>
                  <a:schemeClr val="bg2">
                    <a:lumMod val="10000"/>
                  </a:schemeClr>
                </a:solidFill>
                <a:latin typeface="Arial" panose="020B0604020202020204" pitchFamily="34" charset="0"/>
                <a:cs typeface="Arial" panose="020B0604020202020204" pitchFamily="34" charset="0"/>
              </a:rPr>
              <a:t> </a:t>
            </a:r>
            <a:r>
              <a:rPr lang="en-US" sz="2700" b="1" dirty="0">
                <a:solidFill>
                  <a:schemeClr val="bg2">
                    <a:lumMod val="10000"/>
                  </a:schemeClr>
                </a:solidFill>
                <a:latin typeface="Arial" panose="020B0604020202020204" pitchFamily="34" charset="0"/>
                <a:cs typeface="Arial" panose="020B0604020202020204" pitchFamily="34" charset="0"/>
              </a:rPr>
              <a:t>(H0) </a:t>
            </a:r>
            <a:r>
              <a:rPr lang="ru-RU" sz="2700" dirty="0">
                <a:solidFill>
                  <a:schemeClr val="bg2">
                    <a:lumMod val="10000"/>
                  </a:schemeClr>
                </a:solidFill>
                <a:latin typeface="Arial" panose="020B0604020202020204" pitchFamily="34" charset="0"/>
                <a:cs typeface="Arial" panose="020B0604020202020204" pitchFamily="34" charset="0"/>
              </a:rPr>
              <a:t>–</a:t>
            </a:r>
            <a:r>
              <a:rPr lang="en-US" sz="2700" dirty="0">
                <a:solidFill>
                  <a:schemeClr val="bg2">
                    <a:lumMod val="10000"/>
                  </a:schemeClr>
                </a:solidFill>
                <a:latin typeface="Arial" panose="020B0604020202020204" pitchFamily="34" charset="0"/>
                <a:cs typeface="Arial" panose="020B0604020202020204" pitchFamily="34" charset="0"/>
              </a:rPr>
              <a:t> assumption that your prediction is wrong and that the predicted effect doesn’t exist.</a:t>
            </a:r>
          </a:p>
          <a:p>
            <a:pPr marL="365760" indent="-283464">
              <a:lnSpc>
                <a:spcPct val="80000"/>
              </a:lnSpc>
              <a:defRPr/>
            </a:pPr>
            <a:endParaRPr lang="en-US" sz="2700" dirty="0">
              <a:solidFill>
                <a:schemeClr val="bg2">
                  <a:lumMod val="10000"/>
                </a:schemeClr>
              </a:solidFill>
              <a:latin typeface="Arial" panose="020B0604020202020204" pitchFamily="34" charset="0"/>
              <a:cs typeface="Arial" panose="020B0604020202020204" pitchFamily="34" charset="0"/>
            </a:endParaRPr>
          </a:p>
          <a:p>
            <a:pPr marL="365760" indent="-283464">
              <a:lnSpc>
                <a:spcPct val="80000"/>
              </a:lnSpc>
              <a:defRPr/>
            </a:pPr>
            <a:r>
              <a:rPr lang="en-US" sz="2700" u="sng" dirty="0">
                <a:solidFill>
                  <a:schemeClr val="bg2">
                    <a:lumMod val="10000"/>
                  </a:schemeClr>
                </a:solidFill>
                <a:latin typeface="Arial" panose="020B0604020202020204" pitchFamily="34" charset="0"/>
                <a:cs typeface="Arial" panose="020B0604020202020204" pitchFamily="34" charset="0"/>
              </a:rPr>
              <a:t>Results of testing hypotheses: </a:t>
            </a:r>
            <a:r>
              <a:rPr lang="ru-RU" sz="2700" dirty="0">
                <a:solidFill>
                  <a:schemeClr val="bg2">
                    <a:lumMod val="10000"/>
                  </a:schemeClr>
                </a:solidFill>
                <a:latin typeface="Arial" panose="020B0604020202020204" pitchFamily="34" charset="0"/>
                <a:cs typeface="Arial" panose="020B0604020202020204" pitchFamily="34" charset="0"/>
              </a:rPr>
              <a:t>	 </a:t>
            </a:r>
            <a:endParaRPr lang="en-US" sz="2700" dirty="0">
              <a:solidFill>
                <a:schemeClr val="bg2">
                  <a:lumMod val="10000"/>
                </a:schemeClr>
              </a:solidFill>
              <a:latin typeface="Arial" panose="020B0604020202020204" pitchFamily="34" charset="0"/>
              <a:cs typeface="Arial" panose="020B0604020202020204" pitchFamily="34" charset="0"/>
            </a:endParaRPr>
          </a:p>
          <a:p>
            <a:pPr marL="365760" indent="-283464">
              <a:lnSpc>
                <a:spcPct val="80000"/>
              </a:lnSpc>
              <a:defRPr/>
            </a:pPr>
            <a:r>
              <a:rPr lang="en-US" sz="2700" dirty="0">
                <a:solidFill>
                  <a:schemeClr val="bg2">
                    <a:lumMod val="10000"/>
                  </a:schemeClr>
                </a:solidFill>
                <a:latin typeface="Arial" panose="020B0604020202020204" pitchFamily="34" charset="0"/>
                <a:cs typeface="Arial" panose="020B0604020202020204" pitchFamily="34" charset="0"/>
              </a:rPr>
              <a:t>H0 is rejected, H1 is accepted;</a:t>
            </a:r>
            <a:endParaRPr lang="ru-RU" sz="2700" dirty="0">
              <a:solidFill>
                <a:schemeClr val="bg2">
                  <a:lumMod val="10000"/>
                </a:schemeClr>
              </a:solidFill>
              <a:latin typeface="Arial" panose="020B0604020202020204" pitchFamily="34" charset="0"/>
              <a:cs typeface="Arial" panose="020B0604020202020204" pitchFamily="34" charset="0"/>
            </a:endParaRPr>
          </a:p>
          <a:p>
            <a:pPr marL="365760" indent="-283464">
              <a:lnSpc>
                <a:spcPct val="80000"/>
              </a:lnSpc>
              <a:defRPr/>
            </a:pPr>
            <a:r>
              <a:rPr lang="en-US" sz="2700" dirty="0">
                <a:solidFill>
                  <a:schemeClr val="bg2">
                    <a:lumMod val="10000"/>
                  </a:schemeClr>
                </a:solidFill>
                <a:latin typeface="Arial" panose="020B0604020202020204" pitchFamily="34" charset="0"/>
                <a:cs typeface="Arial" panose="020B0604020202020204" pitchFamily="34" charset="0"/>
              </a:rPr>
              <a:t>H0 is not rejected, H1 is rejected. </a:t>
            </a:r>
            <a:endParaRPr lang="ru-RU" sz="2700" dirty="0">
              <a:solidFill>
                <a:schemeClr val="bg2">
                  <a:lumMod val="10000"/>
                </a:schemeClr>
              </a:solidFill>
              <a:latin typeface="Arial" panose="020B0604020202020204" pitchFamily="34" charset="0"/>
              <a:cs typeface="Arial" panose="020B0604020202020204" pitchFamily="34" charset="0"/>
            </a:endParaRPr>
          </a:p>
          <a:p>
            <a:pPr marL="457200" indent="-457200" algn="just">
              <a:lnSpc>
                <a:spcPts val="1900"/>
              </a:lnSpc>
              <a:buFont typeface="Arial" panose="020B0604020202020204" pitchFamily="34" charset="0"/>
              <a:buAutoNum type="arabicPeriod"/>
              <a:defRPr/>
            </a:pPr>
            <a:endParaRPr lang="ru-RU" sz="2700" dirty="0">
              <a:solidFill>
                <a:schemeClr val="bg2">
                  <a:lumMod val="10000"/>
                </a:schemeClr>
              </a:solidFill>
              <a:latin typeface="Arial" panose="020B0604020202020204" pitchFamily="34" charset="0"/>
              <a:cs typeface="Arial" panose="020B0604020202020204" pitchFamily="34" charset="0"/>
            </a:endParaRPr>
          </a:p>
          <a:p>
            <a:pPr marL="457200" indent="-457200" algn="just">
              <a:lnSpc>
                <a:spcPts val="1900"/>
              </a:lnSpc>
              <a:buFont typeface="Arial" panose="020B0604020202020204" pitchFamily="34" charset="0"/>
              <a:buAutoNum type="arabicPeriod"/>
              <a:defRPr/>
            </a:pP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951404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349816"/>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p-value</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134728"/>
            <a:ext cx="11057971" cy="3745092"/>
          </a:xfrm>
        </p:spPr>
        <p:txBody>
          <a:bodyPr numCol="1"/>
          <a:lstStyle/>
          <a:p>
            <a:pPr marL="80963" algn="just"/>
            <a:r>
              <a:rPr lang="ru-RU" sz="2400" dirty="0" smtClean="0">
                <a:solidFill>
                  <a:schemeClr val="bg2">
                    <a:lumMod val="10000"/>
                  </a:schemeClr>
                </a:solidFill>
              </a:rPr>
              <a:t>	</a:t>
            </a:r>
            <a:r>
              <a:rPr lang="en-US" sz="2700" dirty="0" smtClean="0">
                <a:solidFill>
                  <a:schemeClr val="bg2">
                    <a:lumMod val="10000"/>
                  </a:schemeClr>
                </a:solidFill>
                <a:latin typeface="Arial" panose="020B0604020202020204" pitchFamily="34" charset="0"/>
                <a:cs typeface="Arial" panose="020B0604020202020204" pitchFamily="34" charset="0"/>
              </a:rPr>
              <a:t>P-value </a:t>
            </a:r>
            <a:r>
              <a:rPr lang="en-US" sz="2700" dirty="0">
                <a:solidFill>
                  <a:schemeClr val="bg2">
                    <a:lumMod val="10000"/>
                  </a:schemeClr>
                </a:solidFill>
                <a:latin typeface="Arial" panose="020B0604020202020204" pitchFamily="34" charset="0"/>
                <a:cs typeface="Arial" panose="020B0604020202020204" pitchFamily="34" charset="0"/>
              </a:rPr>
              <a:t>is a number between 0 and 1.</a:t>
            </a:r>
            <a:r>
              <a:rPr lang="ru-RU" sz="2700" dirty="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It shows how confident we should be that our experimental hypothesis (H1) is true. The closer </a:t>
            </a:r>
            <a:r>
              <a:rPr lang="ru-RU" sz="2700" dirty="0" smtClean="0">
                <a:solidFill>
                  <a:schemeClr val="bg2">
                    <a:lumMod val="10000"/>
                  </a:schemeClr>
                </a:solidFill>
                <a:latin typeface="Arial" panose="020B0604020202020204" pitchFamily="34" charset="0"/>
                <a:cs typeface="Arial" panose="020B0604020202020204" pitchFamily="34" charset="0"/>
              </a:rPr>
              <a:t>  </a:t>
            </a:r>
            <a:r>
              <a:rPr lang="en-US" sz="2700" dirty="0" smtClean="0">
                <a:solidFill>
                  <a:schemeClr val="bg2">
                    <a:lumMod val="10000"/>
                  </a:schemeClr>
                </a:solidFill>
                <a:latin typeface="Arial" panose="020B0604020202020204" pitchFamily="34" charset="0"/>
                <a:cs typeface="Arial" panose="020B0604020202020204" pitchFamily="34" charset="0"/>
              </a:rPr>
              <a:t>p-value </a:t>
            </a:r>
            <a:r>
              <a:rPr lang="en-US" sz="2700" dirty="0">
                <a:solidFill>
                  <a:schemeClr val="bg2">
                    <a:lumMod val="10000"/>
                  </a:schemeClr>
                </a:solidFill>
                <a:latin typeface="Arial" panose="020B0604020202020204" pitchFamily="34" charset="0"/>
                <a:cs typeface="Arial" panose="020B0604020202020204" pitchFamily="34" charset="0"/>
              </a:rPr>
              <a:t>is to 0, the more confidence we </a:t>
            </a:r>
            <a:r>
              <a:rPr lang="en-US" sz="2700" dirty="0" smtClean="0">
                <a:solidFill>
                  <a:schemeClr val="bg2">
                    <a:lumMod val="10000"/>
                  </a:schemeClr>
                </a:solidFill>
                <a:latin typeface="Arial" panose="020B0604020202020204" pitchFamily="34" charset="0"/>
                <a:cs typeface="Arial" panose="020B0604020202020204" pitchFamily="34" charset="0"/>
              </a:rPr>
              <a:t>are </a:t>
            </a:r>
            <a:r>
              <a:rPr lang="en-US" sz="2700" dirty="0">
                <a:solidFill>
                  <a:schemeClr val="bg2">
                    <a:lumMod val="10000"/>
                  </a:schemeClr>
                </a:solidFill>
                <a:latin typeface="Arial" panose="020B0604020202020204" pitchFamily="34" charset="0"/>
                <a:cs typeface="Arial" panose="020B0604020202020204" pitchFamily="34" charset="0"/>
              </a:rPr>
              <a:t>that H1 is true. The question is how small does a p-value have to be before we are sufficiently confident that H1 is true, what threshold can we use to make a good decision?</a:t>
            </a:r>
          </a:p>
          <a:p>
            <a:pPr marL="80963" algn="just"/>
            <a:r>
              <a:rPr lang="en-US" sz="2700" dirty="0">
                <a:solidFill>
                  <a:schemeClr val="bg2">
                    <a:lumMod val="10000"/>
                  </a:schemeClr>
                </a:solidFill>
                <a:latin typeface="Arial" panose="020B0604020202020204" pitchFamily="34" charset="0"/>
                <a:cs typeface="Arial" panose="020B0604020202020204" pitchFamily="34" charset="0"/>
              </a:rPr>
              <a:t>	A commonly used threshold is </a:t>
            </a:r>
            <a:r>
              <a:rPr lang="en-US" sz="2700" b="1" dirty="0">
                <a:solidFill>
                  <a:schemeClr val="bg2">
                    <a:lumMod val="10000"/>
                  </a:schemeClr>
                </a:solidFill>
                <a:latin typeface="Arial" panose="020B0604020202020204" pitchFamily="34" charset="0"/>
                <a:cs typeface="Arial" panose="020B0604020202020204" pitchFamily="34" charset="0"/>
              </a:rPr>
              <a:t>0.05</a:t>
            </a:r>
            <a:r>
              <a:rPr lang="en-US" sz="2700" dirty="0">
                <a:solidFill>
                  <a:schemeClr val="bg2">
                    <a:lumMod val="10000"/>
                  </a:schemeClr>
                </a:solidFill>
                <a:latin typeface="Arial" panose="020B0604020202020204" pitchFamily="34" charset="0"/>
                <a:cs typeface="Arial" panose="020B0604020202020204" pitchFamily="34" charset="0"/>
              </a:rPr>
              <a:t>. It means that if we do the same analysis/experiments on a different samples than only 5% of those experiments would give an opposite result.</a:t>
            </a:r>
          </a:p>
          <a:p>
            <a:pPr algn="just"/>
            <a:endParaRPr lang="ru-RU" sz="2700" dirty="0">
              <a:solidFill>
                <a:schemeClr val="bg2">
                  <a:lumMod val="10000"/>
                </a:schemeClr>
              </a:solidFill>
              <a:latin typeface="Arial" panose="020B0604020202020204" pitchFamily="34" charset="0"/>
              <a:cs typeface="Arial" panose="020B0604020202020204" pitchFamily="34" charset="0"/>
            </a:endParaRPr>
          </a:p>
          <a:p>
            <a:pPr algn="just"/>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3882658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268171"/>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Level of significance</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053083"/>
            <a:ext cx="11057971" cy="3745092"/>
          </a:xfrm>
        </p:spPr>
        <p:txBody>
          <a:bodyPr numCol="1"/>
          <a:lstStyle/>
          <a:p>
            <a:pPr marL="80963" algn="just"/>
            <a:r>
              <a:rPr lang="en-US" sz="2400" dirty="0" smtClean="0">
                <a:solidFill>
                  <a:schemeClr val="bg2">
                    <a:lumMod val="10000"/>
                  </a:schemeClr>
                </a:solidFill>
              </a:rPr>
              <a:t>	</a:t>
            </a:r>
            <a:r>
              <a:rPr lang="en-US" sz="2700" dirty="0">
                <a:solidFill>
                  <a:schemeClr val="bg2">
                    <a:lumMod val="10000"/>
                  </a:schemeClr>
                </a:solidFill>
                <a:latin typeface="Arial" panose="020B0604020202020204" pitchFamily="34" charset="0"/>
                <a:cs typeface="Arial" panose="020B0604020202020204" pitchFamily="34" charset="0"/>
              </a:rPr>
              <a:t>If it’s extremely important that we are correct about the conclusions we </a:t>
            </a:r>
            <a:r>
              <a:rPr lang="en-US" sz="2700" dirty="0" smtClean="0">
                <a:solidFill>
                  <a:schemeClr val="bg2">
                    <a:lumMod val="10000"/>
                  </a:schemeClr>
                </a:solidFill>
                <a:latin typeface="Arial" panose="020B0604020202020204" pitchFamily="34" charset="0"/>
                <a:cs typeface="Arial" panose="020B0604020202020204" pitchFamily="34" charset="0"/>
              </a:rPr>
              <a:t>make, </a:t>
            </a:r>
            <a:r>
              <a:rPr lang="en-US" sz="2700" dirty="0">
                <a:solidFill>
                  <a:schemeClr val="bg2">
                    <a:lumMod val="10000"/>
                  </a:schemeClr>
                </a:solidFill>
                <a:latin typeface="Arial" panose="020B0604020202020204" pitchFamily="34" charset="0"/>
                <a:cs typeface="Arial" panose="020B0604020202020204" pitchFamily="34" charset="0"/>
              </a:rPr>
              <a:t>then we can use a smaller threshold, like 0.00001. It means that we would be not correct only once every     100 000 experiments.</a:t>
            </a:r>
          </a:p>
          <a:p>
            <a:pPr marL="80963" algn="just"/>
            <a:r>
              <a:rPr lang="en-US" sz="2700" dirty="0">
                <a:solidFill>
                  <a:schemeClr val="bg2">
                    <a:lumMod val="10000"/>
                  </a:schemeClr>
                </a:solidFill>
                <a:latin typeface="Arial" panose="020B0604020202020204" pitchFamily="34" charset="0"/>
                <a:cs typeface="Arial" panose="020B0604020202020204" pitchFamily="34" charset="0"/>
              </a:rPr>
              <a:t>	If it’s not that important to be correct, for example we are predicting if the bus will arrive on time, then we can use a larger threshold, like 0.2. It means that we would be not correct only 2 times out of 10.</a:t>
            </a:r>
          </a:p>
          <a:p>
            <a:pPr marL="80963" algn="just"/>
            <a:r>
              <a:rPr lang="en-US" sz="2700" dirty="0">
                <a:solidFill>
                  <a:schemeClr val="bg2">
                    <a:lumMod val="10000"/>
                  </a:schemeClr>
                </a:solidFill>
                <a:latin typeface="Arial" panose="020B0604020202020204" pitchFamily="34" charset="0"/>
                <a:cs typeface="Arial" panose="020B0604020202020204" pitchFamily="34" charset="0"/>
              </a:rPr>
              <a:t>	The most common threshold is 0.05 because trying to reduce it often costs more than it worth.</a:t>
            </a:r>
          </a:p>
          <a:p>
            <a:pPr algn="just"/>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823954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9" name="Picture 4" descr="Картинки по запросу &quot;correlation matrix with p valu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679" y="1285103"/>
            <a:ext cx="9467850" cy="3118821"/>
          </a:xfrm>
          <a:prstGeom prst="rect">
            <a:avLst/>
          </a:prstGeom>
          <a:noFill/>
          <a:extLst>
            <a:ext uri="{909E8E84-426E-40DD-AFC4-6F175D3DCCD1}">
              <a14:hiddenFill xmlns:a14="http://schemas.microsoft.com/office/drawing/2010/main">
                <a:solidFill>
                  <a:srgbClr val="FFFFFF"/>
                </a:solidFill>
              </a14:hiddenFill>
            </a:ext>
          </a:extLst>
        </p:spPr>
      </p:pic>
      <p:sp>
        <p:nvSpPr>
          <p:cNvPr id="10" name="Стрелка вправо 9"/>
          <p:cNvSpPr/>
          <p:nvPr/>
        </p:nvSpPr>
        <p:spPr>
          <a:xfrm rot="10800000">
            <a:off x="2447764" y="3553763"/>
            <a:ext cx="936104" cy="576064"/>
          </a:xfrm>
          <a:prstGeom prst="rightArrow">
            <a:avLst/>
          </a:prstGeom>
          <a:noFill/>
          <a:ln w="571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pic>
        <p:nvPicPr>
          <p:cNvPr id="11" name="Рисунок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78449" y="3397162"/>
            <a:ext cx="3302918" cy="330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791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ru-RU" sz="3500" dirty="0">
                <a:solidFill>
                  <a:schemeClr val="tx2">
                    <a:satMod val="130000"/>
                  </a:schemeClr>
                </a:solidFill>
                <a:latin typeface="Arial" panose="020B0604020202020204" pitchFamily="34" charset="0"/>
                <a:cs typeface="Arial" panose="020B0604020202020204" pitchFamily="34" charset="0"/>
              </a:rPr>
              <a:t> </a:t>
            </a:r>
            <a:r>
              <a:rPr lang="en-US" sz="3500" b="1" dirty="0">
                <a:latin typeface="Arial" panose="020B0604020202020204" pitchFamily="34" charset="0"/>
                <a:cs typeface="Arial" panose="020B0604020202020204" pitchFamily="34" charset="0"/>
              </a:rPr>
              <a:t>Relationship between variables</a:t>
            </a: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30676"/>
            <a:ext cx="11057971" cy="3745092"/>
          </a:xfrm>
        </p:spPr>
        <p:txBody>
          <a:bodyPr numCol="1"/>
          <a:lstStyle/>
          <a:p>
            <a:pPr algn="just">
              <a:spcBef>
                <a:spcPts val="0"/>
              </a:spcBef>
              <a:defRPr/>
            </a:pPr>
            <a:r>
              <a:rPr lang="en-US" sz="2600" dirty="0" smtClean="0">
                <a:solidFill>
                  <a:schemeClr val="bg2">
                    <a:lumMod val="10000"/>
                  </a:schemeClr>
                </a:solidFill>
              </a:rPr>
              <a:t>	</a:t>
            </a:r>
            <a:r>
              <a:rPr lang="en-US" sz="2700" dirty="0" smtClean="0">
                <a:solidFill>
                  <a:schemeClr val="bg2">
                    <a:lumMod val="10000"/>
                  </a:schemeClr>
                </a:solidFill>
                <a:latin typeface="Arial" panose="020B0604020202020204" pitchFamily="34" charset="0"/>
                <a:cs typeface="Arial" panose="020B0604020202020204" pitchFamily="34" charset="0"/>
              </a:rPr>
              <a:t>If  </a:t>
            </a:r>
            <a:r>
              <a:rPr lang="en-US" sz="2700" dirty="0">
                <a:solidFill>
                  <a:schemeClr val="bg2">
                    <a:lumMod val="10000"/>
                  </a:schemeClr>
                </a:solidFill>
                <a:latin typeface="Arial" panose="020B0604020202020204" pitchFamily="34" charset="0"/>
                <a:cs typeface="Arial" panose="020B0604020202020204" pitchFamily="34" charset="0"/>
              </a:rPr>
              <a:t>we analyze </a:t>
            </a:r>
            <a:r>
              <a:rPr lang="en-US" sz="2700" dirty="0" smtClean="0">
                <a:solidFill>
                  <a:schemeClr val="bg2">
                    <a:lumMod val="10000"/>
                  </a:schemeClr>
                </a:solidFill>
                <a:latin typeface="Arial" panose="020B0604020202020204" pitchFamily="34" charset="0"/>
                <a:cs typeface="Arial" panose="020B0604020202020204" pitchFamily="34" charset="0"/>
              </a:rPr>
              <a:t>the relationship between a pair of variables </a:t>
            </a:r>
            <a:r>
              <a:rPr lang="en-US" sz="2700" dirty="0">
                <a:solidFill>
                  <a:schemeClr val="bg2">
                    <a:lumMod val="10000"/>
                  </a:schemeClr>
                </a:solidFill>
                <a:latin typeface="Arial" panose="020B0604020202020204" pitchFamily="34" charset="0"/>
                <a:cs typeface="Arial" panose="020B0604020202020204" pitchFamily="34" charset="0"/>
              </a:rPr>
              <a:t>one </a:t>
            </a:r>
            <a:r>
              <a:rPr lang="en-US" sz="2700" dirty="0" smtClean="0">
                <a:solidFill>
                  <a:schemeClr val="bg2">
                    <a:lumMod val="10000"/>
                  </a:schemeClr>
                </a:solidFill>
                <a:latin typeface="Arial" panose="020B0604020202020204" pitchFamily="34" charset="0"/>
                <a:cs typeface="Arial" panose="020B0604020202020204" pitchFamily="34" charset="0"/>
              </a:rPr>
              <a:t>of </a:t>
            </a:r>
            <a:r>
              <a:rPr lang="en-US" sz="2700" dirty="0">
                <a:solidFill>
                  <a:schemeClr val="bg2">
                    <a:lumMod val="10000"/>
                  </a:schemeClr>
                </a:solidFill>
                <a:latin typeface="Arial" panose="020B0604020202020204" pitchFamily="34" charset="0"/>
                <a:cs typeface="Arial" panose="020B0604020202020204" pitchFamily="34" charset="0"/>
              </a:rPr>
              <a:t>them </a:t>
            </a:r>
            <a:r>
              <a:rPr lang="en-US" sz="2700" dirty="0" smtClean="0">
                <a:solidFill>
                  <a:schemeClr val="bg2">
                    <a:lumMod val="10000"/>
                  </a:schemeClr>
                </a:solidFill>
                <a:latin typeface="Arial" panose="020B0604020202020204" pitchFamily="34" charset="0"/>
                <a:cs typeface="Arial" panose="020B0604020202020204" pitchFamily="34" charset="0"/>
              </a:rPr>
              <a:t>is </a:t>
            </a:r>
            <a:r>
              <a:rPr lang="en-US" sz="2700" dirty="0">
                <a:solidFill>
                  <a:schemeClr val="bg2">
                    <a:lumMod val="10000"/>
                  </a:schemeClr>
                </a:solidFill>
                <a:latin typeface="Arial" panose="020B0604020202020204" pitchFamily="34" charset="0"/>
                <a:cs typeface="Arial" panose="020B0604020202020204" pitchFamily="34" charset="0"/>
              </a:rPr>
              <a:t>called independent (or explanatory) the </a:t>
            </a:r>
            <a:r>
              <a:rPr lang="en-US" sz="2700" dirty="0" smtClean="0">
                <a:solidFill>
                  <a:schemeClr val="bg2">
                    <a:lumMod val="10000"/>
                  </a:schemeClr>
                </a:solidFill>
                <a:latin typeface="Arial" panose="020B0604020202020204" pitchFamily="34" charset="0"/>
                <a:cs typeface="Arial" panose="020B0604020202020204" pitchFamily="34" charset="0"/>
              </a:rPr>
              <a:t>other </a:t>
            </a:r>
            <a:r>
              <a:rPr lang="en-US" sz="2700" dirty="0">
                <a:solidFill>
                  <a:schemeClr val="bg2">
                    <a:lumMod val="10000"/>
                  </a:schemeClr>
                </a:solidFill>
                <a:latin typeface="Arial" panose="020B0604020202020204" pitchFamily="34" charset="0"/>
                <a:cs typeface="Arial" panose="020B0604020202020204" pitchFamily="34" charset="0"/>
              </a:rPr>
              <a:t>– dependent (or explainable</a:t>
            </a:r>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The quality of the </a:t>
            </a:r>
            <a:r>
              <a:rPr lang="en-US" sz="2700" dirty="0" smtClean="0">
                <a:solidFill>
                  <a:schemeClr val="bg2">
                    <a:lumMod val="10000"/>
                  </a:schemeClr>
                </a:solidFill>
                <a:latin typeface="Arial" panose="020B0604020202020204" pitchFamily="34" charset="0"/>
                <a:cs typeface="Arial" panose="020B0604020202020204" pitchFamily="34" charset="0"/>
              </a:rPr>
              <a:t>variables </a:t>
            </a:r>
            <a:r>
              <a:rPr lang="en-US" sz="2700" dirty="0">
                <a:solidFill>
                  <a:schemeClr val="bg2">
                    <a:lumMod val="10000"/>
                  </a:schemeClr>
                </a:solidFill>
                <a:latin typeface="Arial" panose="020B0604020202020204" pitchFamily="34" charset="0"/>
                <a:cs typeface="Arial" panose="020B0604020202020204" pitchFamily="34" charset="0"/>
              </a:rPr>
              <a:t>relationship model could be estimated by the relation coefficients.</a:t>
            </a:r>
            <a:endParaRPr lang="en-US" sz="2700" dirty="0" smtClean="0">
              <a:solidFill>
                <a:schemeClr val="bg2">
                  <a:lumMod val="10000"/>
                </a:schemeClr>
              </a:solidFill>
              <a:latin typeface="Arial" panose="020B0604020202020204" pitchFamily="34" charset="0"/>
              <a:cs typeface="Arial" panose="020B0604020202020204" pitchFamily="34" charset="0"/>
            </a:endParaRPr>
          </a:p>
          <a:p>
            <a:pPr algn="just">
              <a:spcBef>
                <a:spcPts val="0"/>
              </a:spcBef>
              <a:defRPr/>
            </a:pPr>
            <a:r>
              <a:rPr lang="en-US" sz="2700" dirty="0">
                <a:solidFill>
                  <a:schemeClr val="bg2">
                    <a:lumMod val="10000"/>
                  </a:schemeClr>
                </a:solidFill>
                <a:latin typeface="Arial" panose="020B0604020202020204" pitchFamily="34" charset="0"/>
                <a:cs typeface="Arial" panose="020B0604020202020204" pitchFamily="34" charset="0"/>
              </a:rPr>
              <a:t>	 Depending on the task of the </a:t>
            </a:r>
            <a:r>
              <a:rPr lang="en-US" sz="2700" dirty="0" smtClean="0">
                <a:solidFill>
                  <a:schemeClr val="bg2">
                    <a:lumMod val="10000"/>
                  </a:schemeClr>
                </a:solidFill>
                <a:latin typeface="Arial" panose="020B0604020202020204" pitchFamily="34" charset="0"/>
                <a:cs typeface="Arial" panose="020B0604020202020204" pitchFamily="34" charset="0"/>
              </a:rPr>
              <a:t>research, </a:t>
            </a:r>
            <a:r>
              <a:rPr lang="en-US" sz="2700" dirty="0">
                <a:solidFill>
                  <a:schemeClr val="bg2">
                    <a:lumMod val="10000"/>
                  </a:schemeClr>
                </a:solidFill>
                <a:latin typeface="Arial" panose="020B0604020202020204" pitchFamily="34" charset="0"/>
                <a:cs typeface="Arial" panose="020B0604020202020204" pitchFamily="34" charset="0"/>
              </a:rPr>
              <a:t>the </a:t>
            </a:r>
            <a:r>
              <a:rPr lang="en-US" sz="2700" dirty="0" smtClean="0">
                <a:solidFill>
                  <a:schemeClr val="bg2">
                    <a:lumMod val="10000"/>
                  </a:schemeClr>
                </a:solidFill>
                <a:latin typeface="Arial" panose="020B0604020202020204" pitchFamily="34" charset="0"/>
                <a:cs typeface="Arial" panose="020B0604020202020204" pitchFamily="34" charset="0"/>
              </a:rPr>
              <a:t>variables </a:t>
            </a:r>
            <a:r>
              <a:rPr lang="en-US" sz="2700" dirty="0">
                <a:solidFill>
                  <a:schemeClr val="bg2">
                    <a:lumMod val="10000"/>
                  </a:schemeClr>
                </a:solidFill>
                <a:latin typeface="Arial" panose="020B0604020202020204" pitchFamily="34" charset="0"/>
                <a:cs typeface="Arial" panose="020B0604020202020204" pitchFamily="34" charset="0"/>
              </a:rPr>
              <a:t>scales and the </a:t>
            </a:r>
            <a:r>
              <a:rPr lang="en-US" sz="2700" dirty="0" smtClean="0">
                <a:solidFill>
                  <a:schemeClr val="bg2">
                    <a:lumMod val="10000"/>
                  </a:schemeClr>
                </a:solidFill>
                <a:latin typeface="Arial" panose="020B0604020202020204" pitchFamily="34" charset="0"/>
                <a:cs typeface="Arial" panose="020B0604020202020204" pitchFamily="34" charset="0"/>
              </a:rPr>
              <a:t>data availability we should select </a:t>
            </a:r>
            <a:r>
              <a:rPr lang="en-US" sz="2700" dirty="0">
                <a:solidFill>
                  <a:schemeClr val="bg2">
                    <a:lumMod val="10000"/>
                  </a:schemeClr>
                </a:solidFill>
                <a:latin typeface="Arial" panose="020B0604020202020204" pitchFamily="34" charset="0"/>
                <a:cs typeface="Arial" panose="020B0604020202020204" pitchFamily="34" charset="0"/>
              </a:rPr>
              <a:t>an appropriate method for </a:t>
            </a:r>
            <a:r>
              <a:rPr lang="en-US" sz="2700" dirty="0" smtClean="0">
                <a:solidFill>
                  <a:schemeClr val="bg2">
                    <a:lumMod val="10000"/>
                  </a:schemeClr>
                </a:solidFill>
                <a:latin typeface="Arial" panose="020B0604020202020204" pitchFamily="34" charset="0"/>
                <a:cs typeface="Arial" panose="020B0604020202020204" pitchFamily="34" charset="0"/>
              </a:rPr>
              <a:t>analyzing </a:t>
            </a:r>
            <a:r>
              <a:rPr lang="en-US" sz="2700" dirty="0">
                <a:solidFill>
                  <a:schemeClr val="bg2">
                    <a:lumMod val="10000"/>
                  </a:schemeClr>
                </a:solidFill>
                <a:latin typeface="Arial" panose="020B0604020202020204" pitchFamily="34" charset="0"/>
                <a:cs typeface="Arial" panose="020B0604020202020204" pitchFamily="34" charset="0"/>
              </a:rPr>
              <a:t>the relationship. </a:t>
            </a:r>
            <a:r>
              <a:rPr lang="ru-RU" sz="2700" dirty="0" smtClean="0">
                <a:solidFill>
                  <a:schemeClr val="bg2">
                    <a:lumMod val="10000"/>
                  </a:schemeClr>
                </a:solidFill>
                <a:latin typeface="Arial" panose="020B0604020202020204" pitchFamily="34" charset="0"/>
                <a:cs typeface="Arial" panose="020B0604020202020204" pitchFamily="34" charset="0"/>
              </a:rPr>
              <a:t>	</a:t>
            </a: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1836945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8" name="Picture 2" descr="Картинки по запросу &quot;correlation matrix with p valu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471" y="1720753"/>
            <a:ext cx="7169259" cy="4453376"/>
          </a:xfrm>
          <a:prstGeom prst="rect">
            <a:avLst/>
          </a:prstGeom>
          <a:noFill/>
          <a:extLst>
            <a:ext uri="{909E8E84-426E-40DD-AFC4-6F175D3DCCD1}">
              <a14:hiddenFill xmlns:a14="http://schemas.microsoft.com/office/drawing/2010/main">
                <a:solidFill>
                  <a:srgbClr val="FFFFFF"/>
                </a:solidFill>
              </a14:hiddenFill>
            </a:ext>
          </a:extLst>
        </p:spPr>
      </p:pic>
      <p:sp>
        <p:nvSpPr>
          <p:cNvPr id="12" name="Стрелка вправо 11"/>
          <p:cNvSpPr/>
          <p:nvPr/>
        </p:nvSpPr>
        <p:spPr>
          <a:xfrm rot="10800000">
            <a:off x="4432243" y="5834337"/>
            <a:ext cx="936104" cy="576064"/>
          </a:xfrm>
          <a:prstGeom prst="rightArrow">
            <a:avLst/>
          </a:prstGeom>
          <a:noFill/>
          <a:ln w="571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1481172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303412"/>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P-value: examples</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26412" y="2120527"/>
            <a:ext cx="11057971" cy="3745092"/>
          </a:xfrm>
        </p:spPr>
        <p:txBody>
          <a:bodyPr numCol="1"/>
          <a:lstStyle/>
          <a:p>
            <a:pPr marL="82550"/>
            <a:r>
              <a:rPr lang="en-US" sz="2700" dirty="0">
                <a:solidFill>
                  <a:schemeClr val="bg2">
                    <a:lumMod val="10000"/>
                  </a:schemeClr>
                </a:solidFill>
                <a:latin typeface="Arial" panose="020B0604020202020204" pitchFamily="34" charset="0"/>
                <a:cs typeface="Arial" panose="020B0604020202020204" pitchFamily="34" charset="0"/>
              </a:rPr>
              <a:t>If the level of significance is </a:t>
            </a:r>
            <a:r>
              <a:rPr lang="en-US" sz="2700" dirty="0" smtClean="0">
                <a:solidFill>
                  <a:schemeClr val="bg2">
                    <a:lumMod val="10000"/>
                  </a:schemeClr>
                </a:solidFill>
                <a:latin typeface="Arial" panose="020B0604020202020204" pitchFamily="34" charset="0"/>
                <a:cs typeface="Arial" panose="020B0604020202020204" pitchFamily="34" charset="0"/>
              </a:rPr>
              <a:t>0.05</a:t>
            </a: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7" name="Рисунок 6"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l="1031" t="25748"/>
          <a:stretch/>
        </p:blipFill>
        <p:spPr>
          <a:xfrm>
            <a:off x="2599013" y="2707671"/>
            <a:ext cx="6912768" cy="3861571"/>
          </a:xfrm>
          <a:prstGeom prst="rect">
            <a:avLst/>
          </a:prstGeom>
        </p:spPr>
      </p:pic>
    </p:spTree>
    <p:extLst>
      <p:ext uri="{BB962C8B-B14F-4D97-AF65-F5344CB8AC3E}">
        <p14:creationId xmlns:p14="http://schemas.microsoft.com/office/powerpoint/2010/main" val="31946892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255286"/>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P-value: examples</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26412" y="2072401"/>
            <a:ext cx="11057971" cy="3745092"/>
          </a:xfrm>
        </p:spPr>
        <p:txBody>
          <a:bodyPr numCol="1"/>
          <a:lstStyle/>
          <a:p>
            <a:pPr marL="82550"/>
            <a:r>
              <a:rPr lang="en-US" sz="2700" dirty="0">
                <a:solidFill>
                  <a:schemeClr val="bg2">
                    <a:lumMod val="10000"/>
                  </a:schemeClr>
                </a:solidFill>
                <a:latin typeface="Arial" panose="020B0604020202020204" pitchFamily="34" charset="0"/>
                <a:cs typeface="Arial" panose="020B0604020202020204" pitchFamily="34" charset="0"/>
              </a:rPr>
              <a:t>If the level of significance is </a:t>
            </a:r>
            <a:r>
              <a:rPr lang="en-US" sz="2700" dirty="0" smtClean="0">
                <a:solidFill>
                  <a:schemeClr val="bg2">
                    <a:lumMod val="10000"/>
                  </a:schemeClr>
                </a:solidFill>
                <a:latin typeface="Arial" panose="020B0604020202020204" pitchFamily="34" charset="0"/>
                <a:cs typeface="Arial" panose="020B0604020202020204" pitchFamily="34" charset="0"/>
              </a:rPr>
              <a:t>0.01</a:t>
            </a: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8" name="Рисунок 7"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892" y="2602072"/>
            <a:ext cx="7020000" cy="3922938"/>
          </a:xfrm>
          <a:prstGeom prst="rect">
            <a:avLst/>
          </a:prstGeom>
        </p:spPr>
      </p:pic>
    </p:spTree>
    <p:extLst>
      <p:ext uri="{BB962C8B-B14F-4D97-AF65-F5344CB8AC3E}">
        <p14:creationId xmlns:p14="http://schemas.microsoft.com/office/powerpoint/2010/main" val="248018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Hypothesis testing</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98280"/>
            <a:ext cx="11057971" cy="3745092"/>
          </a:xfrm>
        </p:spPr>
        <p:txBody>
          <a:bodyPr numCol="1"/>
          <a:lstStyle/>
          <a:p>
            <a:pPr marL="80963" algn="just"/>
            <a:r>
              <a:rPr lang="en-US" sz="2700" dirty="0">
                <a:solidFill>
                  <a:schemeClr val="bg2">
                    <a:lumMod val="10000"/>
                  </a:schemeClr>
                </a:solidFill>
                <a:latin typeface="Arial" panose="020B0604020202020204" pitchFamily="34" charset="0"/>
                <a:cs typeface="Arial" panose="020B0604020202020204" pitchFamily="34" charset="0"/>
              </a:rPr>
              <a:t>H1: there is a relationship between students’ attendance and performance</a:t>
            </a:r>
          </a:p>
          <a:p>
            <a:pPr marL="80963" algn="just"/>
            <a:endParaRPr lang="en-US" sz="2700" dirty="0">
              <a:solidFill>
                <a:schemeClr val="bg2">
                  <a:lumMod val="10000"/>
                </a:schemeClr>
              </a:solidFill>
              <a:latin typeface="Arial" panose="020B0604020202020204" pitchFamily="34" charset="0"/>
              <a:cs typeface="Arial" panose="020B0604020202020204" pitchFamily="34" charset="0"/>
            </a:endParaRPr>
          </a:p>
          <a:p>
            <a:pPr marL="538163" indent="-457200">
              <a:spcBef>
                <a:spcPts val="0"/>
              </a:spcBef>
              <a:spcAft>
                <a:spcPts val="1200"/>
              </a:spcAft>
              <a:buFont typeface="Arial" panose="020B0604020202020204" pitchFamily="34" charset="0"/>
              <a:buChar char="•"/>
            </a:pPr>
            <a:r>
              <a:rPr lang="en-US" sz="2700" dirty="0">
                <a:solidFill>
                  <a:schemeClr val="bg2">
                    <a:lumMod val="10000"/>
                  </a:schemeClr>
                </a:solidFill>
                <a:latin typeface="Arial" panose="020B0604020202020204" pitchFamily="34" charset="0"/>
                <a:cs typeface="Arial" panose="020B0604020202020204" pitchFamily="34" charset="0"/>
              </a:rPr>
              <a:t>p-value = 0.0000001 </a:t>
            </a:r>
            <a:r>
              <a:rPr lang="ru-RU" sz="2700" dirty="0">
                <a:solidFill>
                  <a:schemeClr val="bg2">
                    <a:lumMod val="10000"/>
                  </a:schemeClr>
                </a:solidFill>
                <a:latin typeface="Arial" panose="020B0604020202020204" pitchFamily="34" charset="0"/>
                <a:cs typeface="Arial" panose="020B0604020202020204" pitchFamily="34" charset="0"/>
              </a:rPr>
              <a:t>→</a:t>
            </a:r>
            <a:r>
              <a:rPr lang="en-US" sz="2700" dirty="0">
                <a:solidFill>
                  <a:schemeClr val="bg2">
                    <a:lumMod val="10000"/>
                  </a:schemeClr>
                </a:solidFill>
                <a:latin typeface="Arial" panose="020B0604020202020204" pitchFamily="34" charset="0"/>
                <a:cs typeface="Arial" panose="020B0604020202020204" pitchFamily="34" charset="0"/>
              </a:rPr>
              <a:t> H1 is accepted at 1% level</a:t>
            </a:r>
          </a:p>
          <a:p>
            <a:pPr marL="538163" indent="-457200">
              <a:spcBef>
                <a:spcPts val="0"/>
              </a:spcBef>
              <a:spcAft>
                <a:spcPts val="1200"/>
              </a:spcAft>
              <a:buFont typeface="Arial" panose="020B0604020202020204" pitchFamily="34" charset="0"/>
              <a:buChar char="•"/>
            </a:pPr>
            <a:r>
              <a:rPr lang="en-US" sz="2700" dirty="0">
                <a:solidFill>
                  <a:schemeClr val="bg2">
                    <a:lumMod val="10000"/>
                  </a:schemeClr>
                </a:solidFill>
                <a:latin typeface="Arial" panose="020B0604020202020204" pitchFamily="34" charset="0"/>
                <a:cs typeface="Arial" panose="020B0604020202020204" pitchFamily="34" charset="0"/>
              </a:rPr>
              <a:t>p-value = 0.049 </a:t>
            </a:r>
            <a:r>
              <a:rPr lang="ru-RU" sz="2700" dirty="0">
                <a:solidFill>
                  <a:schemeClr val="bg2">
                    <a:lumMod val="10000"/>
                  </a:schemeClr>
                </a:solidFill>
                <a:latin typeface="Arial" panose="020B0604020202020204" pitchFamily="34" charset="0"/>
                <a:cs typeface="Arial" panose="020B0604020202020204" pitchFamily="34" charset="0"/>
              </a:rPr>
              <a:t>→</a:t>
            </a:r>
            <a:r>
              <a:rPr lang="en-US" sz="2700" dirty="0">
                <a:solidFill>
                  <a:schemeClr val="bg2">
                    <a:lumMod val="10000"/>
                  </a:schemeClr>
                </a:solidFill>
                <a:latin typeface="Arial" panose="020B0604020202020204" pitchFamily="34" charset="0"/>
                <a:cs typeface="Arial" panose="020B0604020202020204" pitchFamily="34" charset="0"/>
              </a:rPr>
              <a:t> H1 is accepted at 5% level </a:t>
            </a:r>
          </a:p>
          <a:p>
            <a:pPr marL="538163" indent="-457200">
              <a:spcBef>
                <a:spcPts val="0"/>
              </a:spcBef>
              <a:spcAft>
                <a:spcPts val="1200"/>
              </a:spcAft>
              <a:buFont typeface="Arial" panose="020B0604020202020204" pitchFamily="34" charset="0"/>
              <a:buChar char="•"/>
            </a:pPr>
            <a:r>
              <a:rPr lang="en-US" sz="2700" dirty="0">
                <a:solidFill>
                  <a:schemeClr val="bg2">
                    <a:lumMod val="10000"/>
                  </a:schemeClr>
                </a:solidFill>
                <a:latin typeface="Arial" panose="020B0604020202020204" pitchFamily="34" charset="0"/>
                <a:cs typeface="Arial" panose="020B0604020202020204" pitchFamily="34" charset="0"/>
              </a:rPr>
              <a:t>p-value = 0.051 </a:t>
            </a:r>
            <a:r>
              <a:rPr lang="ru-RU" sz="2700" dirty="0">
                <a:solidFill>
                  <a:schemeClr val="bg2">
                    <a:lumMod val="10000"/>
                  </a:schemeClr>
                </a:solidFill>
                <a:latin typeface="Arial" panose="020B0604020202020204" pitchFamily="34" charset="0"/>
                <a:cs typeface="Arial" panose="020B0604020202020204" pitchFamily="34" charset="0"/>
              </a:rPr>
              <a:t>→</a:t>
            </a:r>
            <a:r>
              <a:rPr lang="en-US" sz="2700" dirty="0">
                <a:solidFill>
                  <a:schemeClr val="bg2">
                    <a:lumMod val="10000"/>
                  </a:schemeClr>
                </a:solidFill>
                <a:latin typeface="Arial" panose="020B0604020202020204" pitchFamily="34" charset="0"/>
                <a:cs typeface="Arial" panose="020B0604020202020204" pitchFamily="34" charset="0"/>
              </a:rPr>
              <a:t> H1 is rejected at 5% level</a:t>
            </a:r>
            <a:r>
              <a:rPr lang="ru-RU" sz="2700" dirty="0">
                <a:solidFill>
                  <a:schemeClr val="bg2">
                    <a:lumMod val="10000"/>
                  </a:schemeClr>
                </a:solidFill>
                <a:latin typeface="Arial" panose="020B0604020202020204" pitchFamily="34" charset="0"/>
                <a:cs typeface="Arial" panose="020B0604020202020204" pitchFamily="34" charset="0"/>
              </a:rPr>
              <a:t>,</a:t>
            </a:r>
            <a:r>
              <a:rPr lang="en-US" sz="2700" dirty="0">
                <a:solidFill>
                  <a:schemeClr val="bg2">
                    <a:lumMod val="10000"/>
                  </a:schemeClr>
                </a:solidFill>
                <a:latin typeface="Arial" panose="020B0604020202020204" pitchFamily="34" charset="0"/>
                <a:cs typeface="Arial" panose="020B0604020202020204" pitchFamily="34" charset="0"/>
              </a:rPr>
              <a:t> but can be accepted at 10% level</a:t>
            </a:r>
          </a:p>
          <a:p>
            <a:pPr marL="538163" indent="-457200">
              <a:spcBef>
                <a:spcPts val="0"/>
              </a:spcBef>
              <a:spcAft>
                <a:spcPts val="1200"/>
              </a:spcAft>
              <a:buFont typeface="Arial" panose="020B0604020202020204" pitchFamily="34" charset="0"/>
              <a:buChar char="•"/>
            </a:pPr>
            <a:r>
              <a:rPr lang="en-US" sz="2700" dirty="0">
                <a:solidFill>
                  <a:schemeClr val="bg2">
                    <a:lumMod val="10000"/>
                  </a:schemeClr>
                </a:solidFill>
                <a:latin typeface="Arial" panose="020B0604020202020204" pitchFamily="34" charset="0"/>
                <a:cs typeface="Arial" panose="020B0604020202020204" pitchFamily="34" charset="0"/>
              </a:rPr>
              <a:t>p-value = 0.73 </a:t>
            </a:r>
            <a:r>
              <a:rPr lang="ru-RU" sz="2700" dirty="0">
                <a:solidFill>
                  <a:schemeClr val="bg2">
                    <a:lumMod val="10000"/>
                  </a:schemeClr>
                </a:solidFill>
                <a:latin typeface="Arial" panose="020B0604020202020204" pitchFamily="34" charset="0"/>
                <a:cs typeface="Arial" panose="020B0604020202020204" pitchFamily="34" charset="0"/>
              </a:rPr>
              <a:t>→</a:t>
            </a:r>
            <a:r>
              <a:rPr lang="en-US" sz="2700" dirty="0">
                <a:solidFill>
                  <a:schemeClr val="bg2">
                    <a:lumMod val="10000"/>
                  </a:schemeClr>
                </a:solidFill>
                <a:latin typeface="Arial" panose="020B0604020202020204" pitchFamily="34" charset="0"/>
                <a:cs typeface="Arial" panose="020B0604020202020204" pitchFamily="34" charset="0"/>
              </a:rPr>
              <a:t> H1 is rejected at 10% level</a:t>
            </a:r>
          </a:p>
          <a:p>
            <a:pPr algn="just"/>
            <a:endParaRPr lang="ru-RU" sz="2700" dirty="0">
              <a:solidFill>
                <a:schemeClr val="bg2">
                  <a:lumMod val="10000"/>
                </a:schemeClr>
              </a:solidFill>
              <a:latin typeface="Arial" panose="020B0604020202020204" pitchFamily="34" charset="0"/>
              <a:cs typeface="Arial" panose="020B0604020202020204" pitchFamily="34" charset="0"/>
            </a:endParaRPr>
          </a:p>
          <a:p>
            <a:pPr algn="just"/>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40762083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Hypothesis testing</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98280"/>
            <a:ext cx="11057971" cy="3745092"/>
          </a:xfrm>
        </p:spPr>
        <p:txBody>
          <a:bodyPr numCol="1"/>
          <a:lstStyle/>
          <a:p>
            <a:pPr marL="80963" algn="just"/>
            <a:r>
              <a:rPr lang="en-US" sz="2700" dirty="0">
                <a:solidFill>
                  <a:schemeClr val="bg2">
                    <a:lumMod val="10000"/>
                  </a:schemeClr>
                </a:solidFill>
                <a:latin typeface="Arial" panose="020B0604020202020204" pitchFamily="34" charset="0"/>
                <a:cs typeface="Arial" panose="020B0604020202020204" pitchFamily="34" charset="0"/>
              </a:rPr>
              <a:t>H1: there is a relationship between students’ attendance and performance</a:t>
            </a:r>
          </a:p>
          <a:p>
            <a:pPr marL="80963" algn="just"/>
            <a:endParaRPr lang="en-US" sz="2700" dirty="0">
              <a:solidFill>
                <a:schemeClr val="bg2">
                  <a:lumMod val="10000"/>
                </a:schemeClr>
              </a:solidFill>
              <a:latin typeface="Arial" panose="020B0604020202020204" pitchFamily="34" charset="0"/>
              <a:cs typeface="Arial" panose="020B0604020202020204" pitchFamily="34" charset="0"/>
            </a:endParaRPr>
          </a:p>
          <a:p>
            <a:pPr marL="538163" indent="-457200">
              <a:spcBef>
                <a:spcPts val="0"/>
              </a:spcBef>
              <a:spcAft>
                <a:spcPts val="1200"/>
              </a:spcAft>
              <a:buFont typeface="Arial" panose="020B0604020202020204" pitchFamily="34" charset="0"/>
              <a:buChar char="•"/>
            </a:pPr>
            <a:r>
              <a:rPr lang="en-US" sz="2700" dirty="0">
                <a:solidFill>
                  <a:schemeClr val="bg2">
                    <a:lumMod val="10000"/>
                  </a:schemeClr>
                </a:solidFill>
                <a:latin typeface="Arial" panose="020B0604020202020204" pitchFamily="34" charset="0"/>
                <a:cs typeface="Arial" panose="020B0604020202020204" pitchFamily="34" charset="0"/>
              </a:rPr>
              <a:t>p-value = 0.0000001 </a:t>
            </a:r>
            <a:r>
              <a:rPr lang="ru-RU" sz="2700" dirty="0">
                <a:solidFill>
                  <a:schemeClr val="bg2">
                    <a:lumMod val="10000"/>
                  </a:schemeClr>
                </a:solidFill>
                <a:latin typeface="Arial" panose="020B0604020202020204" pitchFamily="34" charset="0"/>
                <a:cs typeface="Arial" panose="020B0604020202020204" pitchFamily="34" charset="0"/>
              </a:rPr>
              <a:t>→</a:t>
            </a:r>
            <a:r>
              <a:rPr lang="en-US" sz="2700" dirty="0">
                <a:solidFill>
                  <a:schemeClr val="bg2">
                    <a:lumMod val="10000"/>
                  </a:schemeClr>
                </a:solidFill>
                <a:latin typeface="Arial" panose="020B0604020202020204" pitchFamily="34" charset="0"/>
                <a:cs typeface="Arial" panose="020B0604020202020204" pitchFamily="34" charset="0"/>
              </a:rPr>
              <a:t> H1 is accepted at 1% level</a:t>
            </a:r>
          </a:p>
          <a:p>
            <a:pPr marL="538163" indent="-457200">
              <a:spcBef>
                <a:spcPts val="0"/>
              </a:spcBef>
              <a:spcAft>
                <a:spcPts val="1200"/>
              </a:spcAft>
              <a:buFont typeface="Arial" panose="020B0604020202020204" pitchFamily="34" charset="0"/>
              <a:buChar char="•"/>
            </a:pPr>
            <a:r>
              <a:rPr lang="en-US" sz="2700" dirty="0">
                <a:solidFill>
                  <a:schemeClr val="bg2">
                    <a:lumMod val="10000"/>
                  </a:schemeClr>
                </a:solidFill>
                <a:latin typeface="Arial" panose="020B0604020202020204" pitchFamily="34" charset="0"/>
                <a:cs typeface="Arial" panose="020B0604020202020204" pitchFamily="34" charset="0"/>
              </a:rPr>
              <a:t>p-value = 0.049 </a:t>
            </a:r>
            <a:r>
              <a:rPr lang="ru-RU" sz="2700" dirty="0">
                <a:solidFill>
                  <a:schemeClr val="bg2">
                    <a:lumMod val="10000"/>
                  </a:schemeClr>
                </a:solidFill>
                <a:latin typeface="Arial" panose="020B0604020202020204" pitchFamily="34" charset="0"/>
                <a:cs typeface="Arial" panose="020B0604020202020204" pitchFamily="34" charset="0"/>
              </a:rPr>
              <a:t>→</a:t>
            </a:r>
            <a:r>
              <a:rPr lang="en-US" sz="2700" dirty="0">
                <a:solidFill>
                  <a:schemeClr val="bg2">
                    <a:lumMod val="10000"/>
                  </a:schemeClr>
                </a:solidFill>
                <a:latin typeface="Arial" panose="020B0604020202020204" pitchFamily="34" charset="0"/>
                <a:cs typeface="Arial" panose="020B0604020202020204" pitchFamily="34" charset="0"/>
              </a:rPr>
              <a:t> H1 is accepted at 5% level </a:t>
            </a:r>
          </a:p>
          <a:p>
            <a:pPr marL="538163" indent="-457200">
              <a:spcBef>
                <a:spcPts val="0"/>
              </a:spcBef>
              <a:spcAft>
                <a:spcPts val="1200"/>
              </a:spcAft>
              <a:buFont typeface="Arial" panose="020B0604020202020204" pitchFamily="34" charset="0"/>
              <a:buChar char="•"/>
            </a:pPr>
            <a:r>
              <a:rPr lang="en-US" sz="2700" dirty="0">
                <a:solidFill>
                  <a:schemeClr val="bg2">
                    <a:lumMod val="10000"/>
                  </a:schemeClr>
                </a:solidFill>
                <a:latin typeface="Arial" panose="020B0604020202020204" pitchFamily="34" charset="0"/>
                <a:cs typeface="Arial" panose="020B0604020202020204" pitchFamily="34" charset="0"/>
              </a:rPr>
              <a:t>p-value = 0.051 </a:t>
            </a:r>
            <a:r>
              <a:rPr lang="ru-RU" sz="2700" dirty="0">
                <a:solidFill>
                  <a:schemeClr val="bg2">
                    <a:lumMod val="10000"/>
                  </a:schemeClr>
                </a:solidFill>
                <a:latin typeface="Arial" panose="020B0604020202020204" pitchFamily="34" charset="0"/>
                <a:cs typeface="Arial" panose="020B0604020202020204" pitchFamily="34" charset="0"/>
              </a:rPr>
              <a:t>→</a:t>
            </a:r>
            <a:r>
              <a:rPr lang="en-US" sz="2700" dirty="0">
                <a:solidFill>
                  <a:schemeClr val="bg2">
                    <a:lumMod val="10000"/>
                  </a:schemeClr>
                </a:solidFill>
                <a:latin typeface="Arial" panose="020B0604020202020204" pitchFamily="34" charset="0"/>
                <a:cs typeface="Arial" panose="020B0604020202020204" pitchFamily="34" charset="0"/>
              </a:rPr>
              <a:t> H1 is rejected at 5% level</a:t>
            </a:r>
            <a:r>
              <a:rPr lang="ru-RU" sz="2700" dirty="0">
                <a:solidFill>
                  <a:schemeClr val="bg2">
                    <a:lumMod val="10000"/>
                  </a:schemeClr>
                </a:solidFill>
                <a:latin typeface="Arial" panose="020B0604020202020204" pitchFamily="34" charset="0"/>
                <a:cs typeface="Arial" panose="020B0604020202020204" pitchFamily="34" charset="0"/>
              </a:rPr>
              <a:t>,</a:t>
            </a:r>
            <a:r>
              <a:rPr lang="en-US" sz="2700" dirty="0">
                <a:solidFill>
                  <a:schemeClr val="bg2">
                    <a:lumMod val="10000"/>
                  </a:schemeClr>
                </a:solidFill>
                <a:latin typeface="Arial" panose="020B0604020202020204" pitchFamily="34" charset="0"/>
                <a:cs typeface="Arial" panose="020B0604020202020204" pitchFamily="34" charset="0"/>
              </a:rPr>
              <a:t> but can be accepted at 10% level</a:t>
            </a:r>
          </a:p>
          <a:p>
            <a:pPr marL="538163" indent="-457200">
              <a:spcBef>
                <a:spcPts val="0"/>
              </a:spcBef>
              <a:spcAft>
                <a:spcPts val="1200"/>
              </a:spcAft>
              <a:buFont typeface="Arial" panose="020B0604020202020204" pitchFamily="34" charset="0"/>
              <a:buChar char="•"/>
            </a:pPr>
            <a:r>
              <a:rPr lang="en-US" sz="2700" dirty="0">
                <a:solidFill>
                  <a:schemeClr val="bg2">
                    <a:lumMod val="10000"/>
                  </a:schemeClr>
                </a:solidFill>
                <a:latin typeface="Arial" panose="020B0604020202020204" pitchFamily="34" charset="0"/>
                <a:cs typeface="Arial" panose="020B0604020202020204" pitchFamily="34" charset="0"/>
              </a:rPr>
              <a:t>p-value = 0.73 </a:t>
            </a:r>
            <a:r>
              <a:rPr lang="ru-RU" sz="2700" dirty="0">
                <a:solidFill>
                  <a:schemeClr val="bg2">
                    <a:lumMod val="10000"/>
                  </a:schemeClr>
                </a:solidFill>
                <a:latin typeface="Arial" panose="020B0604020202020204" pitchFamily="34" charset="0"/>
                <a:cs typeface="Arial" panose="020B0604020202020204" pitchFamily="34" charset="0"/>
              </a:rPr>
              <a:t>→</a:t>
            </a:r>
            <a:r>
              <a:rPr lang="en-US" sz="2700" dirty="0">
                <a:solidFill>
                  <a:schemeClr val="bg2">
                    <a:lumMod val="10000"/>
                  </a:schemeClr>
                </a:solidFill>
                <a:latin typeface="Arial" panose="020B0604020202020204" pitchFamily="34" charset="0"/>
                <a:cs typeface="Arial" panose="020B0604020202020204" pitchFamily="34" charset="0"/>
              </a:rPr>
              <a:t> H1 is rejected at 10% level</a:t>
            </a:r>
          </a:p>
          <a:p>
            <a:pPr algn="just"/>
            <a:endParaRPr lang="ru-RU" sz="2700" dirty="0">
              <a:solidFill>
                <a:schemeClr val="bg2">
                  <a:lumMod val="10000"/>
                </a:schemeClr>
              </a:solidFill>
              <a:latin typeface="Arial" panose="020B0604020202020204" pitchFamily="34" charset="0"/>
              <a:cs typeface="Arial" panose="020B0604020202020204" pitchFamily="34" charset="0"/>
            </a:endParaRPr>
          </a:p>
          <a:p>
            <a:pPr algn="just"/>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37350416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383622"/>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Note about p-value</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221818"/>
            <a:ext cx="11057971" cy="3745092"/>
          </a:xfrm>
        </p:spPr>
        <p:txBody>
          <a:bodyPr numCol="1"/>
          <a:lstStyle/>
          <a:p>
            <a:pPr marL="80963" algn="just"/>
            <a:r>
              <a:rPr lang="en-US" sz="2600" dirty="0">
                <a:solidFill>
                  <a:schemeClr val="bg2">
                    <a:lumMod val="10000"/>
                  </a:schemeClr>
                </a:solidFill>
                <a:latin typeface="Arial" panose="020B0604020202020204" pitchFamily="34" charset="0"/>
                <a:cs typeface="Arial" panose="020B0604020202020204" pitchFamily="34" charset="0"/>
              </a:rPr>
              <a:t>H1: mean grades of boys and girls are not the same </a:t>
            </a:r>
          </a:p>
          <a:p>
            <a:pPr marL="80963" algn="just"/>
            <a:r>
              <a:rPr lang="en-US" sz="2600" dirty="0">
                <a:solidFill>
                  <a:schemeClr val="bg2">
                    <a:lumMod val="10000"/>
                  </a:schemeClr>
                </a:solidFill>
                <a:latin typeface="Arial" panose="020B0604020202020204" pitchFamily="34" charset="0"/>
                <a:cs typeface="Arial" panose="020B0604020202020204" pitchFamily="34" charset="0"/>
              </a:rPr>
              <a:t>H2: there is a relationship between students’ attendance and performance</a:t>
            </a:r>
          </a:p>
          <a:p>
            <a:pPr marL="80963" algn="just"/>
            <a:r>
              <a:rPr lang="en-US" sz="2600" dirty="0">
                <a:solidFill>
                  <a:schemeClr val="bg2">
                    <a:lumMod val="10000"/>
                  </a:schemeClr>
                </a:solidFill>
                <a:latin typeface="Arial" panose="020B0604020202020204" pitchFamily="34" charset="0"/>
                <a:cs typeface="Arial" panose="020B0604020202020204" pitchFamily="34" charset="0"/>
              </a:rPr>
              <a:t>H3:  there is a difference between the distribution of students’ grades and normal distribution. </a:t>
            </a:r>
          </a:p>
          <a:p>
            <a:pPr marL="80963" algn="just"/>
            <a:r>
              <a:rPr lang="en-US" sz="2600" dirty="0">
                <a:solidFill>
                  <a:schemeClr val="bg2">
                    <a:lumMod val="10000"/>
                  </a:schemeClr>
                </a:solidFill>
                <a:latin typeface="Arial" panose="020B0604020202020204" pitchFamily="34" charset="0"/>
                <a:cs typeface="Arial" panose="020B0604020202020204" pitchFamily="34" charset="0"/>
              </a:rPr>
              <a:t>	A small p-value is an indicator that we should accept these hypotheses, but it doesn’t tell us how different are the grades of the boys and girls, how strong is the relationship between  attendance and performance etc. So, you can have the same p-value in case of low and in case of high difference between grades of boys and girls.</a:t>
            </a:r>
          </a:p>
          <a:p>
            <a:pPr algn="just"/>
            <a:endParaRPr lang="ru-RU" sz="26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914542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dirty="0" smtClean="0"/>
              <a:t>МАГОЛЕГО «Анализ данных»</a:t>
            </a:r>
            <a:endParaRPr lang="ru-RU" dirty="0"/>
          </a:p>
        </p:txBody>
      </p:sp>
      <p:sp>
        <p:nvSpPr>
          <p:cNvPr id="3" name="Текст 2"/>
          <p:cNvSpPr>
            <a:spLocks noGrp="1"/>
          </p:cNvSpPr>
          <p:nvPr>
            <p:ph type="body" sz="quarter" idx="14"/>
          </p:nvPr>
        </p:nvSpPr>
        <p:spPr/>
        <p:txBody>
          <a:bodyPr/>
          <a:lstStyle/>
          <a:p>
            <a:r>
              <a:rPr lang="ru-RU" dirty="0" smtClean="0"/>
              <a:t>Лекция 2</a:t>
            </a:r>
            <a:endParaRPr lang="ru-RU" dirty="0"/>
          </a:p>
        </p:txBody>
      </p:sp>
      <p:sp>
        <p:nvSpPr>
          <p:cNvPr id="4" name="Заголовок 3"/>
          <p:cNvSpPr>
            <a:spLocks noGrp="1"/>
          </p:cNvSpPr>
          <p:nvPr>
            <p:ph type="title"/>
          </p:nvPr>
        </p:nvSpPr>
        <p:spPr>
          <a:xfrm>
            <a:off x="585897" y="1252613"/>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Type I and Type II errors</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887790" y="4548292"/>
            <a:ext cx="10454165" cy="2065866"/>
          </a:xfrm>
        </p:spPr>
        <p:txBody>
          <a:bodyPr numCol="1"/>
          <a:lstStyle/>
          <a:p>
            <a:pPr marL="342900" indent="-342900" algn="just">
              <a:buFont typeface="Arial" panose="020B0604020202020204" pitchFamily="34" charset="0"/>
              <a:buChar char="•"/>
              <a:defRPr/>
            </a:pPr>
            <a:r>
              <a:rPr lang="en-US" sz="2400" dirty="0">
                <a:solidFill>
                  <a:schemeClr val="bg2">
                    <a:lumMod val="10000"/>
                  </a:schemeClr>
                </a:solidFill>
                <a:latin typeface="Arial" panose="020B0604020202020204" pitchFamily="34" charset="0"/>
                <a:cs typeface="Arial" panose="020B0604020202020204" pitchFamily="34" charset="0"/>
              </a:rPr>
              <a:t>Type 1 error occurs when we believe that there is a genuine effect in our population, when in fact there isn’t. </a:t>
            </a:r>
            <a:r>
              <a:rPr lang="en-US" sz="2400" dirty="0" smtClean="0">
                <a:solidFill>
                  <a:schemeClr val="bg2">
                    <a:lumMod val="10000"/>
                  </a:schemeClr>
                </a:solidFill>
                <a:latin typeface="Arial" panose="020B0604020202020204" pitchFamily="34" charset="0"/>
                <a:cs typeface="Arial" panose="020B0604020202020204" pitchFamily="34" charset="0"/>
              </a:rPr>
              <a:t> The probability of this error is the level of significance (0,05). </a:t>
            </a:r>
          </a:p>
          <a:p>
            <a:pPr marL="342900" indent="-342900" algn="just">
              <a:buFont typeface="Arial" panose="020B0604020202020204" pitchFamily="34" charset="0"/>
              <a:buChar char="•"/>
              <a:defRPr/>
            </a:pPr>
            <a:r>
              <a:rPr lang="en-US" sz="2400" dirty="0" smtClean="0">
                <a:solidFill>
                  <a:schemeClr val="bg2">
                    <a:lumMod val="10000"/>
                  </a:schemeClr>
                </a:solidFill>
                <a:latin typeface="Arial" panose="020B0604020202020204" pitchFamily="34" charset="0"/>
                <a:cs typeface="Arial" panose="020B0604020202020204" pitchFamily="34" charset="0"/>
              </a:rPr>
              <a:t>Type 2 error occurs when we believe that there is no effect in the population when, in reality, there is. </a:t>
            </a:r>
            <a:endParaRPr lang="en-US"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dirty="0" smtClean="0"/>
              <a:t>Исследование взаимосвязей</a:t>
            </a:r>
            <a:endParaRPr lang="ru-RU" dirty="0"/>
          </a:p>
        </p:txBody>
      </p:sp>
      <p:graphicFrame>
        <p:nvGraphicFramePr>
          <p:cNvPr id="8" name="Group 58"/>
          <p:cNvGraphicFramePr>
            <a:graphicFrameLocks/>
          </p:cNvGraphicFramePr>
          <p:nvPr>
            <p:extLst>
              <p:ext uri="{D42A27DB-BD31-4B8C-83A1-F6EECF244321}">
                <p14:modId xmlns:p14="http://schemas.microsoft.com/office/powerpoint/2010/main" val="2465005197"/>
              </p:ext>
            </p:extLst>
          </p:nvPr>
        </p:nvGraphicFramePr>
        <p:xfrm>
          <a:off x="1494747" y="2076200"/>
          <a:ext cx="9240253" cy="2136776"/>
        </p:xfrm>
        <a:graphic>
          <a:graphicData uri="http://schemas.openxmlformats.org/drawingml/2006/table">
            <a:tbl>
              <a:tblPr/>
              <a:tblGrid>
                <a:gridCol w="2604994">
                  <a:extLst>
                    <a:ext uri="{9D8B030D-6E8A-4147-A177-3AD203B41FA5}">
                      <a16:colId xmlns:a16="http://schemas.microsoft.com/office/drawing/2014/main" val="20000"/>
                    </a:ext>
                  </a:extLst>
                </a:gridCol>
                <a:gridCol w="3323128">
                  <a:extLst>
                    <a:ext uri="{9D8B030D-6E8A-4147-A177-3AD203B41FA5}">
                      <a16:colId xmlns:a16="http://schemas.microsoft.com/office/drawing/2014/main" val="20001"/>
                    </a:ext>
                  </a:extLst>
                </a:gridCol>
                <a:gridCol w="3312131">
                  <a:extLst>
                    <a:ext uri="{9D8B030D-6E8A-4147-A177-3AD203B41FA5}">
                      <a16:colId xmlns:a16="http://schemas.microsoft.com/office/drawing/2014/main" val="20002"/>
                    </a:ext>
                  </a:extLst>
                </a:gridCol>
              </a:tblGrid>
              <a:tr h="72085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ru-RU" sz="2100" b="1" i="0" u="none" strike="noStrike" cap="none" normalizeH="0" baseline="0" dirty="0" smtClean="0">
                        <a:ln>
                          <a:noFill/>
                        </a:ln>
                        <a:solidFill>
                          <a:schemeClr val="tx1"/>
                        </a:solidFill>
                        <a:effectLst/>
                        <a:latin typeface="Arial"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100" b="1" i="0" u="none" strike="noStrike" cap="none" normalizeH="0" baseline="0" smtClean="0">
                          <a:ln>
                            <a:noFill/>
                          </a:ln>
                          <a:solidFill>
                            <a:schemeClr val="tx1"/>
                          </a:solidFill>
                          <a:effectLst/>
                          <a:latin typeface="Arial" charset="0"/>
                        </a:rPr>
                        <a:t>H</a:t>
                      </a:r>
                      <a:r>
                        <a:rPr kumimoji="0" lang="en-US" sz="2100" b="1" i="0" u="none" strike="noStrike" cap="none" normalizeH="0" baseline="-25000" smtClean="0">
                          <a:ln>
                            <a:noFill/>
                          </a:ln>
                          <a:solidFill>
                            <a:schemeClr val="tx1"/>
                          </a:solidFill>
                          <a:effectLst/>
                          <a:latin typeface="Arial" charset="0"/>
                        </a:rPr>
                        <a:t>0</a:t>
                      </a:r>
                      <a:r>
                        <a:rPr kumimoji="0" lang="en-US" sz="2100" b="1" i="0" u="none" strike="noStrike" cap="none" normalizeH="0" baseline="0" smtClean="0">
                          <a:ln>
                            <a:noFill/>
                          </a:ln>
                          <a:solidFill>
                            <a:schemeClr val="tx1"/>
                          </a:solidFill>
                          <a:effectLst/>
                          <a:latin typeface="Arial" charset="0"/>
                        </a:rPr>
                        <a:t> is true</a:t>
                      </a:r>
                      <a:endParaRPr kumimoji="0" lang="ru-RU" sz="2100" b="1" i="0" u="none" strike="noStrike" cap="none" normalizeH="0" baseline="0" dirty="0" smtClean="0">
                        <a:ln>
                          <a:noFill/>
                        </a:ln>
                        <a:solidFill>
                          <a:schemeClr val="tx1"/>
                        </a:solidFill>
                        <a:effectLst/>
                        <a:latin typeface="Arial" charset="0"/>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Arial" charset="0"/>
                        </a:rPr>
                        <a:t>H</a:t>
                      </a:r>
                      <a:r>
                        <a:rPr kumimoji="0" lang="en-US" sz="2100" b="1" i="0" u="none" strike="noStrike" cap="none" normalizeH="0" baseline="-25000" dirty="0" smtClean="0">
                          <a:ln>
                            <a:noFill/>
                          </a:ln>
                          <a:solidFill>
                            <a:schemeClr val="tx1"/>
                          </a:solidFill>
                          <a:effectLst/>
                          <a:latin typeface="Arial" charset="0"/>
                        </a:rPr>
                        <a:t>0</a:t>
                      </a:r>
                      <a:r>
                        <a:rPr kumimoji="0" lang="en-US" sz="2100" b="1" i="0" u="none" strike="noStrike" cap="none" normalizeH="0" baseline="0" dirty="0" smtClean="0">
                          <a:ln>
                            <a:noFill/>
                          </a:ln>
                          <a:solidFill>
                            <a:schemeClr val="tx1"/>
                          </a:solidFill>
                          <a:effectLst/>
                          <a:latin typeface="Arial" charset="0"/>
                        </a:rPr>
                        <a:t> is false</a:t>
                      </a:r>
                      <a:endParaRPr kumimoji="0" lang="ru-RU" sz="2100" b="1" i="0" u="none" strike="noStrike" cap="none" normalizeH="0" baseline="0" dirty="0" smtClean="0">
                        <a:ln>
                          <a:noFill/>
                        </a:ln>
                        <a:solidFill>
                          <a:schemeClr val="tx1"/>
                        </a:solidFill>
                        <a:effectLst/>
                        <a:latin typeface="Arial" charset="0"/>
                      </a:endParaRP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085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Arial" charset="0"/>
                        </a:rPr>
                        <a:t>H</a:t>
                      </a:r>
                      <a:r>
                        <a:rPr kumimoji="0" lang="en-US" sz="2100" b="1" i="0" u="none" strike="noStrike" cap="none" normalizeH="0" baseline="-25000" dirty="0" smtClean="0">
                          <a:ln>
                            <a:noFill/>
                          </a:ln>
                          <a:solidFill>
                            <a:schemeClr val="tx1"/>
                          </a:solidFill>
                          <a:effectLst/>
                          <a:latin typeface="Arial" charset="0"/>
                        </a:rPr>
                        <a:t>0</a:t>
                      </a:r>
                      <a:r>
                        <a:rPr kumimoji="0" lang="en-US" sz="2100" b="1" i="0" u="none" strike="noStrike" cap="none" normalizeH="0" baseline="0" dirty="0" smtClean="0">
                          <a:ln>
                            <a:noFill/>
                          </a:ln>
                          <a:solidFill>
                            <a:schemeClr val="tx1"/>
                          </a:solidFill>
                          <a:effectLst/>
                          <a:latin typeface="Arial" charset="0"/>
                        </a:rPr>
                        <a:t> is not rejected</a:t>
                      </a:r>
                      <a:endParaRPr kumimoji="0" lang="ru-RU" sz="2100" b="1" i="0" u="none" strike="noStrike" cap="none" normalizeH="0" baseline="0" dirty="0" smtClean="0">
                        <a:ln>
                          <a:noFill/>
                        </a:ln>
                        <a:solidFill>
                          <a:schemeClr val="tx1"/>
                        </a:solidFill>
                        <a:effectLst/>
                        <a:latin typeface="Arial" charset="0"/>
                      </a:endParaRP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smtClean="0">
                          <a:ln>
                            <a:noFill/>
                          </a:ln>
                          <a:solidFill>
                            <a:schemeClr val="tx1"/>
                          </a:solidFill>
                          <a:effectLst/>
                          <a:latin typeface="Arial" charset="0"/>
                        </a:rPr>
                        <a:t>H</a:t>
                      </a:r>
                      <a:r>
                        <a:rPr kumimoji="0" lang="en-US" sz="2100" b="0" i="0" u="none" strike="noStrike" cap="none" normalizeH="0" baseline="-25000" smtClean="0">
                          <a:ln>
                            <a:noFill/>
                          </a:ln>
                          <a:solidFill>
                            <a:schemeClr val="tx1"/>
                          </a:solidFill>
                          <a:effectLst/>
                          <a:latin typeface="Arial" charset="0"/>
                        </a:rPr>
                        <a:t>0</a:t>
                      </a:r>
                      <a:r>
                        <a:rPr kumimoji="0" lang="en-US" sz="2100" b="0" i="0" u="none" strike="noStrike" cap="none" normalizeH="0" baseline="0" smtClean="0">
                          <a:ln>
                            <a:noFill/>
                          </a:ln>
                          <a:solidFill>
                            <a:schemeClr val="tx1"/>
                          </a:solidFill>
                          <a:effectLst/>
                          <a:latin typeface="Arial" charset="0"/>
                        </a:rPr>
                        <a:t> is not rejected correctly</a:t>
                      </a:r>
                      <a:endParaRPr kumimoji="0" lang="ru-RU" sz="2100" b="0" i="0" u="none" strike="noStrike" cap="none" normalizeH="0" baseline="0" dirty="0" smtClean="0">
                        <a:ln>
                          <a:noFill/>
                        </a:ln>
                        <a:solidFill>
                          <a:schemeClr val="tx1"/>
                        </a:solidFill>
                        <a:effectLst/>
                        <a:latin typeface="Arial" charset="0"/>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Arial" charset="0"/>
                        </a:rPr>
                        <a:t>Type 2 error</a:t>
                      </a:r>
                      <a:endParaRPr kumimoji="0" lang="ru-RU" sz="2100" b="1" i="0" u="none" strike="noStrike" cap="none" normalizeH="0" baseline="0" dirty="0" smtClean="0">
                        <a:ln>
                          <a:noFill/>
                        </a:ln>
                        <a:solidFill>
                          <a:schemeClr val="tx1"/>
                        </a:solidFill>
                        <a:effectLst/>
                        <a:latin typeface="Arial" charset="0"/>
                      </a:endParaRP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506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Arial" charset="0"/>
                        </a:rPr>
                        <a:t>H</a:t>
                      </a:r>
                      <a:r>
                        <a:rPr kumimoji="0" lang="en-US" sz="2100" b="1" i="0" u="none" strike="noStrike" cap="none" normalizeH="0" baseline="-25000" dirty="0" smtClean="0">
                          <a:ln>
                            <a:noFill/>
                          </a:ln>
                          <a:solidFill>
                            <a:schemeClr val="tx1"/>
                          </a:solidFill>
                          <a:effectLst/>
                          <a:latin typeface="Arial" charset="0"/>
                        </a:rPr>
                        <a:t>0</a:t>
                      </a:r>
                      <a:r>
                        <a:rPr kumimoji="0" lang="en-US" sz="2100" b="1" i="0" u="none" strike="noStrike" cap="none" normalizeH="0" baseline="0" dirty="0" smtClean="0">
                          <a:ln>
                            <a:noFill/>
                          </a:ln>
                          <a:solidFill>
                            <a:schemeClr val="tx1"/>
                          </a:solidFill>
                          <a:effectLst/>
                          <a:latin typeface="Arial" charset="0"/>
                        </a:rPr>
                        <a:t> is rejected</a:t>
                      </a:r>
                      <a:endParaRPr kumimoji="0" lang="ru-RU" sz="2100" b="1" i="0" u="none" strike="noStrike" cap="none" normalizeH="0" baseline="0" dirty="0" smtClean="0">
                        <a:ln>
                          <a:noFill/>
                        </a:ln>
                        <a:solidFill>
                          <a:schemeClr val="tx1"/>
                        </a:solidFill>
                        <a:effectLst/>
                        <a:latin typeface="Arial" charset="0"/>
                      </a:endParaRP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100" b="1" i="0" u="none" strike="noStrike" cap="none" normalizeH="0" baseline="0" dirty="0" smtClean="0">
                          <a:ln>
                            <a:noFill/>
                          </a:ln>
                          <a:solidFill>
                            <a:schemeClr val="tx1"/>
                          </a:solidFill>
                          <a:effectLst/>
                          <a:latin typeface="Arial" charset="0"/>
                        </a:rPr>
                        <a:t>Type 1 error</a:t>
                      </a:r>
                      <a:endParaRPr kumimoji="0" lang="ru-RU" sz="2100" b="1" i="0" u="none" strike="noStrike" cap="none" normalizeH="0" baseline="0" dirty="0" smtClean="0">
                        <a:ln>
                          <a:noFill/>
                        </a:ln>
                        <a:solidFill>
                          <a:schemeClr val="tx1"/>
                        </a:solidFill>
                        <a:effectLst/>
                        <a:latin typeface="Arial" charset="0"/>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dirty="0" smtClean="0">
                          <a:ln>
                            <a:noFill/>
                          </a:ln>
                          <a:solidFill>
                            <a:schemeClr val="tx1"/>
                          </a:solidFill>
                          <a:effectLst/>
                          <a:latin typeface="Arial" charset="0"/>
                        </a:rPr>
                        <a:t>H</a:t>
                      </a:r>
                      <a:r>
                        <a:rPr kumimoji="0" lang="en-US" sz="2100" b="0" i="0" u="none" strike="noStrike" cap="none" normalizeH="0" baseline="-25000" dirty="0" smtClean="0">
                          <a:ln>
                            <a:noFill/>
                          </a:ln>
                          <a:solidFill>
                            <a:schemeClr val="tx1"/>
                          </a:solidFill>
                          <a:effectLst/>
                          <a:latin typeface="Arial" charset="0"/>
                        </a:rPr>
                        <a:t>0 </a:t>
                      </a:r>
                      <a:r>
                        <a:rPr kumimoji="0" lang="en-US" sz="2100" b="0" i="0" u="none" strike="noStrike" cap="none" normalizeH="0" baseline="0" dirty="0" smtClean="0">
                          <a:ln>
                            <a:noFill/>
                          </a:ln>
                          <a:solidFill>
                            <a:schemeClr val="tx1"/>
                          </a:solidFill>
                          <a:effectLst/>
                          <a:latin typeface="Arial" charset="0"/>
                        </a:rPr>
                        <a:t>is rejected correctly</a:t>
                      </a:r>
                      <a:endParaRPr kumimoji="0" lang="ru-RU" sz="2100" b="0" i="0" u="none" strike="noStrike" cap="none" normalizeH="0" baseline="0" dirty="0" smtClean="0">
                        <a:ln>
                          <a:noFill/>
                        </a:ln>
                        <a:solidFill>
                          <a:schemeClr val="tx1"/>
                        </a:solidFill>
                        <a:effectLst/>
                        <a:latin typeface="Arial" charset="0"/>
                      </a:endParaRP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705623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dirty="0" smtClean="0"/>
              <a:t>МАГОЛЕГО «Анализ данных»</a:t>
            </a:r>
            <a:endParaRPr lang="ru-RU" dirty="0"/>
          </a:p>
        </p:txBody>
      </p:sp>
      <p:sp>
        <p:nvSpPr>
          <p:cNvPr id="3" name="Текст 2"/>
          <p:cNvSpPr>
            <a:spLocks noGrp="1"/>
          </p:cNvSpPr>
          <p:nvPr>
            <p:ph type="body" sz="quarter" idx="14"/>
          </p:nvPr>
        </p:nvSpPr>
        <p:spPr/>
        <p:txBody>
          <a:bodyPr/>
          <a:lstStyle/>
          <a:p>
            <a:r>
              <a:rPr lang="ru-RU" dirty="0" smtClean="0"/>
              <a:t>Лекция 2</a:t>
            </a:r>
            <a:endParaRPr lang="ru-RU" dirty="0"/>
          </a:p>
        </p:txBody>
      </p:sp>
      <p:sp>
        <p:nvSpPr>
          <p:cNvPr id="4" name="Заголовок 3"/>
          <p:cNvSpPr>
            <a:spLocks noGrp="1"/>
          </p:cNvSpPr>
          <p:nvPr>
            <p:ph type="title"/>
          </p:nvPr>
        </p:nvSpPr>
        <p:spPr>
          <a:xfrm>
            <a:off x="585897" y="1396991"/>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Type I and Type II errors</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ru-RU" dirty="0" smtClean="0"/>
              <a:t>Исследование взаимосвязей</a:t>
            </a:r>
            <a:endParaRPr lang="ru-RU" dirty="0"/>
          </a:p>
        </p:txBody>
      </p:sp>
      <p:pic>
        <p:nvPicPr>
          <p:cNvPr id="1026" name="Picture 2" descr="Type - I Error &amp;amp; Type - II Error: Pregnancy test analogy - is it legit? -  Economics Stack Ex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103" y="2174016"/>
            <a:ext cx="5953125"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369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dirty="0" smtClean="0"/>
              <a:t>МАГОЛЕГО «Анализ данных»</a:t>
            </a:r>
            <a:endParaRPr lang="ru-RU" dirty="0"/>
          </a:p>
        </p:txBody>
      </p:sp>
      <p:sp>
        <p:nvSpPr>
          <p:cNvPr id="3" name="Текст 2"/>
          <p:cNvSpPr>
            <a:spLocks noGrp="1"/>
          </p:cNvSpPr>
          <p:nvPr>
            <p:ph type="body" sz="quarter" idx="14"/>
          </p:nvPr>
        </p:nvSpPr>
        <p:spPr/>
        <p:txBody>
          <a:bodyPr/>
          <a:lstStyle/>
          <a:p>
            <a:r>
              <a:rPr lang="ru-RU" dirty="0" smtClean="0"/>
              <a:t>Лекция 2</a:t>
            </a:r>
            <a:endParaRPr lang="ru-RU" dirty="0"/>
          </a:p>
        </p:txBody>
      </p:sp>
      <p:sp>
        <p:nvSpPr>
          <p:cNvPr id="6" name="Текст 5"/>
          <p:cNvSpPr>
            <a:spLocks noGrp="1"/>
          </p:cNvSpPr>
          <p:nvPr>
            <p:ph type="body" sz="quarter" idx="15"/>
          </p:nvPr>
        </p:nvSpPr>
        <p:spPr/>
        <p:txBody>
          <a:bodyPr/>
          <a:lstStyle/>
          <a:p>
            <a:r>
              <a:rPr lang="ru-RU" dirty="0" smtClean="0"/>
              <a:t>Исследование взаимосвязей</a:t>
            </a:r>
            <a:endParaRPr lang="ru-RU" dirty="0"/>
          </a:p>
        </p:txBody>
      </p:sp>
      <p:pic>
        <p:nvPicPr>
          <p:cNvPr id="7" name="Рисунок 6"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906" y="1219200"/>
            <a:ext cx="8191747" cy="5471075"/>
          </a:xfrm>
          <a:prstGeom prst="rect">
            <a:avLst/>
          </a:prstGeom>
        </p:spPr>
      </p:pic>
    </p:spTree>
    <p:extLst>
      <p:ext uri="{BB962C8B-B14F-4D97-AF65-F5344CB8AC3E}">
        <p14:creationId xmlns:p14="http://schemas.microsoft.com/office/powerpoint/2010/main" val="28485212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207160"/>
            <a:ext cx="11057955" cy="777025"/>
          </a:xfrm>
        </p:spPr>
        <p:txBody>
          <a:bodyPr>
            <a:noAutofit/>
          </a:bodyPr>
          <a:lstStyle/>
          <a:p>
            <a:r>
              <a:rPr lang="en-US" sz="3000" b="1" dirty="0">
                <a:solidFill>
                  <a:schemeClr val="tx2">
                    <a:satMod val="130000"/>
                  </a:schemeClr>
                </a:solidFill>
                <a:latin typeface="Arial" panose="020B0604020202020204" pitchFamily="34" charset="0"/>
                <a:cs typeface="Arial" panose="020B0604020202020204" pitchFamily="34" charset="0"/>
              </a:rPr>
              <a:t>Select an appropriate test to analyze the relationship between variables</a:t>
            </a:r>
            <a:endParaRPr lang="ru-RU" sz="30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81" y="2314726"/>
            <a:ext cx="11057971" cy="3745092"/>
          </a:xfrm>
        </p:spPr>
        <p:txBody>
          <a:bodyPr numCol="1"/>
          <a:lstStyle/>
          <a:p>
            <a:pPr marL="82296" algn="just">
              <a:defRPr/>
            </a:pPr>
            <a:r>
              <a:rPr lang="en-US" sz="2400" b="1" i="1" dirty="0" smtClean="0">
                <a:solidFill>
                  <a:schemeClr val="bg2">
                    <a:lumMod val="10000"/>
                  </a:schemeClr>
                </a:solidFill>
                <a:latin typeface="Arial" panose="020B0604020202020204" pitchFamily="34" charset="0"/>
                <a:cs typeface="Arial" panose="020B0604020202020204" pitchFamily="34" charset="0"/>
              </a:rPr>
              <a:t>Step </a:t>
            </a:r>
            <a:r>
              <a:rPr lang="en-US" sz="2400" b="1" i="1" dirty="0">
                <a:solidFill>
                  <a:schemeClr val="bg2">
                    <a:lumMod val="10000"/>
                  </a:schemeClr>
                </a:solidFill>
                <a:latin typeface="Arial" panose="020B0604020202020204" pitchFamily="34" charset="0"/>
                <a:cs typeface="Arial" panose="020B0604020202020204" pitchFamily="34" charset="0"/>
              </a:rPr>
              <a:t>1: purpose of the research</a:t>
            </a:r>
          </a:p>
          <a:p>
            <a:pPr marL="82296" algn="just">
              <a:defRPr/>
            </a:pPr>
            <a:r>
              <a:rPr lang="en-US" sz="2400" dirty="0">
                <a:solidFill>
                  <a:schemeClr val="bg2">
                    <a:lumMod val="10000"/>
                  </a:schemeClr>
                </a:solidFill>
                <a:latin typeface="Arial" panose="020B0604020202020204" pitchFamily="34" charset="0"/>
                <a:cs typeface="Arial" panose="020B0604020202020204" pitchFamily="34" charset="0"/>
              </a:rPr>
              <a:t>To select an appropriate test you should specify the purpose of your research. There are two possible major purposes: </a:t>
            </a:r>
            <a:r>
              <a:rPr lang="en-US" sz="2400" b="1" dirty="0">
                <a:solidFill>
                  <a:schemeClr val="bg2">
                    <a:lumMod val="10000"/>
                  </a:schemeClr>
                </a:solidFill>
                <a:latin typeface="Arial" panose="020B0604020202020204" pitchFamily="34" charset="0"/>
                <a:cs typeface="Arial" panose="020B0604020202020204" pitchFamily="34" charset="0"/>
              </a:rPr>
              <a:t>comparison</a:t>
            </a:r>
            <a:r>
              <a:rPr lang="en-US" sz="2400" dirty="0">
                <a:solidFill>
                  <a:schemeClr val="bg2">
                    <a:lumMod val="10000"/>
                  </a:schemeClr>
                </a:solidFill>
                <a:latin typeface="Arial" panose="020B0604020202020204" pitchFamily="34" charset="0"/>
                <a:cs typeface="Arial" panose="020B0604020202020204" pitchFamily="34" charset="0"/>
              </a:rPr>
              <a:t> or </a:t>
            </a:r>
            <a:r>
              <a:rPr lang="en-US" sz="2400" b="1" dirty="0">
                <a:solidFill>
                  <a:schemeClr val="bg2">
                    <a:lumMod val="10000"/>
                  </a:schemeClr>
                </a:solidFill>
                <a:latin typeface="Arial" panose="020B0604020202020204" pitchFamily="34" charset="0"/>
                <a:cs typeface="Arial" panose="020B0604020202020204" pitchFamily="34" charset="0"/>
              </a:rPr>
              <a:t>relationship</a:t>
            </a:r>
            <a:r>
              <a:rPr lang="en-US" sz="2400" dirty="0">
                <a:solidFill>
                  <a:schemeClr val="bg2">
                    <a:lumMod val="10000"/>
                  </a:schemeClr>
                </a:solidFill>
                <a:latin typeface="Arial" panose="020B0604020202020204" pitchFamily="34" charset="0"/>
                <a:cs typeface="Arial" panose="020B0604020202020204" pitchFamily="34" charset="0"/>
              </a:rPr>
              <a:t>.</a:t>
            </a:r>
          </a:p>
          <a:p>
            <a:pPr marL="82296" algn="just">
              <a:defRPr/>
            </a:pPr>
            <a:r>
              <a:rPr lang="en-US" sz="2400" b="1" dirty="0" smtClean="0">
                <a:solidFill>
                  <a:schemeClr val="bg2">
                    <a:lumMod val="10000"/>
                  </a:schemeClr>
                </a:solidFill>
                <a:latin typeface="Arial" panose="020B0604020202020204" pitchFamily="34" charset="0"/>
                <a:cs typeface="Arial" panose="020B0604020202020204" pitchFamily="34" charset="0"/>
              </a:rPr>
              <a:t>Comparison</a:t>
            </a:r>
            <a:r>
              <a:rPr lang="en-US" sz="2400" dirty="0" smtClean="0">
                <a:solidFill>
                  <a:schemeClr val="bg2">
                    <a:lumMod val="10000"/>
                  </a:schemeClr>
                </a:solidFill>
                <a:latin typeface="Arial" panose="020B0604020202020204" pitchFamily="34" charset="0"/>
                <a:cs typeface="Arial" panose="020B0604020202020204" pitchFamily="34" charset="0"/>
              </a:rPr>
              <a:t>  </a:t>
            </a:r>
            <a:r>
              <a:rPr lang="en-US" sz="2400" dirty="0">
                <a:solidFill>
                  <a:schemeClr val="bg2">
                    <a:lumMod val="10000"/>
                  </a:schemeClr>
                </a:solidFill>
                <a:latin typeface="Arial" panose="020B0604020202020204" pitchFamily="34" charset="0"/>
                <a:cs typeface="Arial" panose="020B0604020202020204" pitchFamily="34" charset="0"/>
              </a:rPr>
              <a:t>tries to understand whether there is a difference between the groups. For example, grades of boys vs grades of girls, results of control group vs results of treatment group, the distribution of salary vs normal distribution. We can compare the variables’ values in 2 or more groups. </a:t>
            </a:r>
          </a:p>
          <a:p>
            <a:pPr marL="82296" algn="just">
              <a:defRPr/>
            </a:pPr>
            <a:r>
              <a:rPr lang="en-US" sz="2400" b="1" dirty="0">
                <a:solidFill>
                  <a:schemeClr val="bg2">
                    <a:lumMod val="10000"/>
                  </a:schemeClr>
                </a:solidFill>
                <a:latin typeface="Arial" panose="020B0604020202020204" pitchFamily="34" charset="0"/>
                <a:cs typeface="Arial" panose="020B0604020202020204" pitchFamily="34" charset="0"/>
              </a:rPr>
              <a:t>Relationship</a:t>
            </a:r>
            <a:r>
              <a:rPr lang="en-US" sz="2400" dirty="0">
                <a:solidFill>
                  <a:schemeClr val="bg2">
                    <a:lumMod val="10000"/>
                  </a:schemeClr>
                </a:solidFill>
                <a:latin typeface="Arial" panose="020B0604020202020204" pitchFamily="34" charset="0"/>
                <a:cs typeface="Arial" panose="020B0604020202020204" pitchFamily="34" charset="0"/>
              </a:rPr>
              <a:t> tries to find a connection, for example, relation between age an salary, </a:t>
            </a:r>
            <a:r>
              <a:rPr lang="fr-FR" sz="2400" dirty="0">
                <a:solidFill>
                  <a:schemeClr val="bg2">
                    <a:lumMod val="10000"/>
                  </a:schemeClr>
                </a:solidFill>
                <a:latin typeface="Arial" panose="020B0604020202020204" pitchFamily="34" charset="0"/>
                <a:cs typeface="Arial" panose="020B0604020202020204" pitchFamily="34" charset="0"/>
              </a:rPr>
              <a:t>advertising budget and income.</a:t>
            </a:r>
            <a:endParaRPr lang="en-US" sz="2400" dirty="0">
              <a:solidFill>
                <a:schemeClr val="bg2">
                  <a:lumMod val="10000"/>
                </a:schemeClr>
              </a:solidFill>
              <a:latin typeface="Arial" panose="020B0604020202020204" pitchFamily="34" charset="0"/>
              <a:cs typeface="Arial" panose="020B0604020202020204" pitchFamily="34" charset="0"/>
            </a:endParaRPr>
          </a:p>
          <a:p>
            <a:pPr marL="80963" algn="just"/>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721528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Contingency table</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30676"/>
            <a:ext cx="11057971" cy="3745092"/>
          </a:xfrm>
        </p:spPr>
        <p:txBody>
          <a:bodyPr numCol="1"/>
          <a:lstStyle/>
          <a:p>
            <a:pPr marL="342900" indent="-342900" algn="just">
              <a:spcAft>
                <a:spcPts val="1200"/>
              </a:spcAft>
              <a:buFont typeface="Arial" panose="020B0604020202020204" pitchFamily="34" charset="0"/>
              <a:buChar char="•"/>
              <a:defRPr/>
            </a:pPr>
            <a:r>
              <a:rPr lang="en-US" sz="2700" dirty="0" smtClean="0">
                <a:solidFill>
                  <a:schemeClr val="bg2">
                    <a:lumMod val="10000"/>
                  </a:schemeClr>
                </a:solidFill>
                <a:latin typeface="Arial" panose="020B0604020202020204" pitchFamily="34" charset="0"/>
                <a:cs typeface="Arial" panose="020B0604020202020204" pitchFamily="34" charset="0"/>
              </a:rPr>
              <a:t>Relationship </a:t>
            </a:r>
            <a:r>
              <a:rPr lang="en-US" sz="2700" dirty="0">
                <a:solidFill>
                  <a:schemeClr val="bg2">
                    <a:lumMod val="10000"/>
                  </a:schemeClr>
                </a:solidFill>
                <a:latin typeface="Arial" panose="020B0604020202020204" pitchFamily="34" charset="0"/>
                <a:cs typeface="Arial" panose="020B0604020202020204" pitchFamily="34" charset="0"/>
              </a:rPr>
              <a:t>between categorical variables (nominal or ordinal) could be represented by a contingency table. </a:t>
            </a:r>
          </a:p>
          <a:p>
            <a:pPr marL="342900" indent="-342900" algn="just">
              <a:spcAft>
                <a:spcPts val="1200"/>
              </a:spcAft>
              <a:buFont typeface="Arial" panose="020B0604020202020204" pitchFamily="34" charset="0"/>
              <a:buChar char="•"/>
              <a:defRPr/>
            </a:pPr>
            <a:r>
              <a:rPr lang="en-US" sz="2700" dirty="0" smtClean="0">
                <a:solidFill>
                  <a:schemeClr val="bg2">
                    <a:lumMod val="10000"/>
                  </a:schemeClr>
                </a:solidFill>
                <a:latin typeface="Arial" panose="020B0604020202020204" pitchFamily="34" charset="0"/>
                <a:cs typeface="Arial" panose="020B0604020202020204" pitchFamily="34" charset="0"/>
              </a:rPr>
              <a:t>The </a:t>
            </a:r>
            <a:r>
              <a:rPr lang="en-US" sz="2700" dirty="0">
                <a:solidFill>
                  <a:schemeClr val="bg2">
                    <a:lumMod val="10000"/>
                  </a:schemeClr>
                </a:solidFill>
                <a:latin typeface="Arial" panose="020B0604020202020204" pitchFamily="34" charset="0"/>
                <a:cs typeface="Arial" panose="020B0604020202020204" pitchFamily="34" charset="0"/>
              </a:rPr>
              <a:t>contingency tables could help to reveal the existence of statistical, but not causal relationship</a:t>
            </a:r>
            <a:r>
              <a:rPr lang="ru-RU" sz="2700" dirty="0">
                <a:solidFill>
                  <a:schemeClr val="bg2">
                    <a:lumMod val="10000"/>
                  </a:schemeClr>
                </a:solidFill>
                <a:latin typeface="Arial" panose="020B0604020202020204" pitchFamily="34" charset="0"/>
                <a:cs typeface="Arial" panose="020B0604020202020204" pitchFamily="34" charset="0"/>
              </a:rPr>
              <a:t>. </a:t>
            </a:r>
          </a:p>
          <a:p>
            <a:pPr marL="342900" indent="-342900" algn="just">
              <a:spcAft>
                <a:spcPts val="1200"/>
              </a:spcAft>
              <a:buFont typeface="Arial" panose="020B0604020202020204" pitchFamily="34" charset="0"/>
              <a:buChar char="•"/>
              <a:defRPr/>
            </a:pPr>
            <a:r>
              <a:rPr lang="en-US" sz="2700" dirty="0" smtClean="0">
                <a:solidFill>
                  <a:schemeClr val="bg2">
                    <a:lumMod val="10000"/>
                  </a:schemeClr>
                </a:solidFill>
                <a:latin typeface="Arial" panose="020B0604020202020204" pitchFamily="34" charset="0"/>
                <a:cs typeface="Arial" panose="020B0604020202020204" pitchFamily="34" charset="0"/>
              </a:rPr>
              <a:t>Together </a:t>
            </a:r>
            <a:r>
              <a:rPr lang="en-US" sz="2700" dirty="0">
                <a:solidFill>
                  <a:schemeClr val="bg2">
                    <a:lumMod val="10000"/>
                  </a:schemeClr>
                </a:solidFill>
                <a:latin typeface="Arial" panose="020B0604020202020204" pitchFamily="34" charset="0"/>
                <a:cs typeface="Arial" panose="020B0604020202020204" pitchFamily="34" charset="0"/>
              </a:rPr>
              <a:t>with the contingency tables  different  coefficients that evaluate the force of the variable relationship could be </a:t>
            </a:r>
            <a:r>
              <a:rPr lang="en-US" sz="2700" dirty="0" smtClean="0">
                <a:solidFill>
                  <a:schemeClr val="bg2">
                    <a:lumMod val="10000"/>
                  </a:schemeClr>
                </a:solidFill>
                <a:latin typeface="Arial" panose="020B0604020202020204" pitchFamily="34" charset="0"/>
                <a:cs typeface="Arial" panose="020B0604020202020204" pitchFamily="34" charset="0"/>
              </a:rPr>
              <a:t>calculated.</a:t>
            </a: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2747088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271328"/>
            <a:ext cx="11057955" cy="777025"/>
          </a:xfrm>
        </p:spPr>
        <p:txBody>
          <a:bodyPr>
            <a:noAutofit/>
          </a:bodyPr>
          <a:lstStyle/>
          <a:p>
            <a:r>
              <a:rPr lang="en-US" sz="3000" b="1" dirty="0">
                <a:solidFill>
                  <a:schemeClr val="tx2">
                    <a:satMod val="130000"/>
                  </a:schemeClr>
                </a:solidFill>
                <a:latin typeface="Arial" panose="020B0604020202020204" pitchFamily="34" charset="0"/>
                <a:cs typeface="Arial" panose="020B0604020202020204" pitchFamily="34" charset="0"/>
              </a:rPr>
              <a:t>Select an appropriate test to analyze the relationship between variables</a:t>
            </a:r>
            <a:endParaRPr lang="ru-RU" sz="30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81" y="2427020"/>
            <a:ext cx="11057971" cy="3745092"/>
          </a:xfrm>
        </p:spPr>
        <p:txBody>
          <a:bodyPr numCol="1"/>
          <a:lstStyle/>
          <a:p>
            <a:pPr marL="82296" algn="just">
              <a:defRPr/>
            </a:pPr>
            <a:r>
              <a:rPr lang="en-US" sz="2400" b="1" i="1" dirty="0">
                <a:solidFill>
                  <a:schemeClr val="bg2">
                    <a:lumMod val="10000"/>
                  </a:schemeClr>
                </a:solidFill>
                <a:latin typeface="Arial" panose="020B0604020202020204" pitchFamily="34" charset="0"/>
                <a:cs typeface="Arial" panose="020B0604020202020204" pitchFamily="34" charset="0"/>
              </a:rPr>
              <a:t>Step 2: type of data</a:t>
            </a:r>
          </a:p>
          <a:p>
            <a:pPr marL="82296" algn="just">
              <a:defRPr/>
            </a:pPr>
            <a:r>
              <a:rPr lang="en-US" sz="2400" dirty="0" smtClean="0">
                <a:solidFill>
                  <a:schemeClr val="bg2">
                    <a:lumMod val="10000"/>
                  </a:schemeClr>
                </a:solidFill>
                <a:latin typeface="Arial" panose="020B0604020202020204" pitchFamily="34" charset="0"/>
                <a:cs typeface="Arial" panose="020B0604020202020204" pitchFamily="34" charset="0"/>
              </a:rPr>
              <a:t>We </a:t>
            </a:r>
            <a:r>
              <a:rPr lang="en-US" sz="2400" dirty="0">
                <a:solidFill>
                  <a:schemeClr val="bg2">
                    <a:lumMod val="10000"/>
                  </a:schemeClr>
                </a:solidFill>
                <a:latin typeface="Arial" panose="020B0604020202020204" pitchFamily="34" charset="0"/>
                <a:cs typeface="Arial" panose="020B0604020202020204" pitchFamily="34" charset="0"/>
              </a:rPr>
              <a:t>should consider the type of the data we are looking at. We could have </a:t>
            </a:r>
            <a:r>
              <a:rPr lang="en-US" sz="2400" b="1" dirty="0">
                <a:solidFill>
                  <a:schemeClr val="bg2">
                    <a:lumMod val="10000"/>
                  </a:schemeClr>
                </a:solidFill>
                <a:latin typeface="Arial" panose="020B0604020202020204" pitchFamily="34" charset="0"/>
                <a:cs typeface="Arial" panose="020B0604020202020204" pitchFamily="34" charset="0"/>
              </a:rPr>
              <a:t>categorical</a:t>
            </a:r>
            <a:r>
              <a:rPr lang="en-US" sz="2400" dirty="0">
                <a:solidFill>
                  <a:schemeClr val="bg2">
                    <a:lumMod val="10000"/>
                  </a:schemeClr>
                </a:solidFill>
                <a:latin typeface="Arial" panose="020B0604020202020204" pitchFamily="34" charset="0"/>
                <a:cs typeface="Arial" panose="020B0604020202020204" pitchFamily="34" charset="0"/>
              </a:rPr>
              <a:t> (qualitative characteristics) or </a:t>
            </a:r>
            <a:r>
              <a:rPr lang="en-US" sz="2400" b="1" dirty="0">
                <a:solidFill>
                  <a:schemeClr val="bg2">
                    <a:lumMod val="10000"/>
                  </a:schemeClr>
                </a:solidFill>
                <a:latin typeface="Arial" panose="020B0604020202020204" pitchFamily="34" charset="0"/>
                <a:cs typeface="Arial" panose="020B0604020202020204" pitchFamily="34" charset="0"/>
              </a:rPr>
              <a:t>continuous</a:t>
            </a:r>
            <a:r>
              <a:rPr lang="en-US" sz="2400" dirty="0">
                <a:solidFill>
                  <a:schemeClr val="bg2">
                    <a:lumMod val="10000"/>
                  </a:schemeClr>
                </a:solidFill>
                <a:latin typeface="Arial" panose="020B0604020202020204" pitchFamily="34" charset="0"/>
                <a:cs typeface="Arial" panose="020B0604020202020204" pitchFamily="34" charset="0"/>
              </a:rPr>
              <a:t> (quantitative or numerical) data</a:t>
            </a:r>
            <a:r>
              <a:rPr lang="en-US" sz="2400" dirty="0" smtClean="0">
                <a:solidFill>
                  <a:schemeClr val="bg2">
                    <a:lumMod val="10000"/>
                  </a:schemeClr>
                </a:solidFill>
                <a:latin typeface="Arial" panose="020B0604020202020204" pitchFamily="34" charset="0"/>
                <a:cs typeface="Arial" panose="020B0604020202020204" pitchFamily="34" charset="0"/>
              </a:rPr>
              <a:t>.</a:t>
            </a:r>
            <a:endParaRPr lang="en-US" sz="2400" dirty="0">
              <a:solidFill>
                <a:schemeClr val="bg2">
                  <a:lumMod val="10000"/>
                </a:schemeClr>
              </a:solidFill>
              <a:latin typeface="Arial" panose="020B0604020202020204" pitchFamily="34" charset="0"/>
              <a:cs typeface="Arial" panose="020B0604020202020204" pitchFamily="34" charset="0"/>
            </a:endParaRPr>
          </a:p>
          <a:p>
            <a:pPr marL="82296" algn="just">
              <a:defRPr/>
            </a:pPr>
            <a:r>
              <a:rPr lang="en-US" sz="2400" dirty="0">
                <a:solidFill>
                  <a:schemeClr val="bg2">
                    <a:lumMod val="10000"/>
                  </a:schemeClr>
                </a:solidFill>
                <a:latin typeface="Arial" panose="020B0604020202020204" pitchFamily="34" charset="0"/>
                <a:cs typeface="Arial" panose="020B0604020202020204" pitchFamily="34" charset="0"/>
              </a:rPr>
              <a:t>Once you have defined the purpose of the research and the type of the data you have you can select from 3 main families of statistical tests:</a:t>
            </a:r>
          </a:p>
          <a:p>
            <a:pPr marL="425196" indent="-342900" algn="just">
              <a:buFont typeface="Arial" panose="020B0604020202020204" pitchFamily="34" charset="0"/>
              <a:buChar char="•"/>
              <a:defRPr/>
            </a:pPr>
            <a:r>
              <a:rPr lang="en-US" sz="2400" b="1" dirty="0">
                <a:solidFill>
                  <a:schemeClr val="bg2">
                    <a:lumMod val="10000"/>
                  </a:schemeClr>
                </a:solidFill>
                <a:latin typeface="Arial" panose="020B0604020202020204" pitchFamily="34" charset="0"/>
                <a:cs typeface="Arial" panose="020B0604020202020204" pitchFamily="34" charset="0"/>
              </a:rPr>
              <a:t>Chi-Squared</a:t>
            </a:r>
          </a:p>
          <a:p>
            <a:pPr marL="425196" indent="-342900" algn="just">
              <a:buFont typeface="Arial" panose="020B0604020202020204" pitchFamily="34" charset="0"/>
              <a:buChar char="•"/>
              <a:defRPr/>
            </a:pPr>
            <a:r>
              <a:rPr lang="en-US" sz="2400" b="1" dirty="0">
                <a:solidFill>
                  <a:schemeClr val="bg2">
                    <a:lumMod val="10000"/>
                  </a:schemeClr>
                </a:solidFill>
                <a:latin typeface="Arial" panose="020B0604020202020204" pitchFamily="34" charset="0"/>
                <a:cs typeface="Arial" panose="020B0604020202020204" pitchFamily="34" charset="0"/>
              </a:rPr>
              <a:t>Correlation</a:t>
            </a:r>
          </a:p>
          <a:p>
            <a:pPr marL="425196" indent="-342900" algn="just">
              <a:buFont typeface="Arial" panose="020B0604020202020204" pitchFamily="34" charset="0"/>
              <a:buChar char="•"/>
              <a:defRPr/>
            </a:pPr>
            <a:r>
              <a:rPr lang="en-US" sz="2400" b="1" dirty="0">
                <a:solidFill>
                  <a:schemeClr val="bg2">
                    <a:lumMod val="10000"/>
                  </a:schemeClr>
                </a:solidFill>
                <a:latin typeface="Arial" panose="020B0604020202020204" pitchFamily="34" charset="0"/>
                <a:cs typeface="Arial" panose="020B0604020202020204" pitchFamily="34" charset="0"/>
              </a:rPr>
              <a:t>t-test/ANOVA</a:t>
            </a:r>
          </a:p>
          <a:p>
            <a:pPr marL="80963" algn="just"/>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8711876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C</a:t>
            </a:r>
            <a:r>
              <a:rPr lang="en-US" sz="3500" b="1" dirty="0" smtClean="0">
                <a:solidFill>
                  <a:schemeClr val="tx2">
                    <a:satMod val="130000"/>
                  </a:schemeClr>
                </a:solidFill>
                <a:latin typeface="Arial" panose="020B0604020202020204" pitchFamily="34" charset="0"/>
                <a:cs typeface="Arial" panose="020B0604020202020204" pitchFamily="34" charset="0"/>
              </a:rPr>
              <a:t>hi-squared </a:t>
            </a:r>
            <a:r>
              <a:rPr lang="en-US" sz="3500" b="1" dirty="0">
                <a:solidFill>
                  <a:schemeClr val="tx2">
                    <a:satMod val="130000"/>
                  </a:schemeClr>
                </a:solidFill>
                <a:latin typeface="Arial" panose="020B0604020202020204" pitchFamily="34" charset="0"/>
                <a:cs typeface="Arial" panose="020B0604020202020204" pitchFamily="34" charset="0"/>
              </a:rPr>
              <a:t>statistical test</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234416"/>
            <a:ext cx="11057971" cy="1583606"/>
          </a:xfrm>
        </p:spPr>
        <p:txBody>
          <a:bodyPr numCol="1"/>
          <a:lstStyle/>
          <a:p>
            <a:pPr marL="82296" algn="just">
              <a:defRPr/>
            </a:pPr>
            <a:r>
              <a:rPr lang="ru-RU" sz="2400" dirty="0" smtClean="0">
                <a:solidFill>
                  <a:schemeClr val="bg2">
                    <a:lumMod val="10000"/>
                  </a:schemeClr>
                </a:solidFill>
              </a:rPr>
              <a:t>	</a:t>
            </a:r>
            <a:r>
              <a:rPr lang="en-US" sz="2500" dirty="0" smtClean="0">
                <a:solidFill>
                  <a:schemeClr val="bg2">
                    <a:lumMod val="10000"/>
                  </a:schemeClr>
                </a:solidFill>
                <a:latin typeface="Arial" panose="020B0604020202020204" pitchFamily="34" charset="0"/>
                <a:cs typeface="Arial" panose="020B0604020202020204" pitchFamily="34" charset="0"/>
              </a:rPr>
              <a:t>Chi-squared </a:t>
            </a:r>
            <a:r>
              <a:rPr lang="en-US" sz="2500" dirty="0">
                <a:solidFill>
                  <a:schemeClr val="bg2">
                    <a:lumMod val="10000"/>
                  </a:schemeClr>
                </a:solidFill>
                <a:latin typeface="Arial" panose="020B0604020202020204" pitchFamily="34" charset="0"/>
                <a:cs typeface="Arial" panose="020B0604020202020204" pitchFamily="34" charset="0"/>
              </a:rPr>
              <a:t>statistical test is used to examine associations between variables. Most frequently it’s used with categorical </a:t>
            </a:r>
            <a:r>
              <a:rPr lang="en-US" sz="2500" dirty="0" smtClean="0">
                <a:solidFill>
                  <a:schemeClr val="bg2">
                    <a:lumMod val="10000"/>
                  </a:schemeClr>
                </a:solidFill>
                <a:latin typeface="Arial" panose="020B0604020202020204" pitchFamily="34" charset="0"/>
                <a:cs typeface="Arial" panose="020B0604020202020204" pitchFamily="34" charset="0"/>
              </a:rPr>
              <a:t>variables.</a:t>
            </a:r>
            <a:r>
              <a:rPr lang="ru-RU" sz="2500" dirty="0" smtClean="0">
                <a:solidFill>
                  <a:schemeClr val="bg2">
                    <a:lumMod val="10000"/>
                  </a:schemeClr>
                </a:solidFill>
                <a:latin typeface="Arial" panose="020B0604020202020204" pitchFamily="34" charset="0"/>
                <a:cs typeface="Arial" panose="020B0604020202020204" pitchFamily="34" charset="0"/>
              </a:rPr>
              <a:t> </a:t>
            </a:r>
            <a:r>
              <a:rPr lang="en-US" sz="2500" dirty="0" smtClean="0">
                <a:solidFill>
                  <a:schemeClr val="bg2">
                    <a:lumMod val="10000"/>
                  </a:schemeClr>
                </a:solidFill>
                <a:latin typeface="Arial" panose="020B0604020202020204" pitchFamily="34" charset="0"/>
                <a:cs typeface="Arial" panose="020B0604020202020204" pitchFamily="34" charset="0"/>
              </a:rPr>
              <a:t>Let’s </a:t>
            </a:r>
            <a:r>
              <a:rPr lang="en-US" sz="2500" dirty="0">
                <a:solidFill>
                  <a:schemeClr val="bg2">
                    <a:lumMod val="10000"/>
                  </a:schemeClr>
                </a:solidFill>
                <a:latin typeface="Arial" panose="020B0604020202020204" pitchFamily="34" charset="0"/>
                <a:cs typeface="Arial" panose="020B0604020202020204" pitchFamily="34" charset="0"/>
              </a:rPr>
              <a:t>look at the contingency table between sex of the patient and the counsellors (Jane and John). </a:t>
            </a: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7" name="Picture 2"/>
          <p:cNvPicPr>
            <a:picLocks noChangeAspect="1" noChangeArrowheads="1"/>
          </p:cNvPicPr>
          <p:nvPr/>
        </p:nvPicPr>
        <p:blipFill>
          <a:blip r:embed="rId2"/>
          <a:srcRect/>
          <a:stretch>
            <a:fillRect/>
          </a:stretch>
        </p:blipFill>
        <p:spPr bwMode="auto">
          <a:xfrm>
            <a:off x="2758661" y="3866148"/>
            <a:ext cx="6642100" cy="2749550"/>
          </a:xfrm>
          <a:prstGeom prst="rect">
            <a:avLst/>
          </a:prstGeom>
          <a:noFill/>
          <a:ln w="9525">
            <a:noFill/>
            <a:miter lim="800000"/>
            <a:headEnd/>
            <a:tailEnd/>
          </a:ln>
        </p:spPr>
      </p:pic>
    </p:spTree>
    <p:extLst>
      <p:ext uri="{BB962C8B-B14F-4D97-AF65-F5344CB8AC3E}">
        <p14:creationId xmlns:p14="http://schemas.microsoft.com/office/powerpoint/2010/main" val="23489397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smtClean="0">
                <a:solidFill>
                  <a:schemeClr val="tx2">
                    <a:satMod val="130000"/>
                  </a:schemeClr>
                </a:solidFill>
                <a:latin typeface="Arial" panose="020B0604020202020204" pitchFamily="34" charset="0"/>
                <a:cs typeface="Arial" panose="020B0604020202020204" pitchFamily="34" charset="0"/>
              </a:rPr>
              <a:t>Chi-squared </a:t>
            </a:r>
            <a:r>
              <a:rPr lang="en-US" sz="3500" b="1" dirty="0">
                <a:solidFill>
                  <a:schemeClr val="tx2">
                    <a:satMod val="130000"/>
                  </a:schemeClr>
                </a:solidFill>
                <a:latin typeface="Arial" panose="020B0604020202020204" pitchFamily="34" charset="0"/>
                <a:cs typeface="Arial" panose="020B0604020202020204" pitchFamily="34" charset="0"/>
              </a:rPr>
              <a:t>statistical test</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234416"/>
            <a:ext cx="11057971" cy="4134300"/>
          </a:xfrm>
        </p:spPr>
        <p:txBody>
          <a:bodyPr numCol="1"/>
          <a:lstStyle/>
          <a:p>
            <a:pPr marL="80963" algn="just">
              <a:spcBef>
                <a:spcPts val="600"/>
              </a:spcBef>
              <a:buClr>
                <a:schemeClr val="accent1"/>
              </a:buClr>
              <a:buSzPct val="80000"/>
            </a:pPr>
            <a:r>
              <a:rPr lang="ru-RU" sz="2400" dirty="0" smtClean="0">
                <a:solidFill>
                  <a:schemeClr val="bg2">
                    <a:lumMod val="10000"/>
                  </a:schemeClr>
                </a:solidFill>
              </a:rPr>
              <a:t>	</a:t>
            </a:r>
            <a:r>
              <a:rPr lang="en-US" sz="2300" dirty="0">
                <a:solidFill>
                  <a:schemeClr val="bg2">
                    <a:lumMod val="10000"/>
                  </a:schemeClr>
                </a:solidFill>
                <a:latin typeface="Arial" panose="020B0604020202020204" pitchFamily="34" charset="0"/>
                <a:cs typeface="Arial" panose="020B0604020202020204" pitchFamily="34" charset="0"/>
              </a:rPr>
              <a:t>We can see that the sex of patients is not equally distributed across the counsellors. We might ask was this a chance result? If we started the service again and the patients were </a:t>
            </a:r>
            <a:r>
              <a:rPr lang="en-US" sz="2300" i="1" dirty="0">
                <a:solidFill>
                  <a:schemeClr val="bg2">
                    <a:lumMod val="10000"/>
                  </a:schemeClr>
                </a:solidFill>
                <a:latin typeface="Arial" panose="020B0604020202020204" pitchFamily="34" charset="0"/>
                <a:cs typeface="Arial" panose="020B0604020202020204" pitchFamily="34" charset="0"/>
              </a:rPr>
              <a:t>randomly </a:t>
            </a:r>
            <a:r>
              <a:rPr lang="en-US" sz="2300" dirty="0">
                <a:solidFill>
                  <a:schemeClr val="bg2">
                    <a:lumMod val="10000"/>
                  </a:schemeClr>
                </a:solidFill>
                <a:latin typeface="Arial" panose="020B0604020202020204" pitchFamily="34" charset="0"/>
                <a:cs typeface="Arial" panose="020B0604020202020204" pitchFamily="34" charset="0"/>
              </a:rPr>
              <a:t>assigned to the counsellors might we have found a similar result? Perhaps even the opposite – with most male patients seeing the female counsellor. More likely of course, by chance, we would expect them to be distributed quite evenly across the sexes. </a:t>
            </a:r>
            <a:endParaRPr lang="en-US" sz="2300" dirty="0" smtClean="0">
              <a:solidFill>
                <a:schemeClr val="bg2">
                  <a:lumMod val="10000"/>
                </a:schemeClr>
              </a:solidFill>
              <a:latin typeface="Arial" panose="020B0604020202020204" pitchFamily="34" charset="0"/>
              <a:cs typeface="Arial" panose="020B0604020202020204" pitchFamily="34" charset="0"/>
            </a:endParaRPr>
          </a:p>
          <a:p>
            <a:pPr marL="80963" algn="just">
              <a:spcBef>
                <a:spcPts val="600"/>
              </a:spcBef>
              <a:buClr>
                <a:schemeClr val="accent1"/>
              </a:buClr>
              <a:buSzPct val="80000"/>
            </a:pPr>
            <a:r>
              <a:rPr lang="en-US" sz="2300" dirty="0">
                <a:solidFill>
                  <a:schemeClr val="bg2">
                    <a:lumMod val="10000"/>
                  </a:schemeClr>
                </a:solidFill>
                <a:latin typeface="Arial" panose="020B0604020202020204" pitchFamily="34" charset="0"/>
                <a:cs typeface="Arial" panose="020B0604020202020204" pitchFamily="34" charset="0"/>
              </a:rPr>
              <a:t>	</a:t>
            </a:r>
            <a:r>
              <a:rPr lang="en-US" sz="2300" dirty="0" smtClean="0">
                <a:solidFill>
                  <a:schemeClr val="bg2">
                    <a:lumMod val="10000"/>
                  </a:schemeClr>
                </a:solidFill>
                <a:latin typeface="Arial" panose="020B0604020202020204" pitchFamily="34" charset="0"/>
                <a:cs typeface="Arial" panose="020B0604020202020204" pitchFamily="34" charset="0"/>
              </a:rPr>
              <a:t>The </a:t>
            </a:r>
            <a:r>
              <a:rPr lang="en-US" sz="2300" dirty="0">
                <a:solidFill>
                  <a:schemeClr val="bg2">
                    <a:lumMod val="10000"/>
                  </a:schemeClr>
                </a:solidFill>
                <a:latin typeface="Arial" panose="020B0604020202020204" pitchFamily="34" charset="0"/>
                <a:cs typeface="Arial" panose="020B0604020202020204" pitchFamily="34" charset="0"/>
              </a:rPr>
              <a:t>question is: how much of an unequal distribution across the sexes does there have to be for us to conclude that there was a significant bias for male patients to see a male counsellor and vice versa? Or, to put it another way: how much of an unequal distribution across the sexes does there have to be for us to </a:t>
            </a:r>
            <a:r>
              <a:rPr lang="en-US" sz="2300" i="1" dirty="0">
                <a:solidFill>
                  <a:schemeClr val="bg2">
                    <a:lumMod val="10000"/>
                  </a:schemeClr>
                </a:solidFill>
                <a:latin typeface="Arial" panose="020B0604020202020204" pitchFamily="34" charset="0"/>
                <a:cs typeface="Arial" panose="020B0604020202020204" pitchFamily="34" charset="0"/>
              </a:rPr>
              <a:t>reject the possibility that this has occurred by chance</a:t>
            </a:r>
            <a:r>
              <a:rPr lang="en-US" sz="2300" dirty="0">
                <a:solidFill>
                  <a:schemeClr val="bg2">
                    <a:lumMod val="10000"/>
                  </a:schemeClr>
                </a:solidFill>
                <a:latin typeface="Arial" panose="020B0604020202020204" pitchFamily="34" charset="0"/>
                <a:cs typeface="Arial" panose="020B0604020202020204" pitchFamily="34" charset="0"/>
              </a:rPr>
              <a:t>? This is where a statistical test comes in handy.</a:t>
            </a:r>
          </a:p>
          <a:p>
            <a:pPr marL="82296" algn="just">
              <a:defRPr/>
            </a:pPr>
            <a:endParaRPr lang="en-US" sz="23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21617938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C</a:t>
            </a:r>
            <a:r>
              <a:rPr lang="en-US" sz="3500" b="1" dirty="0" smtClean="0">
                <a:solidFill>
                  <a:schemeClr val="tx2">
                    <a:satMod val="130000"/>
                  </a:schemeClr>
                </a:solidFill>
                <a:latin typeface="Arial" panose="020B0604020202020204" pitchFamily="34" charset="0"/>
                <a:cs typeface="Arial" panose="020B0604020202020204" pitchFamily="34" charset="0"/>
              </a:rPr>
              <a:t>hi-squared </a:t>
            </a:r>
            <a:r>
              <a:rPr lang="en-US" sz="3500" b="1" dirty="0">
                <a:solidFill>
                  <a:schemeClr val="tx2">
                    <a:satMod val="130000"/>
                  </a:schemeClr>
                </a:solidFill>
                <a:latin typeface="Arial" panose="020B0604020202020204" pitchFamily="34" charset="0"/>
                <a:cs typeface="Arial" panose="020B0604020202020204" pitchFamily="34" charset="0"/>
              </a:rPr>
              <a:t>statistical test</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234416"/>
            <a:ext cx="11057971" cy="4134300"/>
          </a:xfrm>
        </p:spPr>
        <p:txBody>
          <a:bodyPr numCol="1"/>
          <a:lstStyle/>
          <a:p>
            <a:pPr marL="80963" algn="just">
              <a:lnSpc>
                <a:spcPct val="150000"/>
              </a:lnSpc>
              <a:spcBef>
                <a:spcPts val="0"/>
              </a:spcBef>
              <a:buClr>
                <a:schemeClr val="accent1"/>
              </a:buClr>
              <a:buSzPct val="80000"/>
            </a:pPr>
            <a:r>
              <a:rPr lang="ru-RU" sz="2400" dirty="0" smtClean="0">
                <a:solidFill>
                  <a:schemeClr val="bg2">
                    <a:lumMod val="10000"/>
                  </a:schemeClr>
                </a:solidFill>
              </a:rPr>
              <a:t>	</a:t>
            </a:r>
            <a:r>
              <a:rPr lang="en-US" sz="2700" dirty="0" smtClean="0">
                <a:solidFill>
                  <a:schemeClr val="bg2">
                    <a:lumMod val="10000"/>
                  </a:schemeClr>
                </a:solidFill>
                <a:latin typeface="Arial" panose="020B0604020202020204" pitchFamily="34" charset="0"/>
                <a:cs typeface="Arial" panose="020B0604020202020204" pitchFamily="34" charset="0"/>
              </a:rPr>
              <a:t>Chi-square</a:t>
            </a:r>
            <a:r>
              <a:rPr lang="en-SL" sz="2700" dirty="0">
                <a:solidFill>
                  <a:schemeClr val="bg2">
                    <a:lumMod val="10000"/>
                  </a:schemeClr>
                </a:solidFill>
                <a:latin typeface="Arial" panose="020B0604020202020204" pitchFamily="34" charset="0"/>
                <a:cs typeface="Arial" panose="020B0604020202020204" pitchFamily="34" charset="0"/>
              </a:rPr>
              <a:t>d</a:t>
            </a:r>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applies a statistical test to cross-tabulation by comparing the actual </a:t>
            </a:r>
            <a:r>
              <a:rPr lang="en-US" sz="2700" i="1" dirty="0">
                <a:solidFill>
                  <a:schemeClr val="bg2">
                    <a:lumMod val="10000"/>
                  </a:schemeClr>
                </a:solidFill>
                <a:latin typeface="Arial" panose="020B0604020202020204" pitchFamily="34" charset="0"/>
                <a:cs typeface="Arial" panose="020B0604020202020204" pitchFamily="34" charset="0"/>
              </a:rPr>
              <a:t>observed </a:t>
            </a:r>
            <a:r>
              <a:rPr lang="en-US" sz="2700" dirty="0">
                <a:solidFill>
                  <a:schemeClr val="bg2">
                    <a:lumMod val="10000"/>
                  </a:schemeClr>
                </a:solidFill>
                <a:latin typeface="Arial" panose="020B0604020202020204" pitchFamily="34" charset="0"/>
                <a:cs typeface="Arial" panose="020B0604020202020204" pitchFamily="34" charset="0"/>
              </a:rPr>
              <a:t>frequencies in each cell of </a:t>
            </a:r>
            <a:r>
              <a:rPr lang="en-US" sz="2700" dirty="0" smtClean="0">
                <a:solidFill>
                  <a:schemeClr val="bg2">
                    <a:lumMod val="10000"/>
                  </a:schemeClr>
                </a:solidFill>
                <a:latin typeface="Arial" panose="020B0604020202020204" pitchFamily="34" charset="0"/>
                <a:cs typeface="Arial" panose="020B0604020202020204" pitchFamily="34" charset="0"/>
              </a:rPr>
              <a:t>table </a:t>
            </a:r>
            <a:r>
              <a:rPr lang="en-US" sz="2700" dirty="0">
                <a:solidFill>
                  <a:schemeClr val="bg2">
                    <a:lumMod val="10000"/>
                  </a:schemeClr>
                </a:solidFill>
                <a:latin typeface="Arial" panose="020B0604020202020204" pitchFamily="34" charset="0"/>
                <a:cs typeface="Arial" panose="020B0604020202020204" pitchFamily="34" charset="0"/>
              </a:rPr>
              <a:t>with </a:t>
            </a:r>
            <a:r>
              <a:rPr lang="en-US" sz="2700" i="1" dirty="0">
                <a:solidFill>
                  <a:schemeClr val="bg2">
                    <a:lumMod val="10000"/>
                  </a:schemeClr>
                </a:solidFill>
                <a:latin typeface="Arial" panose="020B0604020202020204" pitchFamily="34" charset="0"/>
                <a:cs typeface="Arial" panose="020B0604020202020204" pitchFamily="34" charset="0"/>
              </a:rPr>
              <a:t>expected </a:t>
            </a:r>
            <a:r>
              <a:rPr lang="en-US" sz="2700" dirty="0">
                <a:solidFill>
                  <a:schemeClr val="bg2">
                    <a:lumMod val="10000"/>
                  </a:schemeClr>
                </a:solidFill>
                <a:latin typeface="Arial" panose="020B0604020202020204" pitchFamily="34" charset="0"/>
                <a:cs typeface="Arial" panose="020B0604020202020204" pitchFamily="34" charset="0"/>
              </a:rPr>
              <a:t>frequencies. Expected frequencies are those we would expect if data is ‘randomly distributed’.</a:t>
            </a:r>
          </a:p>
          <a:p>
            <a:pPr marL="80963" algn="just">
              <a:lnSpc>
                <a:spcPct val="150000"/>
              </a:lnSpc>
              <a:spcBef>
                <a:spcPts val="0"/>
              </a:spcBef>
              <a:buClr>
                <a:schemeClr val="accent1"/>
              </a:buClr>
              <a:buSzPct val="80000"/>
            </a:pPr>
            <a:r>
              <a:rPr lang="en-US" sz="2700" dirty="0" smtClean="0">
                <a:solidFill>
                  <a:schemeClr val="bg2">
                    <a:lumMod val="10000"/>
                  </a:schemeClr>
                </a:solidFill>
                <a:latin typeface="Arial" panose="020B0604020202020204" pitchFamily="34" charset="0"/>
                <a:cs typeface="Arial" panose="020B0604020202020204" pitchFamily="34" charset="0"/>
              </a:rPr>
              <a:t>	Two </a:t>
            </a:r>
            <a:r>
              <a:rPr lang="en-US" sz="2700" dirty="0">
                <a:solidFill>
                  <a:schemeClr val="bg2">
                    <a:lumMod val="10000"/>
                  </a:schemeClr>
                </a:solidFill>
                <a:latin typeface="Arial" panose="020B0604020202020204" pitchFamily="34" charset="0"/>
                <a:cs typeface="Arial" panose="020B0604020202020204" pitchFamily="34" charset="0"/>
              </a:rPr>
              <a:t>variables are mutually independent, if an observed frequency in each cell is equal to an expected frequency.</a:t>
            </a:r>
          </a:p>
          <a:p>
            <a:pPr marL="82296" algn="just">
              <a:defRPr/>
            </a:pPr>
            <a:endParaRPr lang="en-US"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2207294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Scenario 1</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206970"/>
            <a:ext cx="11057971" cy="673789"/>
          </a:xfrm>
        </p:spPr>
        <p:txBody>
          <a:bodyPr numCol="1"/>
          <a:lstStyle/>
          <a:p>
            <a:pPr marL="80963" algn="just"/>
            <a:r>
              <a:rPr lang="en-US" sz="2500" dirty="0">
                <a:solidFill>
                  <a:schemeClr val="bg2">
                    <a:lumMod val="10000"/>
                  </a:schemeClr>
                </a:solidFill>
                <a:latin typeface="Arial" panose="020B0604020202020204" pitchFamily="34" charset="0"/>
                <a:cs typeface="Arial" panose="020B0604020202020204" pitchFamily="34" charset="0"/>
              </a:rPr>
              <a:t>There is no difference across male/female patients and counsellor. The actual observed counts match the expected counts.</a:t>
            </a:r>
          </a:p>
          <a:p>
            <a:pPr marL="80963" algn="just"/>
            <a:endParaRPr lang="en-US" sz="2500" dirty="0">
              <a:solidFill>
                <a:schemeClr val="bg2">
                  <a:lumMod val="10000"/>
                </a:schemeClr>
              </a:solidFill>
              <a:latin typeface="Arial" panose="020B0604020202020204" pitchFamily="34" charset="0"/>
              <a:cs typeface="Arial" panose="020B0604020202020204" pitchFamily="34" charset="0"/>
            </a:endParaRPr>
          </a:p>
          <a:p>
            <a:pPr marL="80963" algn="just"/>
            <a:endParaRPr lang="en-US" sz="2400" dirty="0">
              <a:solidFill>
                <a:schemeClr val="bg2">
                  <a:lumMod val="10000"/>
                </a:schemeClr>
              </a:solidFill>
            </a:endParaRPr>
          </a:p>
          <a:p>
            <a:pPr marL="80963" algn="just"/>
            <a:endParaRPr lang="ru-RU" sz="2400" dirty="0">
              <a:solidFill>
                <a:schemeClr val="bg2">
                  <a:lumMod val="10000"/>
                </a:schemeClr>
              </a:solidFill>
            </a:endParaRPr>
          </a:p>
          <a:p>
            <a:pPr marL="80963" algn="just"/>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679" y="3229047"/>
            <a:ext cx="771842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8334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175076"/>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Scenario 2</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1897509"/>
            <a:ext cx="11057971" cy="2706574"/>
          </a:xfrm>
        </p:spPr>
        <p:txBody>
          <a:bodyPr numCol="1"/>
          <a:lstStyle/>
          <a:p>
            <a:pPr marL="80963" algn="just"/>
            <a:r>
              <a:rPr lang="en-US" sz="2400" dirty="0">
                <a:solidFill>
                  <a:schemeClr val="bg2">
                    <a:lumMod val="10000"/>
                  </a:schemeClr>
                </a:solidFill>
                <a:latin typeface="Arial" panose="020B0604020202020204" pitchFamily="34" charset="0"/>
                <a:cs typeface="Arial" panose="020B0604020202020204" pitchFamily="34" charset="0"/>
              </a:rPr>
              <a:t>All the males saw John, whereas all the females saw Jane. Notice that the </a:t>
            </a:r>
            <a:r>
              <a:rPr lang="en-US" sz="2400" i="1" dirty="0">
                <a:solidFill>
                  <a:schemeClr val="bg2">
                    <a:lumMod val="10000"/>
                  </a:schemeClr>
                </a:solidFill>
                <a:latin typeface="Arial" panose="020B0604020202020204" pitchFamily="34" charset="0"/>
                <a:cs typeface="Arial" panose="020B0604020202020204" pitchFamily="34" charset="0"/>
              </a:rPr>
              <a:t>expected </a:t>
            </a:r>
            <a:r>
              <a:rPr lang="en-US" sz="2400" dirty="0">
                <a:solidFill>
                  <a:schemeClr val="bg2">
                    <a:lumMod val="10000"/>
                  </a:schemeClr>
                </a:solidFill>
                <a:latin typeface="Arial" panose="020B0604020202020204" pitchFamily="34" charset="0"/>
                <a:cs typeface="Arial" panose="020B0604020202020204" pitchFamily="34" charset="0"/>
              </a:rPr>
              <a:t>frequencies remain the same – 50 in each cell. The divergence from expected frequencies would strongly suggest that there is a relationship between sex of the patient and the counsellor they </a:t>
            </a:r>
            <a:r>
              <a:rPr lang="en-US" sz="2400" dirty="0" smtClean="0">
                <a:solidFill>
                  <a:schemeClr val="bg2">
                    <a:lumMod val="10000"/>
                  </a:schemeClr>
                </a:solidFill>
                <a:latin typeface="Arial" panose="020B0604020202020204" pitchFamily="34" charset="0"/>
                <a:cs typeface="Arial" panose="020B0604020202020204" pitchFamily="34" charset="0"/>
              </a:rPr>
              <a:t>saw.</a:t>
            </a:r>
            <a:endParaRPr lang="en-US" sz="2400" dirty="0">
              <a:solidFill>
                <a:schemeClr val="bg2">
                  <a:lumMod val="10000"/>
                </a:schemeClr>
              </a:solidFill>
              <a:latin typeface="Arial" panose="020B0604020202020204" pitchFamily="34" charset="0"/>
              <a:cs typeface="Arial" panose="020B0604020202020204" pitchFamily="34" charset="0"/>
            </a:endParaRPr>
          </a:p>
          <a:p>
            <a:pPr marL="80963" algn="just"/>
            <a:endParaRPr lang="en-US" sz="2200" dirty="0">
              <a:solidFill>
                <a:schemeClr val="bg2">
                  <a:lumMod val="10000"/>
                </a:schemeClr>
              </a:solidFill>
            </a:endParaRPr>
          </a:p>
          <a:p>
            <a:pPr marL="80963" algn="just"/>
            <a:endParaRPr lang="en-US" sz="2200" dirty="0">
              <a:solidFill>
                <a:schemeClr val="bg2">
                  <a:lumMod val="10000"/>
                </a:schemeClr>
              </a:solidFill>
            </a:endParaRPr>
          </a:p>
          <a:p>
            <a:pPr marL="80963" algn="just"/>
            <a:endParaRPr lang="ru-RU" sz="2200" dirty="0">
              <a:solidFill>
                <a:schemeClr val="bg2">
                  <a:lumMod val="10000"/>
                </a:schemeClr>
              </a:solidFill>
            </a:endParaRPr>
          </a:p>
          <a:p>
            <a:pPr marL="80963" algn="just"/>
            <a:endParaRPr lang="ru-RU" sz="22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716" y="3577387"/>
            <a:ext cx="7897812"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90415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153706"/>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Scenario 3</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15" name="Picture 2"/>
          <p:cNvPicPr>
            <a:picLocks noChangeAspect="1" noChangeArrowheads="1"/>
          </p:cNvPicPr>
          <p:nvPr/>
        </p:nvPicPr>
        <p:blipFill>
          <a:blip r:embed="rId2"/>
          <a:srcRect/>
          <a:stretch>
            <a:fillRect/>
          </a:stretch>
        </p:blipFill>
        <p:spPr bwMode="auto">
          <a:xfrm>
            <a:off x="2618695" y="1987792"/>
            <a:ext cx="6572250" cy="3455988"/>
          </a:xfrm>
          <a:prstGeom prst="rect">
            <a:avLst/>
          </a:prstGeom>
          <a:noFill/>
          <a:ln w="9525">
            <a:noFill/>
            <a:miter lim="800000"/>
            <a:headEnd/>
            <a:tailEnd/>
          </a:ln>
        </p:spPr>
      </p:pic>
      <p:pic>
        <p:nvPicPr>
          <p:cNvPr id="16" name="Picture 2" descr="Картинки по запросу &quot;chi2 expected value&quot;"/>
          <p:cNvPicPr>
            <a:picLocks noChangeAspect="1" noChangeArrowheads="1"/>
          </p:cNvPicPr>
          <p:nvPr/>
        </p:nvPicPr>
        <p:blipFill rotWithShape="1">
          <a:blip r:embed="rId3">
            <a:extLst>
              <a:ext uri="{28A0092B-C50C-407E-A947-70E740481C1C}">
                <a14:useLocalDpi xmlns:a14="http://schemas.microsoft.com/office/drawing/2010/main" val="0"/>
              </a:ext>
            </a:extLst>
          </a:blip>
          <a:srcRect l="-1" r="48960" b="73931"/>
          <a:stretch/>
        </p:blipFill>
        <p:spPr bwMode="auto">
          <a:xfrm>
            <a:off x="2083272" y="5614910"/>
            <a:ext cx="4503574" cy="1017289"/>
          </a:xfrm>
          <a:prstGeom prst="rect">
            <a:avLst/>
          </a:prstGeom>
          <a:noFill/>
          <a:extLst>
            <a:ext uri="{909E8E84-426E-40DD-AFC4-6F175D3DCCD1}">
              <a14:hiddenFill xmlns:a14="http://schemas.microsoft.com/office/drawing/2010/main">
                <a:solidFill>
                  <a:srgbClr val="FFFFFF"/>
                </a:solidFill>
              </a14:hiddenFill>
            </a:ext>
          </a:extLst>
        </p:spPr>
      </p:pic>
      <p:sp>
        <p:nvSpPr>
          <p:cNvPr id="17" name="Овал 16"/>
          <p:cNvSpPr/>
          <p:nvPr/>
        </p:nvSpPr>
        <p:spPr>
          <a:xfrm>
            <a:off x="8527398" y="4508072"/>
            <a:ext cx="612658" cy="360040"/>
          </a:xfrm>
          <a:prstGeom prst="ellipse">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ru-RU"/>
          </a:p>
        </p:txBody>
      </p:sp>
      <p:sp>
        <p:nvSpPr>
          <p:cNvPr id="18" name="Овал 17"/>
          <p:cNvSpPr/>
          <p:nvPr/>
        </p:nvSpPr>
        <p:spPr>
          <a:xfrm>
            <a:off x="7414545" y="3118723"/>
            <a:ext cx="612658" cy="360040"/>
          </a:xfrm>
          <a:prstGeom prst="ellipse">
            <a:avLst/>
          </a:prstGeom>
          <a:noFill/>
          <a:ln w="7620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ru-RU"/>
          </a:p>
        </p:txBody>
      </p:sp>
      <p:sp>
        <p:nvSpPr>
          <p:cNvPr id="19" name="Овал 18"/>
          <p:cNvSpPr/>
          <p:nvPr/>
        </p:nvSpPr>
        <p:spPr>
          <a:xfrm>
            <a:off x="7447278" y="4508072"/>
            <a:ext cx="612658" cy="360040"/>
          </a:xfrm>
          <a:prstGeom prst="ellipse">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ru-RU"/>
          </a:p>
        </p:txBody>
      </p:sp>
      <p:sp>
        <p:nvSpPr>
          <p:cNvPr id="20" name="Овал 19"/>
          <p:cNvSpPr/>
          <p:nvPr/>
        </p:nvSpPr>
        <p:spPr>
          <a:xfrm>
            <a:off x="8501512" y="2851714"/>
            <a:ext cx="612658" cy="360040"/>
          </a:xfrm>
          <a:prstGeom prst="ellipse">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21" name="TextBox 20"/>
              <p:cNvSpPr txBox="1"/>
              <p:nvPr/>
            </p:nvSpPr>
            <p:spPr>
              <a:xfrm>
                <a:off x="9665254" y="3193268"/>
                <a:ext cx="1449115"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7.5= </m:t>
                      </m:r>
                      <m:f>
                        <m:fPr>
                          <m:ctrlPr>
                            <a:rPr lang="en-US" b="0" i="1" smtClean="0">
                              <a:latin typeface="Cambria Math" panose="02040503050406030204" pitchFamily="18" charset="0"/>
                            </a:rPr>
                          </m:ctrlPr>
                        </m:fPr>
                        <m:num>
                          <m:r>
                            <a:rPr lang="en-US" b="0" i="1" smtClean="0">
                              <a:latin typeface="Cambria Math" panose="02040503050406030204" pitchFamily="18" charset="0"/>
                            </a:rPr>
                            <m:t>14∗16</m:t>
                          </m:r>
                        </m:num>
                        <m:den>
                          <m:r>
                            <a:rPr lang="en-US" b="0" i="1" smtClean="0">
                              <a:latin typeface="Cambria Math" panose="02040503050406030204" pitchFamily="18" charset="0"/>
                            </a:rPr>
                            <m:t>30</m:t>
                          </m:r>
                        </m:den>
                      </m:f>
                    </m:oMath>
                  </m:oMathPara>
                </a14:m>
                <a:endParaRPr lang="ru-RU" dirty="0"/>
              </a:p>
            </p:txBody>
          </p:sp>
        </mc:Choice>
        <mc:Fallback xmlns="">
          <p:sp>
            <p:nvSpPr>
              <p:cNvPr id="21" name="TextBox 20"/>
              <p:cNvSpPr txBox="1">
                <a:spLocks noRot="1" noChangeAspect="1" noMove="1" noResize="1" noEditPoints="1" noAdjustHandles="1" noChangeArrowheads="1" noChangeShapeType="1" noTextEdit="1"/>
              </p:cNvSpPr>
              <p:nvPr/>
            </p:nvSpPr>
            <p:spPr>
              <a:xfrm>
                <a:off x="9665254" y="3193268"/>
                <a:ext cx="1449115" cy="520399"/>
              </a:xfrm>
              <a:prstGeom prst="rect">
                <a:avLst/>
              </a:prstGeom>
              <a:blipFill>
                <a:blip r:embed="rId4"/>
                <a:stretch>
                  <a:fillRect/>
                </a:stretch>
              </a:blipFill>
            </p:spPr>
            <p:txBody>
              <a:bodyPr/>
              <a:lstStyle/>
              <a:p>
                <a:r>
                  <a:rPr lang="ru-RU">
                    <a:noFill/>
                  </a:rPr>
                  <a:t> </a:t>
                </a:r>
              </a:p>
            </p:txBody>
          </p:sp>
        </mc:Fallback>
      </mc:AlternateContent>
      <p:sp>
        <p:nvSpPr>
          <p:cNvPr id="22" name="Овал 21"/>
          <p:cNvSpPr/>
          <p:nvPr/>
        </p:nvSpPr>
        <p:spPr>
          <a:xfrm>
            <a:off x="9437913" y="3031734"/>
            <a:ext cx="2008415" cy="870795"/>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ru-RU"/>
          </a:p>
        </p:txBody>
      </p:sp>
      <p:cxnSp>
        <p:nvCxnSpPr>
          <p:cNvPr id="24" name="Прямая со стрелкой 23"/>
          <p:cNvCxnSpPr>
            <a:stCxn id="22" idx="2"/>
          </p:cNvCxnSpPr>
          <p:nvPr/>
        </p:nvCxnSpPr>
        <p:spPr>
          <a:xfrm flipH="1" flipV="1">
            <a:off x="8059937" y="3298744"/>
            <a:ext cx="1377976" cy="1683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7867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Calculating Chi-square</a:t>
            </a:r>
            <a:r>
              <a:rPr lang="en-SL" sz="3500" b="1" dirty="0">
                <a:solidFill>
                  <a:schemeClr val="tx2">
                    <a:satMod val="130000"/>
                  </a:schemeClr>
                </a:solidFill>
                <a:latin typeface="Arial" panose="020B0604020202020204" pitchFamily="34" charset="0"/>
                <a:cs typeface="Arial" panose="020B0604020202020204" pitchFamily="34" charset="0"/>
              </a:rPr>
              <a:t>d</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10" name="Picture 2" descr="Картинки по запросу &quot;chi2 expected value&quot;"/>
          <p:cNvPicPr>
            <a:picLocks noChangeAspect="1" noChangeArrowheads="1"/>
          </p:cNvPicPr>
          <p:nvPr/>
        </p:nvPicPr>
        <p:blipFill rotWithShape="1">
          <a:blip r:embed="rId2">
            <a:extLst>
              <a:ext uri="{28A0092B-C50C-407E-A947-70E740481C1C}">
                <a14:useLocalDpi xmlns:a14="http://schemas.microsoft.com/office/drawing/2010/main" val="0"/>
              </a:ext>
            </a:extLst>
          </a:blip>
          <a:srcRect t="22345" r="6119"/>
          <a:stretch/>
        </p:blipFill>
        <p:spPr bwMode="auto">
          <a:xfrm>
            <a:off x="1590188" y="2486871"/>
            <a:ext cx="9339408" cy="3416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5844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SL" sz="3500" b="1" dirty="0">
                <a:solidFill>
                  <a:schemeClr val="tx2">
                    <a:satMod val="130000"/>
                  </a:schemeClr>
                </a:solidFill>
                <a:latin typeface="Arial" panose="020B0604020202020204" pitchFamily="34" charset="0"/>
                <a:cs typeface="Arial" panose="020B0604020202020204" pitchFamily="34" charset="0"/>
              </a:rPr>
              <a:t>Example</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10" name="Picture 6"/>
          <p:cNvPicPr>
            <a:picLocks noChangeAspect="1" noChangeArrowheads="1"/>
          </p:cNvPicPr>
          <p:nvPr/>
        </p:nvPicPr>
        <p:blipFill>
          <a:blip r:embed="rId2"/>
          <a:srcRect l="15541" t="31799" r="10414" b="38609"/>
          <a:stretch>
            <a:fillRect/>
          </a:stretch>
        </p:blipFill>
        <p:spPr bwMode="auto">
          <a:xfrm>
            <a:off x="2607584" y="1232124"/>
            <a:ext cx="9083675" cy="2587625"/>
          </a:xfrm>
          <a:prstGeom prst="rect">
            <a:avLst/>
          </a:prstGeom>
          <a:noFill/>
          <a:ln w="9525">
            <a:noFill/>
            <a:miter lim="800000"/>
            <a:headEnd/>
            <a:tailEnd/>
          </a:ln>
        </p:spPr>
      </p:pic>
      <p:pic>
        <p:nvPicPr>
          <p:cNvPr id="11" name="Picture 6"/>
          <p:cNvPicPr>
            <a:picLocks noChangeAspect="1" noChangeArrowheads="1"/>
          </p:cNvPicPr>
          <p:nvPr/>
        </p:nvPicPr>
        <p:blipFill>
          <a:blip r:embed="rId2"/>
          <a:srcRect l="16249" t="74124" r="17693" b="11919"/>
          <a:stretch>
            <a:fillRect/>
          </a:stretch>
        </p:blipFill>
        <p:spPr bwMode="auto">
          <a:xfrm>
            <a:off x="1003175" y="4157305"/>
            <a:ext cx="10223397" cy="1538333"/>
          </a:xfrm>
          <a:prstGeom prst="rect">
            <a:avLst/>
          </a:prstGeom>
          <a:noFill/>
          <a:ln w="9525">
            <a:noFill/>
            <a:miter lim="800000"/>
            <a:headEnd/>
            <a:tailEnd/>
          </a:ln>
        </p:spPr>
      </p:pic>
      <p:grpSp>
        <p:nvGrpSpPr>
          <p:cNvPr id="12" name="Группа 6"/>
          <p:cNvGrpSpPr>
            <a:grpSpLocks/>
          </p:cNvGrpSpPr>
          <p:nvPr/>
        </p:nvGrpSpPr>
        <p:grpSpPr bwMode="auto">
          <a:xfrm>
            <a:off x="272021" y="2323666"/>
            <a:ext cx="2335563" cy="953664"/>
            <a:chOff x="1244642" y="2996951"/>
            <a:chExt cx="3615390" cy="1440161"/>
          </a:xfrm>
        </p:grpSpPr>
        <p:pic>
          <p:nvPicPr>
            <p:cNvPr id="13" name="Picture 6"/>
            <p:cNvPicPr>
              <a:picLocks noChangeAspect="1" noChangeArrowheads="1"/>
            </p:cNvPicPr>
            <p:nvPr/>
          </p:nvPicPr>
          <p:blipFill>
            <a:blip r:embed="rId2"/>
            <a:srcRect l="37558" t="61391" r="34554" b="25641"/>
            <a:stretch>
              <a:fillRect/>
            </a:stretch>
          </p:blipFill>
          <p:spPr bwMode="auto">
            <a:xfrm>
              <a:off x="1259632" y="2996951"/>
              <a:ext cx="3506580" cy="1440161"/>
            </a:xfrm>
            <a:prstGeom prst="rect">
              <a:avLst/>
            </a:prstGeom>
            <a:noFill/>
            <a:ln w="9525">
              <a:noFill/>
              <a:miter lim="800000"/>
              <a:headEnd/>
              <a:tailEnd/>
            </a:ln>
          </p:spPr>
        </p:pic>
        <p:sp>
          <p:nvSpPr>
            <p:cNvPr id="14" name="Прямоугольник 13"/>
            <p:cNvSpPr/>
            <p:nvPr/>
          </p:nvSpPr>
          <p:spPr>
            <a:xfrm>
              <a:off x="4442628" y="3967115"/>
              <a:ext cx="417404" cy="32232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ru-RU"/>
            </a:p>
          </p:txBody>
        </p:sp>
        <p:sp>
          <p:nvSpPr>
            <p:cNvPr id="15" name="Прямоугольник 14"/>
            <p:cNvSpPr/>
            <p:nvPr/>
          </p:nvSpPr>
          <p:spPr>
            <a:xfrm>
              <a:off x="1244642" y="3190666"/>
              <a:ext cx="209496" cy="32391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ru-RU"/>
            </a:p>
          </p:txBody>
        </p:sp>
      </p:grpSp>
      <p:sp>
        <p:nvSpPr>
          <p:cNvPr id="16" name="TextBox 8"/>
          <p:cNvSpPr txBox="1">
            <a:spLocks noChangeArrowheads="1"/>
          </p:cNvSpPr>
          <p:nvPr/>
        </p:nvSpPr>
        <p:spPr bwMode="auto">
          <a:xfrm>
            <a:off x="895795" y="5665742"/>
            <a:ext cx="7196835" cy="461665"/>
          </a:xfrm>
          <a:prstGeom prst="rect">
            <a:avLst/>
          </a:prstGeom>
          <a:noFill/>
          <a:ln w="9525">
            <a:noFill/>
            <a:miter lim="800000"/>
            <a:headEnd/>
            <a:tailEnd/>
          </a:ln>
        </p:spPr>
        <p:txBody>
          <a:bodyPr wrap="square">
            <a:spAutoFit/>
          </a:bodyPr>
          <a:lstStyle/>
          <a:p>
            <a:r>
              <a:rPr lang="en-US" sz="2400" dirty="0" err="1">
                <a:solidFill>
                  <a:schemeClr val="bg2">
                    <a:lumMod val="10000"/>
                  </a:schemeClr>
                </a:solidFill>
                <a:latin typeface="Calibri" pitchFamily="34" charset="0"/>
              </a:rPr>
              <a:t>df</a:t>
            </a:r>
            <a:r>
              <a:rPr lang="en-US" sz="2400" dirty="0">
                <a:solidFill>
                  <a:schemeClr val="bg2">
                    <a:lumMod val="10000"/>
                  </a:schemeClr>
                </a:solidFill>
                <a:latin typeface="Calibri" pitchFamily="34" charset="0"/>
              </a:rPr>
              <a:t> = (rows -1</a:t>
            </a:r>
            <a:r>
              <a:rPr lang="en-US" sz="2400" dirty="0" smtClean="0">
                <a:solidFill>
                  <a:schemeClr val="bg2">
                    <a:lumMod val="10000"/>
                  </a:schemeClr>
                </a:solidFill>
                <a:latin typeface="Calibri" pitchFamily="34" charset="0"/>
              </a:rPr>
              <a:t>) * </a:t>
            </a:r>
            <a:r>
              <a:rPr lang="en-US" sz="2400" dirty="0">
                <a:solidFill>
                  <a:schemeClr val="bg2">
                    <a:lumMod val="10000"/>
                  </a:schemeClr>
                </a:solidFill>
                <a:latin typeface="Calibri" pitchFamily="34" charset="0"/>
              </a:rPr>
              <a:t>(columns – 1</a:t>
            </a:r>
            <a:r>
              <a:rPr lang="en-US" sz="2400" dirty="0" smtClean="0">
                <a:solidFill>
                  <a:schemeClr val="bg2">
                    <a:lumMod val="10000"/>
                  </a:schemeClr>
                </a:solidFill>
                <a:latin typeface="Calibri" pitchFamily="34" charset="0"/>
              </a:rPr>
              <a:t>) = (2-1)*(3-1) = 2 </a:t>
            </a:r>
            <a:endParaRPr lang="ru-RU" sz="2400" dirty="0">
              <a:solidFill>
                <a:schemeClr val="bg2">
                  <a:lumMod val="10000"/>
                </a:schemeClr>
              </a:solidFill>
              <a:latin typeface="Calibri" pitchFamily="34" charset="0"/>
            </a:endParaRPr>
          </a:p>
        </p:txBody>
      </p:sp>
      <p:cxnSp>
        <p:nvCxnSpPr>
          <p:cNvPr id="17" name="Прямая со стрелкой 16"/>
          <p:cNvCxnSpPr>
            <a:stCxn id="13" idx="3"/>
          </p:cNvCxnSpPr>
          <p:nvPr/>
        </p:nvCxnSpPr>
        <p:spPr>
          <a:xfrm flipV="1">
            <a:off x="2546976" y="2559190"/>
            <a:ext cx="2090338" cy="2413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852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grpSp>
        <p:nvGrpSpPr>
          <p:cNvPr id="8" name="Группа 7"/>
          <p:cNvGrpSpPr/>
          <p:nvPr/>
        </p:nvGrpSpPr>
        <p:grpSpPr>
          <a:xfrm>
            <a:off x="1657564" y="1342211"/>
            <a:ext cx="8667750" cy="4543425"/>
            <a:chOff x="2507796" y="956829"/>
            <a:chExt cx="8667750" cy="4543425"/>
          </a:xfrm>
        </p:grpSpPr>
        <p:pic>
          <p:nvPicPr>
            <p:cNvPr id="18" name="Рисунок 17"/>
            <p:cNvPicPr>
              <a:picLocks noChangeAspect="1"/>
            </p:cNvPicPr>
            <p:nvPr/>
          </p:nvPicPr>
          <p:blipFill>
            <a:blip r:embed="rId2"/>
            <a:stretch>
              <a:fillRect/>
            </a:stretch>
          </p:blipFill>
          <p:spPr>
            <a:xfrm>
              <a:off x="2507796" y="956829"/>
              <a:ext cx="8667750" cy="4543425"/>
            </a:xfrm>
            <a:prstGeom prst="rect">
              <a:avLst/>
            </a:prstGeom>
          </p:spPr>
        </p:pic>
        <p:sp>
          <p:nvSpPr>
            <p:cNvPr id="19" name="Овал 18"/>
            <p:cNvSpPr/>
            <p:nvPr/>
          </p:nvSpPr>
          <p:spPr>
            <a:xfrm>
              <a:off x="8281005" y="2224539"/>
              <a:ext cx="720080" cy="360040"/>
            </a:xfrm>
            <a:prstGeom prst="ellipse">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grpSp>
      <p:sp>
        <p:nvSpPr>
          <p:cNvPr id="5" name="Прямоугольник 4"/>
          <p:cNvSpPr/>
          <p:nvPr/>
        </p:nvSpPr>
        <p:spPr>
          <a:xfrm>
            <a:off x="1143689" y="6147011"/>
            <a:ext cx="10626307" cy="461665"/>
          </a:xfrm>
          <a:prstGeom prst="rect">
            <a:avLst/>
          </a:prstGeom>
        </p:spPr>
        <p:txBody>
          <a:bodyPr wrap="none">
            <a:spAutoFit/>
          </a:bodyPr>
          <a:lstStyle/>
          <a:p>
            <a:r>
              <a:rPr lang="en-SL" sz="2400" dirty="0" smtClean="0">
                <a:solidFill>
                  <a:schemeClr val="bg2">
                    <a:lumMod val="10000"/>
                  </a:schemeClr>
                </a:solidFill>
                <a:latin typeface="Arial" panose="020B0604020202020204" pitchFamily="34" charset="0"/>
                <a:cs typeface="Arial" panose="020B0604020202020204" pitchFamily="34" charset="0"/>
              </a:rPr>
              <a:t>C</a:t>
            </a:r>
            <a:r>
              <a:rPr lang="ru-RU" sz="2400" dirty="0" err="1" smtClean="0">
                <a:solidFill>
                  <a:schemeClr val="bg2">
                    <a:lumMod val="10000"/>
                  </a:schemeClr>
                </a:solidFill>
                <a:latin typeface="Arial" panose="020B0604020202020204" pitchFamily="34" charset="0"/>
                <a:cs typeface="Arial" panose="020B0604020202020204" pitchFamily="34" charset="0"/>
              </a:rPr>
              <a:t>hi</a:t>
            </a:r>
            <a:r>
              <a:rPr lang="en-SL" sz="2400" dirty="0" smtClean="0">
                <a:solidFill>
                  <a:schemeClr val="bg2">
                    <a:lumMod val="10000"/>
                  </a:schemeClr>
                </a:solidFill>
                <a:latin typeface="Arial" panose="020B0604020202020204" pitchFamily="34" charset="0"/>
                <a:cs typeface="Arial" panose="020B0604020202020204" pitchFamily="34" charset="0"/>
              </a:rPr>
              <a:t>-</a:t>
            </a:r>
            <a:r>
              <a:rPr lang="ru-RU" sz="2400" dirty="0" err="1" smtClean="0">
                <a:solidFill>
                  <a:schemeClr val="bg2">
                    <a:lumMod val="10000"/>
                  </a:schemeClr>
                </a:solidFill>
                <a:latin typeface="Arial" panose="020B0604020202020204" pitchFamily="34" charset="0"/>
                <a:cs typeface="Arial" panose="020B0604020202020204" pitchFamily="34" charset="0"/>
              </a:rPr>
              <a:t>square</a:t>
            </a:r>
            <a:r>
              <a:rPr lang="en-SL" sz="2400" dirty="0" smtClean="0">
                <a:solidFill>
                  <a:schemeClr val="bg2">
                    <a:lumMod val="10000"/>
                  </a:schemeClr>
                </a:solidFill>
                <a:latin typeface="Arial" panose="020B0604020202020204" pitchFamily="34" charset="0"/>
                <a:cs typeface="Arial" panose="020B0604020202020204" pitchFamily="34" charset="0"/>
              </a:rPr>
              <a:t>d </a:t>
            </a:r>
            <a:r>
              <a:rPr lang="ru-RU" sz="2400" dirty="0" err="1" smtClean="0">
                <a:solidFill>
                  <a:schemeClr val="bg2">
                    <a:lumMod val="10000"/>
                  </a:schemeClr>
                </a:solidFill>
                <a:latin typeface="Arial" panose="020B0604020202020204" pitchFamily="34" charset="0"/>
                <a:cs typeface="Arial" panose="020B0604020202020204" pitchFamily="34" charset="0"/>
              </a:rPr>
              <a:t>calculator</a:t>
            </a:r>
            <a:r>
              <a:rPr lang="en-SL" sz="2400" dirty="0" smtClean="0">
                <a:solidFill>
                  <a:schemeClr val="bg2">
                    <a:lumMod val="10000"/>
                  </a:schemeClr>
                </a:solidFill>
                <a:latin typeface="Arial" panose="020B0604020202020204" pitchFamily="34" charset="0"/>
                <a:cs typeface="Arial" panose="020B0604020202020204" pitchFamily="34" charset="0"/>
              </a:rPr>
              <a:t>: </a:t>
            </a:r>
            <a:r>
              <a:rPr lang="ru-RU" sz="2400" dirty="0" smtClean="0">
                <a:solidFill>
                  <a:schemeClr val="bg2">
                    <a:lumMod val="10000"/>
                  </a:schemeClr>
                </a:solidFill>
                <a:latin typeface="Arial" panose="020B0604020202020204" pitchFamily="34" charset="0"/>
                <a:cs typeface="Arial" panose="020B0604020202020204" pitchFamily="34" charset="0"/>
                <a:hlinkClick r:id="rId3"/>
              </a:rPr>
              <a:t>https</a:t>
            </a:r>
            <a:r>
              <a:rPr lang="ru-RU" sz="2400" dirty="0">
                <a:solidFill>
                  <a:schemeClr val="bg2">
                    <a:lumMod val="10000"/>
                  </a:schemeClr>
                </a:solidFill>
                <a:latin typeface="Arial" panose="020B0604020202020204" pitchFamily="34" charset="0"/>
                <a:cs typeface="Arial" panose="020B0604020202020204" pitchFamily="34" charset="0"/>
                <a:hlinkClick r:id="rId3"/>
              </a:rPr>
              <a:t>://</a:t>
            </a:r>
            <a:r>
              <a:rPr lang="ru-RU" sz="2400" dirty="0" smtClean="0">
                <a:solidFill>
                  <a:schemeClr val="bg2">
                    <a:lumMod val="10000"/>
                  </a:schemeClr>
                </a:solidFill>
                <a:latin typeface="Arial" panose="020B0604020202020204" pitchFamily="34" charset="0"/>
                <a:cs typeface="Arial" panose="020B0604020202020204" pitchFamily="34" charset="0"/>
                <a:hlinkClick r:id="rId3"/>
              </a:rPr>
              <a:t>www.di-mgt.com.au/chisquare-calculator.html</a:t>
            </a:r>
            <a:r>
              <a:rPr lang="en-SL" sz="2400" dirty="0" smtClean="0">
                <a:solidFill>
                  <a:schemeClr val="bg2">
                    <a:lumMod val="10000"/>
                  </a:schemeClr>
                </a:solidFill>
                <a:latin typeface="Arial" panose="020B0604020202020204" pitchFamily="34" charset="0"/>
                <a:cs typeface="Arial" panose="020B0604020202020204" pitchFamily="34" charset="0"/>
              </a:rPr>
              <a:t> </a:t>
            </a:r>
            <a:endParaRPr lang="ru-RU" sz="2400" dirty="0">
              <a:solidFill>
                <a:schemeClr val="bg2">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3257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Contingency table with frequencies</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8" name="Рисунок 7"/>
          <p:cNvPicPr>
            <a:picLocks noChangeAspect="1"/>
          </p:cNvPicPr>
          <p:nvPr/>
        </p:nvPicPr>
        <p:blipFill rotWithShape="1">
          <a:blip r:embed="rId2"/>
          <a:srcRect r="21921"/>
          <a:stretch/>
        </p:blipFill>
        <p:spPr>
          <a:xfrm>
            <a:off x="1331640" y="2435056"/>
            <a:ext cx="10078220" cy="3116658"/>
          </a:xfrm>
          <a:prstGeom prst="rect">
            <a:avLst/>
          </a:prstGeom>
        </p:spPr>
      </p:pic>
    </p:spTree>
    <p:extLst>
      <p:ext uri="{BB962C8B-B14F-4D97-AF65-F5344CB8AC3E}">
        <p14:creationId xmlns:p14="http://schemas.microsoft.com/office/powerpoint/2010/main" val="4353827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303412"/>
            <a:ext cx="11057955" cy="777025"/>
          </a:xfrm>
        </p:spPr>
        <p:txBody>
          <a:bodyPr>
            <a:normAutofit/>
          </a:bodyPr>
          <a:lstStyle/>
          <a:p>
            <a:r>
              <a:rPr lang="en-SL" sz="3500" b="1" dirty="0">
                <a:solidFill>
                  <a:schemeClr val="tx2">
                    <a:satMod val="130000"/>
                  </a:schemeClr>
                </a:solidFill>
                <a:latin typeface="Arial" panose="020B0604020202020204" pitchFamily="34" charset="0"/>
                <a:cs typeface="Arial" panose="020B0604020202020204" pitchFamily="34" charset="0"/>
              </a:rPr>
              <a:t>Conclusions</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186298"/>
            <a:ext cx="11057971" cy="3745092"/>
          </a:xfrm>
        </p:spPr>
        <p:txBody>
          <a:bodyPr numCol="1"/>
          <a:lstStyle/>
          <a:p>
            <a:pPr algn="just"/>
            <a:r>
              <a:rPr lang="en-US" sz="2700" dirty="0">
                <a:solidFill>
                  <a:schemeClr val="bg2">
                    <a:lumMod val="10000"/>
                  </a:schemeClr>
                </a:solidFill>
                <a:latin typeface="Arial" panose="020B0604020202020204" pitchFamily="34" charset="0"/>
                <a:cs typeface="Arial" panose="020B0604020202020204" pitchFamily="34" charset="0"/>
              </a:rPr>
              <a:t>Ho: There is no </a:t>
            </a:r>
            <a:r>
              <a:rPr lang="en-US" sz="2700" dirty="0" smtClean="0">
                <a:solidFill>
                  <a:schemeClr val="bg2">
                    <a:lumMod val="10000"/>
                  </a:schemeClr>
                </a:solidFill>
                <a:latin typeface="Arial" panose="020B0604020202020204" pitchFamily="34" charset="0"/>
                <a:cs typeface="Arial" panose="020B0604020202020204" pitchFamily="34" charset="0"/>
              </a:rPr>
              <a:t>relation</a:t>
            </a:r>
            <a:r>
              <a:rPr lang="en-SL" sz="2700" dirty="0" smtClean="0">
                <a:solidFill>
                  <a:schemeClr val="bg2">
                    <a:lumMod val="10000"/>
                  </a:schemeClr>
                </a:solidFill>
                <a:latin typeface="Arial" panose="020B0604020202020204" pitchFamily="34" charset="0"/>
                <a:cs typeface="Arial" panose="020B0604020202020204" pitchFamily="34" charset="0"/>
              </a:rPr>
              <a:t>ship</a:t>
            </a:r>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between the sex and the grades in chemistry.</a:t>
            </a:r>
          </a:p>
          <a:p>
            <a:pPr algn="just"/>
            <a:r>
              <a:rPr lang="en-US" sz="2700" dirty="0">
                <a:solidFill>
                  <a:schemeClr val="bg2">
                    <a:lumMod val="10000"/>
                  </a:schemeClr>
                </a:solidFill>
                <a:latin typeface="Arial" panose="020B0604020202020204" pitchFamily="34" charset="0"/>
                <a:cs typeface="Arial" panose="020B0604020202020204" pitchFamily="34" charset="0"/>
              </a:rPr>
              <a:t>H1:  There is a </a:t>
            </a:r>
            <a:r>
              <a:rPr lang="en-US" sz="2700" dirty="0" smtClean="0">
                <a:solidFill>
                  <a:schemeClr val="bg2">
                    <a:lumMod val="10000"/>
                  </a:schemeClr>
                </a:solidFill>
                <a:latin typeface="Arial" panose="020B0604020202020204" pitchFamily="34" charset="0"/>
                <a:cs typeface="Arial" panose="020B0604020202020204" pitchFamily="34" charset="0"/>
              </a:rPr>
              <a:t>relation</a:t>
            </a:r>
            <a:r>
              <a:rPr lang="en-SL" sz="2700" dirty="0" smtClean="0">
                <a:solidFill>
                  <a:schemeClr val="bg2">
                    <a:lumMod val="10000"/>
                  </a:schemeClr>
                </a:solidFill>
                <a:latin typeface="Arial" panose="020B0604020202020204" pitchFamily="34" charset="0"/>
                <a:cs typeface="Arial" panose="020B0604020202020204" pitchFamily="34" charset="0"/>
              </a:rPr>
              <a:t>ship</a:t>
            </a:r>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between the sex and the grades in chemistry.</a:t>
            </a:r>
          </a:p>
          <a:p>
            <a:pPr algn="just"/>
            <a:endParaRPr lang="en-SL" sz="2700" dirty="0" smtClean="0">
              <a:solidFill>
                <a:schemeClr val="bg2">
                  <a:lumMod val="10000"/>
                </a:schemeClr>
              </a:solidFill>
              <a:latin typeface="Arial" panose="020B0604020202020204" pitchFamily="34" charset="0"/>
              <a:cs typeface="Arial" panose="020B0604020202020204" pitchFamily="34" charset="0"/>
            </a:endParaRPr>
          </a:p>
          <a:p>
            <a:pPr algn="just"/>
            <a:r>
              <a:rPr lang="en-US" sz="2700" dirty="0" smtClean="0">
                <a:solidFill>
                  <a:schemeClr val="bg2">
                    <a:lumMod val="10000"/>
                  </a:schemeClr>
                </a:solidFill>
                <a:latin typeface="Arial" panose="020B0604020202020204" pitchFamily="34" charset="0"/>
                <a:cs typeface="Arial" panose="020B0604020202020204" pitchFamily="34" charset="0"/>
              </a:rPr>
              <a:t>In </a:t>
            </a:r>
            <a:r>
              <a:rPr lang="en-US" sz="2700" dirty="0">
                <a:solidFill>
                  <a:schemeClr val="bg2">
                    <a:lumMod val="10000"/>
                  </a:schemeClr>
                </a:solidFill>
                <a:latin typeface="Arial" panose="020B0604020202020204" pitchFamily="34" charset="0"/>
                <a:cs typeface="Arial" panose="020B0604020202020204" pitchFamily="34" charset="0"/>
              </a:rPr>
              <a:t>the table of </a:t>
            </a:r>
            <a:r>
              <a:rPr lang="en-US" sz="2700" dirty="0" smtClean="0">
                <a:solidFill>
                  <a:schemeClr val="bg2">
                    <a:lumMod val="10000"/>
                  </a:schemeClr>
                </a:solidFill>
                <a:latin typeface="Arial" panose="020B0604020202020204" pitchFamily="34" charset="0"/>
                <a:cs typeface="Arial" panose="020B0604020202020204" pitchFamily="34" charset="0"/>
              </a:rPr>
              <a:t>Chi-square</a:t>
            </a:r>
            <a:r>
              <a:rPr lang="en-SL" sz="2700" dirty="0">
                <a:solidFill>
                  <a:schemeClr val="bg2">
                    <a:lumMod val="10000"/>
                  </a:schemeClr>
                </a:solidFill>
                <a:latin typeface="Arial" panose="020B0604020202020204" pitchFamily="34" charset="0"/>
                <a:cs typeface="Arial" panose="020B0604020202020204" pitchFamily="34" charset="0"/>
              </a:rPr>
              <a:t>d</a:t>
            </a:r>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statistical distribution we can find that the critical value for </a:t>
            </a:r>
            <a:r>
              <a:rPr lang="en-US" sz="2700" dirty="0" err="1">
                <a:solidFill>
                  <a:schemeClr val="bg2">
                    <a:lumMod val="10000"/>
                  </a:schemeClr>
                </a:solidFill>
                <a:latin typeface="Arial" panose="020B0604020202020204" pitchFamily="34" charset="0"/>
                <a:cs typeface="Arial" panose="020B0604020202020204" pitchFamily="34" charset="0"/>
              </a:rPr>
              <a:t>df</a:t>
            </a:r>
            <a:r>
              <a:rPr lang="en-US" sz="2700" dirty="0">
                <a:solidFill>
                  <a:schemeClr val="bg2">
                    <a:lumMod val="10000"/>
                  </a:schemeClr>
                </a:solidFill>
                <a:latin typeface="Arial" panose="020B0604020202020204" pitchFamily="34" charset="0"/>
                <a:cs typeface="Arial" panose="020B0604020202020204" pitchFamily="34" charset="0"/>
              </a:rPr>
              <a:t> = (2-1)*(3-1) = 2 and significance level p=0,05 is 5,99. So if there is no relation between the variables the </a:t>
            </a:r>
            <a:r>
              <a:rPr lang="en-US" sz="2700" dirty="0" smtClean="0">
                <a:solidFill>
                  <a:schemeClr val="bg2">
                    <a:lumMod val="10000"/>
                  </a:schemeClr>
                </a:solidFill>
                <a:latin typeface="Arial" panose="020B0604020202020204" pitchFamily="34" charset="0"/>
                <a:cs typeface="Arial" panose="020B0604020202020204" pitchFamily="34" charset="0"/>
              </a:rPr>
              <a:t>Chi-square</a:t>
            </a:r>
            <a:r>
              <a:rPr lang="en-SL" sz="2700" dirty="0" smtClean="0">
                <a:solidFill>
                  <a:schemeClr val="bg2">
                    <a:lumMod val="10000"/>
                  </a:schemeClr>
                </a:solidFill>
                <a:latin typeface="Arial" panose="020B0604020202020204" pitchFamily="34" charset="0"/>
                <a:cs typeface="Arial" panose="020B0604020202020204" pitchFamily="34" charset="0"/>
              </a:rPr>
              <a:t>d</a:t>
            </a:r>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statistics should be not grater than 5,99. In our case 21,3&gt;5,99 so we should reject Ho and accept H1</a:t>
            </a:r>
            <a:r>
              <a:rPr lang="ru-RU" sz="2700" dirty="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 </a:t>
            </a:r>
            <a:r>
              <a:rPr lang="en-US" sz="2700" b="1" dirty="0">
                <a:solidFill>
                  <a:schemeClr val="bg2">
                    <a:lumMod val="10000"/>
                  </a:schemeClr>
                </a:solidFill>
                <a:latin typeface="Arial" panose="020B0604020202020204" pitchFamily="34" charset="0"/>
                <a:cs typeface="Arial" panose="020B0604020202020204" pitchFamily="34" charset="0"/>
              </a:rPr>
              <a:t>there is a relationship </a:t>
            </a:r>
            <a:r>
              <a:rPr lang="en-US" sz="2700" dirty="0">
                <a:solidFill>
                  <a:schemeClr val="bg2">
                    <a:lumMod val="10000"/>
                  </a:schemeClr>
                </a:solidFill>
                <a:latin typeface="Arial" panose="020B0604020202020204" pitchFamily="34" charset="0"/>
                <a:cs typeface="Arial" panose="020B0604020202020204" pitchFamily="34" charset="0"/>
              </a:rPr>
              <a:t>between variables</a:t>
            </a:r>
            <a:r>
              <a:rPr lang="en-US" sz="2700" dirty="0" smtClean="0">
                <a:solidFill>
                  <a:schemeClr val="bg2">
                    <a:lumMod val="10000"/>
                  </a:schemeClr>
                </a:solidFill>
                <a:latin typeface="Arial" panose="020B0604020202020204" pitchFamily="34" charset="0"/>
                <a:cs typeface="Arial" panose="020B0604020202020204" pitchFamily="34" charset="0"/>
              </a:rPr>
              <a:t>.</a:t>
            </a: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9487154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Properties of Chi-square</a:t>
            </a:r>
            <a:r>
              <a:rPr lang="en-SL" sz="3500" b="1" dirty="0">
                <a:solidFill>
                  <a:schemeClr val="tx2">
                    <a:satMod val="130000"/>
                  </a:schemeClr>
                </a:solidFill>
                <a:latin typeface="Arial" panose="020B0604020202020204" pitchFamily="34" charset="0"/>
                <a:cs typeface="Arial" panose="020B0604020202020204" pitchFamily="34" charset="0"/>
              </a:rPr>
              <a:t>d</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30676"/>
            <a:ext cx="11057971" cy="3745092"/>
          </a:xfrm>
        </p:spPr>
        <p:txBody>
          <a:bodyPr numCol="1"/>
          <a:lstStyle/>
          <a:p>
            <a:pPr marL="365760" indent="-283464">
              <a:buFont typeface="Wingdings 2"/>
              <a:buChar char=""/>
              <a:defRPr/>
            </a:pPr>
            <a:r>
              <a:rPr lang="en-US" sz="2700" dirty="0">
                <a:solidFill>
                  <a:schemeClr val="bg2">
                    <a:lumMod val="10000"/>
                  </a:schemeClr>
                </a:solidFill>
                <a:latin typeface="Arial" panose="020B0604020202020204" pitchFamily="34" charset="0"/>
                <a:cs typeface="Arial" panose="020B0604020202020204" pitchFamily="34" charset="0"/>
              </a:rPr>
              <a:t>Interval of values ​​from 0 to + </a:t>
            </a:r>
            <a:r>
              <a:rPr lang="ru-RU" sz="2700" dirty="0">
                <a:solidFill>
                  <a:schemeClr val="bg2">
                    <a:lumMod val="10000"/>
                  </a:schemeClr>
                </a:solidFill>
                <a:latin typeface="Arial" panose="020B0604020202020204" pitchFamily="34" charset="0"/>
                <a:cs typeface="Arial" panose="020B0604020202020204" pitchFamily="34" charset="0"/>
              </a:rPr>
              <a:t>∞</a:t>
            </a:r>
            <a:r>
              <a:rPr lang="en-US" sz="2700" dirty="0">
                <a:solidFill>
                  <a:schemeClr val="bg2">
                    <a:lumMod val="10000"/>
                  </a:schemeClr>
                </a:solidFill>
                <a:latin typeface="Arial" panose="020B0604020202020204" pitchFamily="34" charset="0"/>
                <a:cs typeface="Arial" panose="020B0604020202020204" pitchFamily="34" charset="0"/>
              </a:rPr>
              <a:t>.</a:t>
            </a:r>
          </a:p>
          <a:p>
            <a:pPr marL="365760" indent="-283464" algn="just">
              <a:buFont typeface="Wingdings 2"/>
              <a:buChar char=""/>
              <a:defRPr/>
            </a:pPr>
            <a:r>
              <a:rPr lang="en-US" sz="2700" dirty="0">
                <a:solidFill>
                  <a:schemeClr val="bg2">
                    <a:lumMod val="10000"/>
                  </a:schemeClr>
                </a:solidFill>
                <a:latin typeface="Arial" panose="020B0604020202020204" pitchFamily="34" charset="0"/>
                <a:cs typeface="Arial" panose="020B0604020202020204" pitchFamily="34" charset="0"/>
              </a:rPr>
              <a:t>The value doesn't permit to know which variable is dependent and which is independent. </a:t>
            </a:r>
          </a:p>
          <a:p>
            <a:pPr marL="365760" indent="-283464" algn="just">
              <a:buFont typeface="Wingdings 2"/>
              <a:buChar char=""/>
              <a:defRPr/>
            </a:pPr>
            <a:r>
              <a:rPr lang="en-US" sz="2700" dirty="0">
                <a:solidFill>
                  <a:schemeClr val="bg2">
                    <a:lumMod val="10000"/>
                  </a:schemeClr>
                </a:solidFill>
                <a:latin typeface="Arial" panose="020B0604020202020204" pitchFamily="34" charset="0"/>
                <a:cs typeface="Arial" panose="020B0604020202020204" pitchFamily="34" charset="0"/>
              </a:rPr>
              <a:t>Doesn’t evaluate the force of the </a:t>
            </a:r>
            <a:r>
              <a:rPr lang="en-US" sz="2700" dirty="0" smtClean="0">
                <a:solidFill>
                  <a:schemeClr val="bg2">
                    <a:lumMod val="10000"/>
                  </a:schemeClr>
                </a:solidFill>
                <a:latin typeface="Arial" panose="020B0604020202020204" pitchFamily="34" charset="0"/>
                <a:cs typeface="Arial" panose="020B0604020202020204" pitchFamily="34" charset="0"/>
              </a:rPr>
              <a:t>relation</a:t>
            </a:r>
            <a:r>
              <a:rPr lang="en-SL" sz="2700" dirty="0" smtClean="0">
                <a:solidFill>
                  <a:schemeClr val="bg2">
                    <a:lumMod val="10000"/>
                  </a:schemeClr>
                </a:solidFill>
                <a:latin typeface="Arial" panose="020B0604020202020204" pitchFamily="34" charset="0"/>
                <a:cs typeface="Arial" panose="020B0604020202020204" pitchFamily="34" charset="0"/>
              </a:rPr>
              <a:t>ship</a:t>
            </a:r>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The bigger the sample – the bigger the value of </a:t>
            </a:r>
            <a:r>
              <a:rPr lang="en-US" sz="2700" dirty="0" smtClean="0">
                <a:solidFill>
                  <a:schemeClr val="bg2">
                    <a:lumMod val="10000"/>
                  </a:schemeClr>
                </a:solidFill>
                <a:latin typeface="Arial" panose="020B0604020202020204" pitchFamily="34" charset="0"/>
                <a:cs typeface="Arial" panose="020B0604020202020204" pitchFamily="34" charset="0"/>
              </a:rPr>
              <a:t>chi-square</a:t>
            </a:r>
            <a:r>
              <a:rPr lang="en-SL" sz="2700" dirty="0" smtClean="0">
                <a:solidFill>
                  <a:schemeClr val="bg2">
                    <a:lumMod val="10000"/>
                  </a:schemeClr>
                </a:solidFill>
                <a:latin typeface="Arial" panose="020B0604020202020204" pitchFamily="34" charset="0"/>
                <a:cs typeface="Arial" panose="020B0604020202020204" pitchFamily="34" charset="0"/>
              </a:rPr>
              <a:t>d</a:t>
            </a:r>
            <a:r>
              <a:rPr lang="en-US" sz="2700" dirty="0" smtClean="0">
                <a:solidFill>
                  <a:schemeClr val="bg2">
                    <a:lumMod val="10000"/>
                  </a:schemeClr>
                </a:solidFill>
                <a:latin typeface="Arial" panose="020B0604020202020204" pitchFamily="34" charset="0"/>
                <a:cs typeface="Arial" panose="020B0604020202020204" pitchFamily="34" charset="0"/>
              </a:rPr>
              <a:t>.</a:t>
            </a:r>
            <a:endParaRPr lang="en-US" sz="2700" dirty="0">
              <a:solidFill>
                <a:schemeClr val="bg2">
                  <a:lumMod val="10000"/>
                </a:schemeClr>
              </a:solidFill>
              <a:latin typeface="Arial" panose="020B0604020202020204" pitchFamily="34" charset="0"/>
              <a:cs typeface="Arial" panose="020B0604020202020204" pitchFamily="34" charset="0"/>
            </a:endParaRPr>
          </a:p>
          <a:p>
            <a:pPr marL="365760" indent="-283464" algn="just">
              <a:buFont typeface="Wingdings 2"/>
              <a:buChar char=""/>
              <a:defRPr/>
            </a:pPr>
            <a:r>
              <a:rPr lang="en-US" sz="2700" dirty="0">
                <a:solidFill>
                  <a:schemeClr val="bg2">
                    <a:lumMod val="10000"/>
                  </a:schemeClr>
                </a:solidFill>
                <a:latin typeface="Arial" panose="020B0604020202020204" pitchFamily="34" charset="0"/>
                <a:cs typeface="Arial" panose="020B0604020202020204" pitchFamily="34" charset="0"/>
              </a:rPr>
              <a:t>The conventional rule of thumb is that if all (more than 95%) of the expected </a:t>
            </a:r>
            <a:r>
              <a:rPr lang="en-SL" sz="2700" dirty="0" smtClean="0">
                <a:solidFill>
                  <a:schemeClr val="bg2">
                    <a:lumMod val="10000"/>
                  </a:schemeClr>
                </a:solidFill>
                <a:latin typeface="Arial" panose="020B0604020202020204" pitchFamily="34" charset="0"/>
                <a:cs typeface="Arial" panose="020B0604020202020204" pitchFamily="34" charset="0"/>
              </a:rPr>
              <a:t>counts in the contingency table</a:t>
            </a:r>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are greater than 5, it's acceptable to use the </a:t>
            </a:r>
            <a:r>
              <a:rPr lang="en-US" sz="2700" dirty="0" smtClean="0">
                <a:solidFill>
                  <a:schemeClr val="bg2">
                    <a:lumMod val="10000"/>
                  </a:schemeClr>
                </a:solidFill>
                <a:latin typeface="Arial" panose="020B0604020202020204" pitchFamily="34" charset="0"/>
                <a:cs typeface="Arial" panose="020B0604020202020204" pitchFamily="34" charset="0"/>
              </a:rPr>
              <a:t>chi-square</a:t>
            </a:r>
            <a:r>
              <a:rPr lang="en-SL" sz="2700" dirty="0">
                <a:solidFill>
                  <a:schemeClr val="bg2">
                    <a:lumMod val="10000"/>
                  </a:schemeClr>
                </a:solidFill>
                <a:latin typeface="Arial" panose="020B0604020202020204" pitchFamily="34" charset="0"/>
                <a:cs typeface="Arial" panose="020B0604020202020204" pitchFamily="34" charset="0"/>
              </a:rPr>
              <a:t>d</a:t>
            </a:r>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test.</a:t>
            </a:r>
          </a:p>
          <a:p>
            <a:pPr algn="just"/>
            <a:endParaRPr lang="ru-RU" sz="2700" dirty="0">
              <a:solidFill>
                <a:schemeClr val="bg2">
                  <a:lumMod val="10000"/>
                </a:schemeClr>
              </a:solidFill>
              <a:latin typeface="Arial" panose="020B0604020202020204" pitchFamily="34" charset="0"/>
              <a:cs typeface="Arial" panose="020B0604020202020204" pitchFamily="34" charset="0"/>
            </a:endParaRPr>
          </a:p>
          <a:p>
            <a:pPr algn="just">
              <a:spcBef>
                <a:spcPts val="0"/>
              </a:spcBef>
            </a:pP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36891594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Testing the normality of the distribution</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30676"/>
            <a:ext cx="11057971" cy="3745092"/>
          </a:xfrm>
        </p:spPr>
        <p:txBody>
          <a:bodyPr numCol="1"/>
          <a:lstStyle/>
          <a:p>
            <a:pPr marL="365760" indent="-283464" algn="just">
              <a:buFont typeface="Wingdings 2"/>
              <a:buChar char=""/>
              <a:defRPr/>
            </a:pPr>
            <a:r>
              <a:rPr lang="en-US" sz="2700" dirty="0">
                <a:solidFill>
                  <a:schemeClr val="bg2">
                    <a:lumMod val="10000"/>
                  </a:schemeClr>
                </a:solidFill>
                <a:latin typeface="Arial" panose="020B0604020202020204" pitchFamily="34" charset="0"/>
                <a:cs typeface="Arial" panose="020B0604020202020204" pitchFamily="34" charset="0"/>
              </a:rPr>
              <a:t>We can look at the histogram, but in order to receive an objective information weather our distribution is different from “normal” or not we have to run a statistical test.</a:t>
            </a:r>
          </a:p>
          <a:p>
            <a:pPr marL="365760" indent="-283464" algn="just">
              <a:buFont typeface="Wingdings 2"/>
              <a:buChar char=""/>
              <a:defRPr/>
            </a:pPr>
            <a:r>
              <a:rPr lang="en-US" sz="2700" dirty="0">
                <a:solidFill>
                  <a:schemeClr val="bg2">
                    <a:lumMod val="10000"/>
                  </a:schemeClr>
                </a:solidFill>
                <a:latin typeface="Arial" panose="020B0604020202020204" pitchFamily="34" charset="0"/>
                <a:cs typeface="Arial" panose="020B0604020202020204" pitchFamily="34" charset="0"/>
              </a:rPr>
              <a:t>The Kolmogorov-Smirnov and Shapiro-Wilks tests permit to test whether the distribution as a whole deviates from a comparable normal distribution. These tests compare the scores in the sample to a normally distributed set of scores with same mean and standard deviation. Shapiro-Wilks is calculated if the sample size is less than </a:t>
            </a:r>
            <a:r>
              <a:rPr lang="en-US" sz="2700" dirty="0" smtClean="0">
                <a:solidFill>
                  <a:schemeClr val="bg2">
                    <a:lumMod val="10000"/>
                  </a:schemeClr>
                </a:solidFill>
                <a:latin typeface="Arial" panose="020B0604020202020204" pitchFamily="34" charset="0"/>
                <a:cs typeface="Arial" panose="020B0604020202020204" pitchFamily="34" charset="0"/>
              </a:rPr>
              <a:t>50.</a:t>
            </a:r>
            <a:endParaRPr lang="ru-RU" sz="2700" dirty="0">
              <a:solidFill>
                <a:schemeClr val="bg2">
                  <a:lumMod val="10000"/>
                </a:schemeClr>
              </a:solidFill>
              <a:latin typeface="Arial" panose="020B0604020202020204" pitchFamily="34" charset="0"/>
              <a:cs typeface="Arial" panose="020B0604020202020204" pitchFamily="34" charset="0"/>
            </a:endParaRPr>
          </a:p>
          <a:p>
            <a:pPr marL="6350" indent="-6350" algn="just">
              <a:defRPr/>
            </a:pPr>
            <a:endParaRPr lang="ru-RU" sz="2700" dirty="0">
              <a:latin typeface="Arial" pitchFamily="34" charset="0"/>
              <a:cs typeface="Arial" pitchFamily="34" charset="0"/>
            </a:endParaRPr>
          </a:p>
          <a:p>
            <a:pPr algn="just"/>
            <a:endParaRPr lang="ru-RU" sz="2700" dirty="0">
              <a:solidFill>
                <a:schemeClr val="bg2">
                  <a:lumMod val="10000"/>
                </a:schemeClr>
              </a:solidFill>
              <a:latin typeface="Arial" panose="020B0604020202020204" pitchFamily="34" charset="0"/>
              <a:cs typeface="Arial" panose="020B0604020202020204" pitchFamily="34" charset="0"/>
            </a:endParaRPr>
          </a:p>
          <a:p>
            <a:pPr algn="just">
              <a:spcBef>
                <a:spcPts val="0"/>
              </a:spcBef>
            </a:pP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17074050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172207"/>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Normality test</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1990638"/>
            <a:ext cx="11057971" cy="3745092"/>
          </a:xfrm>
        </p:spPr>
        <p:txBody>
          <a:bodyPr numCol="1"/>
          <a:lstStyle/>
          <a:p>
            <a:pPr marL="82296" algn="just">
              <a:defRPr/>
            </a:pPr>
            <a:r>
              <a:rPr lang="en-US" sz="2600" dirty="0" smtClean="0">
                <a:solidFill>
                  <a:schemeClr val="bg2">
                    <a:lumMod val="10000"/>
                  </a:schemeClr>
                </a:solidFill>
                <a:latin typeface="Arial" panose="020B0604020202020204" pitchFamily="34" charset="0"/>
                <a:cs typeface="Arial" panose="020B0604020202020204" pitchFamily="34" charset="0"/>
              </a:rPr>
              <a:t>Hypothesis </a:t>
            </a:r>
            <a:r>
              <a:rPr lang="en-US" sz="2600" dirty="0">
                <a:solidFill>
                  <a:schemeClr val="bg2">
                    <a:lumMod val="10000"/>
                  </a:schemeClr>
                </a:solidFill>
                <a:latin typeface="Arial" panose="020B0604020202020204" pitchFamily="34" charset="0"/>
                <a:cs typeface="Arial" panose="020B0604020202020204" pitchFamily="34" charset="0"/>
              </a:rPr>
              <a:t>0: The values are sampled from normally-distributed population.</a:t>
            </a:r>
          </a:p>
          <a:p>
            <a:pPr marL="82296" algn="just">
              <a:defRPr/>
            </a:pPr>
            <a:r>
              <a:rPr lang="en-US" sz="2600" dirty="0" smtClean="0">
                <a:solidFill>
                  <a:schemeClr val="bg2">
                    <a:lumMod val="10000"/>
                  </a:schemeClr>
                </a:solidFill>
                <a:latin typeface="Arial" panose="020B0604020202020204" pitchFamily="34" charset="0"/>
                <a:cs typeface="Arial" panose="020B0604020202020204" pitchFamily="34" charset="0"/>
              </a:rPr>
              <a:t>Hypothesis </a:t>
            </a:r>
            <a:r>
              <a:rPr lang="en-US" sz="2600" dirty="0">
                <a:solidFill>
                  <a:schemeClr val="bg2">
                    <a:lumMod val="10000"/>
                  </a:schemeClr>
                </a:solidFill>
                <a:latin typeface="Arial" panose="020B0604020202020204" pitchFamily="34" charset="0"/>
                <a:cs typeface="Arial" panose="020B0604020202020204" pitchFamily="34" charset="0"/>
              </a:rPr>
              <a:t>1: The values are not sampled from normally-distributed population.</a:t>
            </a:r>
          </a:p>
          <a:p>
            <a:pPr marL="82296" algn="just">
              <a:defRPr/>
            </a:pPr>
            <a:endParaRPr lang="en-US" sz="1200" dirty="0">
              <a:solidFill>
                <a:schemeClr val="bg2">
                  <a:lumMod val="10000"/>
                </a:schemeClr>
              </a:solidFill>
              <a:latin typeface="Arial" panose="020B0604020202020204" pitchFamily="34" charset="0"/>
              <a:cs typeface="Arial" panose="020B0604020202020204" pitchFamily="34" charset="0"/>
            </a:endParaRPr>
          </a:p>
          <a:p>
            <a:pPr marL="82296" algn="just">
              <a:defRPr/>
            </a:pPr>
            <a:r>
              <a:rPr lang="en-US" sz="2600" dirty="0">
                <a:solidFill>
                  <a:schemeClr val="bg2">
                    <a:lumMod val="10000"/>
                  </a:schemeClr>
                </a:solidFill>
                <a:latin typeface="Arial" panose="020B0604020202020204" pitchFamily="34" charset="0"/>
                <a:cs typeface="Arial" panose="020B0604020202020204" pitchFamily="34" charset="0"/>
              </a:rPr>
              <a:t>If the significance of the test is &gt; 0,05 we reject H1 and conclude that our distribution </a:t>
            </a:r>
            <a:r>
              <a:rPr lang="en-US" sz="2600" b="1" dirty="0">
                <a:solidFill>
                  <a:schemeClr val="bg2">
                    <a:lumMod val="10000"/>
                  </a:schemeClr>
                </a:solidFill>
                <a:latin typeface="Arial" panose="020B0604020202020204" pitchFamily="34" charset="0"/>
                <a:cs typeface="Arial" panose="020B0604020202020204" pitchFamily="34" charset="0"/>
              </a:rPr>
              <a:t>is not significantly different from the normal </a:t>
            </a:r>
            <a:r>
              <a:rPr lang="en-US" sz="2600" dirty="0">
                <a:solidFill>
                  <a:schemeClr val="bg2">
                    <a:lumMod val="10000"/>
                  </a:schemeClr>
                </a:solidFill>
                <a:latin typeface="Arial" panose="020B0604020202020204" pitchFamily="34" charset="0"/>
                <a:cs typeface="Arial" panose="020B0604020202020204" pitchFamily="34" charset="0"/>
              </a:rPr>
              <a:t>distribution.</a:t>
            </a:r>
          </a:p>
          <a:p>
            <a:pPr marL="82296" algn="just">
              <a:defRPr/>
            </a:pPr>
            <a:r>
              <a:rPr lang="en-US" sz="2600" dirty="0" smtClean="0">
                <a:solidFill>
                  <a:schemeClr val="bg2">
                    <a:lumMod val="10000"/>
                  </a:schemeClr>
                </a:solidFill>
                <a:latin typeface="Arial" panose="020B0604020202020204" pitchFamily="34" charset="0"/>
                <a:cs typeface="Arial" panose="020B0604020202020204" pitchFamily="34" charset="0"/>
              </a:rPr>
              <a:t>If </a:t>
            </a:r>
            <a:r>
              <a:rPr lang="en-US" sz="2600" dirty="0">
                <a:solidFill>
                  <a:schemeClr val="bg2">
                    <a:lumMod val="10000"/>
                  </a:schemeClr>
                </a:solidFill>
                <a:latin typeface="Arial" panose="020B0604020202020204" pitchFamily="34" charset="0"/>
                <a:cs typeface="Arial" panose="020B0604020202020204" pitchFamily="34" charset="0"/>
              </a:rPr>
              <a:t>the significance of the test is </a:t>
            </a:r>
            <a:r>
              <a:rPr lang="en-US" sz="2600" dirty="0" smtClean="0">
                <a:solidFill>
                  <a:schemeClr val="bg2">
                    <a:lumMod val="10000"/>
                  </a:schemeClr>
                </a:solidFill>
                <a:latin typeface="Arial" panose="020B0604020202020204" pitchFamily="34" charset="0"/>
                <a:cs typeface="Arial" panose="020B0604020202020204" pitchFamily="34" charset="0"/>
              </a:rPr>
              <a:t>&lt;= </a:t>
            </a:r>
            <a:r>
              <a:rPr lang="en-US" sz="2600" dirty="0">
                <a:solidFill>
                  <a:schemeClr val="bg2">
                    <a:lumMod val="10000"/>
                  </a:schemeClr>
                </a:solidFill>
                <a:latin typeface="Arial" panose="020B0604020202020204" pitchFamily="34" charset="0"/>
                <a:cs typeface="Arial" panose="020B0604020202020204" pitchFamily="34" charset="0"/>
              </a:rPr>
              <a:t>0,05 we reject H0, accept H1 and conclude that our distribution is </a:t>
            </a:r>
            <a:r>
              <a:rPr lang="en-US" sz="2600" b="1" dirty="0">
                <a:solidFill>
                  <a:schemeClr val="bg2">
                    <a:lumMod val="10000"/>
                  </a:schemeClr>
                </a:solidFill>
                <a:latin typeface="Arial" panose="020B0604020202020204" pitchFamily="34" charset="0"/>
                <a:cs typeface="Arial" panose="020B0604020202020204" pitchFamily="34" charset="0"/>
              </a:rPr>
              <a:t>significantly different from the normal </a:t>
            </a:r>
            <a:r>
              <a:rPr lang="en-US" sz="2600" dirty="0">
                <a:solidFill>
                  <a:schemeClr val="bg2">
                    <a:lumMod val="10000"/>
                  </a:schemeClr>
                </a:solidFill>
                <a:latin typeface="Arial" panose="020B0604020202020204" pitchFamily="34" charset="0"/>
                <a:cs typeface="Arial" panose="020B0604020202020204" pitchFamily="34" charset="0"/>
              </a:rPr>
              <a:t>distribution.</a:t>
            </a:r>
          </a:p>
          <a:p>
            <a:pPr marL="82296" algn="just">
              <a:defRPr/>
            </a:pPr>
            <a:endParaRPr lang="ru-RU" sz="2600" dirty="0">
              <a:latin typeface="Arial" panose="020B0604020202020204" pitchFamily="34" charset="0"/>
              <a:cs typeface="Arial" panose="020B0604020202020204" pitchFamily="34" charset="0"/>
            </a:endParaRPr>
          </a:p>
          <a:p>
            <a:pPr marL="365760" indent="-283464" algn="just">
              <a:buFont typeface="Wingdings 2"/>
              <a:buChar char=""/>
              <a:defRPr/>
            </a:pPr>
            <a:endParaRPr lang="ru-RU" sz="26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14844433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Kolmogorov-Smirnov normality test</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8" name="Рисунок 7"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2525" y="2088960"/>
            <a:ext cx="5464697" cy="2296757"/>
          </a:xfrm>
          <a:prstGeom prst="rect">
            <a:avLst/>
          </a:prstGeom>
        </p:spPr>
      </p:pic>
      <p:pic>
        <p:nvPicPr>
          <p:cNvPr id="9" name="Picture 2" descr="Картинки по запросу &quot;kolmogorov-smirnov d&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123" y="4505325"/>
            <a:ext cx="2857500" cy="235267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 стрелкой 9"/>
          <p:cNvCxnSpPr/>
          <p:nvPr/>
        </p:nvCxnSpPr>
        <p:spPr>
          <a:xfrm flipH="1">
            <a:off x="6740759" y="4941168"/>
            <a:ext cx="172819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8468951" y="4680138"/>
            <a:ext cx="1656184" cy="477054"/>
          </a:xfrm>
          <a:prstGeom prst="rect">
            <a:avLst/>
          </a:prstGeom>
          <a:noFill/>
        </p:spPr>
        <p:txBody>
          <a:bodyPr wrap="square" rtlCol="0">
            <a:spAutoFit/>
          </a:bodyPr>
          <a:lstStyle/>
          <a:p>
            <a:r>
              <a:rPr lang="en-US" sz="2500" dirty="0" smtClean="0"/>
              <a:t>D statistic</a:t>
            </a:r>
            <a:endParaRPr lang="ru-RU" sz="2500" dirty="0"/>
          </a:p>
        </p:txBody>
      </p:sp>
      <p:sp>
        <p:nvSpPr>
          <p:cNvPr id="12" name="TextBox 11"/>
          <p:cNvSpPr txBox="1"/>
          <p:nvPr/>
        </p:nvSpPr>
        <p:spPr>
          <a:xfrm>
            <a:off x="8468950" y="5219951"/>
            <a:ext cx="3482418" cy="1261884"/>
          </a:xfrm>
          <a:prstGeom prst="rect">
            <a:avLst/>
          </a:prstGeom>
          <a:noFill/>
        </p:spPr>
        <p:txBody>
          <a:bodyPr wrap="square" rtlCol="0">
            <a:spAutoFit/>
          </a:bodyPr>
          <a:lstStyle/>
          <a:p>
            <a:r>
              <a:rPr lang="en-US" sz="1900" dirty="0">
                <a:solidFill>
                  <a:srgbClr val="222222"/>
                </a:solidFill>
                <a:latin typeface="Arial" panose="020B0604020202020204" pitchFamily="34" charset="0"/>
              </a:rPr>
              <a:t>The bigger the D statistic</a:t>
            </a:r>
            <a:r>
              <a:rPr lang="ru-RU" sz="1900" dirty="0">
                <a:solidFill>
                  <a:srgbClr val="222222"/>
                </a:solidFill>
                <a:latin typeface="Arial" panose="020B0604020202020204" pitchFamily="34" charset="0"/>
              </a:rPr>
              <a:t>, </a:t>
            </a:r>
            <a:r>
              <a:rPr lang="en-US" sz="1900" dirty="0">
                <a:solidFill>
                  <a:srgbClr val="222222"/>
                </a:solidFill>
                <a:latin typeface="Arial" panose="020B0604020202020204" pitchFamily="34" charset="0"/>
              </a:rPr>
              <a:t>the higher is the difference between variable’s distribution and normal distribution.</a:t>
            </a:r>
            <a:endParaRPr lang="ru-RU" sz="1900" dirty="0">
              <a:solidFill>
                <a:srgbClr val="222222"/>
              </a:solidFill>
              <a:latin typeface="Arial" panose="020B0604020202020204" pitchFamily="34" charset="0"/>
            </a:endParaRPr>
          </a:p>
        </p:txBody>
      </p:sp>
      <p:sp>
        <p:nvSpPr>
          <p:cNvPr id="5" name="Прямоугольник 4"/>
          <p:cNvSpPr/>
          <p:nvPr/>
        </p:nvSpPr>
        <p:spPr>
          <a:xfrm>
            <a:off x="665902" y="2400558"/>
            <a:ext cx="2581848" cy="3970318"/>
          </a:xfrm>
          <a:prstGeom prst="rect">
            <a:avLst/>
          </a:prstGeom>
        </p:spPr>
        <p:txBody>
          <a:bodyPr wrap="square">
            <a:spAutoFit/>
          </a:bodyPr>
          <a:lstStyle/>
          <a:p>
            <a:r>
              <a:rPr lang="en-US" dirty="0">
                <a:solidFill>
                  <a:srgbClr val="222222"/>
                </a:solidFill>
                <a:latin typeface="Arial" panose="020B0604020202020204" pitchFamily="34" charset="0"/>
              </a:rPr>
              <a:t>The idea behind the Kolmogorov-Smirnov test is </a:t>
            </a:r>
            <a:r>
              <a:rPr lang="en-US" dirty="0" smtClean="0">
                <a:solidFill>
                  <a:srgbClr val="222222"/>
                </a:solidFill>
                <a:latin typeface="Arial" panose="020B0604020202020204" pitchFamily="34" charset="0"/>
              </a:rPr>
              <a:t>that </a:t>
            </a:r>
            <a:r>
              <a:rPr lang="en-US" dirty="0">
                <a:solidFill>
                  <a:srgbClr val="222222"/>
                </a:solidFill>
                <a:latin typeface="Arial" panose="020B0604020202020204" pitchFamily="34" charset="0"/>
              </a:rPr>
              <a:t>the maximum difference between the assumed </a:t>
            </a:r>
            <a:r>
              <a:rPr lang="en-US" dirty="0" smtClean="0">
                <a:solidFill>
                  <a:srgbClr val="222222"/>
                </a:solidFill>
                <a:latin typeface="Arial" panose="020B0604020202020204" pitchFamily="34" charset="0"/>
              </a:rPr>
              <a:t>cumulative normal distribution function</a:t>
            </a:r>
            <a:r>
              <a:rPr lang="en-US" dirty="0">
                <a:solidFill>
                  <a:srgbClr val="222222"/>
                </a:solidFill>
                <a:latin typeface="Arial" panose="020B0604020202020204" pitchFamily="34" charset="0"/>
              </a:rPr>
              <a:t> and the </a:t>
            </a:r>
            <a:r>
              <a:rPr lang="en-US" dirty="0" smtClean="0">
                <a:solidFill>
                  <a:srgbClr val="222222"/>
                </a:solidFill>
                <a:latin typeface="Arial" panose="020B0604020202020204" pitchFamily="34" charset="0"/>
              </a:rPr>
              <a:t>sample </a:t>
            </a:r>
            <a:r>
              <a:rPr lang="en-US" dirty="0">
                <a:solidFill>
                  <a:srgbClr val="222222"/>
                </a:solidFill>
                <a:latin typeface="Arial" panose="020B0604020202020204" pitchFamily="34" charset="0"/>
              </a:rPr>
              <a:t>to be investigated is used to decide whether the random sample belongs to the distribution or not.</a:t>
            </a:r>
            <a:endParaRPr lang="ru-RU" dirty="0"/>
          </a:p>
        </p:txBody>
      </p:sp>
    </p:spTree>
    <p:extLst>
      <p:ext uri="{BB962C8B-B14F-4D97-AF65-F5344CB8AC3E}">
        <p14:creationId xmlns:p14="http://schemas.microsoft.com/office/powerpoint/2010/main" val="923210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Shapiro-Wilk normality test</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78802"/>
            <a:ext cx="11057971" cy="3745092"/>
          </a:xfrm>
        </p:spPr>
        <p:txBody>
          <a:bodyPr numCol="1"/>
          <a:lstStyle/>
          <a:p>
            <a:pPr marL="6350" indent="-6350" algn="just">
              <a:defRPr/>
            </a:pPr>
            <a:r>
              <a:rPr lang="en-US" sz="2400" dirty="0" smtClean="0">
                <a:solidFill>
                  <a:schemeClr val="bg2">
                    <a:lumMod val="10000"/>
                  </a:schemeClr>
                </a:solidFill>
              </a:rPr>
              <a:t>		</a:t>
            </a:r>
            <a:r>
              <a:rPr lang="en-US" sz="2600" dirty="0" smtClean="0">
                <a:solidFill>
                  <a:schemeClr val="bg2">
                    <a:lumMod val="10000"/>
                  </a:schemeClr>
                </a:solidFill>
                <a:latin typeface="Arial" panose="020B0604020202020204" pitchFamily="34" charset="0"/>
                <a:cs typeface="Arial" panose="020B0604020202020204" pitchFamily="34" charset="0"/>
              </a:rPr>
              <a:t>The </a:t>
            </a:r>
            <a:r>
              <a:rPr lang="en-US" sz="2600" dirty="0">
                <a:solidFill>
                  <a:schemeClr val="bg2">
                    <a:lumMod val="10000"/>
                  </a:schemeClr>
                </a:solidFill>
                <a:latin typeface="Arial" panose="020B0604020202020204" pitchFamily="34" charset="0"/>
                <a:cs typeface="Arial" panose="020B0604020202020204" pitchFamily="34" charset="0"/>
              </a:rPr>
              <a:t>basis idea </a:t>
            </a:r>
            <a:r>
              <a:rPr lang="en-US" sz="2600" dirty="0" smtClean="0">
                <a:solidFill>
                  <a:schemeClr val="bg2">
                    <a:lumMod val="10000"/>
                  </a:schemeClr>
                </a:solidFill>
                <a:latin typeface="Arial" panose="020B0604020202020204" pitchFamily="34" charset="0"/>
                <a:cs typeface="Arial" panose="020B0604020202020204" pitchFamily="34" charset="0"/>
              </a:rPr>
              <a:t>is </a:t>
            </a:r>
            <a:r>
              <a:rPr lang="en-US" sz="2600" dirty="0">
                <a:solidFill>
                  <a:schemeClr val="bg2">
                    <a:lumMod val="10000"/>
                  </a:schemeClr>
                </a:solidFill>
                <a:latin typeface="Arial" panose="020B0604020202020204" pitchFamily="34" charset="0"/>
                <a:cs typeface="Arial" panose="020B0604020202020204" pitchFamily="34" charset="0"/>
              </a:rPr>
              <a:t>to estimate the variance of the </a:t>
            </a:r>
            <a:r>
              <a:rPr lang="en-US" sz="2600" dirty="0" smtClean="0">
                <a:solidFill>
                  <a:schemeClr val="bg2">
                    <a:lumMod val="10000"/>
                  </a:schemeClr>
                </a:solidFill>
                <a:latin typeface="Arial" panose="020B0604020202020204" pitchFamily="34" charset="0"/>
                <a:cs typeface="Arial" panose="020B0604020202020204" pitchFamily="34" charset="0"/>
              </a:rPr>
              <a:t>sample. The values should </a:t>
            </a:r>
            <a:r>
              <a:rPr lang="en-US" sz="2600" dirty="0">
                <a:solidFill>
                  <a:schemeClr val="bg2">
                    <a:lumMod val="10000"/>
                  </a:schemeClr>
                </a:solidFill>
                <a:latin typeface="Arial" panose="020B0604020202020204" pitchFamily="34" charset="0"/>
                <a:cs typeface="Arial" panose="020B0604020202020204" pitchFamily="34" charset="0"/>
              </a:rPr>
              <a:t>approximately equal in the case of a normal distribution and thus should result in a quotient of close to 1.0. If the quotient is significantly lower than 1.0 then the null hypothesis (of having a normal distribution) should be rejected</a:t>
            </a:r>
            <a:r>
              <a:rPr lang="en-US" sz="2600" dirty="0" smtClean="0">
                <a:solidFill>
                  <a:schemeClr val="bg2">
                    <a:lumMod val="10000"/>
                  </a:schemeClr>
                </a:solidFill>
                <a:latin typeface="Arial" panose="020B0604020202020204" pitchFamily="34" charset="0"/>
                <a:cs typeface="Arial" panose="020B0604020202020204" pitchFamily="34" charset="0"/>
              </a:rPr>
              <a:t>.</a:t>
            </a:r>
          </a:p>
          <a:p>
            <a:pPr marL="6350" indent="-6350" algn="just">
              <a:defRPr/>
            </a:pPr>
            <a:endParaRPr lang="en-US" sz="2600" dirty="0">
              <a:solidFill>
                <a:schemeClr val="bg2">
                  <a:lumMod val="10000"/>
                </a:schemeClr>
              </a:solidFill>
              <a:latin typeface="Arial" panose="020B0604020202020204" pitchFamily="34" charset="0"/>
              <a:cs typeface="Arial" panose="020B0604020202020204" pitchFamily="34" charset="0"/>
            </a:endParaRPr>
          </a:p>
          <a:p>
            <a:pPr marL="6350" indent="-6350">
              <a:defRPr/>
            </a:pPr>
            <a:r>
              <a:rPr lang="en-US" sz="2600" dirty="0" smtClean="0">
                <a:solidFill>
                  <a:schemeClr val="bg2">
                    <a:lumMod val="10000"/>
                  </a:schemeClr>
                </a:solidFill>
                <a:latin typeface="Arial" panose="020B0604020202020204" pitchFamily="34" charset="0"/>
                <a:cs typeface="Arial" panose="020B0604020202020204" pitchFamily="34" charset="0"/>
              </a:rPr>
              <a:t>Details here</a:t>
            </a:r>
            <a:r>
              <a:rPr lang="ru-BY" sz="2600" dirty="0" smtClean="0">
                <a:solidFill>
                  <a:schemeClr val="bg2">
                    <a:lumMod val="10000"/>
                  </a:schemeClr>
                </a:solidFill>
                <a:latin typeface="Arial" panose="020B0604020202020204" pitchFamily="34" charset="0"/>
                <a:cs typeface="Arial" panose="020B0604020202020204" pitchFamily="34" charset="0"/>
              </a:rPr>
              <a:t>: </a:t>
            </a:r>
            <a:r>
              <a:rPr lang="fr-FR" sz="2600" dirty="0">
                <a:solidFill>
                  <a:schemeClr val="bg2">
                    <a:lumMod val="10000"/>
                  </a:schemeClr>
                </a:solidFill>
                <a:latin typeface="Arial" panose="020B0604020202020204" pitchFamily="34" charset="0"/>
                <a:cs typeface="Arial" panose="020B0604020202020204" pitchFamily="34" charset="0"/>
                <a:hlinkClick r:id="rId2"/>
              </a:rPr>
              <a:t>http://</a:t>
            </a:r>
            <a:r>
              <a:rPr lang="fr-FR" sz="2600" dirty="0" smtClean="0">
                <a:solidFill>
                  <a:schemeClr val="bg2">
                    <a:lumMod val="10000"/>
                  </a:schemeClr>
                </a:solidFill>
                <a:latin typeface="Arial" panose="020B0604020202020204" pitchFamily="34" charset="0"/>
                <a:cs typeface="Arial" panose="020B0604020202020204" pitchFamily="34" charset="0"/>
                <a:hlinkClick r:id="rId2"/>
              </a:rPr>
              <a:t>www.statistics4u.info/fundstat_eng/ee_shapiro_wilk_test.html</a:t>
            </a:r>
            <a:r>
              <a:rPr lang="ru-RU" sz="2600" dirty="0">
                <a:solidFill>
                  <a:schemeClr val="bg2">
                    <a:lumMod val="10000"/>
                  </a:schemeClr>
                </a:solidFill>
                <a:latin typeface="Arial" panose="020B0604020202020204" pitchFamily="34" charset="0"/>
                <a:cs typeface="Arial" panose="020B0604020202020204" pitchFamily="34" charset="0"/>
              </a:rPr>
              <a:t/>
            </a:r>
            <a:br>
              <a:rPr lang="ru-RU" sz="2600" dirty="0">
                <a:solidFill>
                  <a:schemeClr val="bg2">
                    <a:lumMod val="10000"/>
                  </a:schemeClr>
                </a:solidFill>
                <a:latin typeface="Arial" panose="020B0604020202020204" pitchFamily="34" charset="0"/>
                <a:cs typeface="Arial" panose="020B0604020202020204" pitchFamily="34" charset="0"/>
              </a:rPr>
            </a:br>
            <a:endParaRPr lang="ru-RU" sz="2600" dirty="0">
              <a:latin typeface="Arial" pitchFamily="34" charset="0"/>
              <a:cs typeface="Arial" pitchFamily="34" charset="0"/>
            </a:endParaRPr>
          </a:p>
          <a:p>
            <a:pPr algn="just"/>
            <a:endParaRPr lang="ru-RU" sz="2600" dirty="0">
              <a:solidFill>
                <a:schemeClr val="bg2">
                  <a:lumMod val="10000"/>
                </a:schemeClr>
              </a:solidFill>
              <a:latin typeface="Arial" panose="020B0604020202020204" pitchFamily="34" charset="0"/>
              <a:cs typeface="Arial" panose="020B0604020202020204" pitchFamily="34" charset="0"/>
            </a:endParaRPr>
          </a:p>
          <a:p>
            <a:pPr algn="just">
              <a:spcBef>
                <a:spcPts val="0"/>
              </a:spcBef>
            </a:pPr>
            <a:endParaRPr lang="ru-RU" sz="26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860972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Correlation Analysis: stages</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444978"/>
            <a:ext cx="11057971" cy="3745092"/>
          </a:xfrm>
        </p:spPr>
        <p:txBody>
          <a:bodyPr numCol="1"/>
          <a:lstStyle/>
          <a:p>
            <a:pPr marL="514350" indent="-514350">
              <a:spcBef>
                <a:spcPts val="0"/>
              </a:spcBef>
              <a:spcAft>
                <a:spcPts val="1800"/>
              </a:spcAft>
              <a:buFont typeface="Wingdings 2" pitchFamily="18" charset="2"/>
              <a:buAutoNum type="arabicPeriod"/>
            </a:pPr>
            <a:r>
              <a:rPr lang="en-US" sz="2700" dirty="0">
                <a:solidFill>
                  <a:schemeClr val="bg2">
                    <a:lumMod val="10000"/>
                  </a:schemeClr>
                </a:solidFill>
                <a:latin typeface="Arial" panose="020B0604020202020204" pitchFamily="34" charset="0"/>
                <a:cs typeface="Arial" panose="020B0604020202020204" pitchFamily="34" charset="0"/>
              </a:rPr>
              <a:t>Create a </a:t>
            </a:r>
            <a:r>
              <a:rPr lang="en-US" sz="2700" dirty="0" smtClean="0">
                <a:solidFill>
                  <a:schemeClr val="bg2">
                    <a:lumMod val="10000"/>
                  </a:schemeClr>
                </a:solidFill>
                <a:latin typeface="Arial" panose="020B0604020202020204" pitchFamily="34" charset="0"/>
                <a:cs typeface="Arial" panose="020B0604020202020204" pitchFamily="34" charset="0"/>
              </a:rPr>
              <a:t>scatterplot to check that there is a linear relationship between the variables and find out possible outliers;</a:t>
            </a:r>
            <a:endParaRPr lang="en-US" sz="2700" dirty="0">
              <a:solidFill>
                <a:schemeClr val="bg2">
                  <a:lumMod val="10000"/>
                </a:schemeClr>
              </a:solidFill>
              <a:latin typeface="Arial" panose="020B0604020202020204" pitchFamily="34" charset="0"/>
              <a:cs typeface="Arial" panose="020B0604020202020204" pitchFamily="34" charset="0"/>
            </a:endParaRPr>
          </a:p>
          <a:p>
            <a:pPr marL="514350" indent="-514350">
              <a:spcBef>
                <a:spcPts val="0"/>
              </a:spcBef>
              <a:spcAft>
                <a:spcPts val="1800"/>
              </a:spcAft>
              <a:buFont typeface="Wingdings 2" pitchFamily="18" charset="2"/>
              <a:buAutoNum type="arabicPeriod"/>
            </a:pPr>
            <a:r>
              <a:rPr lang="en-US" sz="2700" dirty="0">
                <a:solidFill>
                  <a:schemeClr val="bg2">
                    <a:lumMod val="10000"/>
                  </a:schemeClr>
                </a:solidFill>
                <a:latin typeface="Arial" panose="020B0604020202020204" pitchFamily="34" charset="0"/>
                <a:cs typeface="Arial" panose="020B0604020202020204" pitchFamily="34" charset="0"/>
              </a:rPr>
              <a:t>Select appropriate correlation </a:t>
            </a:r>
            <a:r>
              <a:rPr lang="en-US" sz="2700" dirty="0" smtClean="0">
                <a:solidFill>
                  <a:schemeClr val="bg2">
                    <a:lumMod val="10000"/>
                  </a:schemeClr>
                </a:solidFill>
                <a:latin typeface="Arial" panose="020B0604020202020204" pitchFamily="34" charset="0"/>
                <a:cs typeface="Arial" panose="020B0604020202020204" pitchFamily="34" charset="0"/>
              </a:rPr>
              <a:t>coefficient depending on the specific characteristics of the variables;</a:t>
            </a:r>
            <a:endParaRPr lang="en-US" sz="2700" dirty="0">
              <a:solidFill>
                <a:schemeClr val="bg2">
                  <a:lumMod val="10000"/>
                </a:schemeClr>
              </a:solidFill>
              <a:latin typeface="Arial" panose="020B0604020202020204" pitchFamily="34" charset="0"/>
              <a:cs typeface="Arial" panose="020B0604020202020204" pitchFamily="34" charset="0"/>
            </a:endParaRPr>
          </a:p>
          <a:p>
            <a:pPr marL="514350" indent="-514350">
              <a:spcBef>
                <a:spcPts val="0"/>
              </a:spcBef>
              <a:spcAft>
                <a:spcPts val="1800"/>
              </a:spcAft>
              <a:buFont typeface="Wingdings 2" pitchFamily="18" charset="2"/>
              <a:buAutoNum type="arabicPeriod"/>
            </a:pPr>
            <a:r>
              <a:rPr lang="en-US" sz="2700" dirty="0">
                <a:solidFill>
                  <a:schemeClr val="bg2">
                    <a:lumMod val="10000"/>
                  </a:schemeClr>
                </a:solidFill>
                <a:latin typeface="Arial" panose="020B0604020202020204" pitchFamily="34" charset="0"/>
                <a:cs typeface="Arial" panose="020B0604020202020204" pitchFamily="34" charset="0"/>
              </a:rPr>
              <a:t>Calculate correlation coefficient and the corresponding p-value;</a:t>
            </a:r>
          </a:p>
          <a:p>
            <a:pPr marL="514350" indent="-514350">
              <a:spcBef>
                <a:spcPts val="0"/>
              </a:spcBef>
              <a:spcAft>
                <a:spcPts val="1800"/>
              </a:spcAft>
              <a:buFont typeface="Wingdings 2" pitchFamily="18" charset="2"/>
              <a:buAutoNum type="arabicPeriod"/>
            </a:pPr>
            <a:r>
              <a:rPr lang="en-US" sz="2700" dirty="0">
                <a:solidFill>
                  <a:schemeClr val="bg2">
                    <a:lumMod val="10000"/>
                  </a:schemeClr>
                </a:solidFill>
                <a:latin typeface="Arial" panose="020B0604020202020204" pitchFamily="34" charset="0"/>
                <a:cs typeface="Arial" panose="020B0604020202020204" pitchFamily="34" charset="0"/>
              </a:rPr>
              <a:t>Interpret the significance, strength and direction of the relationship.</a:t>
            </a:r>
            <a:endParaRPr lang="ru-RU" sz="2700" dirty="0">
              <a:solidFill>
                <a:schemeClr val="bg2">
                  <a:lumMod val="10000"/>
                </a:schemeClr>
              </a:solidFill>
              <a:latin typeface="Arial" panose="020B0604020202020204" pitchFamily="34" charset="0"/>
              <a:cs typeface="Arial" panose="020B0604020202020204" pitchFamily="34" charset="0"/>
            </a:endParaRPr>
          </a:p>
          <a:p>
            <a:pPr marL="6350" indent="-6350" algn="just">
              <a:spcBef>
                <a:spcPts val="0"/>
              </a:spcBef>
              <a:spcAft>
                <a:spcPts val="1800"/>
              </a:spcAft>
              <a:defRPr/>
            </a:pPr>
            <a:endParaRPr lang="en-US" sz="2700" dirty="0">
              <a:solidFill>
                <a:schemeClr val="bg2">
                  <a:lumMod val="10000"/>
                </a:schemeClr>
              </a:solidFill>
              <a:latin typeface="Arial" panose="020B0604020202020204" pitchFamily="34" charset="0"/>
              <a:cs typeface="Arial" panose="020B0604020202020204" pitchFamily="34" charset="0"/>
            </a:endParaRPr>
          </a:p>
          <a:p>
            <a:pPr marL="6350" indent="-6350" algn="just">
              <a:spcBef>
                <a:spcPts val="0"/>
              </a:spcBef>
              <a:spcAft>
                <a:spcPts val="1800"/>
              </a:spcAft>
              <a:defRPr/>
            </a:pPr>
            <a:endParaRPr lang="ru-RU" sz="2700" dirty="0">
              <a:solidFill>
                <a:schemeClr val="bg2">
                  <a:lumMod val="10000"/>
                </a:schemeClr>
              </a:solidFill>
              <a:latin typeface="Arial" pitchFamily="34" charset="0"/>
              <a:cs typeface="Arial" pitchFamily="34" charset="0"/>
            </a:endParaRPr>
          </a:p>
          <a:p>
            <a:pPr algn="just">
              <a:spcBef>
                <a:spcPts val="0"/>
              </a:spcBef>
              <a:spcAft>
                <a:spcPts val="1800"/>
              </a:spcAft>
            </a:pPr>
            <a:endParaRPr lang="ru-RU" sz="2400" dirty="0">
              <a:solidFill>
                <a:schemeClr val="bg2">
                  <a:lumMod val="10000"/>
                </a:schemeClr>
              </a:solidFill>
            </a:endParaRPr>
          </a:p>
          <a:p>
            <a:pPr algn="just">
              <a:spcBef>
                <a:spcPts val="0"/>
              </a:spcBef>
              <a:spcAft>
                <a:spcPts val="1800"/>
              </a:spcAft>
            </a:pP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32670835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Scatterplot</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281688"/>
            <a:ext cx="11057971" cy="3745092"/>
          </a:xfrm>
        </p:spPr>
        <p:txBody>
          <a:bodyPr numCol="1"/>
          <a:lstStyle/>
          <a:p>
            <a:pPr marL="80963" algn="just">
              <a:lnSpc>
                <a:spcPct val="120000"/>
              </a:lnSpc>
            </a:pPr>
            <a:r>
              <a:rPr lang="en-US" sz="2400" dirty="0">
                <a:solidFill>
                  <a:schemeClr val="bg2">
                    <a:lumMod val="10000"/>
                  </a:schemeClr>
                </a:solidFill>
              </a:rPr>
              <a:t>	</a:t>
            </a:r>
            <a:r>
              <a:rPr lang="en-US" sz="2700" dirty="0">
                <a:solidFill>
                  <a:schemeClr val="bg2">
                    <a:lumMod val="10000"/>
                  </a:schemeClr>
                </a:solidFill>
                <a:latin typeface="Arial" panose="020B0604020202020204" pitchFamily="34" charset="0"/>
                <a:cs typeface="Arial" panose="020B0604020202020204" pitchFamily="34" charset="0"/>
              </a:rPr>
              <a:t>Before conducting any correlational analysis it’s essential to plot a scatterplot to look at the </a:t>
            </a:r>
            <a:r>
              <a:rPr lang="en-US" sz="2700" b="1" dirty="0">
                <a:solidFill>
                  <a:schemeClr val="bg2">
                    <a:lumMod val="10000"/>
                  </a:schemeClr>
                </a:solidFill>
                <a:latin typeface="Arial" panose="020B0604020202020204" pitchFamily="34" charset="0"/>
                <a:cs typeface="Arial" panose="020B0604020202020204" pitchFamily="34" charset="0"/>
              </a:rPr>
              <a:t>general trend </a:t>
            </a:r>
            <a:r>
              <a:rPr lang="en-US" sz="2700" dirty="0">
                <a:solidFill>
                  <a:schemeClr val="bg2">
                    <a:lumMod val="10000"/>
                  </a:schemeClr>
                </a:solidFill>
                <a:latin typeface="Arial" panose="020B0604020202020204" pitchFamily="34" charset="0"/>
                <a:cs typeface="Arial" panose="020B0604020202020204" pitchFamily="34" charset="0"/>
              </a:rPr>
              <a:t>of the data. A scatterplot is simply a graph that plots each persons score on one variable against their score on another and tells whether there seems to be a </a:t>
            </a:r>
            <a:r>
              <a:rPr lang="en-US" sz="2700" b="1" dirty="0">
                <a:solidFill>
                  <a:schemeClr val="bg2">
                    <a:lumMod val="10000"/>
                  </a:schemeClr>
                </a:solidFill>
                <a:latin typeface="Arial" panose="020B0604020202020204" pitchFamily="34" charset="0"/>
                <a:cs typeface="Arial" panose="020B0604020202020204" pitchFamily="34" charset="0"/>
              </a:rPr>
              <a:t>relationship between variables</a:t>
            </a:r>
            <a:r>
              <a:rPr lang="en-US" sz="2700" dirty="0">
                <a:solidFill>
                  <a:schemeClr val="bg2">
                    <a:lumMod val="10000"/>
                  </a:schemeClr>
                </a:solidFill>
                <a:latin typeface="Arial" panose="020B0604020202020204" pitchFamily="34" charset="0"/>
                <a:cs typeface="Arial" panose="020B0604020202020204" pitchFamily="34" charset="0"/>
              </a:rPr>
              <a:t>, what kind of relationship it is and whether any cases are markedly different from the others (</a:t>
            </a:r>
            <a:r>
              <a:rPr lang="en-US" sz="2700" b="1" dirty="0">
                <a:solidFill>
                  <a:schemeClr val="bg2">
                    <a:lumMod val="10000"/>
                  </a:schemeClr>
                </a:solidFill>
                <a:latin typeface="Arial" panose="020B0604020202020204" pitchFamily="34" charset="0"/>
                <a:cs typeface="Arial" panose="020B0604020202020204" pitchFamily="34" charset="0"/>
              </a:rPr>
              <a:t>outliers</a:t>
            </a:r>
            <a:r>
              <a:rPr lang="en-US" sz="2700" dirty="0">
                <a:solidFill>
                  <a:schemeClr val="bg2">
                    <a:lumMod val="10000"/>
                  </a:schemeClr>
                </a:solidFill>
                <a:latin typeface="Arial" panose="020B0604020202020204" pitchFamily="34" charset="0"/>
                <a:cs typeface="Arial" panose="020B0604020202020204" pitchFamily="34" charset="0"/>
              </a:rPr>
              <a:t>). The outliers could severely bias the correlation coefficient.    </a:t>
            </a:r>
          </a:p>
          <a:p>
            <a:pPr marL="80963" algn="just"/>
            <a:endParaRPr lang="en-US" sz="2000" dirty="0">
              <a:solidFill>
                <a:srgbClr val="FFC000"/>
              </a:solidFill>
            </a:endParaRPr>
          </a:p>
          <a:p>
            <a:pPr marL="6350" indent="-6350" algn="just">
              <a:spcBef>
                <a:spcPts val="0"/>
              </a:spcBef>
              <a:spcAft>
                <a:spcPts val="1800"/>
              </a:spcAft>
              <a:defRPr/>
            </a:pPr>
            <a:endParaRPr lang="en-US" sz="2400" dirty="0">
              <a:solidFill>
                <a:schemeClr val="bg2">
                  <a:lumMod val="10000"/>
                </a:schemeClr>
              </a:solidFill>
              <a:latin typeface="HSE Sans" panose="02000000000000000000"/>
            </a:endParaRPr>
          </a:p>
          <a:p>
            <a:pPr marL="6350" indent="-6350" algn="just">
              <a:spcBef>
                <a:spcPts val="0"/>
              </a:spcBef>
              <a:spcAft>
                <a:spcPts val="1800"/>
              </a:spcAft>
              <a:defRPr/>
            </a:pPr>
            <a:endParaRPr lang="ru-RU" sz="2400" dirty="0">
              <a:solidFill>
                <a:schemeClr val="bg2">
                  <a:lumMod val="10000"/>
                </a:schemeClr>
              </a:solidFill>
              <a:latin typeface="Arial" pitchFamily="34" charset="0"/>
              <a:cs typeface="Arial" pitchFamily="34" charset="0"/>
            </a:endParaRPr>
          </a:p>
          <a:p>
            <a:pPr algn="just">
              <a:spcBef>
                <a:spcPts val="0"/>
              </a:spcBef>
              <a:spcAft>
                <a:spcPts val="1800"/>
              </a:spcAft>
            </a:pPr>
            <a:endParaRPr lang="ru-RU" sz="2400" dirty="0">
              <a:solidFill>
                <a:schemeClr val="bg2">
                  <a:lumMod val="10000"/>
                </a:schemeClr>
              </a:solidFill>
            </a:endParaRPr>
          </a:p>
          <a:p>
            <a:pPr algn="just">
              <a:spcBef>
                <a:spcPts val="0"/>
              </a:spcBef>
              <a:spcAft>
                <a:spcPts val="1800"/>
              </a:spcAft>
            </a:pP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10738878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317159"/>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Scatterplot</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
        <p:nvSpPr>
          <p:cNvPr id="10" name="AutoShape 4" descr="data:image/png;base64,iVBORw0KGgoAAAANSUhEUgAAAYUAAAEGCAYAAACKB4k+AAAABHNCSVQICAgIfAhkiAAAAAlwSFlzAAALEgAACxIB0t1+/AAAADh0RVh0U29mdHdhcmUAbWF0cGxvdGxpYiB2ZXJzaW9uMy4xLjEsIGh0dHA6Ly9tYXRwbG90bGliLm9yZy8QZhcZAAAgAElEQVR4nO3de5xcdX3/8ddnZnY3SxJy2YSQsAlBgxcuSYAViKhV0CqUgr8SKGgbfi2W3+8hWrRWLvVXf17aykWr8kP7KxUrVAQDKCD6qCKXCv6AsMAmEBASFZIlIQkhCblsdndmvr8/5szJmZkzt925nNl5Px8PyMyZs2e+5zLfzznfqznnEBERAYg1OwEiIhIdCgoiIuJTUBAREZ+CgoiI+BQURETEl2h2AsZj1qxZbuHChc1OhohIS3nyySdfc87NDvuspYPCwoUL6e/vb3YyRERaipm9XOwzFR+JiIhPQUFERHwKCiIi4lNQEBERn4KCiIj4Wrr1kUitrN+ym4GNO1k6fzozJncyuGOI3hnd9EzpanbSRBpKQUHa3ufveoabH9vgv48ZTO5MMJpOc805izlr6WFNTJ1IY6n4SNra+i27cwICQNrB7uEk+0fTXHbnGrbvGW5S6kQaT0FB2trAxp0lP++IxRjcMdSg1Ig0n4KCtLWl86eX/Hw0naZ3RneDUiPSfHUNCmb2kpk9Y2YDZtbvLZtpZveZ2Trv3xnecjOz68xsvZmtMbPj65k2EYBFc6ayYtmCnGUxg6ldCSZ1xLjmnMWqbJa20oiK5vc5514LvL8CuN85d5WZXeG9vxw4HTjS++8k4F+8f0Xq6ktnH8uKkxeq9ZEIzWl9dDbwXu/1TcBDZILC2cDNLjNp9GNmNt3M5jrnNjchjdJmFs2ZyqI5U/33CgbSrupdp+CAX5jZk2Z2sbdsTjaj9/49xFt+GLAx8LeD3rIcZnaxmfWbWf+2bdvqmHQRkfZT7yeFU5xzm8zsEOA+M/tNiXUtZJkrWODcDcANAH19fQWfi4jI2NX1ScE5t8n7dyvwY+BEYIuZzQXw/t3qrT4IzA/8eS+wqZ7pExGRXHULCmY22cymZl8Dfwg8C9wDXOitdiFwt/f6HmCF1wrpZGCX6hNERBqrnsVHc4Afm1n2e37gnPtPM3sCWGlmFwEbgHO99X8GnAGsB/YBf1HHtImISIi6BQXn3O+AJSHLtwOnhSx3wCX1So+IiJSnHs0iIuJTUBAREZ+CgoiI+BQURETEp6AgIiI+BQUREfEpKIiIiE9BQUREfAoKIiLiU1AQERGfgoKIiPgUFERExKegICIiPgUFERHxKSiIiIhPQUFERHwKCiIi4lNQEBERn4KCiIj4FBRERMSnoCAiIj4FBRER8SkoiIiIT0FBRER8CgoiIuJTUBAREZ+CgoiI+BQURETEp6AgIiK+ugcFM4ub2dNmdq/3/ggze9zM1pnZD82s01ve5b1f732+sN5pExGRXI14UrgUeD7w/mrg6865I4EdwEXe8ouAHc65RcDXvfVERKSB6hoUzKwX+CPgO957A04F7vBWuQn4sPf6bO893ueneeuLiEiD1PtJ4RvAZUDae98D7HTOJb33g8Bh3uvDgI0A3ue7vPVFRKRB6hYUzOxMYKtz7sng4pBVXQWfBbd7sZn1m1n/tm3bapBSERHJqueTwinAWWb2EnAbmWKjbwDTzSzhrdMLbPJeDwLzAbzPpwGv52/UOXeDc67POdc3e/bsOiZfRKT91C0oOOeudM71OucWAucDDzjnPgo8CCz3VrsQuNt7fY/3Hu/zB5xzBU8KIiJSP83op3A58Ddmtp5MncGN3vIbgR5v+d8AVzQhbSIibS1RfpXxc849BDzkvf4dcGLIOvuBcxuRHhERCacezSIi4lNQEBERn4KCiIj4FBRERMSnoCAiIj4FBRER8SkoiIiIT0FBRER8CgoiIuJTUBAREZ+CgoiI+BQURETEp6AgIiI+BQUREfEpKIiIiE9BQUREfAoKIiLiU1AQERGfgoKIiPgUFERExKegICIiPgUFERHxKSiIiIhPQUFERHwKCiIi4lNQEBERn4KCiIj4FBRERMSnoCAiIj4FBRER8dUtKJjZJDNbZWarzWytmX3RW36EmT1uZuvM7Idm1ukt7/Ler/c+X1ivtImISLh6PikMA6c655YAS4EPmdnJwNXA151zRwI7gIu89S8CdjjnFgFf99YTEZEGqltQcBl7vLcd3n8OOBW4w1t+E/Bh7/XZ3nu8z08zM6tX+kREpFBd6xTMLG5mA8BW4D7gt8BO51zSW2UQOMx7fRiwEcD7fBfQE7LNi82s38z6t23bVs/ki4i0nboGBedcyjm3FOgFTgTeHraa92/YU4ErWODcDc65Pudc3+zZs2uXWBERaUzrI+fcTuAh4GRgupklvI96gU3e60FgPoD3+TTg9UakT0REMurZ+mi2mU33XncD7weeBx4ElnurXQjc7b2+x3uP9/kDzrmCJwUREamfRPlVxmwucJOZxckEn5XOuXvN7DngNjP7B+Bp4EZv/RuB/zCz9WSeEM6vY9pERCRE3YKCc24NcFzI8t+RqV/IX74fOLde6RERkfLUo1lERHwKCiIi4lNQEBERX0VBwTL+zMw+771fYGYF9QIiItLaKn1S+DawDLjAe78b+FZdUiQiIk1Taeujk5xzx5vZ0wDOuR3Z0U1lYtm+Z5jBHUP0zuimZ0rXuP4eGNe2RMoZ7/UqhSoNCqNefwMHmY5pQLpuqZKGyv6wnn1lF1/+6XN0xGKMptNcc85izlp6WOi6YT/Cuwde4fI719ARizE0msTMmJSIF92WyHgErzddY7VTaVC4DvgxcIiZ/SOZHsf/q26pkobJ/rASMWPPcAqA/V68v+zONZyyaJaf+Zf6EW7fM8zld65h/2ja/3twjKaSodsSGY+w603XWG1UVKfgnLsFuAz4CrAZ+LBz7vZ6JkzqL/jDygaEoI5YjMEdQwXr7h5Osn80zWV3rmH7nmEgU0zUESt+OQW3JTJeYdebrrHaKPukYGYxYI1z7hjgN/VPkjRK9oe1v0hJ4Gg6nVM3kL9u9kfYM6WL3hndjKaLlygGtyUyXmHXm66x2ij7pOCcSwOrzWxBA9IjDVQsI5/cGWdSR4xrzlnsP4qX+xH2TOnimnMWM6kjxtSuBIkYdMSNqV2Jgm2JjFf+9aZrrHaskoFIzewB4B3AKmBvdrlz7qz6Ja28vr4+19/f38wktLx7Bl7hskA9wd+feRTHzJsWWpGcv265iugde0cY2LiTpfOns2jO1EbuloSYiC11JuI+NYKZPemc6wv9rMKg8Adhy51z/zXOtI2LgkJtVPPDqnRdtQyJFp0PCRp3UIgqBYVo2r5nmFOufoD9oweKmyZ1xPj15afqbq4JdD4kX6mgUOkwFyeb2RNmtsfMRswsZWZv1DaZMlGoZUi06HxINSod5uJ6MkNcrAO6gY95y0QKqGVItOh8SDUqHiXVObceiDvnUs65fwfeW7dUSUtTy5Bo0fmQalTao3mfN9bRgJldQ6YD2+T6JUta3VlLD+OURbPUMiQidD6kUpUGhT8n81TxCeDTwHzgnHolSiaGnildynwiROdDKlEyKJjZAufcBufcy96i/cAX658saSS19a7OeI6XjrVEXbknhbuA4wHM7E7nnJ4OJhi1X6/OeI6XjrW0gnIVzRZ4/aZ6JkQar9wgd5JrPMdLx1paRbmg4Iq8lglA7derM57jpWMtraJc8dESr5OaAd2BDmsGOOfcwXVNndSV2q9XZzzHS8daWkXJJwXnXNw5d7BzbqpzLuG9zr5XQGhxar9enfEcLx1raRUa+2gCqraFS1RaxJRLR6uks5q/jco+SXspNfZRpf0UpEWMpYVLFNqvl0t3lFrujOd4Bf82SvskklXxMBcSfa3awqVcult1v0qZiPskE4OCwgTSqi1cyqW7VferlIm4TzIxKChMIK3awqVcult1v0qZiPskE0PdgoKZzTezB83seTNba2aXestnmtl9ZrbO+3eGt9zM7DozW29ma8zs+HqlbaJq1RYu5dLdqvtVykTcJ5kY6tb6yMzmAnOdc0+Z2VTgSeDDwH8HXnfOXWVmVwAznHOXm9kZwCeBM4CTgG86504q9R1qfRSuVVu0tErro1qaiPsk0deU1kfOuc1khtjGObfbzJ4HDgPO5sBcDDcBDwGXe8tvdpko9ZiZTTezud52pApRaE00FuXS3ar7VcpE3CdpbQ2pUzCzhcBxwOPAnGxG7/17iLfaYcDGwJ8Nesvyt3WxmfWbWf+2bdvqmWwRkbZT96BgZlOAO4FPOedKzetsIcsKyracczc45/qcc32zZ8+uVTJFRIQ6BwUz6yATEG5xzv3IW7zFq2/I1jts9ZYPkpm8J6sX2FTP9ImISK56tj4y4EbgeefcPwc+uge40Ht9IXB3YPkKrxXSycAu1SeIiDRWPYe5OIXMNJ7PmNmAt+zvgKuAlWZ2EbABONf77GdkWh6tB/YBf1HHtImISIh6tj56hPB6AoDTQtZ3wCX1So+IiJSnHs0iIuJTUBAREZ+CgoiI+BQURETEp6AgE8L2PcOs3rhzws1HMFH3S6JLM69Jy5uoM5hN1P2SaNOTgrS0iTqD2UTdL4k+BQVpaRN1BrOJul8SfQoK0tIm6gxmE3W/JPraOijkV+KpUq961RyzehzfZsxgVm4/arGfE21mNv22WkfdZl5rhPHMvJZfiXdeXy8r+wdVqVeFaipC611p2qgZzMrtR633cyLMzKYK8+gpNfNaWwaF7XuGOeXqB9g/mi66zqSOGL++/NSW/SHWW9gxLHbMqlk3ysrtx0TZz1rSMYmmUkGhLYuPwirx8qlSr7RqKkInSqVpuf2YKPtZS8X2vZ2PSdS1ZVAIq8TLp0q90qqpCJ0olabl9mOi7GctTe6MFzyR7x9NM7kz3qQUSTltGRTCKvFWLFswYSr1GqGaitCJUmlabj8myn7W0t6RFF3x3BH0u+LG3pFUk1Ik5bRlnUJWfiXeRKjUa7RqjtlEOb7l9mOi7GctqE4hmkrVKbT1MBc9U7pyLsz891JbUT6+wYwcKJmpV7MfUQoQzUhL9unpsrzWR80+FlJcWwcFGZ+J0tQwuB9Do0nMjEmJ+Jj2qZbbqqVmnquzlh7GKYtmRSY4SmltWacg4zdRxubJ349kGkZTbkz7VMtt1VIUzlXPlC6WzJ+ugNACFBRkTCZK88tyzZOr2adabquWJsq5ksZQUJAxmSjNL8s1T65mn2q5rVqaKOdKGkNBQcZkojS/zN+PRAw64jamfarltmppopwraYy2bpIaZa3S1DNKrWvGI7gfv9+2h1+te433HDmLviN6xrUtKN2SqZEmyrmS8dPYRy0mSgPNtZvP3/UMNz+2wX+/YtkCvnT2sU1MkUjtaeyjFlJNS5EotCoJS1Mzhkiuxfeu37I7JyAA3PzoBtZv2T3e5LU9DZ3dOtRPIWKyLUX2c6BiMNtSJP+Rv5p1g+pVjNCsp5Zafe/Axp1Fly+aM7Xo30W1WCYq6dLTbGtRUIiYeg80d/fAK1x2xxriMSOVdly7fHFNOhYFn1qyQeqyO9dwyqJZdZ/wplbfu3T+9KqWQ3QzvKikq1nXhYydio8ipp4DzW3fM8zf3r6a4WSafSMphpNpPr1yNe+86n7+7DuPc8rVD3DPwCtjSnej28JniyPWbnqjZt+7aM5UVixbkLNsxbIFRZ8Solh8Vypd67fsbngRjvpItB49KURQNcMCVLPu2k27GE3lNixIpR2pNAwnk8DY7+Ia2RY+eBc8kkqTquH3funsY1lx8kIGNu5k6fzpJYuNxlp8V29h6QI447qH6WrwkBvqI9F66vakYGbfNbOtZvZsYNlMM7vPzNZ5/87wlpuZXWdm681sjZkdX690tYpqhgWofF0r8/nY7+Ia1RY+/y54OJnGzOhK1K4/wKI5U1neN79kQIDoZnhh6do/mmakCUNuqI9E66nnk8L3gOuBmwPLrgDud85dZWZXeO8vB04HjvT+Own4F+9fqaGj5x1MIgbJEvMLjSdTa8TAZ2F3wZMScb710eOY1t2pEUBD0jWcSmPOMRx4SmzkE40GxGstdQsKzrlfmdnCvMVnA+/1Xt8EPEQmKJwN3OwynSYeM7PpZjbXObe5XulrRz1Tuvjn85by2TtWE7cYKZfmT98xn5X9gzXL1Oo9PHaxu/Oj501rSmYT1QwvmK7JnXHOvP4RCASFRj/RRHnYdMnV6DqFOdmM3jm32cwO8ZYfBmwMrDfoLSsICmZ2MXAxwIIFC/I/ljLCMrFLT3tL5DK1YrJ3wZ8NtKBq9t15VDO8YLoqeaKJShNWaa6oVDSHFXaHdrV2zt0A3ACZHs31TNREVWpyoXpmDLXatsv+3xlFLpOqvzsqw4rUa9vlnmii0oRVmq/RQWFLtljIzOYCW73lg8D8wHq9wKYGp63t1TNjqNW2sxXNw0kHZOb5Lddiqtx3R2VYkVpvOz/AFHuiUV8CCWp0P4V7gAu91xcCdweWr/BaIZ0M7FJ9Qu1UMsRAPdvc13Lb1bZ7L/fdURlWpNbbvnvgFU65+oGK+p+oL4EE1e1JwcxuJVOpPMvMBoH/DVwFrDSzi4ANwLne6j8DzgDWA/uAv6hXusajFctcK737rEeb++zx2jU0UrPhOHpndLM/mcpZb38yVbTSdHDHEC6dW8Tk0s7/7loMK7J20xtM6+4Y13VRfNu7qm5VVe2dfy2a1rbib0PC1bP10QVFPjotZF0HXFKvtNRCK5a5Vpo5bN8zzK6hEUZSuZnteFqoBIfTSKbSBSX/o+k0kzvjrN64s+oy7vyRfUuN9Du5M57TFBNgOOWY3BkHwoPM0GiSXUMjbN8znJOusMxzaDTJX93cnzNsyFiui9C+BckUf3VzP53xAx3OKmnpVG2AH2/l/Xh/G7Ws75Hxi0pFc6S1aplrJZlD8AeddpCIQXdHomgLlfVbdpft7ZsdTiPYezpm0JWI0RnPZBzn9fVy5vWP5GQkwSaUxY734I4hujsS7B5O+tvu7kgUZHjBp5RJHTH2jwb6NXTE2DtyIBDkB5VkGj5+y1Mkvcwxm8H1TOnivL5ebn70wEiqaQfJQMePz9y+ekzXRX7fgmxP7eHUgd7mf7NygHjswDHMz3yz+zy5M17RnX8ws3WAc2lSqRiOwo4sxc77eH8bY6nviWIT4IlEQaECUR3OoJxyxQJhP+iuRIxvffR4jp53cMG+VTrXQNhwGmkHXzt3MfNnTvbbzQe/N5jhZTtbBWWPdyVFHbnDYKRIhzxIBCfAyQ8yAHuGCyuxt+8ZZmX/YMF+5aQl5Vi7aRfvecshVCvYQmjX0CiX3PJUTrqSaUim0wwnCzPf/MzzHYfP4OH12/2/Pa+vN+d85g8VMpLMPs0dOB/ZbZc67+P5bZQLKGGff+b21cSMnKenqD+xtxoNiFeBqA5nUE65IQbCKhg74zGmdXeEPiFUPtdA+HAaB3d3smT+dPaOpAq+N5mG4WSmknUkmS4o8ske73L7VDgMhsM5R1cifP1y8yoHK1zDjle48sOJFJMdsuToeQeXTFcwbWGV1MGAALCyf7Bo5fpwsrB4L5mGtZveKHvex/PbKFaRXep4j6Ycw8nGD9fRTvSkUIGoDmdQiVLt06uptK1mroGj5x1Mfg8C85Znv7dchjepI0Y67XIGcMumvdQ+hVUsx834txV9oZXBwXMbN8spVoLcDC7seOVLxA7s53gUFidlnnhGQ3olFxsALyh4917J+hmu7Hkfz29jcmc8p1gPMmM0Bet7Kg2M9fgttmtdhoJChaI6nEElSvW4rbTSdsZBHaHLEzFCK4vNILgpC9w8V5LhAfzsr9/N3pGUv+2wdvf5ilUsz5s2qWgdSPDc3vL4yzlFRPnFLvnHx4COuJGIZYYNuXb5kppdG/nX3K/Xv1Y08y2XeeYHt7KZbdw4et405k0bCf08OMfEWH8be0dSdMUt53x1xQ8E5mL1LMGxuxoxEm+7FVMpKFQhqsMZjFWllbYAO/aNhm7js3c+w6REbuuY21ZtKChrTzt49LfbOXPJPKCyDC+YiVf6I907kipbsRwmu7/3rM7tM7myf5BLT3uLf4edf7ymdCX41kePH3eT1FLpKveEdKD1UGVjWoXd3Z/X18sPnxjMaUWV/e4VyxbkVK6HzTExlt9G74xuLGY5YzJZzHIy+WoCY620asOSWlFQaGPVlAcXm31sNOUYTWUyyWwloCtyE/paXtlvJRkeVPcjLXbXWGkZd6lK0+KD8RVWyjdaJlu1zKOLM/oOn1lyTKuzlh7GUXMPzmlRVGz9auaYqEalRU+VXidQmyKfVm1YUisKCm2smvLg7KxkwTvGjrjllnGnivcXADimTFl7sbvNan6k4ynjLhckm123VOxp6cDQHwfSftmda/j15aeypEgwL7atYvsyY3InR86ZyozJnTXdp7EUPRW7TmpV5NOqDUtqRUGhDeTfPQXfV/OjDN4xLuw5iD/77qqygSArEYOORLxkuoqlO6zd/Ugqza6hUb+DWf4+zZs2iV+te433HDmLviN6KkpjJZl+2PGqZYVksW2VelqqtDd08HhWUzxS7/L1WhTL1rLIp9nBv9kUFCa4/B/0eSf0svLJwaJ3iOUyuEVzpvrFB8Fy7GQ6Tdq5ohP4JOKxnB7Mj6x/rWSnpPzPz+vr9cvI9ydTpNJpLrnlqdB96jt8Bo94TTKve2A9K5YtKDs8eHa/T1k0i19ffmrJTD+YidUywyy1rVJPS5X0hg4ev1L9QMKKY1qhfL3WRT6t3LBkvBQUJrCwH3S2zXnYD7zaDC5Yjm1mfOTEA5WbQ6NJzMyvhA72YA62NgrrvBZsZZL9fGX/IPd+4l1s2jXEX93cz3AKv8I3f58eyWujf/OjG7ht1cai8xNnhuQ4UEl77fIl/uelPhtLhjnWnsFhGf9wMsnTG15ncufsgmEq8ntDZ4v9ijVDzS8eOdAjfLQlytfrUeQz0RqWVEpBYQKrpv06UFUGF1aOnc24s81Id+wdySlqCm47X35v3bB07h1JMa27k8543M/sKjWScox4FeL5vWY/s3LAe8LJtFDK9uYFin5WrL1/qQxzPD2D84s09gwnGUnBF37yPPA8717UQ3aOibRzxM1IlphrolQ/kPzezqOpwqeQqJWvN6LIp136LbR9UGjWiW7EpC+VtEcv1QGqVAZXbPTRvSMplsyfnpOxhBVXVCt411dun8oJ7tfaTW8UFHlle/NmX4d99p63zK7q7rRYz+CzFs+jIxGvaLyibJHGo7/dzidufTpn3QM9mEs3vQ3K7wcC4U8s+UoNQNhM9Szyaad+C20dFJp1ohs16UvPlMIB3N69qIcnXt5RUQeoUo/fpUYfrSRjScQIFBcVdl7LFoNkBTuRBe8Ih0aTResxsmKWO0ZR7n4Vy+BKZXyZz6q5Oy3WM/iC7zyeU8RWbr7snild7B8tn/HnPwmEbTusaWklT5fF+rJEQT2KfFqlXqVW2jYoVHKi6/EUMZZBwIpdgJVsK38Atyde3pFTxFOqQ1Opx+9SncT2jhRmLJM6YqTSaTpicb9svlinpGydQlCwE1nwjnA0mWL5vz5WkL4bV5zAjn2jLJ0/nec2v1F0v46eN62gaW3CG25n3rTugs+yPX2zKr07raSfR37xW7Xbypf/JFDJXNzVPF22i3brt9C2QSHsRMfNePA3W3nf2w4p2zpmrEU65S6wWkz6Um5b2SKefNU8fvfO6CaZV9acTBUv4kmlHRboXAXFOyWFjRCafwyCfxvW4/a0ow713y+aM7XofvVM6eJr5y7xK2mHR1OYGZfc8jSj6TQXnDg/tKdvUP7dafDcA/7rcv08Sp2boLA+I+9e1MOql3bkzIcwll7HYTcHlTzBjEfUy+rbrd9C2waF3hnd7Mt7DN87kuILP1nL5+56tqD1S7mx7INKjQFfruy4mguwd0Y3Q6O5Fa5Do8mcbe0pGBI6WbOL2Sx32DuzA5l92Jg1o2n8iXzCnn6ymdb2PcNV/Qi/dPaxnLV4Xsl+CaUyxGxAWrvpjUzLpmQ65+79p58sf/eeFTz3+5MpnHM581OU6udRbs6D4HefcPhMblu1ETPDOccRsyaz6qXXvYA7vjL/sJuDSpv0Vpuxt0JZfbv1W2jboLBj70hOmXVWdhz9fKXGss/avmeYtZt2cdkdqxlOhje3DBtnpty4NKUuwGIZc3Yf8/fQecvH2kkpZ/KaRNzPPAEmJeL+3Xy1d/5BYXUh+QPTFUv3DQ//rqKMJazvwbTujsx8DsnKnqzCthlWl5Ld72wv4+V98wHKnudyPZhHUo7suT9QiV086FYjP4iWCqpjzdiLFX/OmzaJl7bvq+mQGuMVNizIRNW2QeGR9a+N6+/ze4w+sv41LrtjNWAMJwtn8goGlFtXbcSlHel0+F1dpRfg4I6hkhlzNcNdV1KXUW7ymvw73XJ3/vnTcQZ73P7g8dyWOj94fAMrTl7o37Fn979Y79yj5h7M3pEUkzvjBXf5xTKxYk9pxdKZfZ/tezCpI16ykjY/EI51vKewll/5gvNQV2osLd4q7R0dtu2w4s1U2uXUERWbyKnRovZEU88it7YNCrPKHMj8Fiv52ffekSQfu6mfRDxGMpUmmXbe+uUf3f0iA69p36W3DfiZWLHevmEXYLn5EBb2HBT6/WHLizUxzWYsYZlUIpaZqa3YvL7BCzf/zr/v8Bk503Hm91gOawp6+jcfpiMRY3g0RSxmdHjHPmxKmzOue5hYzNg/mqYrnqnL+MT7juT0Yw4tmYnldwLLnzY0v3w92HsaMtdNMWEBplh9xK6hkYIMM2bG2k27mDetu6DlV77gPNRh5yM/Ixlri7fhZCr0ig8GpKqCcN5+3fxo5magmXfmUWt9VO8A1bZBYddQ+FDQWfk3YvkXftplO0SVbx5YrpTXAadf9zCTEvHQ3rylLsBS8yF0JOLEc0cmJm6FYxBB+Qnuw+7qEvEYqVSauMUL9jDTEzi3h21QNiP1e1qX6XELMJp2jHpDYKdSjtEix95vEeXtT3a/vnbfi1x3/4vELDfn7ojF+Mbo9AEAABFPSURBVMXaV9m8az8GpFJpkqnMLt3y2AZSrng683tPh93AT+6K+wHmjOt+hZGZB/mr5y4tGNrjs7cPYMRIuzT54W7fSIqP3fQE556wgK5ErGhHP8i09tq0a3/OjUZ+z+xK5sTOXnPZp6GFPQeVbW4cnCinXIYaHCplJFV4MwDw87WvFn1qLjWuV60y7Ci1PmpEgGrLoLB9zzBf/ulzDfu+Sqr9gk0T85VqfVRqPoTeGd3kVTlgVjiM9PY9wwxs3FkwMU7M8OchCB1fx8t8R9O55dgAf3v76ooHy2ukTJJz07V7OMmVP342/A9qsAsf/4M388GjD+UDX/9VzjzIf33bAF2JA0N7HMjks/8WfvlICm5ZtaFgeb79o2lv7KP8OZgz5+rS2wboTJSfE7tnSuEczYkyM5LGA9dNtrd8vuy2g0OlxCwGIYHm2l+86L8OFicVjOsV0kqqFnfQUWp91IgA1ZZzNGcPbKsIG5dm9cadFfWCtby74vz3dw+8wjuveoC/+/Ez5HdUTTt4bfd+oHC+585ELFMsE5C9ONdu2hXJgNAs67bu4cEXtobGl+y81KXu+scquO2wBgeVzIkd1hO7XFJTDv9JodSUm8GhUvaNpBhJpYmXKn8Df37osHmpb350Q877Ws3fnH/t58/z3UiNCFBt+aQQ1lSzFrq8W6ha/MA7YtARz3T0KjYuTbk25IM7hojHrKCncLCeoNwd/erBXX6b/2DF6OTOOGde/0hO2VT24tz4+r5x739UdcQNA7oScYZGkiQriH13DWziroFN5VdsomJjIf1kdXi64zE4qCPBcCpNOp07RWZwprtSU26GdXI8qCPOV/7kWPaPptjyxhDX/mJdwXcPbNzJkXOmVjyuVy0y76iMmtqI5rFtGRTCmmqOV0fc+OknM6N4/uX3nih7N1VK3MAsltPRC8LLE4O9YLMtbdZv2c3ekRSjyVToXdpoMsXqjTvZ+Pq+snf0S3qnhc7BPGNyZ+jFCfDy9r1j3/mIi8fMP94bX99XMAZRKwsbC6lYg4wrP/Q2ph/U6fe3SObdvQb7ypSacjPsrnfZm3v8Vl1hQWHp/OnMmNzZ8J7X9RhCYyzqHaDaMih8+6H1Nd/mpEScTbv2M627ky+edQxfuvc54jEjmcpUslZTmpJymcrO7LTC5SZT2TuS4qXte7n8zjW4tGM45fw7vzDn/9tj3kijpSvJ5x7cySW3Pp0zF8MP+zfmVFYG5x54ZP1rnPgPv6xiSLbWMakj8xR4zTmLmTG5k70jQ7zt0KkFvZLzW62Vkj8O1eEzu3lhy4GA2p0whgKPIj0HdbBnJEVnPJZTjwSZc7X5jZGi2z6vrzens9v5eT21swF93ZbdTO6M+xnNsjf3FIxDFTO49hcvhM7VELw5yN5M5N88/P0fHeVfM6XuesN6bgfnh250z+soqWeAsqiOeFiJvr4+19/fX9XfbN8zzMlfub/mZd4GfsXdaDrN3595FMfMm+YXs+TfsefriMGkjgTDyZTflDJraleCb330OMD8HrdZkzpifP8vT+QjN65ipA7l0qUkYvDV5Yt59Hevs+xNM/nUyjUN/f5G+dwZb2PGQZ0snT+dtZvfyCm+WzCzmxe3jO3J6N2LevjG+cflFMeVuk4SMfjPS9/Db159g0/cOlDweUcMYrEYzjm+eu6SkJZNa8jUJhjnn9jLD584EODfsXBmTkuqYIXu5+9+Jidjzm9NN6kjljNmU6mWTs++sosv//S5qoaP6f/99pze6sWGEQlrfTSe1khRH35jPMzsSedcX+hn7RYUVm/cyQU3PMq+Mpn0eE3qiPHry0+lZ0oX9wy8UnZUzy/88ds5bsHM0MyhI27EDDrjcX9Yi06vvuFP3zGfW1dtVMVuHcUNujriftPaWsbeb5y3mGQaJnXEufJHzxQ8AeS7/oKl7B9N87d3lA7Awetv+55hTvyn+0N78Jfyy0+/hxmTOznl6gdKBquDOuL83z8/gfe8ZTbb9wxz0j/9MucYJWLw+N+9H6BgW8F0hqm2hVEwI6+0v0+57x1JpfnE+xbxkZMW1K0zYKOVCgptV3z07Cu76h4QILeSq5JRPd+1aHboY3G230JwFi2Ajnjmju/7j22ouLhCxiblMn0E6qHap6tPrxzg4+9dVHa9YMfDR3+7veqAAJVX6O4bzUz9ee3yxUw/qLPoHBTTujtC/z6/MrhUb+n8fiLFZg6str9PUFjd3dfue5HrH1yXM/NeKVHrAV2NtgoK1fZPSMQyd+TFOtWUUmzIBwgf1TPYKafcuEEAQw0IbBI9o6nK6sSCHQ/HWvFfrEI30wLLEYyTw8lME9CvLl9SZGuuZPPUrPze0rEyTVRLzRxYbN1yQaHYnBLDSVdRYIlaD+hqRSoomNmHgG8CceA7zrmrarn9SiYQycqW32Zb9Zx+3cMFTTuzQaPaSq4vnX2sP1pmsbGNSo0bJO0tYTFGy1zDmR7NQ+wdSTFzcmfV31GqQveacxYz/aAO/uf3n8p5guqIxTi4u6PoHBSDO4aKNk+FIgMKlikWLTVzYLF1yyk1p0QlgSVKPaDHIjJBwcziwLeADwCDwBNmdo9zrmZdj4ud7MmdB1riZMvqr12+JCezDo65nx1Xv9rhhYMWzZla0XguwXbJcTvwA5L2lcYVDF+SL5V2Xo/mzNAplcjWb+TfqIQ1gdy+Z5h0Xn3kaDrN0fMODv2tZH8PpZqnhmWmXXHDmdEVL9/CKOyJJlsXV01rpOAYWPl9jioJLFHqAT0WkaloNrNlwBeccx/03l8J4Jz7SrG/GUtFc7DSN9hKKKwlQ75mVhxlv/vZTbv48r3P5VS8BVuRLOw5KKdZY4fBaDROccvqjEMiFieZTjGaGtvIFx1xY9bkjpxmo9Mmxdm1/0CQz29Wmv+5AV1eb1rAHzMo2+Agm1kGy9OD349zfuukI2blXifvXtTDf3zs5Kr2Kf+3FCw3L/ZbKfc3YRXR+bPRVbPt8bTn375nmB88voHrH1yXE1gqqRsotZ9R0BKtj8xsOfAh59zHvPd/DpzknPtE3noXAxcDLFiw4ISXX3656u+KcquASpRrdpffhO+upzZy7zOvcuaxh/Lh4+fzrw+u4641m/nw4rn8j/cdyf/60Wp+smYze/ancvoY5D/qf+YDb+HR9Vvp37CTdx4xk+99bBnnfvthntr4BsfPP5jbP/5u7n/uVX7x3BaWvWkmz2/ezaqXXufYedO446lXciY1mtqV4H1vmcUTG3Zw5jGH8rk/PqYgnd//f7/n7jWbef9bZ3Pyotk8tn4bv3xhG2cvnsve4SR3rdnMu940k7fOncb23ft5YsNO/2+//vPnuXvNq5y9+FDePOdgPrNygLTLtLH/2nlLmTdtEr9a9xpLeqcxa+okntm4g7vXbOaZjTsI5MN+c+Bp3Z3sGhrhklueLttCKKg7EePy09/GHy+ZR8+ULv/4/OFRczjtqEP9geayd+f55y77PpvO4DVb7DoIq4cK7kex62QsxvJbKvU3481M6zWF7li2GeV8plWCwrnAB/OCwonOuU8W+5uxPClIuErv0mq57VJNEWutkh9ouXSGfV5Oo/cTonG8xyPKmelEUSooRGlUuEFgfuB9LxDtAWMmkGKDfi2aM5Ul86eP68cZhQHFeqZ0ld2PcukM+3zFsgUl3zejV20Ujvd4VHKupH6i9KSQAF4ETgNeAZ4APuKcW1vsb/SkUHv1vEtrlTvAcuksV3wXlf2MSjokelqi+AjAzM4AvkGmSep3nXP/WGp9BQURkeq1TI9m59zPgJ81Ox0iIu0qSnUKIiLSZAoKIiLiU1AQERGfgoKIiPgi1fqoWma2Dai+SzPMAl6rcXJqQemqTlTTBdFNm9JVnaimC8aXtsOdc7PDPmjpoDBWZtZfrDlWMyld1YlquiC6aVO6qhPVdEH90qbiIxER8SkoiIiIr12Dwg3NTkARSld1opouiG7alK7qRDVdUKe0tWWdgoiIhGvXJwUREQmhoCAiIr62Cgpm9iEze8HM1pvZFU1Oy3fNbKuZPRtYNtPM7jOzdd6/M5qQrvlm9qCZPW9ma83s0iikzcwmmdkqM1vtpeuL3vIjzOxxL10/NLPqZ6mvTfriZva0md0blXSZ2Utm9oyZDZhZv7es6deYl47pZnaHmf3Gu9aWNTttZvZW71hl/3vDzD7V7HR5afu0d90/a2a3er+HulxjbRMUzCwOfAs4HTgKuMDMjmpikr4HfChv2RXA/c65I4H7vfeNlgQ+45x7O3AycIl3nJqdtmHgVOfcEmAp8CEzOxm4Gvi6l64dwEUNTlfWpcDzgfdRSdf7nHNLA+3Zm30es74J/Kdz7m3AEjLHrqlpc8694B2rpcAJwD7gx81Ol5kdBvw10OecO4bM1ALnU69rzDnXFv8By4CfB95fCVzZ5DQtBJ4NvH8BmOu9ngu8EIHjdjfwgSilDTgIeAo4iUyPzkTYOW5genrJZBanAvcCFpF0vQTMylvW9PMIHAz8Hq+hS5TSFkjLHwK/jkK6gMOAjcBMMtMd3At8sF7XWNs8KXDgwGYNesuiZI5zbjOA9+8hzUyMmS0EjgMeJwJp84poBoCtwH3Ab4GdzrnsDPXNOqffAC4DspMi90QkXQ74hZk9aWYXe8uafh6BNwHbgH/3ity+Y2aTI5K2rPOBW73XTU2Xc+4V4KvABmAzsAt4kjpdY+0UFCxkmdrjFmFmU4A7gU85595odnoAnHMpl3m07wVOBN4etloj02RmZwJbnXNPBheHrNqMa+0U59zxZIpMLzGz9zQhDWESwPHAvzjnjgP20rxirAJe2fxZwO3NTguAV4dxNnAEMA+YTOac5qvJNdZOQWEQmB943wtsalJaitliZnMBvH+3NiMRZtZBJiDc4pz7UZTSBuCc2wk8RKbOY7o3vzc055yeApxlZi8Bt5EpQvpGBNKFc26T9+9WMmXjJxKN8zgIDDrnHvfe30EmSEQhbZDJcJ9yzm3x3jc7Xe8Hfu+c2+acGwV+BLyTOl1j7RQUngCO9GrsO8k8Ht7T5DTluwe40Ht9IZny/IYyMwNuBJ53zv1zVNJmZrPNbLr3upvMD+V54EFgebPS5Zy70jnX65xbSOaaesA599Fmp8vMJpvZ1OxrMmXkzxKBa8w59yqw0cze6i06DXguCmnzXMCBoiNofro2ACeb2UHe7zN7vOpzjTWrIqcZ/wFnAC+SKYv+XJPTciuZ8sFRMndOF5Epi74fWOf9O7MJ6XoXmcfQNcCA998ZzU4bsBh42kvXs8DnveVvAlYB68k87nc18Zy+F7g3Cunyvn+199/a7PXe7PMYSN9SoN87n3cBM6KQNjKNGLYD0wLLopCuLwK/8a79/wC66nWNaZgLERHxtVPxkYiIlKGgICIiPgUFERHxKSiIiIhPQUFERHwKCiJjZGb/zcycmb2t2WkRqRUFBZGxuwB4hEynNZEJQUFBZAy8saFOIdPp8HxvWczMvu2Ne3+vmf3MzJZ7n51gZv/lDU738+ywCSJRo6AgMjYfJjMfwIvA62Z2PPAnZIZDPxb4GJnhjLNjSf0fYLlz7gTgu8A/NiPRIuUkyq8iIiEuIDPwHWQGwrsA6ABud86lgVfN7EHv87cCxwD3ZYauIU5miBORyFFQEKmSmfWQGQ31GDNzZDJ5R2Yk0tA/AdY655Y1KIkiY6biI5HqLQduds4d7pxb6JybT2YmsdeAc7y6hTlkBsiDzMxds83ML04ys6ObkXCRchQURKp3AYVPBXeSmQBlkMxIlv9KZsa6Xc65ETKB5GozW01m5Nl3Ni65IpXTKKkiNWRmU5xze7wiplVkZj97tdnpEqmU6hREautebzKgTuDLCgjSavSkICIiPtUpiIiIT0FBRER8CgoiIuJTUBAREZ+CgoiI+P4/q3rXWEa0B/gAAAAASUVORK5CYII="/>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2" name="Picture 2" descr="Картинки по запросу &quot;scatter plo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531" y="1885290"/>
            <a:ext cx="5760640" cy="4830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999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317159"/>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Scatterplot Matrix</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
        <p:nvSpPr>
          <p:cNvPr id="10" name="AutoShape 4" descr="data:image/png;base64,iVBORw0KGgoAAAANSUhEUgAAAYUAAAEGCAYAAACKB4k+AAAABHNCSVQICAgIfAhkiAAAAAlwSFlzAAALEgAACxIB0t1+/AAAADh0RVh0U29mdHdhcmUAbWF0cGxvdGxpYiB2ZXJzaW9uMy4xLjEsIGh0dHA6Ly9tYXRwbG90bGliLm9yZy8QZhcZAAAgAElEQVR4nO3de5xcdX3/8ddnZnY3SxJy2YSQsAlBgxcuSYAViKhV0CqUgr8SKGgbfi2W3+8hWrRWLvVXf17aykWr8kP7KxUrVAQDKCD6qCKXCv6AsMAmEBASFZIlIQkhCblsdndmvr8/5szJmZkzt925nNl5Px8PyMyZs2e+5zLfzznfqznnEBERAYg1OwEiIhIdCgoiIuJTUBAREZ+CgoiI+BQURETEl2h2AsZj1qxZbuHChc1OhohIS3nyySdfc87NDvuspYPCwoUL6e/vb3YyRERaipm9XOwzFR+JiIhPQUFERHwKCiIi4lNQEBERn4KCiIj4Wrr1kUitrN+ym4GNO1k6fzozJncyuGOI3hnd9EzpanbSRBpKQUHa3ufveoabH9vgv48ZTO5MMJpOc805izlr6WFNTJ1IY6n4SNra+i27cwICQNrB7uEk+0fTXHbnGrbvGW5S6kQaT0FB2trAxp0lP++IxRjcMdSg1Ig0n4KCtLWl86eX/Hw0naZ3RneDUiPSfHUNCmb2kpk9Y2YDZtbvLZtpZveZ2Trv3xnecjOz68xsvZmtMbPj65k2EYBFc6ayYtmCnGUxg6ldCSZ1xLjmnMWqbJa20oiK5vc5514LvL8CuN85d5WZXeG9vxw4HTjS++8k4F+8f0Xq6ktnH8uKkxeq9ZEIzWl9dDbwXu/1TcBDZILC2cDNLjNp9GNmNt3M5jrnNjchjdJmFs2ZyqI5U/33CgbSrupdp+CAX5jZk2Z2sbdsTjaj9/49xFt+GLAx8LeD3rIcZnaxmfWbWf+2bdvqmHQRkfZT7yeFU5xzm8zsEOA+M/tNiXUtZJkrWODcDcANAH19fQWfi4jI2NX1ScE5t8n7dyvwY+BEYIuZzQXw/t3qrT4IzA/8eS+wqZ7pExGRXHULCmY22cymZl8Dfwg8C9wDXOitdiFwt/f6HmCF1wrpZGCX6hNERBqrnsVHc4Afm1n2e37gnPtPM3sCWGlmFwEbgHO99X8GnAGsB/YBf1HHtImISIi6BQXn3O+AJSHLtwOnhSx3wCX1So+IiJSnHs0iIuJTUBAREZ+CgoiI+BQURETEp6AgIiI+BQUREfEpKIiIiE9BQUREfAoKIiLiU1AQERGfgoKIiPgUFERExKegICIiPgUFERHxKSiIiIhPQUFERHwKCiIi4lNQEBERn4KCiIj4FBRERMSnoCAiIj4FBRER8SkoiIiIT0FBRER8CgoiIuJTUBAREZ+CgoiI+BQURETEp6AgIiK+ugcFM4ub2dNmdq/3/ggze9zM1pnZD82s01ve5b1f732+sN5pExGRXI14UrgUeD7w/mrg6865I4EdwEXe8ouAHc65RcDXvfVERKSB6hoUzKwX+CPgO957A04F7vBWuQn4sPf6bO893ueneeuLiEiD1PtJ4RvAZUDae98D7HTOJb33g8Bh3uvDgI0A3ue7vPVFRKRB6hYUzOxMYKtz7sng4pBVXQWfBbd7sZn1m1n/tm3bapBSERHJqueTwinAWWb2EnAbmWKjbwDTzSzhrdMLbPJeDwLzAbzPpwGv52/UOXeDc67POdc3e/bsOiZfRKT91C0oOOeudM71OucWAucDDzjnPgo8CCz3VrsQuNt7fY/3Hu/zB5xzBU8KIiJSP83op3A58Ddmtp5MncGN3vIbgR5v+d8AVzQhbSIibS1RfpXxc849BDzkvf4dcGLIOvuBcxuRHhERCacezSIi4lNQEBERn4KCiIj4FBRERMSnoCAiIj4FBRER8SkoiIiIT0FBRER8CgoiIuJTUBAREZ+CgoiI+BQURETEp6AgIiI+BQUREfEpKIiIiE9BQUREfAoKIiLiU1AQERGfgoKIiPgUFERExKegICIiPgUFERHxKSiIiIhPQUFERHwKCiIi4lNQEBERn4KCiIj4FBRERMSnoCAiIj4FBRER8dUtKJjZJDNbZWarzWytmX3RW36EmT1uZuvM7Idm1ukt7/Ler/c+X1ivtImISLh6PikMA6c655YAS4EPmdnJwNXA151zRwI7gIu89S8CdjjnFgFf99YTEZEGqltQcBl7vLcd3n8OOBW4w1t+E/Bh7/XZ3nu8z08zM6tX+kREpFBd6xTMLG5mA8BW4D7gt8BO51zSW2UQOMx7fRiwEcD7fBfQE7LNi82s38z6t23bVs/ki4i0nboGBedcyjm3FOgFTgTeHraa92/YU4ErWODcDc65Pudc3+zZs2uXWBERaUzrI+fcTuAh4GRgupklvI96gU3e60FgPoD3+TTg9UakT0REMurZ+mi2mU33XncD7weeBx4ElnurXQjc7b2+x3uP9/kDzrmCJwUREamfRPlVxmwucJOZxckEn5XOuXvN7DngNjP7B+Bp4EZv/RuB/zCz9WSeEM6vY9pERCRE3YKCc24NcFzI8t+RqV/IX74fOLde6RERkfLUo1lERHwKCiIi4lNQEBERX0VBwTL+zMw+771fYGYF9QIiItLaKn1S+DawDLjAe78b+FZdUiQiIk1Taeujk5xzx5vZ0wDOuR3Z0U1lYtm+Z5jBHUP0zuimZ0rXuP4eGNe2RMoZ7/UqhSoNCqNefwMHmY5pQLpuqZKGyv6wnn1lF1/+6XN0xGKMptNcc85izlp6WOi6YT/Cuwde4fI719ARizE0msTMmJSIF92WyHgErzddY7VTaVC4DvgxcIiZ/SOZHsf/q26pkobJ/rASMWPPcAqA/V68v+zONZyyaJaf+Zf6EW7fM8zld65h/2ja/3twjKaSodsSGY+w603XWG1UVKfgnLsFuAz4CrAZ+LBz7vZ6JkzqL/jDygaEoI5YjMEdQwXr7h5Osn80zWV3rmH7nmEgU0zUESt+OQW3JTJeYdebrrHaKPukYGYxYI1z7hjgN/VPkjRK9oe1v0hJ4Gg6nVM3kL9u9kfYM6WL3hndjKaLlygGtyUyXmHXm66x2ij7pOCcSwOrzWxBA9IjDVQsI5/cGWdSR4xrzlnsP4qX+xH2TOnimnMWM6kjxtSuBIkYdMSNqV2Jgm2JjFf+9aZrrHaskoFIzewB4B3AKmBvdrlz7qz6Ja28vr4+19/f38wktLx7Bl7hskA9wd+feRTHzJsWWpGcv265iugde0cY2LiTpfOns2jO1EbuloSYiC11JuI+NYKZPemc6wv9rMKg8Adhy51z/zXOtI2LgkJtVPPDqnRdtQyJFp0PCRp3UIgqBYVo2r5nmFOufoD9oweKmyZ1xPj15afqbq4JdD4kX6mgUOkwFyeb2RNmtsfMRswsZWZv1DaZMlGoZUi06HxINSod5uJ6MkNcrAO6gY95y0QKqGVItOh8SDUqHiXVObceiDvnUs65fwfeW7dUSUtTy5Bo0fmQalTao3mfN9bRgJldQ6YD2+T6JUta3VlLD+OURbPUMiQidD6kUpUGhT8n81TxCeDTwHzgnHolSiaGnildynwiROdDKlEyKJjZAufcBufcy96i/cAX658saSS19a7OeI6XjrVEXbknhbuA4wHM7E7nnJ4OJhi1X6/OeI6XjrW0gnIVzRZ4/aZ6JkQar9wgd5JrPMdLx1paRbmg4Iq8lglA7derM57jpWMtraJc8dESr5OaAd2BDmsGOOfcwXVNndSV2q9XZzzHS8daWkXJJwXnXNw5d7BzbqpzLuG9zr5XQGhxar9enfEcLx1raRUa+2gCqraFS1RaxJRLR6uks5q/jco+SXspNfZRpf0UpEWMpYVLFNqvl0t3lFrujOd4Bf82SvskklXxMBcSfa3awqVcult1v0qZiPskE4OCwgTSqi1cyqW7VferlIm4TzIxKChMIK3awqVcult1v0qZiPskE0PdgoKZzTezB83seTNba2aXestnmtl9ZrbO+3eGt9zM7DozW29ma8zs+HqlbaJq1RYu5dLdqvtVykTcJ5kY6tb6yMzmAnOdc0+Z2VTgSeDDwH8HXnfOXWVmVwAznHOXm9kZwCeBM4CTgG86504q9R1qfRSuVVu0tErro1qaiPsk0deU1kfOuc1khtjGObfbzJ4HDgPO5sBcDDcBDwGXe8tvdpko9ZiZTTezud52pApRaE00FuXS3ar7VcpE3CdpbQ2pUzCzhcBxwOPAnGxG7/17iLfaYcDGwJ8Nesvyt3WxmfWbWf+2bdvqmWwRkbZT96BgZlOAO4FPOedKzetsIcsKyracczc45/qcc32zZ8+uVTJFRIQ6BwUz6yATEG5xzv3IW7zFq2/I1jts9ZYPkpm8J6sX2FTP9ImISK56tj4y4EbgeefcPwc+uge40Ht9IXB3YPkKrxXSycAu1SeIiDRWPYe5OIXMNJ7PmNmAt+zvgKuAlWZ2EbABONf77GdkWh6tB/YBf1HHtImISIh6tj56hPB6AoDTQtZ3wCX1So+IiJSnHs0iIuJTUBAREZ+CgoiI+BQURETEp6AgE8L2PcOs3rhzws1HMFH3S6JLM69Jy5uoM5hN1P2SaNOTgrS0iTqD2UTdL4k+BQVpaRN1BrOJul8SfQoK0tIm6gxmE3W/JPraOijkV+KpUq961RyzehzfZsxgVm4/arGfE21mNv22WkfdZl5rhPHMvJZfiXdeXy8r+wdVqVeFaipC611p2qgZzMrtR633cyLMzKYK8+gpNfNaWwaF7XuGOeXqB9g/mi66zqSOGL++/NSW/SHWW9gxLHbMqlk3ysrtx0TZz1rSMYmmUkGhLYuPwirx8qlSr7RqKkInSqVpuf2YKPtZS8X2vZ2PSdS1ZVAIq8TLp0q90qqpCJ0olabl9mOi7GctTe6MFzyR7x9NM7kz3qQUSTltGRTCKvFWLFswYSr1GqGaitCJUmlabj8myn7W0t6RFF3x3BH0u+LG3pFUk1Ik5bRlnUJWfiXeRKjUa7RqjtlEOb7l9mOi7GctqE4hmkrVKbT1MBc9U7pyLsz891JbUT6+wYwcKJmpV7MfUQoQzUhL9unpsrzWR80+FlJcWwcFGZ+J0tQwuB9Do0nMjEmJ+Jj2qZbbqqVmnquzlh7GKYtmRSY4SmltWacg4zdRxubJ349kGkZTbkz7VMtt1VIUzlXPlC6WzJ+ugNACFBRkTCZK88tyzZOr2adabquWJsq5ksZQUJAxmSjNL8s1T65mn2q5rVqaKOdKGkNBQcZkojS/zN+PRAw64jamfarltmppopwraYy2bpIaZa3S1DNKrWvGI7gfv9+2h1+te433HDmLviN6xrUtKN2SqZEmyrmS8dPYRy0mSgPNtZvP3/UMNz+2wX+/YtkCvnT2sU1MkUjtaeyjFlJNS5EotCoJS1Mzhkiuxfeu37I7JyAA3PzoBtZv2T3e5LU9DZ3dOtRPIWKyLUX2c6BiMNtSJP+Rv5p1g+pVjNCsp5Zafe/Axp1Fly+aM7Xo30W1WCYq6dLTbGtRUIiYeg80d/fAK1x2xxriMSOVdly7fHFNOhYFn1qyQeqyO9dwyqJZdZ/wplbfu3T+9KqWQ3QzvKikq1nXhYydio8ipp4DzW3fM8zf3r6a4WSafSMphpNpPr1yNe+86n7+7DuPc8rVD3DPwCtjSnej28JniyPWbnqjZt+7aM5UVixbkLNsxbIFRZ8Solh8Vypd67fsbngRjvpItB49KURQNcMCVLPu2k27GE3lNixIpR2pNAwnk8DY7+Ia2RY+eBc8kkqTquH3funsY1lx8kIGNu5k6fzpJYuNxlp8V29h6QI447qH6WrwkBvqI9F66vakYGbfNbOtZvZsYNlMM7vPzNZ5/87wlpuZXWdm681sjZkdX690tYpqhgWofF0r8/nY7+Ia1RY+/y54OJnGzOhK1K4/wKI5U1neN79kQIDoZnhh6do/mmakCUNuqI9E66nnk8L3gOuBmwPLrgDud85dZWZXeO8vB04HjvT+Own4F+9fqaGj5x1MIgbJEvMLjSdTa8TAZ2F3wZMScb710eOY1t2pEUBD0jWcSmPOMRx4SmzkE40GxGstdQsKzrlfmdnCvMVnA+/1Xt8EPEQmKJwN3OwynSYeM7PpZjbXObe5XulrRz1Tuvjn85by2TtWE7cYKZfmT98xn5X9gzXL1Oo9PHaxu/Oj501rSmYT1QwvmK7JnXHOvP4RCASFRj/RRHnYdMnV6DqFOdmM3jm32cwO8ZYfBmwMrDfoLSsICmZ2MXAxwIIFC/I/ljLCMrFLT3tL5DK1YrJ3wZ8NtKBq9t15VDO8YLoqeaKJShNWaa6oVDSHFXaHdrV2zt0A3ACZHs31TNREVWpyoXpmDLXatsv+3xlFLpOqvzsqw4rUa9vlnmii0oRVmq/RQWFLtljIzOYCW73lg8D8wHq9wKYGp63t1TNjqNW2sxXNw0kHZOb5Lddiqtx3R2VYkVpvOz/AFHuiUV8CCWp0P4V7gAu91xcCdweWr/BaIZ0M7FJ9Qu1UMsRAPdvc13Lb1bZ7L/fdURlWpNbbvnvgFU65+oGK+p+oL4EE1e1JwcxuJVOpPMvMBoH/DVwFrDSzi4ANwLne6j8DzgDWA/uAv6hXusajFctcK737rEeb++zx2jU0UrPhOHpndLM/mcpZb38yVbTSdHDHEC6dW8Tk0s7/7loMK7J20xtM6+4Y13VRfNu7qm5VVe2dfy2a1rbib0PC1bP10QVFPjotZF0HXFKvtNRCK5a5Vpo5bN8zzK6hEUZSuZnteFqoBIfTSKbSBSX/o+k0kzvjrN64s+oy7vyRfUuN9Du5M57TFBNgOOWY3BkHwoPM0GiSXUMjbN8znJOusMxzaDTJX93cnzNsyFiui9C+BckUf3VzP53xAx3OKmnpVG2AH2/l/Xh/G7Ws75Hxi0pFc6S1aplrJZlD8AeddpCIQXdHomgLlfVbdpft7ZsdTiPYezpm0JWI0RnPZBzn9fVy5vWP5GQkwSaUxY734I4hujsS7B5O+tvu7kgUZHjBp5RJHTH2jwb6NXTE2DtyIBDkB5VkGj5+y1Mkvcwxm8H1TOnivL5ebn70wEiqaQfJQMePz9y+ekzXRX7fgmxP7eHUgd7mf7NygHjswDHMz3yz+zy5M17RnX8ws3WAc2lSqRiOwo4sxc77eH8bY6nviWIT4IlEQaECUR3OoJxyxQJhP+iuRIxvffR4jp53cMG+VTrXQNhwGmkHXzt3MfNnTvbbzQe/N5jhZTtbBWWPdyVFHbnDYKRIhzxIBCfAyQ8yAHuGCyuxt+8ZZmX/YMF+5aQl5Vi7aRfvecshVCvYQmjX0CiX3PJUTrqSaUim0wwnCzPf/MzzHYfP4OH12/2/Pa+vN+d85g8VMpLMPs0dOB/ZbZc67+P5bZQLKGGff+b21cSMnKenqD+xtxoNiFeBqA5nUE65IQbCKhg74zGmdXeEPiFUPtdA+HAaB3d3smT+dPaOpAq+N5mG4WSmknUkmS4o8ske73L7VDgMhsM5R1cifP1y8yoHK1zDjle48sOJFJMdsuToeQeXTFcwbWGV1MGAALCyf7Bo5fpwsrB4L5mGtZveKHvex/PbKFaRXep4j6Ycw8nGD9fRTvSkUIGoDmdQiVLt06uptK1mroGj5x1Mfg8C85Znv7dchjepI0Y67XIGcMumvdQ+hVUsx834txV9oZXBwXMbN8spVoLcDC7seOVLxA7s53gUFidlnnhGQ3olFxsALyh4917J+hmu7Hkfz29jcmc8p1gPMmM0Bet7Kg2M9fgttmtdhoJChaI6nEElSvW4rbTSdsZBHaHLEzFCK4vNILgpC9w8V5LhAfzsr9/N3pGUv+2wdvf5ilUsz5s2qWgdSPDc3vL4yzlFRPnFLvnHx4COuJGIZYYNuXb5kppdG/nX3K/Xv1Y08y2XeeYHt7KZbdw4et405k0bCf08OMfEWH8be0dSdMUt53x1xQ8E5mL1LMGxuxoxEm+7FVMpKFQhqsMZjFWllbYAO/aNhm7js3c+w6REbuuY21ZtKChrTzt49LfbOXPJPKCyDC+YiVf6I907kipbsRwmu7/3rM7tM7myf5BLT3uLf4edf7ymdCX41kePH3eT1FLpKveEdKD1UGVjWoXd3Z/X18sPnxjMaUWV/e4VyxbkVK6HzTExlt9G74xuLGY5YzJZzHIy+WoCY620asOSWlFQaGPVlAcXm31sNOUYTWUyyWwloCtyE/paXtlvJRkeVPcjLXbXWGkZd6lK0+KD8RVWyjdaJlu1zKOLM/oOn1lyTKuzlh7GUXMPzmlRVGz9auaYqEalRU+VXidQmyKfVm1YUisKCm2smvLg7KxkwTvGjrjllnGnivcXADimTFl7sbvNan6k4ynjLhckm123VOxp6cDQHwfSftmda/j15aeypEgwL7atYvsyY3InR86ZyozJnTXdp7EUPRW7TmpV5NOqDUtqRUGhDeTfPQXfV/OjDN4xLuw5iD/77qqygSArEYOORLxkuoqlO6zd/Ugqza6hUb+DWf4+zZs2iV+te433HDmLviN6KkpjJZl+2PGqZYVksW2VelqqtDd08HhWUzxS7/L1WhTL1rLIp9nBv9kUFCa4/B/0eSf0svLJwaJ3iOUyuEVzpvrFB8Fy7GQ6Tdq5ohP4JOKxnB7Mj6x/rWSnpPzPz+vr9cvI9ydTpNJpLrnlqdB96jt8Bo94TTKve2A9K5YtKDs8eHa/T1k0i19ffmrJTD+YidUywyy1rVJPS5X0hg4ev1L9QMKKY1qhfL3WRT6t3LBkvBQUJrCwH3S2zXnYD7zaDC5Yjm1mfOTEA5WbQ6NJzMyvhA72YA62NgrrvBZsZZL9fGX/IPd+4l1s2jXEX93cz3AKv8I3f58eyWujf/OjG7ht1cai8xNnhuQ4UEl77fIl/uelPhtLhjnWnsFhGf9wMsnTG15ncufsgmEq8ntDZ4v9ijVDzS8eOdAjfLQlytfrUeQz0RqWVEpBYQKrpv06UFUGF1aOnc24s81Id+wdySlqCm47X35v3bB07h1JMa27k8543M/sKjWScox4FeL5vWY/s3LAe8LJtFDK9uYFin5WrL1/qQxzPD2D84s09gwnGUnBF37yPPA8717UQ3aOibRzxM1IlphrolQ/kPzezqOpwqeQqJWvN6LIp136LbR9UGjWiW7EpC+VtEcv1QGqVAZXbPTRvSMplsyfnpOxhBVXVCt411dun8oJ7tfaTW8UFHlle/NmX4d99p63zK7q7rRYz+CzFs+jIxGvaLyibJHGo7/dzidufTpn3QM9mEs3vQ3K7wcC4U8s+UoNQNhM9Szyaad+C20dFJp1ohs16UvPlMIB3N69qIcnXt5RUQeoUo/fpUYfrSRjScQIFBcVdl7LFoNkBTuRBe8Ih0aTResxsmKWO0ZR7n4Vy+BKZXyZz6q5Oy3WM/iC7zyeU8RWbr7snild7B8tn/HnPwmEbTusaWklT5fF+rJEQT2KfFqlXqVW2jYoVHKi6/EUMZZBwIpdgJVsK38Atyde3pFTxFOqQ1Opx+9SncT2jhRmLJM6YqTSaTpicb9svlinpGydQlCwE1nwjnA0mWL5vz5WkL4bV5zAjn2jLJ0/nec2v1F0v46eN62gaW3CG25n3rTugs+yPX2zKr07raSfR37xW7Xbypf/JFDJXNzVPF22i3brt9C2QSHsRMfNePA3W3nf2w4p2zpmrEU65S6wWkz6Um5b2SKefNU8fvfO6CaZV9acTBUv4kmlHRboXAXFOyWFjRCafwyCfxvW4/a0ow713y+aM7XofvVM6eJr5y7xK2mHR1OYGZfc8jSj6TQXnDg/tKdvUP7dafDcA/7rcv08Sp2boLA+I+9e1MOql3bkzIcwll7HYTcHlTzBjEfUy+rbrd9C2waF3hnd7Mt7DN87kuILP1nL5+56tqD1S7mx7INKjQFfruy4mguwd0Y3Q6O5Fa5Do8mcbe0pGBI6WbOL2Sx32DuzA5l92Jg1o2n8iXzCnn6ymdb2PcNV/Qi/dPaxnLV4Xsl+CaUyxGxAWrvpjUzLpmQ65+79p58sf/eeFTz3+5MpnHM581OU6udRbs6D4HefcPhMblu1ETPDOccRsyaz6qXXvYA7vjL/sJuDSpv0Vpuxt0JZfbv1W2jboLBj70hOmXVWdhz9fKXGss/avmeYtZt2cdkdqxlOhje3DBtnpty4NKUuwGIZc3Yf8/fQecvH2kkpZ/KaRNzPPAEmJeL+3Xy1d/5BYXUh+QPTFUv3DQ//rqKMJazvwbTujsx8DsnKnqzCthlWl5Ld72wv4+V98wHKnudyPZhHUo7suT9QiV086FYjP4iWCqpjzdiLFX/OmzaJl7bvq+mQGuMVNizIRNW2QeGR9a+N6+/ze4w+sv41LrtjNWAMJwtn8goGlFtXbcSlHel0+F1dpRfg4I6hkhlzNcNdV1KXUW7ymvw73XJ3/vnTcQZ73P7g8dyWOj94fAMrTl7o37Fn979Y79yj5h7M3pEUkzvjBXf5xTKxYk9pxdKZfZ/tezCpI16ykjY/EI51vKewll/5gvNQV2osLd4q7R0dtu2w4s1U2uXUERWbyKnRovZEU88it7YNCrPKHMj8Fiv52ffekSQfu6mfRDxGMpUmmXbe+uUf3f0iA69p36W3DfiZWLHevmEXYLn5EBb2HBT6/WHLizUxzWYsYZlUIpaZqa3YvL7BCzf/zr/v8Bk503Hm91gOawp6+jcfpiMRY3g0RSxmdHjHPmxKmzOue5hYzNg/mqYrnqnL+MT7juT0Yw4tmYnldwLLnzY0v3w92HsaMtdNMWEBplh9xK6hkYIMM2bG2k27mDetu6DlV77gPNRh5yM/Ixlri7fhZCr0ig8GpKqCcN5+3fxo5magmXfmUWt9VO8A1bZBYddQ+FDQWfk3YvkXftplO0SVbx5YrpTXAadf9zCTEvHQ3rylLsBS8yF0JOLEc0cmJm6FYxBB+Qnuw+7qEvEYqVSauMUL9jDTEzi3h21QNiP1e1qX6XELMJp2jHpDYKdSjtEix95vEeXtT3a/vnbfi1x3/4vELDfn7ojF+Mbo9AEAABFPSURBVMXaV9m8az8GpFJpkqnMLt3y2AZSrng683tPh93AT+6K+wHmjOt+hZGZB/mr5y4tGNrjs7cPYMRIuzT54W7fSIqP3fQE556wgK5ErGhHP8i09tq0a3/OjUZ+z+xK5sTOXnPZp6GFPQeVbW4cnCinXIYaHCplJFV4MwDw87WvFn1qLjWuV60y7Ci1PmpEgGrLoLB9zzBf/ulzDfu+Sqr9gk0T85VqfVRqPoTeGd3kVTlgVjiM9PY9wwxs3FkwMU7M8OchCB1fx8t8R9O55dgAf3v76ooHy2ukTJJz07V7OMmVP342/A9qsAsf/4M388GjD+UDX/9VzjzIf33bAF2JA0N7HMjks/8WfvlICm5ZtaFgeb79o2lv7KP8OZgz5+rS2wboTJSfE7tnSuEczYkyM5LGA9dNtrd8vuy2g0OlxCwGIYHm2l+86L8OFicVjOsV0kqqFnfQUWp91IgA1ZZzNGcPbKsIG5dm9cadFfWCtby74vz3dw+8wjuveoC/+/Ez5HdUTTt4bfd+oHC+585ELFMsE5C9ONdu2hXJgNAs67bu4cEXtobGl+y81KXu+scquO2wBgeVzIkd1hO7XFJTDv9JodSUm8GhUvaNpBhJpYmXKn8Df37osHmpb350Q877Ws3fnH/t58/z3UiNCFBt+aQQ1lSzFrq8W6ha/MA7YtARz3T0KjYuTbk25IM7hojHrKCncLCeoNwd/erBXX6b/2DF6OTOOGde/0hO2VT24tz4+r5x739UdcQNA7oScYZGkiQriH13DWziroFN5VdsomJjIf1kdXi64zE4qCPBcCpNOp07RWZwprtSU26GdXI8qCPOV/7kWPaPptjyxhDX/mJdwXcPbNzJkXOmVjyuVy0y76iMmtqI5rFtGRTCmmqOV0fc+OknM6N4/uX3nih7N1VK3MAsltPRC8LLE4O9YLMtbdZv2c3ekRSjyVToXdpoMsXqjTvZ+Pq+snf0S3qnhc7BPGNyZ+jFCfDy9r1j3/mIi8fMP94bX99XMAZRKwsbC6lYg4wrP/Q2ph/U6fe3SObdvQb7ypSacjPsrnfZm3v8Vl1hQWHp/OnMmNzZ8J7X9RhCYyzqHaDaMih8+6H1Nd/mpEScTbv2M627ky+edQxfuvc54jEjmcpUslZTmpJymcrO7LTC5SZT2TuS4qXte7n8zjW4tGM45fw7vzDn/9tj3kijpSvJ5x7cySW3Pp0zF8MP+zfmVFYG5x54ZP1rnPgPv6xiSLbWMakj8xR4zTmLmTG5k70jQ7zt0KkFvZLzW62Vkj8O1eEzu3lhy4GA2p0whgKPIj0HdbBnJEVnPJZTjwSZc7X5jZGi2z6vrzens9v5eT21swF93ZbdTO6M+xnNsjf3FIxDFTO49hcvhM7VELw5yN5M5N88/P0fHeVfM6XuesN6bgfnh250z+soqWeAsqiOeFiJvr4+19/fX9XfbN8zzMlfub/mZd4GfsXdaDrN3595FMfMm+YXs+TfsefriMGkjgTDyZTflDJraleCb330OMD8HrdZkzpifP8vT+QjN65ipA7l0qUkYvDV5Yt59Hevs+xNM/nUyjUN/f5G+dwZb2PGQZ0snT+dtZvfyCm+WzCzmxe3jO3J6N2LevjG+cflFMeVuk4SMfjPS9/Db159g0/cOlDweUcMYrEYzjm+eu6SkJZNa8jUJhjnn9jLD584EODfsXBmTkuqYIXu5+9+Jidjzm9NN6kjljNmU6mWTs++sosv//S5qoaP6f/99pze6sWGEQlrfTSe1khRH35jPMzsSedcX+hn7RYUVm/cyQU3PMq+Mpn0eE3qiPHry0+lZ0oX9wy8UnZUzy/88ds5bsHM0MyhI27EDDrjcX9Yi06vvuFP3zGfW1dtVMVuHcUNujriftPaWsbeb5y3mGQaJnXEufJHzxQ8AeS7/oKl7B9N87d3lA7Awetv+55hTvyn+0N78Jfyy0+/hxmTOznl6gdKBquDOuL83z8/gfe8ZTbb9wxz0j/9MucYJWLw+N+9H6BgW8F0hqm2hVEwI6+0v0+57x1JpfnE+xbxkZMW1K0zYKOVCgptV3z07Cu76h4QILeSq5JRPd+1aHboY3G230JwFi2Ajnjmju/7j22ouLhCxiblMn0E6qHap6tPrxzg4+9dVHa9YMfDR3+7veqAAJVX6O4bzUz9ee3yxUw/qLPoHBTTujtC/z6/MrhUb+n8fiLFZg6str9PUFjd3dfue5HrH1yXM/NeKVHrAV2NtgoK1fZPSMQyd+TFOtWUUmzIBwgf1TPYKafcuEEAQw0IbBI9o6nK6sSCHQ/HWvFfrEI30wLLEYyTw8lME9CvLl9SZGuuZPPUrPze0rEyTVRLzRxYbN1yQaHYnBLDSVdRYIlaD+hqRSoomNmHgG8CceA7zrmrarn9SiYQycqW32Zb9Zx+3cMFTTuzQaPaSq4vnX2sP1pmsbGNSo0bJO0tYTFGy1zDmR7NQ+wdSTFzcmfV31GqQveacxYz/aAO/uf3n8p5guqIxTi4u6PoHBSDO4aKNk+FIgMKlikWLTVzYLF1yyk1p0QlgSVKPaDHIjJBwcziwLeADwCDwBNmdo9zrmZdj4ud7MmdB1riZMvqr12+JCezDo65nx1Xv9rhhYMWzZla0XguwXbJcTvwA5L2lcYVDF+SL5V2Xo/mzNAplcjWb+TfqIQ1gdy+Z5h0Xn3kaDrN0fMODv2tZH8PpZqnhmWmXXHDmdEVL9/CKOyJJlsXV01rpOAYWPl9jioJLFHqAT0WkaloNrNlwBeccx/03l8J4Jz7SrG/GUtFc7DSN9hKKKwlQ75mVhxlv/vZTbv48r3P5VS8BVuRLOw5KKdZY4fBaDROccvqjEMiFieZTjGaGtvIFx1xY9bkjpxmo9Mmxdm1/0CQz29Wmv+5AV1eb1rAHzMo2+Agm1kGy9OD349zfuukI2blXifvXtTDf3zs5Kr2Kf+3FCw3L/ZbKfc3YRXR+bPRVbPt8bTn375nmB88voHrH1yXE1gqqRsotZ9R0BKtj8xsOfAh59zHvPd/DpzknPtE3noXAxcDLFiw4ISXX3656u+KcquASpRrdpffhO+upzZy7zOvcuaxh/Lh4+fzrw+u4641m/nw4rn8j/cdyf/60Wp+smYze/ancvoY5D/qf+YDb+HR9Vvp37CTdx4xk+99bBnnfvthntr4BsfPP5jbP/5u7n/uVX7x3BaWvWkmz2/ezaqXXufYedO446lXciY1mtqV4H1vmcUTG3Zw5jGH8rk/PqYgnd//f7/n7jWbef9bZ3Pyotk8tn4bv3xhG2cvnsve4SR3rdnMu940k7fOncb23ft5YsNO/2+//vPnuXvNq5y9+FDePOdgPrNygLTLtLH/2nlLmTdtEr9a9xpLeqcxa+okntm4g7vXbOaZjTsI5MN+c+Bp3Z3sGhrhklueLttCKKg7EePy09/GHy+ZR8+ULv/4/OFRczjtqEP9geayd+f55y77PpvO4DVb7DoIq4cK7kex62QsxvJbKvU3481M6zWF7li2GeV8plWCwrnAB/OCwonOuU8W+5uxPClIuErv0mq57VJNEWutkh9ouXSGfV5Oo/cTonG8xyPKmelEUSooRGlUuEFgfuB9LxDtAWMmkGKDfi2aM5Ul86eP68cZhQHFeqZ0ld2PcukM+3zFsgUl3zejV20Ujvd4VHKupH6i9KSQAF4ETgNeAZ4APuKcW1vsb/SkUHv1vEtrlTvAcuksV3wXlf2MSjokelqi+AjAzM4AvkGmSep3nXP/WGp9BQURkeq1TI9m59zPgJ81Ox0iIu0qSnUKIiLSZAoKIiLiU1AQERGfgoKIiPgi1fqoWma2Dai+SzPMAl6rcXJqQemqTlTTBdFNm9JVnaimC8aXtsOdc7PDPmjpoDBWZtZfrDlWMyld1YlquiC6aVO6qhPVdEH90qbiIxER8SkoiIiIr12Dwg3NTkARSld1opouiG7alK7qRDVdUKe0tWWdgoiIhGvXJwUREQmhoCAiIr62Cgpm9iEze8HM1pvZFU1Oy3fNbKuZPRtYNtPM7jOzdd6/M5qQrvlm9qCZPW9ma83s0iikzcwmmdkqM1vtpeuL3vIjzOxxL10/NLPqZ6mvTfriZva0md0blXSZ2Utm9oyZDZhZv7es6deYl47pZnaHmf3Gu9aWNTttZvZW71hl/3vDzD7V7HR5afu0d90/a2a3er+HulxjbRMUzCwOfAs4HTgKuMDMjmpikr4HfChv2RXA/c65I4H7vfeNlgQ+45x7O3AycIl3nJqdtmHgVOfcEmAp8CEzOxm4Gvi6l64dwEUNTlfWpcDzgfdRSdf7nHNLA+3Zm30es74J/Kdz7m3AEjLHrqlpc8694B2rpcAJwD7gx81Ol5kdBvw10OecO4bM1ALnU69rzDnXFv8By4CfB95fCVzZ5DQtBJ4NvH8BmOu9ngu8EIHjdjfwgSilDTgIeAo4iUyPzkTYOW5genrJZBanAvcCFpF0vQTMylvW9PMIHAz8Hq+hS5TSFkjLHwK/jkK6gMOAjcBMMtMd3At8sF7XWNs8KXDgwGYNesuiZI5zbjOA9+8hzUyMmS0EjgMeJwJp84poBoCtwH3Ab4GdzrnsDPXNOqffAC4DspMi90QkXQ74hZk9aWYXe8uafh6BNwHbgH/3ity+Y2aTI5K2rPOBW73XTU2Xc+4V4KvABmAzsAt4kjpdY+0UFCxkmdrjFmFmU4A7gU85595odnoAnHMpl3m07wVOBN4etloj02RmZwJbnXNPBheHrNqMa+0U59zxZIpMLzGz9zQhDWESwPHAvzjnjgP20rxirAJe2fxZwO3NTguAV4dxNnAEMA+YTOac5qvJNdZOQWEQmB943wtsalJaitliZnMBvH+3NiMRZtZBJiDc4pz7UZTSBuCc2wk8RKbOY7o3vzc055yeApxlZi8Bt5EpQvpGBNKFc26T9+9WMmXjJxKN8zgIDDrnHvfe30EmSEQhbZDJcJ9yzm3x3jc7Xe8Hfu+c2+acGwV+BLyTOl1j7RQUngCO9GrsO8k8Ht7T5DTluwe40Ht9IZny/IYyMwNuBJ53zv1zVNJmZrPNbLr3upvMD+V54EFgebPS5Zy70jnX65xbSOaaesA599Fmp8vMJpvZ1OxrMmXkzxKBa8w59yqw0cze6i06DXguCmnzXMCBoiNofro2ACeb2UHe7zN7vOpzjTWrIqcZ/wFnAC+SKYv+XJPTciuZ8sFRMndOF5Epi74fWOf9O7MJ6XoXmcfQNcCA998ZzU4bsBh42kvXs8DnveVvAlYB68k87nc18Zy+F7g3Cunyvn+199/a7PXe7PMYSN9SoN87n3cBM6KQNjKNGLYD0wLLopCuLwK/8a79/wC66nWNaZgLERHxtVPxkYiIlKGgICIiPgUFERHxKSiIiIhPQUFERHwKCiJjZGb/zcycmb2t2WkRqRUFBZGxuwB4hEynNZEJQUFBZAy8saFOIdPp8HxvWczMvu2Ne3+vmf3MzJZ7n51gZv/lDU738+ywCSJRo6AgMjYfJjMfwIvA62Z2PPAnZIZDPxb4GJnhjLNjSf0fYLlz7gTgu8A/NiPRIuUkyq8iIiEuIDPwHWQGwrsA6ABud86lgVfN7EHv87cCxwD3ZYauIU5miBORyFFQEKmSmfWQGQ31GDNzZDJ5R2Yk0tA/AdY655Y1KIkiY6biI5HqLQduds4d7pxb6JybT2YmsdeAc7y6hTlkBsiDzMxds83ML04ys6ObkXCRchQURKp3AYVPBXeSmQBlkMxIlv9KZsa6Xc65ETKB5GozW01m5Nl3Ni65IpXTKKkiNWRmU5xze7wiplVkZj97tdnpEqmU6hREautebzKgTuDLCgjSavSkICIiPtUpiIiIT0FBRER8CgoiIuJTUBAREZ+CgoiI+P4/q3rXWEa0B/gAAAAASUVORK5CYII="/>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Рисунок 4"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163" y="1915511"/>
            <a:ext cx="5015366" cy="4695991"/>
          </a:xfrm>
          <a:prstGeom prst="rect">
            <a:avLst/>
          </a:prstGeom>
        </p:spPr>
      </p:pic>
    </p:spTree>
    <p:extLst>
      <p:ext uri="{BB962C8B-B14F-4D97-AF65-F5344CB8AC3E}">
        <p14:creationId xmlns:p14="http://schemas.microsoft.com/office/powerpoint/2010/main" val="1107454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447790"/>
            <a:ext cx="11285261" cy="777025"/>
          </a:xfrm>
        </p:spPr>
        <p:txBody>
          <a:bodyPr>
            <a:noAutofit/>
          </a:bodyPr>
          <a:lstStyle/>
          <a:p>
            <a:r>
              <a:rPr lang="en-US" sz="3000" b="1" dirty="0">
                <a:solidFill>
                  <a:schemeClr val="tx2">
                    <a:satMod val="130000"/>
                  </a:schemeClr>
                </a:solidFill>
                <a:latin typeface="Arial" panose="020B0604020202020204" pitchFamily="34" charset="0"/>
                <a:cs typeface="Arial" panose="020B0604020202020204" pitchFamily="34" charset="0"/>
              </a:rPr>
              <a:t>Contingency table with frequencies and column percentages</a:t>
            </a:r>
            <a:endParaRPr lang="ru-RU" sz="30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7" name="Рисунок 6"/>
          <p:cNvPicPr>
            <a:picLocks noChangeAspect="1"/>
          </p:cNvPicPr>
          <p:nvPr/>
        </p:nvPicPr>
        <p:blipFill rotWithShape="1">
          <a:blip r:embed="rId2"/>
          <a:srcRect r="23091"/>
          <a:stretch/>
        </p:blipFill>
        <p:spPr>
          <a:xfrm>
            <a:off x="3459163" y="2224815"/>
            <a:ext cx="7154408" cy="4477685"/>
          </a:xfrm>
          <a:prstGeom prst="rect">
            <a:avLst/>
          </a:prstGeom>
        </p:spPr>
      </p:pic>
    </p:spTree>
    <p:extLst>
      <p:ext uri="{BB962C8B-B14F-4D97-AF65-F5344CB8AC3E}">
        <p14:creationId xmlns:p14="http://schemas.microsoft.com/office/powerpoint/2010/main" val="16340497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284500"/>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Correlation</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085740"/>
            <a:ext cx="11057971" cy="3745092"/>
          </a:xfrm>
        </p:spPr>
        <p:txBody>
          <a:bodyPr numCol="1"/>
          <a:lstStyle/>
          <a:p>
            <a:pPr marL="80963" algn="just">
              <a:spcBef>
                <a:spcPts val="600"/>
              </a:spcBef>
              <a:spcAft>
                <a:spcPts val="1800"/>
              </a:spcAft>
            </a:pPr>
            <a:r>
              <a:rPr lang="en-US" sz="2400" dirty="0" smtClean="0">
                <a:solidFill>
                  <a:schemeClr val="bg2">
                    <a:lumMod val="10000"/>
                  </a:schemeClr>
                </a:solidFill>
                <a:latin typeface="HSE Sans" panose="02000000000000000000"/>
              </a:rPr>
              <a:t>	</a:t>
            </a:r>
            <a:r>
              <a:rPr lang="en-US" sz="2700" dirty="0" smtClean="0">
                <a:solidFill>
                  <a:schemeClr val="bg2">
                    <a:lumMod val="10000"/>
                  </a:schemeClr>
                </a:solidFill>
                <a:latin typeface="Arial" panose="020B0604020202020204" pitchFamily="34" charset="0"/>
                <a:cs typeface="Arial" panose="020B0604020202020204" pitchFamily="34" charset="0"/>
              </a:rPr>
              <a:t>Correlation </a:t>
            </a:r>
            <a:r>
              <a:rPr lang="en-US" sz="2700" dirty="0">
                <a:solidFill>
                  <a:schemeClr val="bg2">
                    <a:lumMod val="10000"/>
                  </a:schemeClr>
                </a:solidFill>
                <a:latin typeface="Arial" panose="020B0604020202020204" pitchFamily="34" charset="0"/>
                <a:cs typeface="Arial" panose="020B0604020202020204" pitchFamily="34" charset="0"/>
              </a:rPr>
              <a:t>describes the </a:t>
            </a:r>
            <a:r>
              <a:rPr lang="en-US" sz="2700" b="1" dirty="0">
                <a:solidFill>
                  <a:schemeClr val="bg2">
                    <a:lumMod val="10000"/>
                  </a:schemeClr>
                </a:solidFill>
                <a:latin typeface="Arial" panose="020B0604020202020204" pitchFamily="34" charset="0"/>
                <a:cs typeface="Arial" panose="020B0604020202020204" pitchFamily="34" charset="0"/>
              </a:rPr>
              <a:t>direction</a:t>
            </a:r>
            <a:r>
              <a:rPr lang="en-US" sz="2700" dirty="0">
                <a:solidFill>
                  <a:schemeClr val="bg2">
                    <a:lumMod val="10000"/>
                  </a:schemeClr>
                </a:solidFill>
                <a:latin typeface="Arial" panose="020B0604020202020204" pitchFamily="34" charset="0"/>
                <a:cs typeface="Arial" panose="020B0604020202020204" pitchFamily="34" charset="0"/>
              </a:rPr>
              <a:t> and </a:t>
            </a:r>
            <a:r>
              <a:rPr lang="en-US" sz="2700" b="1" dirty="0">
                <a:solidFill>
                  <a:schemeClr val="bg2">
                    <a:lumMod val="10000"/>
                  </a:schemeClr>
                </a:solidFill>
                <a:latin typeface="Arial" panose="020B0604020202020204" pitchFamily="34" charset="0"/>
                <a:cs typeface="Arial" panose="020B0604020202020204" pitchFamily="34" charset="0"/>
              </a:rPr>
              <a:t>strength</a:t>
            </a:r>
            <a:r>
              <a:rPr lang="en-US" sz="2700" dirty="0">
                <a:solidFill>
                  <a:schemeClr val="bg2">
                    <a:lumMod val="10000"/>
                  </a:schemeClr>
                </a:solidFill>
                <a:latin typeface="Arial" panose="020B0604020202020204" pitchFamily="34" charset="0"/>
                <a:cs typeface="Arial" panose="020B0604020202020204" pitchFamily="34" charset="0"/>
              </a:rPr>
              <a:t> of a relationship between two variables (e.g., height and shoe size). The direction can be </a:t>
            </a:r>
            <a:r>
              <a:rPr lang="en-US" sz="2700" b="1" dirty="0">
                <a:solidFill>
                  <a:schemeClr val="bg2">
                    <a:lumMod val="10000"/>
                  </a:schemeClr>
                </a:solidFill>
                <a:latin typeface="Arial" panose="020B0604020202020204" pitchFamily="34" charset="0"/>
                <a:cs typeface="Arial" panose="020B0604020202020204" pitchFamily="34" charset="0"/>
              </a:rPr>
              <a:t>positive</a:t>
            </a:r>
            <a:r>
              <a:rPr lang="en-US" sz="2700" dirty="0">
                <a:solidFill>
                  <a:schemeClr val="bg2">
                    <a:lumMod val="10000"/>
                  </a:schemeClr>
                </a:solidFill>
                <a:latin typeface="Arial" panose="020B0604020202020204" pitchFamily="34" charset="0"/>
                <a:cs typeface="Arial" panose="020B0604020202020204" pitchFamily="34" charset="0"/>
              </a:rPr>
              <a:t> or </a:t>
            </a:r>
            <a:r>
              <a:rPr lang="en-US" sz="2700" b="1" dirty="0">
                <a:solidFill>
                  <a:schemeClr val="bg2">
                    <a:lumMod val="10000"/>
                  </a:schemeClr>
                </a:solidFill>
                <a:latin typeface="Arial" panose="020B0604020202020204" pitchFamily="34" charset="0"/>
                <a:cs typeface="Arial" panose="020B0604020202020204" pitchFamily="34" charset="0"/>
              </a:rPr>
              <a:t>negative</a:t>
            </a:r>
            <a:r>
              <a:rPr lang="ru-RU" sz="2700" dirty="0">
                <a:solidFill>
                  <a:schemeClr val="bg2">
                    <a:lumMod val="10000"/>
                  </a:schemeClr>
                </a:solidFill>
                <a:latin typeface="Arial" panose="020B0604020202020204" pitchFamily="34" charset="0"/>
                <a:cs typeface="Arial" panose="020B0604020202020204" pitchFamily="34" charset="0"/>
              </a:rPr>
              <a:t>.</a:t>
            </a:r>
            <a:endParaRPr lang="en-US" sz="2700" dirty="0">
              <a:solidFill>
                <a:schemeClr val="bg2">
                  <a:lumMod val="10000"/>
                </a:schemeClr>
              </a:solidFill>
              <a:latin typeface="Arial" panose="020B0604020202020204" pitchFamily="34" charset="0"/>
              <a:cs typeface="Arial" panose="020B0604020202020204" pitchFamily="34" charset="0"/>
            </a:endParaRPr>
          </a:p>
          <a:p>
            <a:pPr marL="80963" algn="just">
              <a:spcBef>
                <a:spcPts val="600"/>
              </a:spcBef>
              <a:spcAft>
                <a:spcPts val="1800"/>
              </a:spcAft>
            </a:pPr>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b="1" dirty="0" smtClean="0">
                <a:solidFill>
                  <a:schemeClr val="bg2">
                    <a:lumMod val="10000"/>
                  </a:schemeClr>
                </a:solidFill>
                <a:latin typeface="Arial" panose="020B0604020202020204" pitchFamily="34" charset="0"/>
                <a:cs typeface="Arial" panose="020B0604020202020204" pitchFamily="34" charset="0"/>
              </a:rPr>
              <a:t>Positive</a:t>
            </a:r>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correlation: an </a:t>
            </a:r>
            <a:r>
              <a:rPr lang="en-US" sz="2700" b="1" dirty="0">
                <a:solidFill>
                  <a:schemeClr val="bg2">
                    <a:lumMod val="10000"/>
                  </a:schemeClr>
                </a:solidFill>
                <a:latin typeface="Arial" panose="020B0604020202020204" pitchFamily="34" charset="0"/>
                <a:cs typeface="Arial" panose="020B0604020202020204" pitchFamily="34" charset="0"/>
              </a:rPr>
              <a:t>increase</a:t>
            </a:r>
            <a:r>
              <a:rPr lang="en-US" sz="2700" dirty="0">
                <a:solidFill>
                  <a:schemeClr val="bg2">
                    <a:lumMod val="10000"/>
                  </a:schemeClr>
                </a:solidFill>
                <a:latin typeface="Arial" panose="020B0604020202020204" pitchFamily="34" charset="0"/>
                <a:cs typeface="Arial" panose="020B0604020202020204" pitchFamily="34" charset="0"/>
              </a:rPr>
              <a:t> in values for one variable is associated with an </a:t>
            </a:r>
            <a:r>
              <a:rPr lang="en-US" sz="2700" b="1" dirty="0">
                <a:solidFill>
                  <a:schemeClr val="bg2">
                    <a:lumMod val="10000"/>
                  </a:schemeClr>
                </a:solidFill>
                <a:latin typeface="Arial" panose="020B0604020202020204" pitchFamily="34" charset="0"/>
                <a:cs typeface="Arial" panose="020B0604020202020204" pitchFamily="34" charset="0"/>
              </a:rPr>
              <a:t>increase</a:t>
            </a:r>
            <a:r>
              <a:rPr lang="en-US" sz="2700" dirty="0">
                <a:solidFill>
                  <a:schemeClr val="bg2">
                    <a:lumMod val="10000"/>
                  </a:schemeClr>
                </a:solidFill>
                <a:latin typeface="Arial" panose="020B0604020202020204" pitchFamily="34" charset="0"/>
                <a:cs typeface="Arial" panose="020B0604020202020204" pitchFamily="34" charset="0"/>
              </a:rPr>
              <a:t> in values for the other variable, for example, as height increases so does shoe size.</a:t>
            </a:r>
          </a:p>
          <a:p>
            <a:pPr marL="80963" algn="just">
              <a:spcBef>
                <a:spcPts val="600"/>
              </a:spcBef>
              <a:spcAft>
                <a:spcPts val="1800"/>
              </a:spcAft>
            </a:pPr>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b="1" dirty="0" smtClean="0">
                <a:solidFill>
                  <a:schemeClr val="bg2">
                    <a:lumMod val="10000"/>
                  </a:schemeClr>
                </a:solidFill>
                <a:latin typeface="Arial" panose="020B0604020202020204" pitchFamily="34" charset="0"/>
                <a:cs typeface="Arial" panose="020B0604020202020204" pitchFamily="34" charset="0"/>
              </a:rPr>
              <a:t>Negative</a:t>
            </a:r>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correlation: an </a:t>
            </a:r>
            <a:r>
              <a:rPr lang="en-US" sz="2700" b="1" dirty="0">
                <a:solidFill>
                  <a:schemeClr val="bg2">
                    <a:lumMod val="10000"/>
                  </a:schemeClr>
                </a:solidFill>
                <a:latin typeface="Arial" panose="020B0604020202020204" pitchFamily="34" charset="0"/>
                <a:cs typeface="Arial" panose="020B0604020202020204" pitchFamily="34" charset="0"/>
              </a:rPr>
              <a:t>increase</a:t>
            </a:r>
            <a:r>
              <a:rPr lang="en-US" sz="2700" dirty="0">
                <a:solidFill>
                  <a:schemeClr val="bg2">
                    <a:lumMod val="10000"/>
                  </a:schemeClr>
                </a:solidFill>
                <a:latin typeface="Arial" panose="020B0604020202020204" pitchFamily="34" charset="0"/>
                <a:cs typeface="Arial" panose="020B0604020202020204" pitchFamily="34" charset="0"/>
              </a:rPr>
              <a:t> in values for one variable is associated with a </a:t>
            </a:r>
            <a:r>
              <a:rPr lang="en-US" sz="2700" b="1" dirty="0">
                <a:solidFill>
                  <a:schemeClr val="bg2">
                    <a:lumMod val="10000"/>
                  </a:schemeClr>
                </a:solidFill>
                <a:latin typeface="Arial" panose="020B0604020202020204" pitchFamily="34" charset="0"/>
                <a:cs typeface="Arial" panose="020B0604020202020204" pitchFamily="34" charset="0"/>
              </a:rPr>
              <a:t>decrease</a:t>
            </a:r>
            <a:r>
              <a:rPr lang="en-US" sz="2700" dirty="0">
                <a:solidFill>
                  <a:schemeClr val="bg2">
                    <a:lumMod val="10000"/>
                  </a:schemeClr>
                </a:solidFill>
                <a:latin typeface="Arial" panose="020B0604020202020204" pitchFamily="34" charset="0"/>
                <a:cs typeface="Arial" panose="020B0604020202020204" pitchFamily="34" charset="0"/>
              </a:rPr>
              <a:t> in values on another variable, for example, as temperature </a:t>
            </a:r>
            <a:r>
              <a:rPr lang="en-US" sz="2700" i="1" dirty="0">
                <a:solidFill>
                  <a:schemeClr val="bg2">
                    <a:lumMod val="10000"/>
                  </a:schemeClr>
                </a:solidFill>
                <a:latin typeface="Arial" panose="020B0604020202020204" pitchFamily="34" charset="0"/>
                <a:cs typeface="Arial" panose="020B0604020202020204" pitchFamily="34" charset="0"/>
              </a:rPr>
              <a:t>reduces </a:t>
            </a:r>
            <a:r>
              <a:rPr lang="en-US" sz="2700" dirty="0">
                <a:solidFill>
                  <a:schemeClr val="bg2">
                    <a:lumMod val="10000"/>
                  </a:schemeClr>
                </a:solidFill>
                <a:latin typeface="Arial" panose="020B0604020202020204" pitchFamily="34" charset="0"/>
                <a:cs typeface="Arial" panose="020B0604020202020204" pitchFamily="34" charset="0"/>
              </a:rPr>
              <a:t>the use of electricity for heating </a:t>
            </a:r>
            <a:r>
              <a:rPr lang="en-US" sz="2700" i="1" dirty="0">
                <a:solidFill>
                  <a:schemeClr val="bg2">
                    <a:lumMod val="10000"/>
                  </a:schemeClr>
                </a:solidFill>
                <a:latin typeface="Arial" panose="020B0604020202020204" pitchFamily="34" charset="0"/>
                <a:cs typeface="Arial" panose="020B0604020202020204" pitchFamily="34" charset="0"/>
              </a:rPr>
              <a:t>increases</a:t>
            </a:r>
            <a:r>
              <a:rPr lang="en-US" sz="2700" dirty="0" smtClean="0">
                <a:solidFill>
                  <a:schemeClr val="bg2">
                    <a:lumMod val="10000"/>
                  </a:schemeClr>
                </a:solidFill>
                <a:latin typeface="Arial" panose="020B0604020202020204" pitchFamily="34" charset="0"/>
                <a:cs typeface="Arial" panose="020B0604020202020204" pitchFamily="34" charset="0"/>
              </a:rPr>
              <a:t>.</a:t>
            </a: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42946972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Correlation coefficients</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444978"/>
            <a:ext cx="11057971" cy="3745092"/>
          </a:xfrm>
        </p:spPr>
        <p:txBody>
          <a:bodyPr numCol="1"/>
          <a:lstStyle/>
          <a:p>
            <a:pPr algn="just">
              <a:spcAft>
                <a:spcPts val="1200"/>
              </a:spcAft>
            </a:pPr>
            <a:r>
              <a:rPr lang="ru-RU" sz="3000" dirty="0">
                <a:solidFill>
                  <a:schemeClr val="bg2">
                    <a:lumMod val="10000"/>
                  </a:schemeClr>
                </a:solidFill>
                <a:latin typeface="Arial" panose="020B0604020202020204" pitchFamily="34" charset="0"/>
                <a:cs typeface="Arial" panose="020B0604020202020204" pitchFamily="34" charset="0"/>
              </a:rPr>
              <a:t>1. </a:t>
            </a:r>
            <a:r>
              <a:rPr lang="fr-FR" sz="3000" dirty="0">
                <a:solidFill>
                  <a:schemeClr val="bg2">
                    <a:lumMod val="10000"/>
                  </a:schemeClr>
                </a:solidFill>
                <a:latin typeface="Arial" panose="020B0604020202020204" pitchFamily="34" charset="0"/>
                <a:cs typeface="Arial" panose="020B0604020202020204" pitchFamily="34" charset="0"/>
              </a:rPr>
              <a:t>Pearson correlation coefficient,</a:t>
            </a:r>
            <a:endParaRPr lang="ru-RU" sz="3000" dirty="0">
              <a:solidFill>
                <a:schemeClr val="bg2">
                  <a:lumMod val="10000"/>
                </a:schemeClr>
              </a:solidFill>
              <a:latin typeface="Arial" panose="020B0604020202020204" pitchFamily="34" charset="0"/>
              <a:cs typeface="Arial" panose="020B0604020202020204" pitchFamily="34" charset="0"/>
            </a:endParaRPr>
          </a:p>
          <a:p>
            <a:pPr algn="just">
              <a:spcAft>
                <a:spcPts val="1200"/>
              </a:spcAft>
            </a:pPr>
            <a:r>
              <a:rPr lang="ru-RU" sz="3000" dirty="0">
                <a:solidFill>
                  <a:schemeClr val="bg2">
                    <a:lumMod val="10000"/>
                  </a:schemeClr>
                </a:solidFill>
                <a:latin typeface="Arial" panose="020B0604020202020204" pitchFamily="34" charset="0"/>
                <a:cs typeface="Arial" panose="020B0604020202020204" pitchFamily="34" charset="0"/>
              </a:rPr>
              <a:t>2. </a:t>
            </a:r>
            <a:r>
              <a:rPr lang="fr-FR" sz="3000" dirty="0" smtClean="0">
                <a:solidFill>
                  <a:schemeClr val="bg2">
                    <a:lumMod val="10000"/>
                  </a:schemeClr>
                </a:solidFill>
                <a:latin typeface="Arial" panose="020B0604020202020204" pitchFamily="34" charset="0"/>
                <a:cs typeface="Arial" panose="020B0604020202020204" pitchFamily="34" charset="0"/>
              </a:rPr>
              <a:t>Spearman </a:t>
            </a:r>
            <a:r>
              <a:rPr lang="fr-FR" sz="3000" dirty="0">
                <a:solidFill>
                  <a:schemeClr val="bg2">
                    <a:lumMod val="10000"/>
                  </a:schemeClr>
                </a:solidFill>
                <a:latin typeface="Arial" panose="020B0604020202020204" pitchFamily="34" charset="0"/>
                <a:cs typeface="Arial" panose="020B0604020202020204" pitchFamily="34" charset="0"/>
              </a:rPr>
              <a:t>rank correlation coefficient</a:t>
            </a:r>
            <a:r>
              <a:rPr lang="ru-RU" sz="3000" dirty="0">
                <a:solidFill>
                  <a:schemeClr val="bg2">
                    <a:lumMod val="10000"/>
                  </a:schemeClr>
                </a:solidFill>
                <a:latin typeface="Arial" panose="020B0604020202020204" pitchFamily="34" charset="0"/>
                <a:cs typeface="Arial" panose="020B0604020202020204" pitchFamily="34" charset="0"/>
              </a:rPr>
              <a:t>,</a:t>
            </a:r>
          </a:p>
          <a:p>
            <a:pPr algn="just">
              <a:spcAft>
                <a:spcPts val="1200"/>
              </a:spcAft>
            </a:pPr>
            <a:r>
              <a:rPr lang="ru-RU" sz="3000" dirty="0">
                <a:solidFill>
                  <a:schemeClr val="bg2">
                    <a:lumMod val="10000"/>
                  </a:schemeClr>
                </a:solidFill>
                <a:latin typeface="Arial" panose="020B0604020202020204" pitchFamily="34" charset="0"/>
                <a:cs typeface="Arial" panose="020B0604020202020204" pitchFamily="34" charset="0"/>
              </a:rPr>
              <a:t>3. </a:t>
            </a:r>
            <a:r>
              <a:rPr lang="fr-FR" sz="3000" dirty="0">
                <a:solidFill>
                  <a:schemeClr val="bg2">
                    <a:lumMod val="10000"/>
                  </a:schemeClr>
                </a:solidFill>
                <a:latin typeface="Arial" panose="020B0604020202020204" pitchFamily="34" charset="0"/>
                <a:cs typeface="Arial" panose="020B0604020202020204" pitchFamily="34" charset="0"/>
              </a:rPr>
              <a:t>Kendall rank correlation coefficient</a:t>
            </a:r>
            <a:r>
              <a:rPr lang="ru-RU" sz="3000" dirty="0">
                <a:solidFill>
                  <a:schemeClr val="bg2">
                    <a:lumMod val="10000"/>
                  </a:schemeClr>
                </a:solidFill>
                <a:latin typeface="Arial" panose="020B0604020202020204" pitchFamily="34" charset="0"/>
                <a:cs typeface="Arial" panose="020B0604020202020204" pitchFamily="34" charset="0"/>
              </a:rPr>
              <a:t>.</a:t>
            </a:r>
          </a:p>
          <a:p>
            <a:pPr>
              <a:spcBef>
                <a:spcPct val="20000"/>
              </a:spcBef>
              <a:buClr>
                <a:schemeClr val="accent1"/>
              </a:buClr>
            </a:pPr>
            <a:endParaRPr lang="ru-RU" sz="2400" dirty="0">
              <a:latin typeface="Arial" charset="0"/>
              <a:cs typeface="Arial" charset="0"/>
            </a:endParaRPr>
          </a:p>
          <a:p>
            <a:pPr marL="514350" indent="-514350" algn="just">
              <a:spcAft>
                <a:spcPts val="1200"/>
              </a:spcAft>
              <a:buFont typeface="Wingdings 2" pitchFamily="18" charset="2"/>
              <a:buAutoNum type="arabicPeriod"/>
            </a:pPr>
            <a:endParaRPr lang="ru-RU" sz="2400" dirty="0">
              <a:solidFill>
                <a:schemeClr val="bg2">
                  <a:lumMod val="10000"/>
                </a:schemeClr>
              </a:solidFill>
            </a:endParaRPr>
          </a:p>
          <a:p>
            <a:pPr marL="6350" indent="-6350" algn="just">
              <a:defRPr/>
            </a:pPr>
            <a:endParaRPr lang="en-US" sz="2400" dirty="0">
              <a:solidFill>
                <a:schemeClr val="bg2">
                  <a:lumMod val="10000"/>
                </a:schemeClr>
              </a:solidFill>
            </a:endParaRPr>
          </a:p>
          <a:p>
            <a:pPr marL="6350" indent="-6350" algn="just">
              <a:defRPr/>
            </a:pPr>
            <a:endParaRPr lang="ru-RU" sz="2400" dirty="0">
              <a:latin typeface="Arial" pitchFamily="34" charset="0"/>
              <a:cs typeface="Arial" pitchFamily="34" charset="0"/>
            </a:endParaRPr>
          </a:p>
          <a:p>
            <a:pPr algn="just"/>
            <a:endParaRPr lang="ru-RU" sz="2400" dirty="0">
              <a:solidFill>
                <a:schemeClr val="bg2">
                  <a:lumMod val="10000"/>
                </a:schemeClr>
              </a:solidFill>
            </a:endParaRPr>
          </a:p>
          <a:p>
            <a:pPr algn="just">
              <a:spcBef>
                <a:spcPts val="0"/>
              </a:spcBef>
            </a:pP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34964983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Pearson correlation coefficient</a:t>
            </a:r>
            <a:r>
              <a:rPr lang="ru-RU" sz="3500" b="1" dirty="0">
                <a:solidFill>
                  <a:schemeClr val="tx2">
                    <a:satMod val="130000"/>
                  </a:schemeClr>
                </a:solidFill>
                <a:latin typeface="Arial" panose="020B0604020202020204" pitchFamily="34" charset="0"/>
                <a:cs typeface="Arial" panose="020B0604020202020204" pitchFamily="34" charset="0"/>
              </a:rPr>
              <a:t> </a:t>
            </a:r>
          </a:p>
        </p:txBody>
      </p:sp>
      <p:sp>
        <p:nvSpPr>
          <p:cNvPr id="5" name="Текст 4"/>
          <p:cNvSpPr>
            <a:spLocks noGrp="1"/>
          </p:cNvSpPr>
          <p:nvPr>
            <p:ph type="body" sz="quarter" idx="12"/>
          </p:nvPr>
        </p:nvSpPr>
        <p:spPr>
          <a:xfrm>
            <a:off x="585897" y="2281688"/>
            <a:ext cx="11057971" cy="3745092"/>
          </a:xfrm>
        </p:spPr>
        <p:txBody>
          <a:bodyPr numCol="1"/>
          <a:lstStyle/>
          <a:p>
            <a:r>
              <a:rPr lang="en-US" sz="2700" dirty="0">
                <a:solidFill>
                  <a:schemeClr val="bg2">
                    <a:lumMod val="10000"/>
                  </a:schemeClr>
                </a:solidFill>
                <a:latin typeface="Arial" panose="020B0604020202020204" pitchFamily="34" charset="0"/>
                <a:cs typeface="Arial" panose="020B0604020202020204" pitchFamily="34" charset="0"/>
              </a:rPr>
              <a:t>Evaluates the force of linear relation between two variables</a:t>
            </a:r>
            <a:r>
              <a:rPr lang="en-US" sz="2700" dirty="0" smtClean="0">
                <a:solidFill>
                  <a:schemeClr val="bg2">
                    <a:lumMod val="10000"/>
                  </a:schemeClr>
                </a:solidFill>
                <a:latin typeface="Arial" panose="020B0604020202020204" pitchFamily="34" charset="0"/>
                <a:cs typeface="Arial" panose="020B0604020202020204" pitchFamily="34" charset="0"/>
              </a:rPr>
              <a:t>.</a:t>
            </a:r>
          </a:p>
          <a:p>
            <a:endParaRPr lang="ru-RU" sz="2400" dirty="0">
              <a:solidFill>
                <a:schemeClr val="bg2">
                  <a:lumMod val="10000"/>
                </a:schemeClr>
              </a:solidFill>
            </a:endParaRPr>
          </a:p>
          <a:p>
            <a:pPr algn="just">
              <a:spcAft>
                <a:spcPts val="1200"/>
              </a:spcAft>
            </a:pPr>
            <a:endParaRPr lang="en-US" sz="1000" dirty="0" smtClean="0">
              <a:solidFill>
                <a:schemeClr val="bg2">
                  <a:lumMod val="10000"/>
                </a:schemeClr>
              </a:solidFill>
            </a:endParaRPr>
          </a:p>
          <a:p>
            <a:pPr algn="just">
              <a:spcAft>
                <a:spcPts val="1200"/>
              </a:spcAft>
            </a:pPr>
            <a:endParaRPr lang="ru-RU" sz="1000" dirty="0" smtClean="0">
              <a:solidFill>
                <a:schemeClr val="bg2">
                  <a:lumMod val="10000"/>
                </a:schemeClr>
              </a:solidFill>
            </a:endParaRPr>
          </a:p>
          <a:p>
            <a:pPr marL="381000" indent="-381000">
              <a:spcBef>
                <a:spcPct val="20000"/>
              </a:spcBef>
              <a:buFont typeface="Wingdings" pitchFamily="2" charset="2"/>
              <a:buChar char="Ø"/>
            </a:pPr>
            <a:endParaRPr lang="ru-RU" sz="2400" dirty="0" smtClean="0">
              <a:solidFill>
                <a:schemeClr val="bg2">
                  <a:lumMod val="10000"/>
                </a:schemeClr>
              </a:solidFill>
            </a:endParaRPr>
          </a:p>
          <a:p>
            <a:pPr marL="381000" indent="-381000">
              <a:spcBef>
                <a:spcPct val="20000"/>
              </a:spcBef>
              <a:buFont typeface="Wingdings" pitchFamily="2" charset="2"/>
              <a:buChar char="Ø"/>
              <a:defRPr/>
            </a:pPr>
            <a:r>
              <a:rPr lang="en-US" sz="2700" dirty="0">
                <a:solidFill>
                  <a:schemeClr val="bg2">
                    <a:lumMod val="10000"/>
                  </a:schemeClr>
                </a:solidFill>
                <a:latin typeface="Arial" panose="020B0604020202020204" pitchFamily="34" charset="0"/>
                <a:cs typeface="Arial" panose="020B0604020202020204" pitchFamily="34" charset="0"/>
              </a:rPr>
              <a:t>The value of the coefficient lies between -1 and +1.</a:t>
            </a:r>
            <a:r>
              <a:rPr lang="ru-RU" sz="2700" dirty="0">
                <a:solidFill>
                  <a:schemeClr val="bg2">
                    <a:lumMod val="10000"/>
                  </a:schemeClr>
                </a:solidFill>
                <a:latin typeface="Arial" panose="020B0604020202020204" pitchFamily="34" charset="0"/>
                <a:cs typeface="Arial" panose="020B0604020202020204" pitchFamily="34" charset="0"/>
              </a:rPr>
              <a:t> </a:t>
            </a:r>
            <a:endParaRPr lang="en-US" sz="2700" dirty="0">
              <a:solidFill>
                <a:schemeClr val="bg2">
                  <a:lumMod val="10000"/>
                </a:schemeClr>
              </a:solidFill>
              <a:latin typeface="Arial" panose="020B0604020202020204" pitchFamily="34" charset="0"/>
              <a:cs typeface="Arial" panose="020B0604020202020204" pitchFamily="34" charset="0"/>
            </a:endParaRPr>
          </a:p>
          <a:p>
            <a:pPr marL="381000" indent="-381000">
              <a:spcBef>
                <a:spcPct val="20000"/>
              </a:spcBef>
              <a:buFont typeface="Wingdings" pitchFamily="2" charset="2"/>
              <a:buChar char="Ø"/>
              <a:defRPr/>
            </a:pPr>
            <a:r>
              <a:rPr lang="en-US" sz="2700" dirty="0">
                <a:solidFill>
                  <a:schemeClr val="bg2">
                    <a:lumMod val="10000"/>
                  </a:schemeClr>
                </a:solidFill>
                <a:latin typeface="Arial" panose="020B0604020202020204" pitchFamily="34" charset="0"/>
                <a:cs typeface="Arial" panose="020B0604020202020204" pitchFamily="34" charset="0"/>
              </a:rPr>
              <a:t>Could be calculated only for interval “normal” variables </a:t>
            </a:r>
          </a:p>
          <a:p>
            <a:pPr marL="381000" indent="-381000">
              <a:spcBef>
                <a:spcPct val="20000"/>
              </a:spcBef>
              <a:buFont typeface="Wingdings" pitchFamily="2" charset="2"/>
              <a:buChar char="Ø"/>
              <a:defRPr/>
            </a:pPr>
            <a:r>
              <a:rPr lang="en-US" sz="2700" dirty="0">
                <a:solidFill>
                  <a:schemeClr val="bg2">
                    <a:lumMod val="10000"/>
                  </a:schemeClr>
                </a:solidFill>
                <a:latin typeface="Arial" panose="020B0604020202020204" pitchFamily="34" charset="0"/>
                <a:cs typeface="Arial" panose="020B0604020202020204" pitchFamily="34" charset="0"/>
              </a:rPr>
              <a:t>Measures the direction (positive vs. negative) and strength (value) of the relationship.</a:t>
            </a:r>
          </a:p>
          <a:p>
            <a:pPr marL="381000" indent="-381000">
              <a:spcBef>
                <a:spcPct val="20000"/>
              </a:spcBef>
              <a:buFont typeface="Wingdings" pitchFamily="2" charset="2"/>
              <a:buChar char="Ø"/>
            </a:pPr>
            <a:endParaRPr lang="en-US" sz="2400" dirty="0">
              <a:solidFill>
                <a:schemeClr val="bg2">
                  <a:lumMod val="10000"/>
                </a:schemeClr>
              </a:solidFill>
            </a:endParaRPr>
          </a:p>
          <a:p>
            <a:pPr algn="just">
              <a:spcAft>
                <a:spcPts val="1200"/>
              </a:spcAft>
            </a:pPr>
            <a:endParaRPr lang="ru-RU" sz="2400" dirty="0">
              <a:solidFill>
                <a:schemeClr val="bg2">
                  <a:lumMod val="10000"/>
                </a:schemeClr>
              </a:solidFill>
            </a:endParaRPr>
          </a:p>
          <a:p>
            <a:pPr marL="457200" indent="-457200" algn="just">
              <a:spcAft>
                <a:spcPts val="1200"/>
              </a:spcAft>
              <a:buAutoNum type="arabicPeriod"/>
            </a:pPr>
            <a:endParaRPr lang="ru-RU" sz="2400" dirty="0">
              <a:latin typeface="Arial" charset="0"/>
              <a:cs typeface="Arial" charset="0"/>
            </a:endParaRPr>
          </a:p>
          <a:p>
            <a:pPr marL="514350" indent="-514350" algn="just">
              <a:spcAft>
                <a:spcPts val="1200"/>
              </a:spcAft>
              <a:buFont typeface="Wingdings 2" pitchFamily="18" charset="2"/>
              <a:buAutoNum type="arabicPeriod"/>
            </a:pPr>
            <a:endParaRPr lang="ru-RU" sz="2400" dirty="0">
              <a:solidFill>
                <a:schemeClr val="bg2">
                  <a:lumMod val="10000"/>
                </a:schemeClr>
              </a:solidFill>
            </a:endParaRPr>
          </a:p>
          <a:p>
            <a:pPr marL="6350" indent="-6350" algn="just">
              <a:defRPr/>
            </a:pPr>
            <a:endParaRPr lang="en-US" sz="2400" dirty="0">
              <a:solidFill>
                <a:schemeClr val="bg2">
                  <a:lumMod val="10000"/>
                </a:schemeClr>
              </a:solidFill>
            </a:endParaRPr>
          </a:p>
          <a:p>
            <a:pPr marL="6350" indent="-6350" algn="just">
              <a:defRPr/>
            </a:pPr>
            <a:endParaRPr lang="ru-RU" sz="2400" dirty="0">
              <a:latin typeface="Arial" pitchFamily="34" charset="0"/>
              <a:cs typeface="Arial" pitchFamily="34" charset="0"/>
            </a:endParaRPr>
          </a:p>
          <a:p>
            <a:pPr algn="just"/>
            <a:endParaRPr lang="ru-RU" sz="2400" dirty="0">
              <a:solidFill>
                <a:schemeClr val="bg2">
                  <a:lumMod val="10000"/>
                </a:schemeClr>
              </a:solidFill>
            </a:endParaRPr>
          </a:p>
          <a:p>
            <a:pPr algn="just">
              <a:spcBef>
                <a:spcPts val="0"/>
              </a:spcBef>
            </a:pP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7" name="Picture 4" descr="448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3197" y="2878594"/>
            <a:ext cx="38766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96184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349816"/>
            <a:ext cx="11057955" cy="777025"/>
          </a:xfrm>
        </p:spPr>
        <p:txBody>
          <a:bodyPr>
            <a:noAutofit/>
          </a:bodyPr>
          <a:lstStyle/>
          <a:p>
            <a:r>
              <a:rPr lang="en-US" sz="3200" b="1" dirty="0">
                <a:solidFill>
                  <a:schemeClr val="tx2">
                    <a:satMod val="130000"/>
                  </a:schemeClr>
                </a:solidFill>
                <a:latin typeface="Arial" panose="020B0604020202020204" pitchFamily="34" charset="0"/>
                <a:cs typeface="Arial" panose="020B0604020202020204" pitchFamily="34" charset="0"/>
              </a:rPr>
              <a:t>Interpretation of Pearson correlation coefficient’s values</a:t>
            </a:r>
            <a:endParaRPr lang="ru-RU" sz="32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591933"/>
            <a:ext cx="11057971" cy="3745092"/>
          </a:xfrm>
        </p:spPr>
        <p:txBody>
          <a:bodyPr numCol="1"/>
          <a:lstStyle/>
          <a:p>
            <a:pPr algn="just"/>
            <a:r>
              <a:rPr lang="en-US" sz="2400" dirty="0" smtClean="0">
                <a:solidFill>
                  <a:schemeClr val="bg2">
                    <a:lumMod val="10000"/>
                  </a:schemeClr>
                </a:solidFill>
              </a:rPr>
              <a:t>	</a:t>
            </a:r>
            <a:r>
              <a:rPr lang="en-US" sz="2700" dirty="0" smtClean="0">
                <a:solidFill>
                  <a:schemeClr val="bg2">
                    <a:lumMod val="10000"/>
                  </a:schemeClr>
                </a:solidFill>
                <a:latin typeface="Arial" panose="020B0604020202020204" pitchFamily="34" charset="0"/>
                <a:cs typeface="Arial" panose="020B0604020202020204" pitchFamily="34" charset="0"/>
              </a:rPr>
              <a:t>A </a:t>
            </a:r>
            <a:r>
              <a:rPr lang="en-US" sz="2700" dirty="0">
                <a:solidFill>
                  <a:schemeClr val="bg2">
                    <a:lumMod val="10000"/>
                  </a:schemeClr>
                </a:solidFill>
                <a:latin typeface="Arial" panose="020B0604020202020204" pitchFamily="34" charset="0"/>
                <a:cs typeface="Arial" panose="020B0604020202020204" pitchFamily="34" charset="0"/>
              </a:rPr>
              <a:t>coefficient of +1 indicates that the two variables are perfectly positively correlated, so as one variable increases the other increases by a proportionate amount. </a:t>
            </a:r>
          </a:p>
          <a:p>
            <a:pPr algn="just"/>
            <a:r>
              <a:rPr lang="en-US" sz="2700" dirty="0" smtClean="0">
                <a:solidFill>
                  <a:schemeClr val="bg2">
                    <a:lumMod val="10000"/>
                  </a:schemeClr>
                </a:solidFill>
                <a:latin typeface="Arial" panose="020B0604020202020204" pitchFamily="34" charset="0"/>
                <a:cs typeface="Arial" panose="020B0604020202020204" pitchFamily="34" charset="0"/>
              </a:rPr>
              <a:t>	Conversely</a:t>
            </a:r>
            <a:r>
              <a:rPr lang="en-US" sz="2700" dirty="0">
                <a:solidFill>
                  <a:schemeClr val="bg2">
                    <a:lumMod val="10000"/>
                  </a:schemeClr>
                </a:solidFill>
                <a:latin typeface="Arial" panose="020B0604020202020204" pitchFamily="34" charset="0"/>
                <a:cs typeface="Arial" panose="020B0604020202020204" pitchFamily="34" charset="0"/>
              </a:rPr>
              <a:t>, a coefficient of -1 indicates a perfect negative relationship:  if one variable increases the other decreases by a proportionate </a:t>
            </a:r>
            <a:r>
              <a:rPr lang="en-US" sz="2700" dirty="0" smtClean="0">
                <a:solidFill>
                  <a:schemeClr val="bg2">
                    <a:lumMod val="10000"/>
                  </a:schemeClr>
                </a:solidFill>
                <a:latin typeface="Arial" panose="020B0604020202020204" pitchFamily="34" charset="0"/>
                <a:cs typeface="Arial" panose="020B0604020202020204" pitchFamily="34" charset="0"/>
              </a:rPr>
              <a:t>amount.</a:t>
            </a:r>
          </a:p>
          <a:p>
            <a:pPr algn="just"/>
            <a:r>
              <a:rPr lang="en-US" sz="2700" dirty="0">
                <a:solidFill>
                  <a:schemeClr val="bg2">
                    <a:lumMod val="10000"/>
                  </a:schemeClr>
                </a:solidFill>
                <a:latin typeface="Arial" panose="020B0604020202020204" pitchFamily="34" charset="0"/>
                <a:cs typeface="Arial" panose="020B0604020202020204" pitchFamily="34" charset="0"/>
              </a:rPr>
              <a:t>	</a:t>
            </a:r>
            <a:r>
              <a:rPr lang="en-US" sz="2700" dirty="0" smtClean="0">
                <a:solidFill>
                  <a:schemeClr val="bg2">
                    <a:lumMod val="10000"/>
                  </a:schemeClr>
                </a:solidFill>
                <a:latin typeface="Arial" panose="020B0604020202020204" pitchFamily="34" charset="0"/>
                <a:cs typeface="Arial" panose="020B0604020202020204" pitchFamily="34" charset="0"/>
              </a:rPr>
              <a:t>A </a:t>
            </a:r>
            <a:r>
              <a:rPr lang="en-US" sz="2700" dirty="0">
                <a:solidFill>
                  <a:schemeClr val="bg2">
                    <a:lumMod val="10000"/>
                  </a:schemeClr>
                </a:solidFill>
                <a:latin typeface="Arial" panose="020B0604020202020204" pitchFamily="34" charset="0"/>
                <a:cs typeface="Arial" panose="020B0604020202020204" pitchFamily="34" charset="0"/>
              </a:rPr>
              <a:t>coefficient of 0 indicates no linear relationship at all.</a:t>
            </a:r>
            <a:endParaRPr lang="ru-RU" sz="2700" dirty="0">
              <a:solidFill>
                <a:schemeClr val="bg2">
                  <a:lumMod val="10000"/>
                </a:schemeClr>
              </a:solidFill>
              <a:latin typeface="Arial" panose="020B0604020202020204" pitchFamily="34" charset="0"/>
              <a:cs typeface="Arial" panose="020B0604020202020204" pitchFamily="34" charset="0"/>
            </a:endParaRPr>
          </a:p>
          <a:p>
            <a:pPr marL="381000" indent="-381000">
              <a:spcBef>
                <a:spcPct val="20000"/>
              </a:spcBef>
              <a:buFont typeface="Wingdings" pitchFamily="2" charset="2"/>
              <a:buChar char="Ø"/>
            </a:pPr>
            <a:endParaRPr lang="en-US" sz="2700" dirty="0">
              <a:solidFill>
                <a:schemeClr val="bg2">
                  <a:lumMod val="10000"/>
                </a:schemeClr>
              </a:solidFill>
              <a:latin typeface="Arial" panose="020B0604020202020204" pitchFamily="34" charset="0"/>
              <a:cs typeface="Arial" panose="020B0604020202020204" pitchFamily="34" charset="0"/>
            </a:endParaRPr>
          </a:p>
          <a:p>
            <a:pPr algn="just">
              <a:spcAft>
                <a:spcPts val="1200"/>
              </a:spcAft>
            </a:pPr>
            <a:endParaRPr lang="ru-RU" sz="2700" dirty="0">
              <a:solidFill>
                <a:schemeClr val="bg2">
                  <a:lumMod val="10000"/>
                </a:schemeClr>
              </a:solidFill>
              <a:latin typeface="Arial" panose="020B0604020202020204" pitchFamily="34" charset="0"/>
              <a:cs typeface="Arial" panose="020B0604020202020204" pitchFamily="34" charset="0"/>
            </a:endParaRPr>
          </a:p>
          <a:p>
            <a:pPr marL="457200" indent="-457200" algn="just">
              <a:spcAft>
                <a:spcPts val="1200"/>
              </a:spcAft>
              <a:buAutoNum type="arabicPeriod"/>
            </a:pPr>
            <a:endParaRPr lang="ru-RU" sz="2700" dirty="0">
              <a:latin typeface="Arial" panose="020B0604020202020204" pitchFamily="34" charset="0"/>
              <a:cs typeface="Arial" panose="020B0604020202020204" pitchFamily="34" charset="0"/>
            </a:endParaRPr>
          </a:p>
          <a:p>
            <a:pPr marL="514350" indent="-514350" algn="just">
              <a:spcAft>
                <a:spcPts val="1200"/>
              </a:spcAft>
              <a:buFont typeface="Wingdings 2" pitchFamily="18" charset="2"/>
              <a:buAutoNum type="arabicPeriod"/>
            </a:pPr>
            <a:endParaRPr lang="ru-RU" sz="2400" dirty="0">
              <a:solidFill>
                <a:schemeClr val="bg2">
                  <a:lumMod val="10000"/>
                </a:schemeClr>
              </a:solidFill>
            </a:endParaRPr>
          </a:p>
          <a:p>
            <a:pPr marL="6350" indent="-6350" algn="just">
              <a:defRPr/>
            </a:pPr>
            <a:endParaRPr lang="en-US" sz="2400" dirty="0">
              <a:solidFill>
                <a:schemeClr val="bg2">
                  <a:lumMod val="10000"/>
                </a:schemeClr>
              </a:solidFill>
            </a:endParaRPr>
          </a:p>
          <a:p>
            <a:pPr marL="6350" indent="-6350" algn="just">
              <a:defRPr/>
            </a:pPr>
            <a:endParaRPr lang="ru-RU" sz="2400" dirty="0">
              <a:latin typeface="Arial" pitchFamily="34" charset="0"/>
              <a:cs typeface="Arial" pitchFamily="34" charset="0"/>
            </a:endParaRPr>
          </a:p>
          <a:p>
            <a:pPr algn="just"/>
            <a:endParaRPr lang="ru-RU" sz="2400" dirty="0">
              <a:solidFill>
                <a:schemeClr val="bg2">
                  <a:lumMod val="10000"/>
                </a:schemeClr>
              </a:solidFill>
            </a:endParaRPr>
          </a:p>
          <a:p>
            <a:pPr algn="just">
              <a:spcBef>
                <a:spcPts val="0"/>
              </a:spcBef>
            </a:pP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18738122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333487"/>
            <a:ext cx="11057955" cy="777025"/>
          </a:xfrm>
        </p:spPr>
        <p:txBody>
          <a:bodyPr>
            <a:normAutofit/>
          </a:bodyPr>
          <a:lstStyle/>
          <a:p>
            <a:r>
              <a:rPr lang="en-US" sz="3200" b="1" dirty="0">
                <a:solidFill>
                  <a:schemeClr val="tx2">
                    <a:satMod val="130000"/>
                  </a:schemeClr>
                </a:solidFill>
                <a:latin typeface="Arial" panose="020B0604020202020204" pitchFamily="34" charset="0"/>
                <a:cs typeface="Arial" panose="020B0604020202020204" pitchFamily="34" charset="0"/>
              </a:rPr>
              <a:t>Interpretation of Pearson correlation coefficient’s values</a:t>
            </a:r>
            <a:endParaRPr lang="ru-RU" sz="32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graphicFrame>
        <p:nvGraphicFramePr>
          <p:cNvPr id="7" name="Group 33"/>
          <p:cNvGraphicFramePr>
            <a:graphicFrameLocks/>
          </p:cNvGraphicFramePr>
          <p:nvPr>
            <p:extLst>
              <p:ext uri="{D42A27DB-BD31-4B8C-83A1-F6EECF244321}">
                <p14:modId xmlns:p14="http://schemas.microsoft.com/office/powerpoint/2010/main" val="3754955107"/>
              </p:ext>
            </p:extLst>
          </p:nvPr>
        </p:nvGraphicFramePr>
        <p:xfrm>
          <a:off x="2392050" y="2110512"/>
          <a:ext cx="7445648" cy="4435474"/>
        </p:xfrm>
        <a:graphic>
          <a:graphicData uri="http://schemas.openxmlformats.org/drawingml/2006/table">
            <a:tbl>
              <a:tblPr/>
              <a:tblGrid>
                <a:gridCol w="3722824">
                  <a:extLst>
                    <a:ext uri="{9D8B030D-6E8A-4147-A177-3AD203B41FA5}">
                      <a16:colId xmlns:a16="http://schemas.microsoft.com/office/drawing/2014/main" val="20000"/>
                    </a:ext>
                  </a:extLst>
                </a:gridCol>
                <a:gridCol w="3722824">
                  <a:extLst>
                    <a:ext uri="{9D8B030D-6E8A-4147-A177-3AD203B41FA5}">
                      <a16:colId xmlns:a16="http://schemas.microsoft.com/office/drawing/2014/main" val="20001"/>
                    </a:ext>
                  </a:extLst>
                </a:gridCol>
              </a:tblGrid>
              <a:tr h="70114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2">
                              <a:lumMod val="10000"/>
                            </a:schemeClr>
                          </a:solidFill>
                          <a:effectLst/>
                          <a:latin typeface="Arial" charset="0"/>
                        </a:rPr>
                        <a:t>Value </a:t>
                      </a:r>
                      <a:r>
                        <a:rPr kumimoji="0" lang="en-US" sz="2000" b="1" i="0" u="none" strike="noStrike" kern="1200" cap="none" normalizeH="0" baseline="0" dirty="0" smtClean="0">
                          <a:ln>
                            <a:noFill/>
                          </a:ln>
                          <a:solidFill>
                            <a:schemeClr val="bg2">
                              <a:lumMod val="10000"/>
                            </a:schemeClr>
                          </a:solidFill>
                          <a:effectLst/>
                          <a:latin typeface="Arial" charset="0"/>
                          <a:ea typeface="+mn-ea"/>
                          <a:cs typeface="+mn-cs"/>
                        </a:rPr>
                        <a:t>of Pearson’s correlation coefficient</a:t>
                      </a:r>
                      <a:endParaRPr kumimoji="0" lang="ru-RU" sz="2000" b="1" i="0" u="none" strike="noStrike" kern="1200" cap="none" normalizeH="0" baseline="0" dirty="0" smtClean="0">
                        <a:ln>
                          <a:noFill/>
                        </a:ln>
                        <a:solidFill>
                          <a:schemeClr val="bg2">
                            <a:lumMod val="10000"/>
                          </a:schemeClr>
                        </a:solidFill>
                        <a:effectLst/>
                        <a:latin typeface="Arial" charset="0"/>
                        <a:ea typeface="+mn-ea"/>
                        <a:cs typeface="+mn-cs"/>
                      </a:endParaRP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bg2">
                              <a:lumMod val="10000"/>
                            </a:schemeClr>
                          </a:solidFill>
                          <a:effectLst/>
                          <a:latin typeface="Arial" charset="0"/>
                        </a:rPr>
                        <a:t>Interpretation</a:t>
                      </a:r>
                      <a:endParaRPr kumimoji="0" lang="ru-RU" sz="2000" b="1" i="0" u="none" strike="noStrike" cap="none" normalizeH="0" baseline="0" dirty="0" smtClean="0">
                        <a:ln>
                          <a:noFill/>
                        </a:ln>
                        <a:solidFill>
                          <a:schemeClr val="bg2">
                            <a:lumMod val="10000"/>
                          </a:schemeClr>
                        </a:solidFill>
                        <a:effectLst/>
                        <a:latin typeface="Arial" charset="0"/>
                      </a:endParaRP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9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ru-RU" sz="2000" b="0" i="0" u="none" strike="noStrike" cap="none" normalizeH="0" baseline="0" dirty="0" smtClean="0">
                          <a:ln>
                            <a:noFill/>
                          </a:ln>
                          <a:solidFill>
                            <a:schemeClr val="bg2">
                              <a:lumMod val="10000"/>
                            </a:schemeClr>
                          </a:solidFill>
                          <a:effectLst/>
                          <a:latin typeface="Arial" charset="0"/>
                        </a:rPr>
                        <a:t>0 </a:t>
                      </a:r>
                      <a:r>
                        <a:rPr kumimoji="0" lang="en-US" sz="2000" b="0" i="0" u="none" strike="noStrike" cap="none" normalizeH="0" baseline="0" dirty="0" smtClean="0">
                          <a:ln>
                            <a:noFill/>
                          </a:ln>
                          <a:solidFill>
                            <a:schemeClr val="bg2">
                              <a:lumMod val="10000"/>
                            </a:schemeClr>
                          </a:solidFill>
                          <a:effectLst/>
                          <a:latin typeface="Arial" charset="0"/>
                        </a:rPr>
                        <a:t>&lt; r &lt;= 0,2</a:t>
                      </a:r>
                      <a:endParaRPr kumimoji="0" lang="ru-RU" sz="2000" b="0" i="0" u="none" strike="noStrike" cap="none" normalizeH="0" baseline="0" dirty="0" smtClean="0">
                        <a:ln>
                          <a:noFill/>
                        </a:ln>
                        <a:solidFill>
                          <a:schemeClr val="bg2">
                            <a:lumMod val="10000"/>
                          </a:schemeClr>
                        </a:solidFill>
                        <a:effectLst/>
                        <a:latin typeface="Arial" charset="0"/>
                      </a:endParaRP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kern="1200" cap="none" normalizeH="0" baseline="0" dirty="0" smtClean="0">
                          <a:ln>
                            <a:noFill/>
                          </a:ln>
                          <a:solidFill>
                            <a:schemeClr val="bg2">
                              <a:lumMod val="10000"/>
                            </a:schemeClr>
                          </a:solidFill>
                          <a:effectLst/>
                          <a:latin typeface="Arial" charset="0"/>
                          <a:ea typeface="+mn-ea"/>
                          <a:cs typeface="+mn-cs"/>
                        </a:rPr>
                        <a:t>Very weak correlation</a:t>
                      </a: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10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ru-RU" sz="2000" b="0" i="0" u="none" strike="noStrike" cap="none" normalizeH="0" baseline="0" dirty="0" smtClean="0">
                          <a:ln>
                            <a:noFill/>
                          </a:ln>
                          <a:solidFill>
                            <a:schemeClr val="bg2">
                              <a:lumMod val="10000"/>
                            </a:schemeClr>
                          </a:solidFill>
                          <a:effectLst/>
                          <a:latin typeface="Arial" charset="0"/>
                        </a:rPr>
                        <a:t>0</a:t>
                      </a:r>
                      <a:r>
                        <a:rPr kumimoji="0" lang="en-US" sz="2000" b="0" i="0" u="none" strike="noStrike" cap="none" normalizeH="0" baseline="0" dirty="0" smtClean="0">
                          <a:ln>
                            <a:noFill/>
                          </a:ln>
                          <a:solidFill>
                            <a:schemeClr val="bg2">
                              <a:lumMod val="10000"/>
                            </a:schemeClr>
                          </a:solidFill>
                          <a:effectLst/>
                          <a:latin typeface="Arial" charset="0"/>
                        </a:rPr>
                        <a:t>,2</a:t>
                      </a:r>
                      <a:r>
                        <a:rPr kumimoji="0" lang="ru-RU" sz="2000" b="0" i="0" u="none" strike="noStrike" cap="none" normalizeH="0" baseline="0" dirty="0" smtClean="0">
                          <a:ln>
                            <a:noFill/>
                          </a:ln>
                          <a:solidFill>
                            <a:schemeClr val="bg2">
                              <a:lumMod val="10000"/>
                            </a:schemeClr>
                          </a:solidFill>
                          <a:effectLst/>
                          <a:latin typeface="Arial" charset="0"/>
                        </a:rPr>
                        <a:t> </a:t>
                      </a:r>
                      <a:r>
                        <a:rPr kumimoji="0" lang="en-US" sz="2000" b="0" i="0" u="none" strike="noStrike" cap="none" normalizeH="0" baseline="0" dirty="0" smtClean="0">
                          <a:ln>
                            <a:noFill/>
                          </a:ln>
                          <a:solidFill>
                            <a:schemeClr val="bg2">
                              <a:lumMod val="10000"/>
                            </a:schemeClr>
                          </a:solidFill>
                          <a:effectLst/>
                          <a:latin typeface="Arial" charset="0"/>
                        </a:rPr>
                        <a:t>&lt; r &lt;= 0,5</a:t>
                      </a:r>
                      <a:endParaRPr kumimoji="0" lang="ru-RU" sz="2000" b="0" i="0" u="none" strike="noStrike" cap="none" normalizeH="0" baseline="0" dirty="0" smtClean="0">
                        <a:ln>
                          <a:noFill/>
                        </a:ln>
                        <a:solidFill>
                          <a:schemeClr val="bg2">
                            <a:lumMod val="10000"/>
                          </a:schemeClr>
                        </a:solidFill>
                        <a:effectLst/>
                        <a:latin typeface="Arial" charset="0"/>
                      </a:endParaRP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2">
                              <a:lumMod val="10000"/>
                            </a:schemeClr>
                          </a:solidFill>
                          <a:effectLst/>
                          <a:latin typeface="Arial" charset="0"/>
                        </a:rPr>
                        <a:t>Weak correlation</a:t>
                      </a:r>
                      <a:endParaRPr kumimoji="0" lang="ru-RU" sz="2000" b="0" i="0" u="none" strike="noStrike" cap="none" normalizeH="0" baseline="0" dirty="0" smtClean="0">
                        <a:ln>
                          <a:noFill/>
                        </a:ln>
                        <a:solidFill>
                          <a:schemeClr val="bg2">
                            <a:lumMod val="10000"/>
                          </a:schemeClr>
                        </a:solidFill>
                        <a:effectLst/>
                        <a:latin typeface="Arial" charset="0"/>
                      </a:endParaRP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10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ru-RU" sz="2000" b="0" i="0" u="none" strike="noStrike" cap="none" normalizeH="0" baseline="0" dirty="0" smtClean="0">
                          <a:ln>
                            <a:noFill/>
                          </a:ln>
                          <a:solidFill>
                            <a:schemeClr val="bg2">
                              <a:lumMod val="10000"/>
                            </a:schemeClr>
                          </a:solidFill>
                          <a:effectLst/>
                          <a:latin typeface="Arial" charset="0"/>
                        </a:rPr>
                        <a:t>0</a:t>
                      </a:r>
                      <a:r>
                        <a:rPr kumimoji="0" lang="en-US" sz="2000" b="0" i="0" u="none" strike="noStrike" cap="none" normalizeH="0" baseline="0" dirty="0" smtClean="0">
                          <a:ln>
                            <a:noFill/>
                          </a:ln>
                          <a:solidFill>
                            <a:schemeClr val="bg2">
                              <a:lumMod val="10000"/>
                            </a:schemeClr>
                          </a:solidFill>
                          <a:effectLst/>
                          <a:latin typeface="Arial" charset="0"/>
                        </a:rPr>
                        <a:t>,5</a:t>
                      </a:r>
                      <a:r>
                        <a:rPr kumimoji="0" lang="ru-RU" sz="2000" b="0" i="0" u="none" strike="noStrike" cap="none" normalizeH="0" baseline="0" dirty="0" smtClean="0">
                          <a:ln>
                            <a:noFill/>
                          </a:ln>
                          <a:solidFill>
                            <a:schemeClr val="bg2">
                              <a:lumMod val="10000"/>
                            </a:schemeClr>
                          </a:solidFill>
                          <a:effectLst/>
                          <a:latin typeface="Arial" charset="0"/>
                        </a:rPr>
                        <a:t> </a:t>
                      </a:r>
                      <a:r>
                        <a:rPr kumimoji="0" lang="en-US" sz="2000" b="0" i="0" u="none" strike="noStrike" cap="none" normalizeH="0" baseline="0" dirty="0" smtClean="0">
                          <a:ln>
                            <a:noFill/>
                          </a:ln>
                          <a:solidFill>
                            <a:schemeClr val="bg2">
                              <a:lumMod val="10000"/>
                            </a:schemeClr>
                          </a:solidFill>
                          <a:effectLst/>
                          <a:latin typeface="Arial" charset="0"/>
                        </a:rPr>
                        <a:t>&lt; r &lt;= 0,7</a:t>
                      </a:r>
                      <a:endParaRPr kumimoji="0" lang="ru-RU" sz="2000" b="0" i="0" u="none" strike="noStrike" cap="none" normalizeH="0" baseline="0" dirty="0" smtClean="0">
                        <a:ln>
                          <a:noFill/>
                        </a:ln>
                        <a:solidFill>
                          <a:schemeClr val="bg2">
                            <a:lumMod val="10000"/>
                          </a:schemeClr>
                        </a:solidFill>
                        <a:effectLst/>
                        <a:latin typeface="Arial" charset="0"/>
                      </a:endParaRP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2">
                              <a:lumMod val="10000"/>
                            </a:schemeClr>
                          </a:solidFill>
                          <a:effectLst/>
                          <a:latin typeface="Arial" charset="0"/>
                        </a:rPr>
                        <a:t>Medium correlation</a:t>
                      </a:r>
                      <a:endParaRPr kumimoji="0" lang="ru-RU" sz="2000" b="0" i="0" u="none" strike="noStrike" cap="none" normalizeH="0" baseline="0" dirty="0" smtClean="0">
                        <a:ln>
                          <a:noFill/>
                        </a:ln>
                        <a:solidFill>
                          <a:schemeClr val="bg2">
                            <a:lumMod val="10000"/>
                          </a:schemeClr>
                        </a:solidFill>
                        <a:effectLst/>
                        <a:latin typeface="Arial" charset="0"/>
                      </a:endParaRP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210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ru-RU" sz="2000" b="0" i="0" u="none" strike="noStrike" cap="none" normalizeH="0" baseline="0" dirty="0" smtClean="0">
                          <a:ln>
                            <a:noFill/>
                          </a:ln>
                          <a:solidFill>
                            <a:schemeClr val="bg2">
                              <a:lumMod val="10000"/>
                            </a:schemeClr>
                          </a:solidFill>
                          <a:effectLst/>
                          <a:latin typeface="Arial" charset="0"/>
                        </a:rPr>
                        <a:t>0</a:t>
                      </a:r>
                      <a:r>
                        <a:rPr kumimoji="0" lang="en-US" sz="2000" b="0" i="0" u="none" strike="noStrike" cap="none" normalizeH="0" baseline="0" dirty="0" smtClean="0">
                          <a:ln>
                            <a:noFill/>
                          </a:ln>
                          <a:solidFill>
                            <a:schemeClr val="bg2">
                              <a:lumMod val="10000"/>
                            </a:schemeClr>
                          </a:solidFill>
                          <a:effectLst/>
                          <a:latin typeface="Arial" charset="0"/>
                        </a:rPr>
                        <a:t>,7</a:t>
                      </a:r>
                      <a:r>
                        <a:rPr kumimoji="0" lang="ru-RU" sz="2000" b="0" i="0" u="none" strike="noStrike" cap="none" normalizeH="0" baseline="0" dirty="0" smtClean="0">
                          <a:ln>
                            <a:noFill/>
                          </a:ln>
                          <a:solidFill>
                            <a:schemeClr val="bg2">
                              <a:lumMod val="10000"/>
                            </a:schemeClr>
                          </a:solidFill>
                          <a:effectLst/>
                          <a:latin typeface="Arial" charset="0"/>
                        </a:rPr>
                        <a:t> </a:t>
                      </a:r>
                      <a:r>
                        <a:rPr kumimoji="0" lang="en-US" sz="2000" b="0" i="0" u="none" strike="noStrike" cap="none" normalizeH="0" baseline="0" dirty="0" smtClean="0">
                          <a:ln>
                            <a:noFill/>
                          </a:ln>
                          <a:solidFill>
                            <a:schemeClr val="bg2">
                              <a:lumMod val="10000"/>
                            </a:schemeClr>
                          </a:solidFill>
                          <a:effectLst/>
                          <a:latin typeface="Arial" charset="0"/>
                        </a:rPr>
                        <a:t>&lt; r &lt;= 0,9</a:t>
                      </a:r>
                      <a:endParaRPr kumimoji="0" lang="ru-RU" sz="2000" b="0" i="0" u="none" strike="noStrike" cap="none" normalizeH="0" baseline="0" dirty="0" smtClean="0">
                        <a:ln>
                          <a:noFill/>
                        </a:ln>
                        <a:solidFill>
                          <a:schemeClr val="bg2">
                            <a:lumMod val="10000"/>
                          </a:schemeClr>
                        </a:solidFill>
                        <a:effectLst/>
                        <a:latin typeface="Arial" charset="0"/>
                      </a:endParaRP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2">
                              <a:lumMod val="10000"/>
                            </a:schemeClr>
                          </a:solidFill>
                          <a:effectLst/>
                          <a:latin typeface="Arial" charset="0"/>
                        </a:rPr>
                        <a:t>Strong correlation</a:t>
                      </a:r>
                      <a:endParaRPr kumimoji="0" lang="ru-RU" sz="2000" b="0" i="0" u="none" strike="noStrike" cap="none" normalizeH="0" baseline="0" dirty="0" smtClean="0">
                        <a:ln>
                          <a:noFill/>
                        </a:ln>
                        <a:solidFill>
                          <a:schemeClr val="bg2">
                            <a:lumMod val="10000"/>
                          </a:schemeClr>
                        </a:solidFill>
                        <a:effectLst/>
                        <a:latin typeface="Arial" charset="0"/>
                      </a:endParaRP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210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ru-RU" sz="2000" b="0" i="0" u="none" strike="noStrike" cap="none" normalizeH="0" baseline="0" dirty="0" smtClean="0">
                          <a:ln>
                            <a:noFill/>
                          </a:ln>
                          <a:solidFill>
                            <a:schemeClr val="bg2">
                              <a:lumMod val="10000"/>
                            </a:schemeClr>
                          </a:solidFill>
                          <a:effectLst/>
                          <a:latin typeface="Arial" charset="0"/>
                        </a:rPr>
                        <a:t>0</a:t>
                      </a:r>
                      <a:r>
                        <a:rPr kumimoji="0" lang="en-US" sz="2000" b="0" i="0" u="none" strike="noStrike" cap="none" normalizeH="0" baseline="0" dirty="0" smtClean="0">
                          <a:ln>
                            <a:noFill/>
                          </a:ln>
                          <a:solidFill>
                            <a:schemeClr val="bg2">
                              <a:lumMod val="10000"/>
                            </a:schemeClr>
                          </a:solidFill>
                          <a:effectLst/>
                          <a:latin typeface="Arial" charset="0"/>
                        </a:rPr>
                        <a:t>,9</a:t>
                      </a:r>
                      <a:r>
                        <a:rPr kumimoji="0" lang="ru-RU" sz="2000" b="0" i="0" u="none" strike="noStrike" cap="none" normalizeH="0" baseline="0" dirty="0" smtClean="0">
                          <a:ln>
                            <a:noFill/>
                          </a:ln>
                          <a:solidFill>
                            <a:schemeClr val="bg2">
                              <a:lumMod val="10000"/>
                            </a:schemeClr>
                          </a:solidFill>
                          <a:effectLst/>
                          <a:latin typeface="Arial" charset="0"/>
                        </a:rPr>
                        <a:t> </a:t>
                      </a:r>
                      <a:r>
                        <a:rPr kumimoji="0" lang="en-US" sz="2000" b="0" i="0" u="none" strike="noStrike" cap="none" normalizeH="0" baseline="0" dirty="0" smtClean="0">
                          <a:ln>
                            <a:noFill/>
                          </a:ln>
                          <a:solidFill>
                            <a:schemeClr val="bg2">
                              <a:lumMod val="10000"/>
                            </a:schemeClr>
                          </a:solidFill>
                          <a:effectLst/>
                          <a:latin typeface="Arial" charset="0"/>
                        </a:rPr>
                        <a:t>&lt; r &lt;= 1</a:t>
                      </a:r>
                      <a:endParaRPr kumimoji="0" lang="ru-RU" sz="2000" b="0" i="0" u="none" strike="noStrike" cap="none" normalizeH="0" baseline="0" dirty="0" smtClean="0">
                        <a:ln>
                          <a:noFill/>
                        </a:ln>
                        <a:solidFill>
                          <a:schemeClr val="bg2">
                            <a:lumMod val="10000"/>
                          </a:schemeClr>
                        </a:solidFill>
                        <a:effectLst/>
                        <a:latin typeface="Arial" charset="0"/>
                      </a:endParaRPr>
                    </a:p>
                  </a:txBody>
                  <a:tcPr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2">
                              <a:lumMod val="10000"/>
                            </a:schemeClr>
                          </a:solidFill>
                          <a:effectLst/>
                          <a:latin typeface="Arial" charset="0"/>
                        </a:rPr>
                        <a:t>Very strong correlation</a:t>
                      </a:r>
                      <a:endParaRPr kumimoji="0" lang="ru-RU" sz="2000" b="0" i="0" u="none" strike="noStrike" cap="none" normalizeH="0" baseline="0" dirty="0" smtClean="0">
                        <a:ln>
                          <a:noFill/>
                        </a:ln>
                        <a:solidFill>
                          <a:schemeClr val="bg2">
                            <a:lumMod val="10000"/>
                          </a:schemeClr>
                        </a:solidFill>
                        <a:effectLst/>
                        <a:latin typeface="Arial" charset="0"/>
                      </a:endParaRPr>
                    </a:p>
                  </a:txBody>
                  <a:tcPr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618212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333487"/>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Scatterplot for different values of r</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l="14806" t="38095" r="10414" b="7921"/>
          <a:stretch>
            <a:fillRect/>
          </a:stretch>
        </p:blipFill>
        <p:spPr bwMode="auto">
          <a:xfrm>
            <a:off x="1604499" y="1947228"/>
            <a:ext cx="8862846" cy="4562258"/>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28653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913" y="1102452"/>
            <a:ext cx="11057955" cy="777025"/>
          </a:xfrm>
        </p:spPr>
        <p:txBody>
          <a:bodyPr>
            <a:noAutofit/>
          </a:bodyPr>
          <a:lstStyle/>
          <a:p>
            <a:r>
              <a:rPr lang="en-US" sz="3500" b="1" dirty="0">
                <a:solidFill>
                  <a:schemeClr val="tx2">
                    <a:satMod val="130000"/>
                  </a:schemeClr>
                </a:solidFill>
                <a:latin typeface="Arial" panose="020B0604020202020204" pitchFamily="34" charset="0"/>
                <a:cs typeface="Arial" panose="020B0604020202020204" pitchFamily="34" charset="0"/>
              </a:rPr>
              <a:t>Significance of Pearson correlation coefficient</a:t>
            </a:r>
            <a:r>
              <a:rPr lang="ru-RU" sz="3500" b="1" dirty="0">
                <a:solidFill>
                  <a:schemeClr val="tx2">
                    <a:satMod val="130000"/>
                  </a:schemeClr>
                </a:solidFill>
                <a:latin typeface="Arial" panose="020B0604020202020204" pitchFamily="34" charset="0"/>
                <a:cs typeface="Arial" panose="020B0604020202020204" pitchFamily="34" charset="0"/>
              </a:rPr>
              <a:t> </a:t>
            </a:r>
          </a:p>
        </p:txBody>
      </p:sp>
      <p:sp>
        <p:nvSpPr>
          <p:cNvPr id="5" name="Текст 4"/>
          <p:cNvSpPr>
            <a:spLocks noGrp="1"/>
          </p:cNvSpPr>
          <p:nvPr>
            <p:ph type="body" sz="quarter" idx="12"/>
          </p:nvPr>
        </p:nvSpPr>
        <p:spPr>
          <a:xfrm>
            <a:off x="585897" y="1846819"/>
            <a:ext cx="11057971" cy="3745092"/>
          </a:xfrm>
        </p:spPr>
        <p:txBody>
          <a:bodyPr numCol="1"/>
          <a:lstStyle/>
          <a:p>
            <a:pPr marL="381000" indent="-381000">
              <a:spcBef>
                <a:spcPct val="20000"/>
              </a:spcBef>
              <a:buFontTx/>
              <a:buAutoNum type="arabicPeriod"/>
            </a:pPr>
            <a:r>
              <a:rPr lang="en-US" sz="2500" dirty="0">
                <a:solidFill>
                  <a:prstClr val="black"/>
                </a:solidFill>
                <a:latin typeface="Arial" panose="020B0604020202020204" pitchFamily="34" charset="0"/>
                <a:cs typeface="Arial" panose="020B0604020202020204" pitchFamily="34" charset="0"/>
              </a:rPr>
              <a:t>H</a:t>
            </a:r>
            <a:r>
              <a:rPr lang="en-US" sz="2500" baseline="-25000" dirty="0">
                <a:solidFill>
                  <a:prstClr val="black"/>
                </a:solidFill>
                <a:latin typeface="Arial" panose="020B0604020202020204" pitchFamily="34" charset="0"/>
                <a:cs typeface="Arial" panose="020B0604020202020204" pitchFamily="34" charset="0"/>
              </a:rPr>
              <a:t>0</a:t>
            </a:r>
            <a:r>
              <a:rPr lang="en-US" sz="2500" dirty="0">
                <a:solidFill>
                  <a:prstClr val="black"/>
                </a:solidFill>
                <a:latin typeface="Arial" panose="020B0604020202020204" pitchFamily="34" charset="0"/>
                <a:cs typeface="Arial" panose="020B0604020202020204" pitchFamily="34" charset="0"/>
              </a:rPr>
              <a:t>: r = 0, H</a:t>
            </a:r>
            <a:r>
              <a:rPr lang="en-US" sz="2500" baseline="-25000" dirty="0">
                <a:solidFill>
                  <a:prstClr val="black"/>
                </a:solidFill>
                <a:latin typeface="Arial" panose="020B0604020202020204" pitchFamily="34" charset="0"/>
                <a:cs typeface="Arial" panose="020B0604020202020204" pitchFamily="34" charset="0"/>
              </a:rPr>
              <a:t>1</a:t>
            </a:r>
            <a:r>
              <a:rPr lang="en-US" sz="2500" dirty="0">
                <a:solidFill>
                  <a:prstClr val="black"/>
                </a:solidFill>
                <a:latin typeface="Arial" panose="020B0604020202020204" pitchFamily="34" charset="0"/>
                <a:cs typeface="Arial" panose="020B0604020202020204" pitchFamily="34" charset="0"/>
              </a:rPr>
              <a:t>: </a:t>
            </a:r>
            <a:r>
              <a:rPr lang="en-US" sz="2500">
                <a:solidFill>
                  <a:prstClr val="black"/>
                </a:solidFill>
                <a:latin typeface="Arial" panose="020B0604020202020204" pitchFamily="34" charset="0"/>
                <a:cs typeface="Arial" panose="020B0604020202020204" pitchFamily="34" charset="0"/>
              </a:rPr>
              <a:t>r </a:t>
            </a:r>
            <a:r>
              <a:rPr lang="en-US" sz="2500" smtClean="0">
                <a:solidFill>
                  <a:prstClr val="black"/>
                </a:solidFill>
                <a:latin typeface="Arial" panose="020B0604020202020204" pitchFamily="34" charset="0"/>
                <a:cs typeface="Arial" panose="020B0604020202020204" pitchFamily="34" charset="0"/>
              </a:rPr>
              <a:t>!= </a:t>
            </a:r>
            <a:r>
              <a:rPr lang="en-US" sz="2500" dirty="0">
                <a:solidFill>
                  <a:prstClr val="black"/>
                </a:solidFill>
                <a:latin typeface="Arial" panose="020B0604020202020204" pitchFamily="34" charset="0"/>
                <a:cs typeface="Arial" panose="020B0604020202020204" pitchFamily="34" charset="0"/>
              </a:rPr>
              <a:t>0</a:t>
            </a:r>
            <a:endParaRPr lang="ru-RU" sz="2500" dirty="0">
              <a:solidFill>
                <a:prstClr val="black"/>
              </a:solidFill>
              <a:latin typeface="Arial" panose="020B0604020202020204" pitchFamily="34" charset="0"/>
              <a:cs typeface="Arial" panose="020B0604020202020204" pitchFamily="34" charset="0"/>
            </a:endParaRPr>
          </a:p>
          <a:p>
            <a:pPr marL="381000" indent="-381000">
              <a:spcBef>
                <a:spcPct val="20000"/>
              </a:spcBef>
              <a:buFontTx/>
              <a:buAutoNum type="arabicPeriod"/>
            </a:pPr>
            <a:r>
              <a:rPr lang="en-US" sz="2500" dirty="0">
                <a:solidFill>
                  <a:prstClr val="black"/>
                </a:solidFill>
                <a:latin typeface="Arial" panose="020B0604020202020204" pitchFamily="34" charset="0"/>
                <a:cs typeface="Arial" panose="020B0604020202020204" pitchFamily="34" charset="0"/>
              </a:rPr>
              <a:t>Calculate t</a:t>
            </a:r>
            <a:r>
              <a:rPr lang="ru-RU" sz="2500" dirty="0">
                <a:solidFill>
                  <a:prstClr val="black"/>
                </a:solidFill>
                <a:latin typeface="Arial" panose="020B0604020202020204" pitchFamily="34" charset="0"/>
                <a:cs typeface="Arial" panose="020B0604020202020204" pitchFamily="34" charset="0"/>
              </a:rPr>
              <a:t>-</a:t>
            </a:r>
            <a:r>
              <a:rPr lang="en-US" sz="2500" dirty="0">
                <a:solidFill>
                  <a:prstClr val="black"/>
                </a:solidFill>
                <a:latin typeface="Arial" panose="020B0604020202020204" pitchFamily="34" charset="0"/>
                <a:cs typeface="Arial" panose="020B0604020202020204" pitchFamily="34" charset="0"/>
              </a:rPr>
              <a:t>criterion</a:t>
            </a:r>
            <a:endParaRPr lang="ru-RU" sz="2500" dirty="0">
              <a:solidFill>
                <a:prstClr val="black"/>
              </a:solidFill>
              <a:latin typeface="Arial" panose="020B0604020202020204" pitchFamily="34" charset="0"/>
              <a:cs typeface="Arial" panose="020B0604020202020204" pitchFamily="34" charset="0"/>
            </a:endParaRPr>
          </a:p>
          <a:p>
            <a:pPr marL="381000" indent="-381000">
              <a:spcBef>
                <a:spcPct val="20000"/>
              </a:spcBef>
              <a:buFontTx/>
              <a:buAutoNum type="arabicPeriod"/>
            </a:pPr>
            <a:endParaRPr lang="ru-RU" sz="2500" dirty="0">
              <a:solidFill>
                <a:prstClr val="black"/>
              </a:solidFill>
              <a:latin typeface="Arial" panose="020B0604020202020204" pitchFamily="34" charset="0"/>
              <a:cs typeface="Arial" panose="020B0604020202020204" pitchFamily="34" charset="0"/>
            </a:endParaRPr>
          </a:p>
          <a:p>
            <a:pPr marL="381000" indent="-381000">
              <a:spcBef>
                <a:spcPct val="20000"/>
              </a:spcBef>
              <a:buFontTx/>
              <a:buAutoNum type="arabicPeriod"/>
            </a:pPr>
            <a:endParaRPr lang="ru-RU" sz="2500" dirty="0">
              <a:solidFill>
                <a:prstClr val="black"/>
              </a:solidFill>
              <a:latin typeface="Arial" panose="020B0604020202020204" pitchFamily="34" charset="0"/>
              <a:cs typeface="Arial" panose="020B0604020202020204" pitchFamily="34" charset="0"/>
            </a:endParaRPr>
          </a:p>
          <a:p>
            <a:pPr marL="381000" indent="-381000">
              <a:spcBef>
                <a:spcPct val="20000"/>
              </a:spcBef>
              <a:buFontTx/>
              <a:buAutoNum type="arabicPeriod"/>
            </a:pPr>
            <a:endParaRPr lang="ru-RU" sz="2500" dirty="0">
              <a:solidFill>
                <a:prstClr val="black"/>
              </a:solidFill>
              <a:latin typeface="Arial" panose="020B0604020202020204" pitchFamily="34" charset="0"/>
              <a:cs typeface="Arial" panose="020B0604020202020204" pitchFamily="34" charset="0"/>
            </a:endParaRPr>
          </a:p>
          <a:p>
            <a:pPr marL="381000" indent="-381000" algn="just">
              <a:spcBef>
                <a:spcPct val="20000"/>
              </a:spcBef>
              <a:buFontTx/>
              <a:buAutoNum type="arabicPeriod"/>
            </a:pPr>
            <a:r>
              <a:rPr lang="en-US" sz="2500" dirty="0">
                <a:solidFill>
                  <a:prstClr val="black"/>
                </a:solidFill>
                <a:latin typeface="Arial" panose="020B0604020202020204" pitchFamily="34" charset="0"/>
                <a:cs typeface="Arial" panose="020B0604020202020204" pitchFamily="34" charset="0"/>
              </a:rPr>
              <a:t>According to the table of Student's distribution determine the critical t-value for a given level of significance and degrees of freedom.</a:t>
            </a:r>
          </a:p>
          <a:p>
            <a:pPr marL="381000" indent="-381000" algn="just">
              <a:spcBef>
                <a:spcPct val="20000"/>
              </a:spcBef>
              <a:buFontTx/>
              <a:buAutoNum type="arabicPeriod"/>
            </a:pPr>
            <a:r>
              <a:rPr lang="en-US" sz="2500" dirty="0">
                <a:solidFill>
                  <a:prstClr val="black"/>
                </a:solidFill>
                <a:latin typeface="Arial" panose="020B0604020202020204" pitchFamily="34" charset="0"/>
                <a:cs typeface="Arial" panose="020B0604020202020204" pitchFamily="34" charset="0"/>
              </a:rPr>
              <a:t>If the actual value (calculated in step 2) exceeds the critical value (calculated in step 3), then the hypothesis H</a:t>
            </a:r>
            <a:r>
              <a:rPr lang="en-US" sz="2500" baseline="-25000" dirty="0">
                <a:solidFill>
                  <a:prstClr val="black"/>
                </a:solidFill>
                <a:latin typeface="Arial" panose="020B0604020202020204" pitchFamily="34" charset="0"/>
                <a:cs typeface="Arial" panose="020B0604020202020204" pitchFamily="34" charset="0"/>
              </a:rPr>
              <a:t>0</a:t>
            </a:r>
            <a:r>
              <a:rPr lang="en-US" sz="2500" dirty="0">
                <a:solidFill>
                  <a:prstClr val="black"/>
                </a:solidFill>
                <a:latin typeface="Arial" panose="020B0604020202020204" pitchFamily="34" charset="0"/>
                <a:cs typeface="Arial" panose="020B0604020202020204" pitchFamily="34" charset="0"/>
              </a:rPr>
              <a:t> is rejected and </a:t>
            </a:r>
            <a:r>
              <a:rPr lang="en-US" sz="2500" dirty="0" smtClean="0">
                <a:solidFill>
                  <a:prstClr val="black"/>
                </a:solidFill>
                <a:latin typeface="Arial" panose="020B0604020202020204" pitchFamily="34" charset="0"/>
                <a:cs typeface="Arial" panose="020B0604020202020204" pitchFamily="34" charset="0"/>
              </a:rPr>
              <a:t>H</a:t>
            </a:r>
            <a:r>
              <a:rPr lang="ru-RU" sz="2500" baseline="-25000" dirty="0" smtClean="0">
                <a:solidFill>
                  <a:prstClr val="black"/>
                </a:solidFill>
                <a:latin typeface="Arial" panose="020B0604020202020204" pitchFamily="34" charset="0"/>
                <a:cs typeface="Arial" panose="020B0604020202020204" pitchFamily="34" charset="0"/>
              </a:rPr>
              <a:t>1</a:t>
            </a:r>
            <a:r>
              <a:rPr lang="en-US" sz="2500" dirty="0" smtClean="0">
                <a:solidFill>
                  <a:prstClr val="black"/>
                </a:solidFill>
                <a:latin typeface="Arial" panose="020B0604020202020204" pitchFamily="34" charset="0"/>
                <a:cs typeface="Arial" panose="020B0604020202020204" pitchFamily="34" charset="0"/>
              </a:rPr>
              <a:t>is </a:t>
            </a:r>
            <a:r>
              <a:rPr lang="en-US" sz="2500" dirty="0">
                <a:solidFill>
                  <a:prstClr val="black"/>
                </a:solidFill>
                <a:latin typeface="Arial" panose="020B0604020202020204" pitchFamily="34" charset="0"/>
                <a:cs typeface="Arial" panose="020B0604020202020204" pitchFamily="34" charset="0"/>
              </a:rPr>
              <a:t>accepted.</a:t>
            </a:r>
          </a:p>
          <a:p>
            <a:pPr marL="381000" indent="-381000" algn="just">
              <a:spcBef>
                <a:spcPct val="20000"/>
              </a:spcBef>
              <a:buFontTx/>
              <a:buAutoNum type="arabicPeriod"/>
            </a:pPr>
            <a:r>
              <a:rPr lang="en-US" sz="2500" dirty="0" smtClean="0">
                <a:solidFill>
                  <a:prstClr val="black"/>
                </a:solidFill>
                <a:latin typeface="Arial" panose="020B0604020202020204" pitchFamily="34" charset="0"/>
                <a:cs typeface="Arial" panose="020B0604020202020204" pitchFamily="34" charset="0"/>
              </a:rPr>
              <a:t>Python calculates p-value which </a:t>
            </a:r>
            <a:r>
              <a:rPr lang="en-US" sz="2500" dirty="0">
                <a:solidFill>
                  <a:prstClr val="black"/>
                </a:solidFill>
                <a:latin typeface="Arial" panose="020B0604020202020204" pitchFamily="34" charset="0"/>
                <a:cs typeface="Arial" panose="020B0604020202020204" pitchFamily="34" charset="0"/>
              </a:rPr>
              <a:t>should be compared with the significance level selected by researcher </a:t>
            </a:r>
            <a:r>
              <a:rPr lang="ru-RU" sz="2500" dirty="0">
                <a:solidFill>
                  <a:prstClr val="black"/>
                </a:solidFill>
                <a:latin typeface="Arial" panose="020B0604020202020204" pitchFamily="34" charset="0"/>
                <a:cs typeface="Arial" panose="020B0604020202020204" pitchFamily="34" charset="0"/>
              </a:rPr>
              <a:t>(0,05 </a:t>
            </a:r>
            <a:r>
              <a:rPr lang="en-US" sz="2500" dirty="0">
                <a:solidFill>
                  <a:prstClr val="black"/>
                </a:solidFill>
                <a:latin typeface="Arial" panose="020B0604020202020204" pitchFamily="34" charset="0"/>
                <a:cs typeface="Arial" panose="020B0604020202020204" pitchFamily="34" charset="0"/>
              </a:rPr>
              <a:t>or</a:t>
            </a:r>
            <a:r>
              <a:rPr lang="ru-RU" sz="2500" dirty="0">
                <a:solidFill>
                  <a:prstClr val="black"/>
                </a:solidFill>
                <a:latin typeface="Arial" panose="020B0604020202020204" pitchFamily="34" charset="0"/>
                <a:cs typeface="Arial" panose="020B0604020202020204" pitchFamily="34" charset="0"/>
              </a:rPr>
              <a:t> 0,01).</a:t>
            </a:r>
            <a:r>
              <a:rPr lang="en-US" sz="2500" dirty="0">
                <a:solidFill>
                  <a:prstClr val="black"/>
                </a:solidFill>
                <a:latin typeface="Arial" panose="020B0604020202020204" pitchFamily="34" charset="0"/>
                <a:cs typeface="Arial" panose="020B0604020202020204" pitchFamily="34" charset="0"/>
              </a:rPr>
              <a:t> </a:t>
            </a:r>
            <a:r>
              <a:rPr lang="ru-RU" sz="2500" dirty="0">
                <a:solidFill>
                  <a:prstClr val="black"/>
                </a:solidFill>
                <a:latin typeface="Arial" panose="020B0604020202020204" pitchFamily="34" charset="0"/>
                <a:cs typeface="Arial" panose="020B0604020202020204" pitchFamily="34" charset="0"/>
              </a:rPr>
              <a:t> </a:t>
            </a:r>
          </a:p>
          <a:p>
            <a:pPr>
              <a:spcBef>
                <a:spcPct val="20000"/>
              </a:spcBef>
            </a:pPr>
            <a:endParaRPr lang="ru-RU" sz="2500" dirty="0" smtClean="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l="42932" t="42171" r="37805" b="43269"/>
          <a:stretch>
            <a:fillRect/>
          </a:stretch>
        </p:blipFill>
        <p:spPr bwMode="auto">
          <a:xfrm>
            <a:off x="1345520" y="2856676"/>
            <a:ext cx="1873250" cy="1009650"/>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33589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913" y="1314729"/>
            <a:ext cx="11057955" cy="777025"/>
          </a:xfrm>
        </p:spPr>
        <p:txBody>
          <a:bodyPr>
            <a:noAutofit/>
          </a:bodyPr>
          <a:lstStyle/>
          <a:p>
            <a:r>
              <a:rPr lang="en-US" sz="3500" b="1" dirty="0">
                <a:solidFill>
                  <a:schemeClr val="tx2">
                    <a:satMod val="130000"/>
                  </a:schemeClr>
                </a:solidFill>
                <a:latin typeface="Arial" panose="020B0604020202020204" pitchFamily="34" charset="0"/>
                <a:cs typeface="Arial" panose="020B0604020202020204" pitchFamily="34" charset="0"/>
              </a:rPr>
              <a:t>Interpretation: causality</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173399"/>
            <a:ext cx="11057971" cy="3745092"/>
          </a:xfrm>
        </p:spPr>
        <p:txBody>
          <a:bodyPr numCol="1"/>
          <a:lstStyle/>
          <a:p>
            <a:pPr marL="82296" algn="just">
              <a:lnSpc>
                <a:spcPct val="120000"/>
              </a:lnSpc>
              <a:defRPr/>
            </a:pPr>
            <a:r>
              <a:rPr lang="en-US" sz="2700" dirty="0">
                <a:solidFill>
                  <a:schemeClr val="bg2">
                    <a:lumMod val="10000"/>
                  </a:schemeClr>
                </a:solidFill>
                <a:latin typeface="Arial" panose="020B0604020202020204" pitchFamily="34" charset="0"/>
                <a:cs typeface="Arial" panose="020B0604020202020204" pitchFamily="34" charset="0"/>
              </a:rPr>
              <a:t>The correlation coefficients give no indication of the direction of </a:t>
            </a:r>
            <a:r>
              <a:rPr lang="en-US" sz="2700" i="1" dirty="0">
                <a:solidFill>
                  <a:schemeClr val="bg2">
                    <a:lumMod val="10000"/>
                  </a:schemeClr>
                </a:solidFill>
                <a:latin typeface="Arial" panose="020B0604020202020204" pitchFamily="34" charset="0"/>
                <a:cs typeface="Arial" panose="020B0604020202020204" pitchFamily="34" charset="0"/>
              </a:rPr>
              <a:t>causality</a:t>
            </a:r>
            <a:r>
              <a:rPr lang="en-US" sz="2700" dirty="0">
                <a:solidFill>
                  <a:schemeClr val="bg2">
                    <a:lumMod val="10000"/>
                  </a:schemeClr>
                </a:solidFill>
                <a:latin typeface="Arial" panose="020B0604020202020204" pitchFamily="34" charset="0"/>
                <a:cs typeface="Arial" panose="020B0604020202020204" pitchFamily="34" charset="0"/>
              </a:rPr>
              <a:t>. So, for example, even if we can conclude that exam performance goes down as anxiety about that exam goes up, we cannot say the high exam anxiety </a:t>
            </a:r>
            <a:r>
              <a:rPr lang="en-US" sz="2700" i="1" dirty="0">
                <a:solidFill>
                  <a:schemeClr val="bg2">
                    <a:lumMod val="10000"/>
                  </a:schemeClr>
                </a:solidFill>
                <a:latin typeface="Arial" panose="020B0604020202020204" pitchFamily="34" charset="0"/>
                <a:cs typeface="Arial" panose="020B0604020202020204" pitchFamily="34" charset="0"/>
              </a:rPr>
              <a:t>causes</a:t>
            </a:r>
            <a:r>
              <a:rPr lang="en-US" sz="2700" dirty="0">
                <a:solidFill>
                  <a:schemeClr val="bg2">
                    <a:lumMod val="10000"/>
                  </a:schemeClr>
                </a:solidFill>
                <a:latin typeface="Arial" panose="020B0604020202020204" pitchFamily="34" charset="0"/>
                <a:cs typeface="Arial" panose="020B0604020202020204" pitchFamily="34" charset="0"/>
              </a:rPr>
              <a:t> bad exam performance. This caution is for two reasons:</a:t>
            </a:r>
          </a:p>
          <a:p>
            <a:pPr marL="365760" indent="-283464" algn="just">
              <a:lnSpc>
                <a:spcPct val="120000"/>
              </a:lnSpc>
              <a:buFont typeface="Wingdings 2"/>
              <a:buChar char=""/>
              <a:defRPr/>
            </a:pPr>
            <a:r>
              <a:rPr lang="en-US" sz="2700" dirty="0">
                <a:solidFill>
                  <a:schemeClr val="bg2">
                    <a:lumMod val="10000"/>
                  </a:schemeClr>
                </a:solidFill>
                <a:latin typeface="Arial" panose="020B0604020202020204" pitchFamily="34" charset="0"/>
                <a:cs typeface="Arial" panose="020B0604020202020204" pitchFamily="34" charset="0"/>
              </a:rPr>
              <a:t>the third-variable problem;</a:t>
            </a:r>
          </a:p>
          <a:p>
            <a:pPr marL="365760" indent="-283464" algn="just">
              <a:lnSpc>
                <a:spcPct val="120000"/>
              </a:lnSpc>
              <a:buFont typeface="Wingdings 2"/>
              <a:buChar char=""/>
              <a:defRPr/>
            </a:pPr>
            <a:r>
              <a:rPr lang="en-US" sz="2700" dirty="0">
                <a:solidFill>
                  <a:schemeClr val="bg2">
                    <a:lumMod val="10000"/>
                  </a:schemeClr>
                </a:solidFill>
                <a:latin typeface="Arial" panose="020B0604020202020204" pitchFamily="34" charset="0"/>
                <a:cs typeface="Arial" panose="020B0604020202020204" pitchFamily="34" charset="0"/>
              </a:rPr>
              <a:t>direction of </a:t>
            </a:r>
            <a:r>
              <a:rPr lang="en-US" sz="2700" dirty="0" smtClean="0">
                <a:solidFill>
                  <a:schemeClr val="bg2">
                    <a:lumMod val="10000"/>
                  </a:schemeClr>
                </a:solidFill>
                <a:latin typeface="Arial" panose="020B0604020202020204" pitchFamily="34" charset="0"/>
                <a:cs typeface="Arial" panose="020B0604020202020204" pitchFamily="34" charset="0"/>
              </a:rPr>
              <a:t>causality.</a:t>
            </a:r>
            <a:endParaRPr lang="ru-RU" sz="2700" dirty="0">
              <a:solidFill>
                <a:schemeClr val="bg2">
                  <a:lumMod val="10000"/>
                </a:schemeClr>
              </a:solidFill>
              <a:latin typeface="Arial" panose="020B0604020202020204" pitchFamily="34" charset="0"/>
              <a:cs typeface="Arial" panose="020B0604020202020204" pitchFamily="34" charset="0"/>
            </a:endParaRPr>
          </a:p>
          <a:p>
            <a:pPr>
              <a:lnSpc>
                <a:spcPct val="120000"/>
              </a:lnSpc>
              <a:spcBef>
                <a:spcPct val="20000"/>
              </a:spcBef>
            </a:pPr>
            <a:endParaRPr lang="ru-RU" sz="2700" dirty="0" smtClean="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3261812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913" y="1347387"/>
            <a:ext cx="11057955" cy="777025"/>
          </a:xfrm>
        </p:spPr>
        <p:txBody>
          <a:bodyPr>
            <a:noAutofit/>
          </a:bodyPr>
          <a:lstStyle/>
          <a:p>
            <a:r>
              <a:rPr lang="en-US" sz="3500" b="1" dirty="0">
                <a:solidFill>
                  <a:schemeClr val="tx2">
                    <a:satMod val="130000"/>
                  </a:schemeClr>
                </a:solidFill>
                <a:latin typeface="Arial" panose="020B0604020202020204" pitchFamily="34" charset="0"/>
                <a:cs typeface="Arial" panose="020B0604020202020204" pitchFamily="34" charset="0"/>
              </a:rPr>
              <a:t>Using R2 for interpretation</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173399"/>
            <a:ext cx="11057971" cy="3745092"/>
          </a:xfrm>
        </p:spPr>
        <p:txBody>
          <a:bodyPr numCol="1"/>
          <a:lstStyle/>
          <a:p>
            <a:pPr marL="80963" algn="just">
              <a:lnSpc>
                <a:spcPct val="150000"/>
              </a:lnSpc>
              <a:spcBef>
                <a:spcPts val="0"/>
              </a:spcBef>
            </a:pPr>
            <a:r>
              <a:rPr lang="en-US" sz="2600" dirty="0" smtClean="0">
                <a:solidFill>
                  <a:schemeClr val="bg2">
                    <a:lumMod val="10000"/>
                  </a:schemeClr>
                </a:solidFill>
              </a:rPr>
              <a:t>	</a:t>
            </a:r>
            <a:r>
              <a:rPr lang="en-US" sz="2700" dirty="0" smtClean="0">
                <a:solidFill>
                  <a:schemeClr val="bg2">
                    <a:lumMod val="10000"/>
                  </a:schemeClr>
                </a:solidFill>
                <a:latin typeface="Arial" panose="020B0604020202020204" pitchFamily="34" charset="0"/>
                <a:cs typeface="Arial" panose="020B0604020202020204" pitchFamily="34" charset="0"/>
              </a:rPr>
              <a:t>R</a:t>
            </a:r>
            <a:r>
              <a:rPr lang="en-US" sz="2700" baseline="30000" dirty="0" smtClean="0">
                <a:solidFill>
                  <a:schemeClr val="bg2">
                    <a:lumMod val="10000"/>
                  </a:schemeClr>
                </a:solidFill>
                <a:latin typeface="Arial" panose="020B0604020202020204" pitchFamily="34" charset="0"/>
                <a:cs typeface="Arial" panose="020B0604020202020204" pitchFamily="34" charset="0"/>
              </a:rPr>
              <a:t>2</a:t>
            </a:r>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 coefficient of determination is calculated as squared correlation coefficient. It’s a measure of the amount of variability in one variable that is explained by the other.</a:t>
            </a: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31247266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431461"/>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Rank correlation coefficients</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232701"/>
            <a:ext cx="11057971" cy="3745092"/>
          </a:xfrm>
        </p:spPr>
        <p:txBody>
          <a:bodyPr numCol="1"/>
          <a:lstStyle/>
          <a:p>
            <a:pPr marL="342900" indent="-342900" algn="just">
              <a:spcBef>
                <a:spcPts val="0"/>
              </a:spcBef>
              <a:spcAft>
                <a:spcPts val="1800"/>
              </a:spcAft>
              <a:buFont typeface="Arial" panose="020B0604020202020204" pitchFamily="34" charset="0"/>
              <a:buChar char="•"/>
            </a:pPr>
            <a:r>
              <a:rPr lang="en-US" sz="2700" dirty="0">
                <a:solidFill>
                  <a:schemeClr val="bg2">
                    <a:lumMod val="10000"/>
                  </a:schemeClr>
                </a:solidFill>
                <a:latin typeface="Arial" panose="020B0604020202020204" pitchFamily="34" charset="0"/>
                <a:cs typeface="Arial" panose="020B0604020202020204" pitchFamily="34" charset="0"/>
              </a:rPr>
              <a:t>Are used to evaluate the relationship between ordinal </a:t>
            </a:r>
            <a:r>
              <a:rPr lang="en-US" sz="2700" dirty="0" smtClean="0">
                <a:solidFill>
                  <a:schemeClr val="bg2">
                    <a:lumMod val="10000"/>
                  </a:schemeClr>
                </a:solidFill>
                <a:latin typeface="Arial" panose="020B0604020202020204" pitchFamily="34" charset="0"/>
                <a:cs typeface="Arial" panose="020B0604020202020204" pitchFamily="34" charset="0"/>
              </a:rPr>
              <a:t>variables </a:t>
            </a:r>
            <a:r>
              <a:rPr lang="en-US" sz="2700" dirty="0">
                <a:solidFill>
                  <a:schemeClr val="bg2">
                    <a:lumMod val="10000"/>
                  </a:schemeClr>
                </a:solidFill>
                <a:latin typeface="Arial" panose="020B0604020202020204" pitchFamily="34" charset="0"/>
                <a:cs typeface="Arial" panose="020B0604020202020204" pitchFamily="34" charset="0"/>
              </a:rPr>
              <a:t>or internal variables that are not normally distributed.</a:t>
            </a:r>
          </a:p>
          <a:p>
            <a:pPr marL="342900" indent="-342900" algn="just">
              <a:spcBef>
                <a:spcPts val="0"/>
              </a:spcBef>
              <a:spcAft>
                <a:spcPts val="1800"/>
              </a:spcAft>
              <a:buFont typeface="Arial" panose="020B0604020202020204" pitchFamily="34" charset="0"/>
              <a:buChar char="•"/>
            </a:pPr>
            <a:r>
              <a:rPr lang="en-US" sz="2700" dirty="0">
                <a:solidFill>
                  <a:schemeClr val="bg2">
                    <a:lumMod val="10000"/>
                  </a:schemeClr>
                </a:solidFill>
                <a:latin typeface="Arial" panose="020B0604020202020204" pitchFamily="34" charset="0"/>
                <a:cs typeface="Arial" panose="020B0604020202020204" pitchFamily="34" charset="0"/>
              </a:rPr>
              <a:t>To calculate the coefficient the ranks of the values are used.</a:t>
            </a:r>
          </a:p>
          <a:p>
            <a:pPr marL="342900" indent="-342900" algn="just">
              <a:spcBef>
                <a:spcPts val="0"/>
              </a:spcBef>
              <a:spcAft>
                <a:spcPts val="1800"/>
              </a:spcAft>
              <a:buFont typeface="Arial" panose="020B0604020202020204" pitchFamily="34" charset="0"/>
              <a:buChar char="•"/>
            </a:pPr>
            <a:r>
              <a:rPr lang="en-US" sz="2700" dirty="0">
                <a:solidFill>
                  <a:schemeClr val="bg2">
                    <a:lumMod val="10000"/>
                  </a:schemeClr>
                </a:solidFill>
                <a:latin typeface="Arial" panose="020B0604020202020204" pitchFamily="34" charset="0"/>
                <a:cs typeface="Arial" panose="020B0604020202020204" pitchFamily="34" charset="0"/>
              </a:rPr>
              <a:t>There are two most popular rank correlation coefficients: Spearmen’s and Kendall’s. </a:t>
            </a:r>
          </a:p>
          <a:p>
            <a:pPr marL="342900" indent="-342900" algn="just">
              <a:spcBef>
                <a:spcPts val="0"/>
              </a:spcBef>
              <a:spcAft>
                <a:spcPts val="1800"/>
              </a:spcAft>
              <a:buFont typeface="Arial" panose="020B0604020202020204" pitchFamily="34" charset="0"/>
              <a:buChar char="•"/>
            </a:pPr>
            <a:r>
              <a:rPr lang="en-US" sz="2700" dirty="0" smtClean="0">
                <a:solidFill>
                  <a:schemeClr val="bg2">
                    <a:lumMod val="10000"/>
                  </a:schemeClr>
                </a:solidFill>
                <a:latin typeface="Arial" panose="020B0604020202020204" pitchFamily="34" charset="0"/>
                <a:cs typeface="Arial" panose="020B0604020202020204" pitchFamily="34" charset="0"/>
              </a:rPr>
              <a:t>Kendall’s coefficient should be selected if </a:t>
            </a:r>
            <a:r>
              <a:rPr lang="en-US" sz="2700" dirty="0">
                <a:solidFill>
                  <a:schemeClr val="bg2">
                    <a:lumMod val="10000"/>
                  </a:schemeClr>
                </a:solidFill>
                <a:latin typeface="Arial" panose="020B0604020202020204" pitchFamily="34" charset="0"/>
                <a:cs typeface="Arial" panose="020B0604020202020204" pitchFamily="34" charset="0"/>
              </a:rPr>
              <a:t>we have </a:t>
            </a:r>
            <a:r>
              <a:rPr lang="en-US" sz="2700" dirty="0" smtClean="0">
                <a:solidFill>
                  <a:schemeClr val="bg2">
                    <a:lumMod val="10000"/>
                  </a:schemeClr>
                </a:solidFill>
                <a:latin typeface="Arial" panose="020B0604020202020204" pitchFamily="34" charset="0"/>
                <a:cs typeface="Arial" panose="020B0604020202020204" pitchFamily="34" charset="0"/>
              </a:rPr>
              <a:t>many tied </a:t>
            </a:r>
            <a:r>
              <a:rPr lang="en-US" sz="2700" dirty="0">
                <a:solidFill>
                  <a:schemeClr val="bg2">
                    <a:lumMod val="10000"/>
                  </a:schemeClr>
                </a:solidFill>
                <a:latin typeface="Arial" panose="020B0604020202020204" pitchFamily="34" charset="0"/>
                <a:cs typeface="Arial" panose="020B0604020202020204" pitchFamily="34" charset="0"/>
              </a:rPr>
              <a:t>ranks</a:t>
            </a:r>
            <a:r>
              <a:rPr lang="en-US" sz="2700" dirty="0" smtClean="0">
                <a:solidFill>
                  <a:schemeClr val="bg2">
                    <a:lumMod val="10000"/>
                  </a:schemeClr>
                </a:solidFill>
                <a:latin typeface="Arial" panose="020B0604020202020204" pitchFamily="34" charset="0"/>
                <a:cs typeface="Arial" panose="020B0604020202020204" pitchFamily="34" charset="0"/>
              </a:rPr>
              <a:t>. If the majority of values are unique we select Spearmen’s coefficient.</a:t>
            </a: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4209289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000" b="1" dirty="0">
                <a:solidFill>
                  <a:schemeClr val="tx2">
                    <a:satMod val="130000"/>
                  </a:schemeClr>
                </a:solidFill>
                <a:latin typeface="Arial" panose="020B0604020202020204" pitchFamily="34" charset="0"/>
                <a:cs typeface="Arial" panose="020B0604020202020204" pitchFamily="34" charset="0"/>
              </a:rPr>
              <a:t>Contingency table with frequencies and row percentages</a:t>
            </a:r>
            <a:endParaRPr lang="ru-RU" sz="30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8" name="Рисунок 7"/>
          <p:cNvPicPr>
            <a:picLocks noChangeAspect="1"/>
          </p:cNvPicPr>
          <p:nvPr/>
        </p:nvPicPr>
        <p:blipFill rotWithShape="1">
          <a:blip r:embed="rId2"/>
          <a:srcRect r="24261"/>
          <a:stretch/>
        </p:blipFill>
        <p:spPr>
          <a:xfrm>
            <a:off x="3054534" y="2085999"/>
            <a:ext cx="7281452" cy="4627593"/>
          </a:xfrm>
          <a:prstGeom prst="rect">
            <a:avLst/>
          </a:prstGeom>
        </p:spPr>
      </p:pic>
    </p:spTree>
    <p:extLst>
      <p:ext uri="{BB962C8B-B14F-4D97-AF65-F5344CB8AC3E}">
        <p14:creationId xmlns:p14="http://schemas.microsoft.com/office/powerpoint/2010/main" val="13494277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Spearman’s rho correlation coefficient</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47003"/>
            <a:ext cx="11057971" cy="3745092"/>
          </a:xfrm>
        </p:spPr>
        <p:txBody>
          <a:bodyPr numCol="1"/>
          <a:lstStyle/>
          <a:p>
            <a:pPr algn="just">
              <a:spcBef>
                <a:spcPct val="20000"/>
              </a:spcBef>
              <a:defRPr/>
            </a:pPr>
            <a:r>
              <a:rPr lang="en-US" sz="2400" dirty="0" smtClean="0">
                <a:solidFill>
                  <a:schemeClr val="bg2">
                    <a:lumMod val="10000"/>
                  </a:schemeClr>
                </a:solidFill>
              </a:rPr>
              <a:t>	</a:t>
            </a:r>
            <a:r>
              <a:rPr lang="en-US" sz="2700" dirty="0" smtClean="0">
                <a:solidFill>
                  <a:schemeClr val="bg2">
                    <a:lumMod val="10000"/>
                  </a:schemeClr>
                </a:solidFill>
                <a:latin typeface="Arial" panose="020B0604020202020204" pitchFamily="34" charset="0"/>
                <a:cs typeface="Arial" panose="020B0604020202020204" pitchFamily="34" charset="0"/>
              </a:rPr>
              <a:t>Could </a:t>
            </a:r>
            <a:r>
              <a:rPr lang="en-US" sz="2700" dirty="0">
                <a:solidFill>
                  <a:schemeClr val="bg2">
                    <a:lumMod val="10000"/>
                  </a:schemeClr>
                </a:solidFill>
                <a:latin typeface="Arial" panose="020B0604020202020204" pitchFamily="34" charset="0"/>
                <a:cs typeface="Arial" panose="020B0604020202020204" pitchFamily="34" charset="0"/>
              </a:rPr>
              <a:t>be calculated for non-normally distributed </a:t>
            </a:r>
            <a:r>
              <a:rPr lang="en-US" sz="2700" dirty="0" smtClean="0">
                <a:solidFill>
                  <a:schemeClr val="bg2">
                    <a:lumMod val="10000"/>
                  </a:schemeClr>
                </a:solidFill>
                <a:latin typeface="Arial" panose="020B0604020202020204" pitchFamily="34" charset="0"/>
                <a:cs typeface="Arial" panose="020B0604020202020204" pitchFamily="34" charset="0"/>
              </a:rPr>
              <a:t>variables</a:t>
            </a:r>
            <a:r>
              <a:rPr lang="ru-RU" sz="2700" dirty="0" smtClean="0">
                <a:solidFill>
                  <a:schemeClr val="bg2">
                    <a:lumMod val="10000"/>
                  </a:schemeClr>
                </a:solidFill>
                <a:latin typeface="Arial" panose="020B0604020202020204" pitchFamily="34" charset="0"/>
                <a:cs typeface="Arial" panose="020B0604020202020204" pitchFamily="34" charset="0"/>
              </a:rPr>
              <a:t>, </a:t>
            </a:r>
            <a:r>
              <a:rPr lang="en-US" sz="2700" dirty="0" smtClean="0">
                <a:solidFill>
                  <a:schemeClr val="bg2">
                    <a:lumMod val="10000"/>
                  </a:schemeClr>
                </a:solidFill>
                <a:latin typeface="Arial" panose="020B0604020202020204" pitchFamily="34" charset="0"/>
                <a:cs typeface="Arial" panose="020B0604020202020204" pitchFamily="34" charset="0"/>
              </a:rPr>
              <a:t>ordinal variables or where </a:t>
            </a:r>
            <a:r>
              <a:rPr lang="en-US" sz="2700" dirty="0">
                <a:solidFill>
                  <a:schemeClr val="bg2">
                    <a:lumMod val="10000"/>
                  </a:schemeClr>
                </a:solidFill>
                <a:latin typeface="Arial" panose="020B0604020202020204" pitchFamily="34" charset="0"/>
                <a:cs typeface="Arial" panose="020B0604020202020204" pitchFamily="34" charset="0"/>
              </a:rPr>
              <a:t>the relationship is not linear. First the scores should be ranked. Is appropriate where you have no more than one or two tied ranks.</a:t>
            </a:r>
            <a:endParaRPr lang="ru-RU" sz="2700" dirty="0">
              <a:solidFill>
                <a:schemeClr val="bg2">
                  <a:lumMod val="10000"/>
                </a:schemeClr>
              </a:solidFill>
              <a:latin typeface="Arial" panose="020B0604020202020204" pitchFamily="34" charset="0"/>
              <a:cs typeface="Arial" panose="020B0604020202020204" pitchFamily="34" charset="0"/>
            </a:endParaRPr>
          </a:p>
          <a:p>
            <a:pPr algn="just">
              <a:spcBef>
                <a:spcPct val="20000"/>
              </a:spcBef>
              <a:defRPr/>
            </a:pPr>
            <a:r>
              <a:rPr lang="ru-RU" sz="2400" dirty="0" smtClean="0">
                <a:solidFill>
                  <a:schemeClr val="bg2">
                    <a:lumMod val="10000"/>
                  </a:schemeClr>
                </a:solidFill>
              </a:rPr>
              <a:t>	</a:t>
            </a:r>
            <a:endParaRPr lang="en-US" sz="2400" dirty="0" smtClean="0">
              <a:solidFill>
                <a:schemeClr val="bg2">
                  <a:lumMod val="10000"/>
                </a:schemeClr>
              </a:solidFill>
            </a:endParaRPr>
          </a:p>
          <a:p>
            <a:pPr algn="just">
              <a:spcBef>
                <a:spcPct val="20000"/>
              </a:spcBef>
              <a:defRPr/>
            </a:pPr>
            <a:endParaRPr lang="en-US" sz="2400" dirty="0">
              <a:solidFill>
                <a:schemeClr val="bg2">
                  <a:lumMod val="10000"/>
                </a:schemeClr>
              </a:solidFill>
            </a:endParaRPr>
          </a:p>
          <a:p>
            <a:pPr>
              <a:spcBef>
                <a:spcPct val="20000"/>
              </a:spcBef>
              <a:buClr>
                <a:schemeClr val="accent1"/>
              </a:buClr>
            </a:pPr>
            <a:endParaRPr lang="ru-RU" sz="2400" dirty="0">
              <a:solidFill>
                <a:schemeClr val="bg2">
                  <a:lumMod val="10000"/>
                </a:schemeClr>
              </a:solidFill>
            </a:endParaRPr>
          </a:p>
          <a:p>
            <a:pPr marL="514350" indent="-514350" algn="just">
              <a:spcAft>
                <a:spcPts val="1200"/>
              </a:spcAft>
              <a:buFont typeface="Wingdings 2" pitchFamily="18" charset="2"/>
              <a:buAutoNum type="arabicPeriod"/>
            </a:pPr>
            <a:endParaRPr lang="ru-RU" sz="2400" dirty="0">
              <a:solidFill>
                <a:schemeClr val="bg2">
                  <a:lumMod val="10000"/>
                </a:schemeClr>
              </a:solidFill>
            </a:endParaRPr>
          </a:p>
          <a:p>
            <a:pPr marL="6350" indent="-6350" algn="just">
              <a:defRPr/>
            </a:pPr>
            <a:endParaRPr lang="en-US" sz="2400" dirty="0">
              <a:solidFill>
                <a:schemeClr val="bg2">
                  <a:lumMod val="10000"/>
                </a:schemeClr>
              </a:solidFill>
            </a:endParaRPr>
          </a:p>
          <a:p>
            <a:pPr marL="6350" indent="-6350" algn="just">
              <a:defRPr/>
            </a:pPr>
            <a:endParaRPr lang="ru-RU" sz="2400" dirty="0">
              <a:latin typeface="Arial" pitchFamily="34" charset="0"/>
              <a:cs typeface="Arial" pitchFamily="34" charset="0"/>
            </a:endParaRPr>
          </a:p>
          <a:p>
            <a:pPr algn="just"/>
            <a:endParaRPr lang="ru-RU" sz="2400" dirty="0">
              <a:solidFill>
                <a:schemeClr val="bg2">
                  <a:lumMod val="10000"/>
                </a:schemeClr>
              </a:solidFill>
            </a:endParaRPr>
          </a:p>
          <a:p>
            <a:pPr algn="just">
              <a:spcBef>
                <a:spcPts val="0"/>
              </a:spcBef>
            </a:pP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7" name="Picture 2" descr="rank correlation coefficient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083" y="4283119"/>
            <a:ext cx="4536504" cy="1694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6119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Spearman’s correlation coefficient</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9" name="Picture 4" descr="Картинки по запросу &quot;tied ranks exampl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175" y="2261601"/>
            <a:ext cx="8523081" cy="4400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0677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Tied ranks</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7" name="Picture 4" descr="Картинки по запросу &quot;tied ranks example&quot;"/>
          <p:cNvPicPr>
            <a:picLocks noChangeAspect="1" noChangeArrowheads="1"/>
          </p:cNvPicPr>
          <p:nvPr/>
        </p:nvPicPr>
        <p:blipFill rotWithShape="1">
          <a:blip r:embed="rId2">
            <a:grayscl/>
            <a:extLst>
              <a:ext uri="{28A0092B-C50C-407E-A947-70E740481C1C}">
                <a14:useLocalDpi xmlns:a14="http://schemas.microsoft.com/office/drawing/2010/main" val="0"/>
              </a:ext>
            </a:extLst>
          </a:blip>
          <a:srcRect r="29705" b="33226"/>
          <a:stretch/>
        </p:blipFill>
        <p:spPr bwMode="auto">
          <a:xfrm>
            <a:off x="2089596" y="2275256"/>
            <a:ext cx="8311703" cy="4263051"/>
          </a:xfrm>
          <a:prstGeom prst="rect">
            <a:avLst/>
          </a:prstGeom>
          <a:noFill/>
          <a:extLst>
            <a:ext uri="{909E8E84-426E-40DD-AFC4-6F175D3DCCD1}">
              <a14:hiddenFill xmlns:a14="http://schemas.microsoft.com/office/drawing/2010/main">
                <a:solidFill>
                  <a:srgbClr val="FFFFFF"/>
                </a:solidFill>
              </a14:hiddenFill>
            </a:ext>
          </a:extLst>
        </p:spPr>
      </p:pic>
      <p:sp>
        <p:nvSpPr>
          <p:cNvPr id="8" name="Овал 7"/>
          <p:cNvSpPr/>
          <p:nvPr/>
        </p:nvSpPr>
        <p:spPr>
          <a:xfrm>
            <a:off x="4865250" y="3525354"/>
            <a:ext cx="870011" cy="507169"/>
          </a:xfrm>
          <a:prstGeom prst="ellipse">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ru-RU"/>
          </a:p>
        </p:txBody>
      </p:sp>
      <p:sp>
        <p:nvSpPr>
          <p:cNvPr id="10" name="Овал 9"/>
          <p:cNvSpPr/>
          <p:nvPr/>
        </p:nvSpPr>
        <p:spPr>
          <a:xfrm>
            <a:off x="4881579" y="5514466"/>
            <a:ext cx="870011" cy="507169"/>
          </a:xfrm>
          <a:prstGeom prst="ellipse">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2739444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Kendall’s tau correlation coefficient</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79662"/>
            <a:ext cx="11057971" cy="3745092"/>
          </a:xfrm>
        </p:spPr>
        <p:txBody>
          <a:bodyPr numCol="1"/>
          <a:lstStyle/>
          <a:p>
            <a:pPr marL="82296" algn="just">
              <a:lnSpc>
                <a:spcPct val="150000"/>
              </a:lnSpc>
              <a:defRPr/>
            </a:pPr>
            <a:r>
              <a:rPr lang="ru-RU" sz="2400" dirty="0" smtClean="0">
                <a:solidFill>
                  <a:schemeClr val="bg2">
                    <a:lumMod val="10000"/>
                  </a:schemeClr>
                </a:solidFill>
              </a:rPr>
              <a:t>	</a:t>
            </a:r>
            <a:r>
              <a:rPr lang="en-US" sz="2700" dirty="0">
                <a:solidFill>
                  <a:schemeClr val="bg2">
                    <a:lumMod val="10000"/>
                  </a:schemeClr>
                </a:solidFill>
                <a:latin typeface="Arial" panose="020B0604020202020204" pitchFamily="34" charset="0"/>
                <a:cs typeface="Arial" panose="020B0604020202020204" pitchFamily="34" charset="0"/>
              </a:rPr>
              <a:t>Kendall’s tau is another non-parametric correlation and it should be used when you have a small data set with a large number of tied ranks. This means that if you rank all of the scores and many scores have the same rank, Kendall’s tau should be used. </a:t>
            </a:r>
            <a:r>
              <a:rPr lang="en-US" sz="2700" dirty="0" smtClean="0">
                <a:solidFill>
                  <a:schemeClr val="bg2">
                    <a:lumMod val="10000"/>
                  </a:schemeClr>
                </a:solidFill>
                <a:latin typeface="Arial" panose="020B0604020202020204" pitchFamily="34" charset="0"/>
                <a:cs typeface="Arial" panose="020B0604020202020204" pitchFamily="34" charset="0"/>
              </a:rPr>
              <a:t>It </a:t>
            </a:r>
            <a:r>
              <a:rPr lang="en-US" sz="2700" dirty="0">
                <a:solidFill>
                  <a:schemeClr val="bg2">
                    <a:lumMod val="10000"/>
                  </a:schemeClr>
                </a:solidFill>
                <a:latin typeface="Arial" panose="020B0604020202020204" pitchFamily="34" charset="0"/>
                <a:cs typeface="Arial" panose="020B0604020202020204" pitchFamily="34" charset="0"/>
              </a:rPr>
              <a:t>represents the degree of concordance between two columns of ranked data.</a:t>
            </a:r>
          </a:p>
          <a:p>
            <a:pPr marL="6350" indent="-6350" algn="just">
              <a:lnSpc>
                <a:spcPct val="150000"/>
              </a:lnSpc>
              <a:defRPr/>
            </a:pPr>
            <a:endParaRPr lang="en-US" sz="2400" dirty="0">
              <a:solidFill>
                <a:schemeClr val="bg2">
                  <a:lumMod val="10000"/>
                </a:schemeClr>
              </a:solidFill>
            </a:endParaRPr>
          </a:p>
          <a:p>
            <a:pPr marL="6350" indent="-6350" algn="just">
              <a:lnSpc>
                <a:spcPct val="150000"/>
              </a:lnSpc>
              <a:defRPr/>
            </a:pPr>
            <a:endParaRPr lang="ru-RU" sz="2400" dirty="0">
              <a:latin typeface="Arial" pitchFamily="34" charset="0"/>
              <a:cs typeface="Arial" pitchFamily="34" charset="0"/>
            </a:endParaRPr>
          </a:p>
          <a:p>
            <a:pPr algn="just"/>
            <a:endParaRPr lang="ru-RU" sz="2400" dirty="0">
              <a:solidFill>
                <a:schemeClr val="bg2">
                  <a:lumMod val="10000"/>
                </a:schemeClr>
              </a:solidFill>
            </a:endParaRPr>
          </a:p>
          <a:p>
            <a:pPr algn="just">
              <a:spcBef>
                <a:spcPts val="0"/>
              </a:spcBef>
            </a:pP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16663604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Kendall’s tau</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79662"/>
            <a:ext cx="11057971" cy="3745092"/>
          </a:xfrm>
        </p:spPr>
        <p:txBody>
          <a:bodyPr numCol="1"/>
          <a:lstStyle/>
          <a:p>
            <a:pPr algn="just">
              <a:spcBef>
                <a:spcPct val="20000"/>
              </a:spcBef>
              <a:defRPr/>
            </a:pPr>
            <a:r>
              <a:rPr lang="ru-RU" sz="2400" dirty="0" smtClean="0">
                <a:solidFill>
                  <a:schemeClr val="bg2">
                    <a:lumMod val="10000"/>
                  </a:schemeClr>
                </a:solidFill>
              </a:rPr>
              <a:t>	</a:t>
            </a:r>
            <a:endParaRPr lang="ru-RU" sz="2400" dirty="0">
              <a:solidFill>
                <a:schemeClr val="bg2">
                  <a:lumMod val="10000"/>
                </a:schemeClr>
              </a:solidFill>
            </a:endParaRPr>
          </a:p>
          <a:p>
            <a:pPr marL="514350" indent="-514350" algn="just">
              <a:spcAft>
                <a:spcPts val="1200"/>
              </a:spcAft>
              <a:buFont typeface="Wingdings 2" pitchFamily="18" charset="2"/>
              <a:buAutoNum type="arabicPeriod"/>
            </a:pPr>
            <a:endParaRPr lang="en-US" sz="2400" dirty="0" smtClean="0">
              <a:solidFill>
                <a:schemeClr val="bg2">
                  <a:lumMod val="10000"/>
                </a:schemeClr>
              </a:solidFill>
            </a:endParaRPr>
          </a:p>
          <a:p>
            <a:pPr marL="514350" indent="-514350" algn="just">
              <a:spcAft>
                <a:spcPts val="1200"/>
              </a:spcAft>
              <a:buFont typeface="Wingdings 2" pitchFamily="18" charset="2"/>
              <a:buAutoNum type="arabicPeriod"/>
            </a:pPr>
            <a:endParaRPr lang="ru-RU" sz="2400" dirty="0">
              <a:solidFill>
                <a:schemeClr val="bg2">
                  <a:lumMod val="10000"/>
                </a:schemeClr>
              </a:solidFill>
            </a:endParaRPr>
          </a:p>
          <a:p>
            <a:pPr marL="82296" algn="just">
              <a:defRPr/>
            </a:pPr>
            <a:r>
              <a:rPr lang="en-US" sz="2700" dirty="0" smtClean="0">
                <a:solidFill>
                  <a:schemeClr val="bg2">
                    <a:lumMod val="10000"/>
                  </a:schemeClr>
                </a:solidFill>
                <a:latin typeface="Arial" panose="020B0604020202020204" pitchFamily="34" charset="0"/>
                <a:cs typeface="Arial" panose="020B0604020202020204" pitchFamily="34" charset="0"/>
              </a:rPr>
              <a:t>C – number of concordant pairs</a:t>
            </a:r>
          </a:p>
          <a:p>
            <a:pPr marL="82296" algn="just">
              <a:defRPr/>
            </a:pPr>
            <a:r>
              <a:rPr lang="en-US" sz="2700" dirty="0" smtClean="0">
                <a:solidFill>
                  <a:schemeClr val="bg2">
                    <a:lumMod val="10000"/>
                  </a:schemeClr>
                </a:solidFill>
                <a:latin typeface="Arial" panose="020B0604020202020204" pitchFamily="34" charset="0"/>
                <a:cs typeface="Arial" panose="020B0604020202020204" pitchFamily="34" charset="0"/>
              </a:rPr>
              <a:t>D – number of discordant pairs</a:t>
            </a:r>
          </a:p>
          <a:p>
            <a:pPr marL="6350" indent="-6350" algn="just">
              <a:defRPr/>
            </a:pPr>
            <a:endParaRPr lang="en-US" sz="2700" dirty="0">
              <a:solidFill>
                <a:schemeClr val="bg2">
                  <a:lumMod val="10000"/>
                </a:schemeClr>
              </a:solidFill>
              <a:latin typeface="Arial" panose="020B0604020202020204" pitchFamily="34" charset="0"/>
              <a:cs typeface="Arial" panose="020B0604020202020204" pitchFamily="34" charset="0"/>
            </a:endParaRPr>
          </a:p>
          <a:p>
            <a:pPr marL="6350" indent="-6350" algn="just">
              <a:defRPr/>
            </a:pPr>
            <a:endParaRPr lang="ru-RU" sz="2400" dirty="0">
              <a:latin typeface="Arial" pitchFamily="34" charset="0"/>
              <a:cs typeface="Arial" pitchFamily="34" charset="0"/>
            </a:endParaRPr>
          </a:p>
          <a:p>
            <a:pPr algn="just"/>
            <a:endParaRPr lang="ru-RU" sz="2400" dirty="0">
              <a:solidFill>
                <a:schemeClr val="bg2">
                  <a:lumMod val="10000"/>
                </a:schemeClr>
              </a:solidFill>
            </a:endParaRPr>
          </a:p>
          <a:p>
            <a:pPr algn="just">
              <a:spcBef>
                <a:spcPts val="0"/>
              </a:spcBef>
            </a:pP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8" name="Рисунок 7"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t="18518" r="-1037" b="25927"/>
          <a:stretch/>
        </p:blipFill>
        <p:spPr>
          <a:xfrm>
            <a:off x="3366060" y="2379662"/>
            <a:ext cx="5787663" cy="1400241"/>
          </a:xfrm>
          <a:prstGeom prst="rect">
            <a:avLst/>
          </a:prstGeom>
        </p:spPr>
      </p:pic>
    </p:spTree>
    <p:extLst>
      <p:ext uri="{BB962C8B-B14F-4D97-AF65-F5344CB8AC3E}">
        <p14:creationId xmlns:p14="http://schemas.microsoft.com/office/powerpoint/2010/main" val="195607038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Kendall’s tau</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9" name="Рисунок 8"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716" y="2224815"/>
            <a:ext cx="6699095" cy="4389851"/>
          </a:xfrm>
          <a:prstGeom prst="rect">
            <a:avLst/>
          </a:prstGeom>
        </p:spPr>
      </p:pic>
    </p:spTree>
    <p:extLst>
      <p:ext uri="{BB962C8B-B14F-4D97-AF65-F5344CB8AC3E}">
        <p14:creationId xmlns:p14="http://schemas.microsoft.com/office/powerpoint/2010/main" val="11212759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Kendall’s tau</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7" name="Рисунок 6"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034" y="2224815"/>
            <a:ext cx="6534458" cy="4302901"/>
          </a:xfrm>
          <a:prstGeom prst="rect">
            <a:avLst/>
          </a:prstGeom>
        </p:spPr>
      </p:pic>
    </p:spTree>
    <p:extLst>
      <p:ext uri="{BB962C8B-B14F-4D97-AF65-F5344CB8AC3E}">
        <p14:creationId xmlns:p14="http://schemas.microsoft.com/office/powerpoint/2010/main" val="8824481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398803"/>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Comparing correlation coefficients</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graphicFrame>
        <p:nvGraphicFramePr>
          <p:cNvPr id="7" name="Таблица 6"/>
          <p:cNvGraphicFramePr>
            <a:graphicFrameLocks noGrp="1"/>
          </p:cNvGraphicFramePr>
          <p:nvPr>
            <p:extLst>
              <p:ext uri="{D42A27DB-BD31-4B8C-83A1-F6EECF244321}">
                <p14:modId xmlns:p14="http://schemas.microsoft.com/office/powerpoint/2010/main" val="3358071577"/>
              </p:ext>
            </p:extLst>
          </p:nvPr>
        </p:nvGraphicFramePr>
        <p:xfrm>
          <a:off x="1024135" y="2416630"/>
          <a:ext cx="10181478" cy="3413760"/>
        </p:xfrm>
        <a:graphic>
          <a:graphicData uri="http://schemas.openxmlformats.org/drawingml/2006/table">
            <a:tbl>
              <a:tblPr firstRow="1" bandRow="1">
                <a:tableStyleId>{073A0DAA-6AF3-43AB-8588-CEC1D06C72B9}</a:tableStyleId>
              </a:tblPr>
              <a:tblGrid>
                <a:gridCol w="3597368">
                  <a:extLst>
                    <a:ext uri="{9D8B030D-6E8A-4147-A177-3AD203B41FA5}">
                      <a16:colId xmlns:a16="http://schemas.microsoft.com/office/drawing/2014/main" val="3516860460"/>
                    </a:ext>
                  </a:extLst>
                </a:gridCol>
                <a:gridCol w="6584110">
                  <a:extLst>
                    <a:ext uri="{9D8B030D-6E8A-4147-A177-3AD203B41FA5}">
                      <a16:colId xmlns:a16="http://schemas.microsoft.com/office/drawing/2014/main" val="3720095699"/>
                    </a:ext>
                  </a:extLst>
                </a:gridCol>
              </a:tblGrid>
              <a:tr h="3672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500" kern="1200" dirty="0" smtClean="0">
                          <a:latin typeface="Arial" panose="020B0604020202020204" pitchFamily="34" charset="0"/>
                          <a:cs typeface="Arial" panose="020B0604020202020204" pitchFamily="34" charset="0"/>
                        </a:rPr>
                        <a:t>Correlation coefficient</a:t>
                      </a:r>
                      <a:endParaRPr lang="ru-RU" sz="2500" b="0" i="0" kern="1200" dirty="0">
                        <a:solidFill>
                          <a:schemeClr val="bg2">
                            <a:lumMod val="10000"/>
                          </a:schemeClr>
                        </a:solidFill>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500" kern="1200" dirty="0" smtClean="0">
                          <a:latin typeface="Arial" panose="020B0604020202020204" pitchFamily="34" charset="0"/>
                          <a:cs typeface="Arial" panose="020B0604020202020204" pitchFamily="34" charset="0"/>
                        </a:rPr>
                        <a:t>Variables</a:t>
                      </a:r>
                      <a:endParaRPr lang="ru-RU" sz="2500" b="0" i="0" kern="1200" dirty="0">
                        <a:solidFill>
                          <a:schemeClr val="bg2">
                            <a:lumMod val="10000"/>
                          </a:schemeClr>
                        </a:solidFill>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9423666"/>
                  </a:ext>
                </a:extLst>
              </a:tr>
              <a:tr h="62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kern="1200" dirty="0" smtClean="0">
                          <a:latin typeface="Arial" panose="020B0604020202020204" pitchFamily="34" charset="0"/>
                          <a:cs typeface="Arial" panose="020B0604020202020204" pitchFamily="34" charset="0"/>
                        </a:rPr>
                        <a:t>Pearson’s correlation coefficient</a:t>
                      </a:r>
                      <a:r>
                        <a:rPr lang="ru-RU" sz="2500" kern="1200" dirty="0" smtClean="0">
                          <a:latin typeface="Arial" panose="020B0604020202020204" pitchFamily="34" charset="0"/>
                          <a:cs typeface="Arial" panose="020B0604020202020204" pitchFamily="34" charset="0"/>
                        </a:rPr>
                        <a:t> </a:t>
                      </a:r>
                      <a:endParaRPr lang="ru-RU" sz="2500" b="0" i="0" kern="1200" dirty="0">
                        <a:solidFill>
                          <a:schemeClr val="bg2">
                            <a:lumMod val="10000"/>
                          </a:schemeClr>
                        </a:solidFill>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500" kern="1200" dirty="0" smtClean="0">
                          <a:latin typeface="Arial" panose="020B0604020202020204" pitchFamily="34" charset="0"/>
                          <a:cs typeface="Arial" panose="020B0604020202020204" pitchFamily="34" charset="0"/>
                        </a:rPr>
                        <a:t>Both variables are interval and normally distributed</a:t>
                      </a:r>
                      <a:endParaRPr lang="ru-RU" sz="2500" b="0" i="0" kern="1200" dirty="0">
                        <a:solidFill>
                          <a:schemeClr val="bg2">
                            <a:lumMod val="10000"/>
                          </a:schemeClr>
                        </a:solidFill>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7780889"/>
                  </a:ext>
                </a:extLst>
              </a:tr>
              <a:tr h="8988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500" kern="1200" dirty="0" smtClean="0">
                          <a:latin typeface="Arial" panose="020B0604020202020204" pitchFamily="34" charset="0"/>
                          <a:cs typeface="Arial" panose="020B0604020202020204" pitchFamily="34" charset="0"/>
                        </a:rPr>
                        <a:t>Spearman's rank correlation coefficient</a:t>
                      </a:r>
                      <a:endParaRPr lang="ru-RU" sz="2500" b="0" i="0" kern="1200" dirty="0">
                        <a:solidFill>
                          <a:schemeClr val="bg2">
                            <a:lumMod val="10000"/>
                          </a:schemeClr>
                        </a:solidFill>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500" kern="1200" dirty="0" smtClean="0">
                          <a:latin typeface="Arial" panose="020B0604020202020204" pitchFamily="34" charset="0"/>
                          <a:cs typeface="Arial" panose="020B0604020202020204" pitchFamily="34" charset="0"/>
                        </a:rPr>
                        <a:t>Both variables are interval, most of their values are unique, but they are not normally distributed</a:t>
                      </a:r>
                      <a:endParaRPr lang="ru-RU" sz="2500" b="0" i="0" kern="1200" dirty="0">
                        <a:solidFill>
                          <a:schemeClr val="bg2">
                            <a:lumMod val="10000"/>
                          </a:schemeClr>
                        </a:solidFill>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14600"/>
                  </a:ext>
                </a:extLst>
              </a:tr>
              <a:tr h="62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500" kern="1200" dirty="0" smtClean="0">
                          <a:latin typeface="Arial" panose="020B0604020202020204" pitchFamily="34" charset="0"/>
                          <a:cs typeface="Arial" panose="020B0604020202020204" pitchFamily="34" charset="0"/>
                        </a:rPr>
                        <a:t>Kendall’s rank correlation coefficient</a:t>
                      </a:r>
                      <a:endParaRPr lang="ru-RU" sz="2500" b="0" i="0" kern="1200" dirty="0">
                        <a:solidFill>
                          <a:schemeClr val="bg2">
                            <a:lumMod val="10000"/>
                          </a:schemeClr>
                        </a:solidFill>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500" kern="1200" dirty="0" smtClean="0">
                          <a:latin typeface="Arial" panose="020B0604020202020204" pitchFamily="34" charset="0"/>
                          <a:cs typeface="Arial" panose="020B0604020202020204" pitchFamily="34" charset="0"/>
                        </a:rPr>
                        <a:t>Variables are interval or ordinal, values are not unique (there are many tied ranks)</a:t>
                      </a:r>
                      <a:endParaRPr lang="ru-RU" sz="2500" b="0" i="0" kern="1200" dirty="0">
                        <a:solidFill>
                          <a:schemeClr val="bg2">
                            <a:lumMod val="10000"/>
                          </a:schemeClr>
                        </a:solidFill>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7889040"/>
                  </a:ext>
                </a:extLst>
              </a:tr>
            </a:tbl>
          </a:graphicData>
        </a:graphic>
      </p:graphicFrame>
    </p:spTree>
    <p:extLst>
      <p:ext uri="{BB962C8B-B14F-4D97-AF65-F5344CB8AC3E}">
        <p14:creationId xmlns:p14="http://schemas.microsoft.com/office/powerpoint/2010/main" val="6023369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219188"/>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Partial correlation</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036757"/>
            <a:ext cx="11057971" cy="3745092"/>
          </a:xfrm>
        </p:spPr>
        <p:txBody>
          <a:bodyPr numCol="1"/>
          <a:lstStyle/>
          <a:p>
            <a:pPr marL="80963" algn="just"/>
            <a:r>
              <a:rPr lang="en-US" sz="2200" dirty="0" smtClean="0">
                <a:solidFill>
                  <a:schemeClr val="bg2">
                    <a:lumMod val="10000"/>
                  </a:schemeClr>
                </a:solidFill>
              </a:rPr>
              <a:t>	</a:t>
            </a:r>
            <a:r>
              <a:rPr lang="en-US" sz="2700" dirty="0" smtClean="0">
                <a:solidFill>
                  <a:schemeClr val="bg2">
                    <a:lumMod val="10000"/>
                  </a:schemeClr>
                </a:solidFill>
                <a:latin typeface="Arial" panose="020B0604020202020204" pitchFamily="34" charset="0"/>
                <a:cs typeface="Arial" panose="020B0604020202020204" pitchFamily="34" charset="0"/>
              </a:rPr>
              <a:t>Partial </a:t>
            </a:r>
            <a:r>
              <a:rPr lang="en-US" sz="2700" dirty="0">
                <a:solidFill>
                  <a:schemeClr val="bg2">
                    <a:lumMod val="10000"/>
                  </a:schemeClr>
                </a:solidFill>
                <a:latin typeface="Arial" panose="020B0604020202020204" pitchFamily="34" charset="0"/>
                <a:cs typeface="Arial" panose="020B0604020202020204" pitchFamily="34" charset="0"/>
              </a:rPr>
              <a:t>correlation looks at the relationship between two variables while “</a:t>
            </a:r>
            <a:r>
              <a:rPr lang="en-US" sz="2700" dirty="0" smtClean="0">
                <a:solidFill>
                  <a:schemeClr val="bg2">
                    <a:lumMod val="10000"/>
                  </a:schemeClr>
                </a:solidFill>
                <a:latin typeface="Arial" panose="020B0604020202020204" pitchFamily="34" charset="0"/>
                <a:cs typeface="Arial" panose="020B0604020202020204" pitchFamily="34" charset="0"/>
              </a:rPr>
              <a:t>controlling” </a:t>
            </a:r>
            <a:r>
              <a:rPr lang="en-US" sz="2700" dirty="0">
                <a:solidFill>
                  <a:schemeClr val="bg2">
                    <a:lumMod val="10000"/>
                  </a:schemeClr>
                </a:solidFill>
                <a:latin typeface="Arial" panose="020B0604020202020204" pitchFamily="34" charset="0"/>
                <a:cs typeface="Arial" panose="020B0604020202020204" pitchFamily="34" charset="0"/>
              </a:rPr>
              <a:t>the effect of one or more additional variables.  </a:t>
            </a:r>
          </a:p>
          <a:p>
            <a:pPr marL="80963" algn="just"/>
            <a:r>
              <a:rPr lang="en-US" sz="2700" dirty="0" smtClean="0">
                <a:solidFill>
                  <a:schemeClr val="bg2">
                    <a:lumMod val="10000"/>
                  </a:schemeClr>
                </a:solidFill>
                <a:latin typeface="Arial" panose="020B0604020202020204" pitchFamily="34" charset="0"/>
                <a:cs typeface="Arial" panose="020B0604020202020204" pitchFamily="34" charset="0"/>
              </a:rPr>
              <a:t>	Partial </a:t>
            </a:r>
            <a:r>
              <a:rPr lang="en-US" sz="2700" dirty="0">
                <a:solidFill>
                  <a:schemeClr val="bg2">
                    <a:lumMod val="10000"/>
                  </a:schemeClr>
                </a:solidFill>
                <a:latin typeface="Arial" panose="020B0604020202020204" pitchFamily="34" charset="0"/>
                <a:cs typeface="Arial" panose="020B0604020202020204" pitchFamily="34" charset="0"/>
              </a:rPr>
              <a:t>correlations are used to find out the size of the unique portion of variance. </a:t>
            </a:r>
          </a:p>
          <a:p>
            <a:pPr marL="80963" algn="just"/>
            <a:r>
              <a:rPr lang="en-US" sz="2700" i="1" dirty="0" smtClean="0">
                <a:solidFill>
                  <a:schemeClr val="bg2">
                    <a:lumMod val="10000"/>
                  </a:schemeClr>
                </a:solidFill>
                <a:latin typeface="Arial" panose="020B0604020202020204" pitchFamily="34" charset="0"/>
                <a:cs typeface="Arial" panose="020B0604020202020204" pitchFamily="34" charset="0"/>
              </a:rPr>
              <a:t>H0</a:t>
            </a:r>
            <a:r>
              <a:rPr lang="en-US" sz="2700" i="1" dirty="0">
                <a:solidFill>
                  <a:schemeClr val="bg2">
                    <a:lumMod val="10000"/>
                  </a:schemeClr>
                </a:solidFill>
                <a:latin typeface="Arial" panose="020B0604020202020204" pitchFamily="34" charset="0"/>
                <a:cs typeface="Arial" panose="020B0604020202020204" pitchFamily="34" charset="0"/>
              </a:rPr>
              <a:t>: there is no relationship between two variables after controlling for effects of confounding variable</a:t>
            </a:r>
          </a:p>
          <a:p>
            <a:pPr marL="80963" algn="just"/>
            <a:endParaRPr lang="en-US" sz="2200" dirty="0">
              <a:solidFill>
                <a:schemeClr val="bg2">
                  <a:lumMod val="10000"/>
                </a:schemeClr>
              </a:solidFill>
            </a:endParaRPr>
          </a:p>
          <a:p>
            <a:pPr algn="just"/>
            <a:endParaRPr lang="en-US" sz="2200" dirty="0">
              <a:solidFill>
                <a:schemeClr val="bg2">
                  <a:lumMod val="10000"/>
                </a:schemeClr>
              </a:solidFill>
            </a:endParaRPr>
          </a:p>
          <a:p>
            <a:pPr marL="6350" indent="-6350" algn="just">
              <a:defRPr/>
            </a:pPr>
            <a:endParaRPr lang="ru-RU" sz="2200" dirty="0">
              <a:solidFill>
                <a:schemeClr val="bg2">
                  <a:lumMod val="10000"/>
                </a:schemeClr>
              </a:solidFill>
            </a:endParaRPr>
          </a:p>
          <a:p>
            <a:pPr algn="just"/>
            <a:endParaRPr lang="ru-RU" sz="2200" dirty="0">
              <a:solidFill>
                <a:schemeClr val="bg2">
                  <a:lumMod val="10000"/>
                </a:schemeClr>
              </a:solidFill>
            </a:endParaRPr>
          </a:p>
          <a:p>
            <a:pPr algn="just">
              <a:spcBef>
                <a:spcPts val="0"/>
              </a:spcBef>
            </a:pPr>
            <a:endParaRPr lang="ru-RU" sz="22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l="28877" t="62958" r="21515" b="17262"/>
          <a:stretch>
            <a:fillRect/>
          </a:stretch>
        </p:blipFill>
        <p:spPr bwMode="auto">
          <a:xfrm>
            <a:off x="3155578" y="4858867"/>
            <a:ext cx="5918591" cy="1682678"/>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6916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219188"/>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Partial correlation</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036757"/>
            <a:ext cx="11057971" cy="771757"/>
          </a:xfrm>
        </p:spPr>
        <p:txBody>
          <a:bodyPr numCol="1"/>
          <a:lstStyle/>
          <a:p>
            <a:pPr marL="80963" algn="just"/>
            <a:r>
              <a:rPr lang="en-US" sz="2700" dirty="0" smtClean="0">
                <a:solidFill>
                  <a:schemeClr val="bg2">
                    <a:lumMod val="10000"/>
                  </a:schemeClr>
                </a:solidFill>
                <a:latin typeface="Arial" panose="020B0604020202020204" pitchFamily="34" charset="0"/>
                <a:cs typeface="Arial" panose="020B0604020202020204" pitchFamily="34" charset="0"/>
              </a:rPr>
              <a:t>	</a:t>
            </a:r>
            <a:r>
              <a:rPr lang="en-US" sz="2700" dirty="0">
                <a:solidFill>
                  <a:schemeClr val="bg2">
                    <a:lumMod val="10000"/>
                  </a:schemeClr>
                </a:solidFill>
                <a:latin typeface="Arial" panose="020B0604020202020204" pitchFamily="34" charset="0"/>
                <a:cs typeface="Arial" panose="020B0604020202020204" pitchFamily="34" charset="0"/>
              </a:rPr>
              <a:t>R</a:t>
            </a:r>
            <a:r>
              <a:rPr lang="en-US" sz="2700" baseline="30000" dirty="0">
                <a:solidFill>
                  <a:schemeClr val="bg2">
                    <a:lumMod val="10000"/>
                  </a:schemeClr>
                </a:solidFill>
                <a:latin typeface="Arial" panose="020B0604020202020204" pitchFamily="34" charset="0"/>
                <a:cs typeface="Arial" panose="020B0604020202020204" pitchFamily="34" charset="0"/>
              </a:rPr>
              <a:t>2</a:t>
            </a:r>
            <a:r>
              <a:rPr lang="en-US" sz="2700" dirty="0">
                <a:solidFill>
                  <a:schemeClr val="bg2">
                    <a:lumMod val="10000"/>
                  </a:schemeClr>
                </a:solidFill>
                <a:latin typeface="Arial" panose="020B0604020202020204" pitchFamily="34" charset="0"/>
                <a:cs typeface="Arial" panose="020B0604020202020204" pitchFamily="34" charset="0"/>
              </a:rPr>
              <a:t> is an area of overlap. The area of each circle is 1.  </a:t>
            </a:r>
          </a:p>
          <a:p>
            <a:pPr algn="just"/>
            <a:endParaRPr lang="en-US" sz="2200" dirty="0">
              <a:solidFill>
                <a:schemeClr val="bg2">
                  <a:lumMod val="10000"/>
                </a:schemeClr>
              </a:solidFill>
            </a:endParaRPr>
          </a:p>
          <a:p>
            <a:pPr marL="6350" indent="-6350" algn="just">
              <a:defRPr/>
            </a:pPr>
            <a:endParaRPr lang="ru-RU" sz="2200" dirty="0">
              <a:solidFill>
                <a:schemeClr val="bg2">
                  <a:lumMod val="10000"/>
                </a:schemeClr>
              </a:solidFill>
            </a:endParaRPr>
          </a:p>
          <a:p>
            <a:pPr algn="just"/>
            <a:endParaRPr lang="ru-RU" sz="2200" dirty="0">
              <a:solidFill>
                <a:schemeClr val="bg2">
                  <a:lumMod val="10000"/>
                </a:schemeClr>
              </a:solidFill>
            </a:endParaRPr>
          </a:p>
          <a:p>
            <a:pPr algn="just">
              <a:spcBef>
                <a:spcPts val="0"/>
              </a:spcBef>
            </a:pPr>
            <a:endParaRPr lang="ru-RU" sz="22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9" name="Рисунок 8"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813" y="2654040"/>
            <a:ext cx="8961130" cy="3632459"/>
          </a:xfrm>
          <a:prstGeom prst="rect">
            <a:avLst/>
          </a:prstGeom>
        </p:spPr>
      </p:pic>
    </p:spTree>
    <p:extLst>
      <p:ext uri="{BB962C8B-B14F-4D97-AF65-F5344CB8AC3E}">
        <p14:creationId xmlns:p14="http://schemas.microsoft.com/office/powerpoint/2010/main" val="3373519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415706"/>
            <a:ext cx="11057955" cy="777025"/>
          </a:xfrm>
        </p:spPr>
        <p:txBody>
          <a:bodyPr>
            <a:normAutofit/>
          </a:bodyPr>
          <a:lstStyle/>
          <a:p>
            <a:r>
              <a:rPr lang="en-US" sz="3200" b="1" dirty="0">
                <a:solidFill>
                  <a:schemeClr val="tx2">
                    <a:satMod val="130000"/>
                  </a:schemeClr>
                </a:solidFill>
                <a:latin typeface="Arial" panose="020B0604020202020204" pitchFamily="34" charset="0"/>
                <a:cs typeface="Arial" panose="020B0604020202020204" pitchFamily="34" charset="0"/>
              </a:rPr>
              <a:t>Bar chart with frequencies in multiple groups</a:t>
            </a:r>
            <a:endParaRPr lang="ru-RU" sz="32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7" name="Рисунок 6"/>
          <p:cNvPicPr>
            <a:picLocks noChangeAspect="1"/>
          </p:cNvPicPr>
          <p:nvPr/>
        </p:nvPicPr>
        <p:blipFill>
          <a:blip r:embed="rId2"/>
          <a:stretch>
            <a:fillRect/>
          </a:stretch>
        </p:blipFill>
        <p:spPr>
          <a:xfrm>
            <a:off x="3337726" y="2128112"/>
            <a:ext cx="6240095" cy="4538426"/>
          </a:xfrm>
          <a:prstGeom prst="rect">
            <a:avLst/>
          </a:prstGeom>
        </p:spPr>
      </p:pic>
    </p:spTree>
    <p:extLst>
      <p:ext uri="{BB962C8B-B14F-4D97-AF65-F5344CB8AC3E}">
        <p14:creationId xmlns:p14="http://schemas.microsoft.com/office/powerpoint/2010/main" val="9249504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219188"/>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Partial correlation</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9" name="Рисунок 8"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178" y="2258572"/>
            <a:ext cx="9225391" cy="4045358"/>
          </a:xfrm>
          <a:prstGeom prst="rect">
            <a:avLst/>
          </a:prstGeom>
        </p:spPr>
      </p:pic>
    </p:spTree>
    <p:extLst>
      <p:ext uri="{BB962C8B-B14F-4D97-AF65-F5344CB8AC3E}">
        <p14:creationId xmlns:p14="http://schemas.microsoft.com/office/powerpoint/2010/main" val="25623906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219188"/>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Partial correlation</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9" name="Рисунок 8"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642" y="1996213"/>
            <a:ext cx="8062464" cy="4167308"/>
          </a:xfrm>
          <a:prstGeom prst="rect">
            <a:avLst/>
          </a:prstGeom>
        </p:spPr>
      </p:pic>
      <p:sp>
        <p:nvSpPr>
          <p:cNvPr id="10" name="Прямоугольник 9"/>
          <p:cNvSpPr/>
          <p:nvPr/>
        </p:nvSpPr>
        <p:spPr>
          <a:xfrm>
            <a:off x="1550300" y="6324292"/>
            <a:ext cx="7007291" cy="369332"/>
          </a:xfrm>
          <a:prstGeom prst="rect">
            <a:avLst/>
          </a:prstGeom>
        </p:spPr>
        <p:txBody>
          <a:bodyPr wrap="square">
            <a:spAutoFit/>
          </a:bodyPr>
          <a:lstStyle/>
          <a:p>
            <a:r>
              <a:rPr lang="en-US" dirty="0" smtClean="0">
                <a:solidFill>
                  <a:schemeClr val="bg2">
                    <a:lumMod val="10000"/>
                  </a:schemeClr>
                </a:solidFill>
              </a:rPr>
              <a:t>Source: </a:t>
            </a:r>
            <a:r>
              <a:rPr lang="ru-RU" dirty="0" smtClean="0">
                <a:solidFill>
                  <a:schemeClr val="bg2">
                    <a:lumMod val="10000"/>
                  </a:schemeClr>
                </a:solidFill>
              </a:rPr>
              <a:t>https</a:t>
            </a:r>
            <a:r>
              <a:rPr lang="ru-RU" dirty="0">
                <a:solidFill>
                  <a:schemeClr val="bg2">
                    <a:lumMod val="10000"/>
                  </a:schemeClr>
                </a:solidFill>
              </a:rPr>
              <a:t>://www.youtube.com/watch?v=UyyWsctkXaw</a:t>
            </a:r>
          </a:p>
        </p:txBody>
      </p:sp>
    </p:spTree>
    <p:extLst>
      <p:ext uri="{BB962C8B-B14F-4D97-AF65-F5344CB8AC3E}">
        <p14:creationId xmlns:p14="http://schemas.microsoft.com/office/powerpoint/2010/main" val="6972327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219188"/>
            <a:ext cx="11057955" cy="777025"/>
          </a:xfrm>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Part (semi-partial) and partial correlation</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10" name="Рисунок 9"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237292"/>
            <a:ext cx="3312368" cy="4129515"/>
          </a:xfrm>
          <a:prstGeom prst="rect">
            <a:avLst/>
          </a:prstGeom>
        </p:spPr>
      </p:pic>
      <p:pic>
        <p:nvPicPr>
          <p:cNvPr id="11" name="Рисунок 10"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9949" y="1876674"/>
            <a:ext cx="4021370" cy="3024336"/>
          </a:xfrm>
          <a:prstGeom prst="rect">
            <a:avLst/>
          </a:prstGeom>
        </p:spPr>
      </p:pic>
      <p:sp>
        <p:nvSpPr>
          <p:cNvPr id="12" name="Объект 2"/>
          <p:cNvSpPr txBox="1">
            <a:spLocks/>
          </p:cNvSpPr>
          <p:nvPr/>
        </p:nvSpPr>
        <p:spPr>
          <a:xfrm>
            <a:off x="7242108" y="5173192"/>
            <a:ext cx="2736304" cy="1440160"/>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82296" indent="0" algn="just">
              <a:buFont typeface="Wingdings 2"/>
              <a:buNone/>
              <a:defRPr/>
            </a:pPr>
            <a:r>
              <a:rPr lang="en-US" dirty="0" smtClean="0"/>
              <a:t>The effect of X2 on Y has not been removed</a:t>
            </a:r>
            <a:endParaRPr lang="ru-RU" dirty="0"/>
          </a:p>
        </p:txBody>
      </p:sp>
      <p:sp>
        <p:nvSpPr>
          <p:cNvPr id="13" name="Стрелка вправо 12"/>
          <p:cNvSpPr/>
          <p:nvPr/>
        </p:nvSpPr>
        <p:spPr>
          <a:xfrm rot="16200000">
            <a:off x="8941796" y="4506373"/>
            <a:ext cx="648072" cy="591064"/>
          </a:xfrm>
          <a:prstGeom prst="rightArrow">
            <a:avLst>
              <a:gd name="adj1" fmla="val 50000"/>
              <a:gd name="adj2" fmla="val 65117"/>
            </a:avLst>
          </a:prstGeom>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35260712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Semi-partial (or part) correlation</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14346"/>
            <a:ext cx="11057971" cy="3745092"/>
          </a:xfrm>
        </p:spPr>
        <p:txBody>
          <a:bodyPr numCol="1"/>
          <a:lstStyle/>
          <a:p>
            <a:pPr marL="82296" algn="just">
              <a:lnSpc>
                <a:spcPct val="150000"/>
              </a:lnSpc>
              <a:spcBef>
                <a:spcPts val="0"/>
              </a:spcBef>
              <a:defRPr/>
            </a:pPr>
            <a:r>
              <a:rPr lang="en-US" sz="2400" dirty="0" smtClean="0">
                <a:solidFill>
                  <a:schemeClr val="bg2">
                    <a:lumMod val="10000"/>
                  </a:schemeClr>
                </a:solidFill>
                <a:latin typeface="HSE Sans" panose="02000000000000000000"/>
              </a:rPr>
              <a:t>	</a:t>
            </a:r>
            <a:r>
              <a:rPr lang="en-US" sz="2700" dirty="0" smtClean="0">
                <a:solidFill>
                  <a:schemeClr val="bg2">
                    <a:lumMod val="10000"/>
                  </a:schemeClr>
                </a:solidFill>
                <a:latin typeface="Arial" panose="020B0604020202020204" pitchFamily="34" charset="0"/>
                <a:cs typeface="Arial" panose="020B0604020202020204" pitchFamily="34" charset="0"/>
              </a:rPr>
              <a:t>When </a:t>
            </a:r>
            <a:r>
              <a:rPr lang="en-US" sz="2700" dirty="0">
                <a:solidFill>
                  <a:schemeClr val="bg2">
                    <a:lumMod val="10000"/>
                  </a:schemeClr>
                </a:solidFill>
                <a:latin typeface="Arial" panose="020B0604020202020204" pitchFamily="34" charset="0"/>
                <a:cs typeface="Arial" panose="020B0604020202020204" pitchFamily="34" charset="0"/>
              </a:rPr>
              <a:t>we do a </a:t>
            </a:r>
            <a:r>
              <a:rPr lang="en-US" sz="2700" i="1" u="sng" dirty="0">
                <a:solidFill>
                  <a:schemeClr val="bg2">
                    <a:lumMod val="10000"/>
                  </a:schemeClr>
                </a:solidFill>
                <a:latin typeface="Arial" panose="020B0604020202020204" pitchFamily="34" charset="0"/>
                <a:cs typeface="Arial" panose="020B0604020202020204" pitchFamily="34" charset="0"/>
              </a:rPr>
              <a:t>partial</a:t>
            </a:r>
            <a:r>
              <a:rPr lang="en-US" sz="2700" dirty="0">
                <a:solidFill>
                  <a:schemeClr val="bg2">
                    <a:lumMod val="10000"/>
                  </a:schemeClr>
                </a:solidFill>
                <a:latin typeface="Arial" panose="020B0604020202020204" pitchFamily="34" charset="0"/>
                <a:cs typeface="Arial" panose="020B0604020202020204" pitchFamily="34" charset="0"/>
              </a:rPr>
              <a:t> correlation we control for the effect that the third variable has on </a:t>
            </a:r>
            <a:r>
              <a:rPr lang="en-US" sz="2700" i="1" u="sng" dirty="0">
                <a:solidFill>
                  <a:schemeClr val="bg2">
                    <a:lumMod val="10000"/>
                  </a:schemeClr>
                </a:solidFill>
                <a:latin typeface="Arial" panose="020B0604020202020204" pitchFamily="34" charset="0"/>
                <a:cs typeface="Arial" panose="020B0604020202020204" pitchFamily="34" charset="0"/>
              </a:rPr>
              <a:t>both</a:t>
            </a:r>
            <a:r>
              <a:rPr lang="en-US" sz="2700" dirty="0">
                <a:solidFill>
                  <a:schemeClr val="bg2">
                    <a:lumMod val="10000"/>
                  </a:schemeClr>
                </a:solidFill>
                <a:latin typeface="Arial" panose="020B0604020202020204" pitchFamily="34" charset="0"/>
                <a:cs typeface="Arial" panose="020B0604020202020204" pitchFamily="34" charset="0"/>
              </a:rPr>
              <a:t> variables in the correlation. In a </a:t>
            </a:r>
            <a:r>
              <a:rPr lang="en-US" sz="2700" i="1" u="sng" dirty="0">
                <a:solidFill>
                  <a:schemeClr val="bg2">
                    <a:lumMod val="10000"/>
                  </a:schemeClr>
                </a:solidFill>
                <a:latin typeface="Arial" panose="020B0604020202020204" pitchFamily="34" charset="0"/>
                <a:cs typeface="Arial" panose="020B0604020202020204" pitchFamily="34" charset="0"/>
              </a:rPr>
              <a:t>semi-partial</a:t>
            </a:r>
            <a:r>
              <a:rPr lang="en-US" sz="2700" dirty="0">
                <a:solidFill>
                  <a:schemeClr val="bg2">
                    <a:lumMod val="10000"/>
                  </a:schemeClr>
                </a:solidFill>
                <a:latin typeface="Arial" panose="020B0604020202020204" pitchFamily="34" charset="0"/>
                <a:cs typeface="Arial" panose="020B0604020202020204" pitchFamily="34" charset="0"/>
              </a:rPr>
              <a:t> correlation we control for the effect that the third variable has on only one of the variables in the correlation</a:t>
            </a:r>
            <a:r>
              <a:rPr lang="en-US" sz="2700" dirty="0" smtClean="0">
                <a:solidFill>
                  <a:schemeClr val="bg2">
                    <a:lumMod val="10000"/>
                  </a:schemeClr>
                </a:solidFill>
                <a:latin typeface="Arial" panose="020B0604020202020204" pitchFamily="34" charset="0"/>
                <a:cs typeface="Arial" panose="020B0604020202020204" pitchFamily="34" charset="0"/>
              </a:rPr>
              <a:t>.</a:t>
            </a:r>
            <a:endParaRPr lang="ru-RU" sz="27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37536545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Semi-partial (or part) correlation</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8" name="Рисунок 4"/>
          <p:cNvPicPr>
            <a:picLocks noChangeAspect="1"/>
          </p:cNvPicPr>
          <p:nvPr/>
        </p:nvPicPr>
        <p:blipFill>
          <a:blip r:embed="rId2"/>
          <a:srcRect/>
          <a:stretch>
            <a:fillRect/>
          </a:stretch>
        </p:blipFill>
        <p:spPr bwMode="auto">
          <a:xfrm>
            <a:off x="2242684" y="2700795"/>
            <a:ext cx="7662862" cy="1166812"/>
          </a:xfrm>
          <a:prstGeom prst="rect">
            <a:avLst/>
          </a:prstGeom>
          <a:noFill/>
          <a:ln w="9525">
            <a:noFill/>
            <a:miter lim="800000"/>
            <a:headEnd/>
            <a:tailEnd/>
          </a:ln>
        </p:spPr>
      </p:pic>
      <p:sp>
        <p:nvSpPr>
          <p:cNvPr id="9" name="TextBox 5"/>
          <p:cNvSpPr txBox="1">
            <a:spLocks noChangeArrowheads="1"/>
          </p:cNvSpPr>
          <p:nvPr/>
        </p:nvSpPr>
        <p:spPr bwMode="auto">
          <a:xfrm>
            <a:off x="6808334" y="4134307"/>
            <a:ext cx="3097212" cy="1754326"/>
          </a:xfrm>
          <a:prstGeom prst="rect">
            <a:avLst/>
          </a:prstGeom>
          <a:noFill/>
          <a:ln w="9525">
            <a:noFill/>
            <a:miter lim="800000"/>
            <a:headEnd/>
            <a:tailEnd/>
          </a:ln>
        </p:spPr>
        <p:txBody>
          <a:bodyPr>
            <a:spAutoFit/>
          </a:bodyPr>
          <a:lstStyle/>
          <a:p>
            <a:r>
              <a:rPr lang="en-US" sz="2700" dirty="0">
                <a:solidFill>
                  <a:prstClr val="black"/>
                </a:solidFill>
                <a:latin typeface="Arial" panose="020B0604020202020204" pitchFamily="34" charset="0"/>
                <a:cs typeface="Arial" panose="020B0604020202020204" pitchFamily="34" charset="0"/>
              </a:rPr>
              <a:t>Correlation between 1 and 2 controlling the effect of 3 on 1.</a:t>
            </a:r>
            <a:endParaRPr lang="ru-RU" sz="2700" dirty="0">
              <a:solidFill>
                <a:prstClr val="black"/>
              </a:solidFill>
              <a:latin typeface="Arial" panose="020B0604020202020204" pitchFamily="34" charset="0"/>
              <a:cs typeface="Arial" panose="020B0604020202020204" pitchFamily="34" charset="0"/>
            </a:endParaRPr>
          </a:p>
        </p:txBody>
      </p:sp>
      <p:sp>
        <p:nvSpPr>
          <p:cNvPr id="10" name="TextBox 6"/>
          <p:cNvSpPr txBox="1">
            <a:spLocks noChangeArrowheads="1"/>
          </p:cNvSpPr>
          <p:nvPr/>
        </p:nvSpPr>
        <p:spPr bwMode="auto">
          <a:xfrm>
            <a:off x="2515734" y="4134307"/>
            <a:ext cx="3095625" cy="1754326"/>
          </a:xfrm>
          <a:prstGeom prst="rect">
            <a:avLst/>
          </a:prstGeom>
          <a:noFill/>
          <a:ln w="9525">
            <a:noFill/>
            <a:miter lim="800000"/>
            <a:headEnd/>
            <a:tailEnd/>
          </a:ln>
        </p:spPr>
        <p:txBody>
          <a:bodyPr>
            <a:spAutoFit/>
          </a:bodyPr>
          <a:lstStyle/>
          <a:p>
            <a:r>
              <a:rPr lang="en-US" sz="2700" dirty="0">
                <a:solidFill>
                  <a:prstClr val="black"/>
                </a:solidFill>
                <a:latin typeface="Arial" panose="020B0604020202020204" pitchFamily="34" charset="0"/>
                <a:cs typeface="Arial" panose="020B0604020202020204" pitchFamily="34" charset="0"/>
              </a:rPr>
              <a:t>Correlation between 1 and 2 controlling the effect of 3 on 2.</a:t>
            </a:r>
            <a:endParaRPr lang="ru-RU" sz="27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83100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Example of a partial correlation</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14346"/>
            <a:ext cx="11057971" cy="3745092"/>
          </a:xfrm>
        </p:spPr>
        <p:txBody>
          <a:bodyPr numCol="1"/>
          <a:lstStyle/>
          <a:p>
            <a:pPr marL="82296" algn="just">
              <a:lnSpc>
                <a:spcPct val="110000"/>
              </a:lnSpc>
              <a:spcBef>
                <a:spcPts val="0"/>
              </a:spcBef>
              <a:defRPr/>
            </a:pPr>
            <a:r>
              <a:rPr lang="en-US" sz="2400" dirty="0">
                <a:solidFill>
                  <a:schemeClr val="bg2">
                    <a:lumMod val="10000"/>
                  </a:schemeClr>
                </a:solidFill>
              </a:rPr>
              <a:t>	</a:t>
            </a:r>
            <a:r>
              <a:rPr lang="en-US" sz="2600" dirty="0" smtClean="0">
                <a:solidFill>
                  <a:schemeClr val="bg2">
                    <a:lumMod val="10000"/>
                  </a:schemeClr>
                </a:solidFill>
                <a:latin typeface="Arial" panose="020B0604020202020204" pitchFamily="34" charset="0"/>
                <a:cs typeface="Arial" panose="020B0604020202020204" pitchFamily="34" charset="0"/>
              </a:rPr>
              <a:t>Paul </a:t>
            </a:r>
            <a:r>
              <a:rPr lang="en-US" sz="2600" dirty="0" err="1">
                <a:solidFill>
                  <a:schemeClr val="bg2">
                    <a:lumMod val="10000"/>
                  </a:schemeClr>
                </a:solidFill>
                <a:latin typeface="Arial" panose="020B0604020202020204" pitchFamily="34" charset="0"/>
                <a:cs typeface="Arial" panose="020B0604020202020204" pitchFamily="34" charset="0"/>
              </a:rPr>
              <a:t>Broca</a:t>
            </a:r>
            <a:r>
              <a:rPr lang="en-US" sz="2600" dirty="0">
                <a:solidFill>
                  <a:schemeClr val="bg2">
                    <a:lumMod val="10000"/>
                  </a:schemeClr>
                </a:solidFill>
                <a:latin typeface="Arial" panose="020B0604020202020204" pitchFamily="34" charset="0"/>
                <a:cs typeface="Arial" panose="020B0604020202020204" pitchFamily="34" charset="0"/>
              </a:rPr>
              <a:t> in 1873 have found a strong relationship between gender and brain size: women’s brains are, on the whole, smaller than </a:t>
            </a:r>
            <a:r>
              <a:rPr lang="en-US" sz="2600" dirty="0" smtClean="0">
                <a:solidFill>
                  <a:schemeClr val="bg2">
                    <a:lumMod val="10000"/>
                  </a:schemeClr>
                </a:solidFill>
                <a:latin typeface="Arial" panose="020B0604020202020204" pitchFamily="34" charset="0"/>
                <a:cs typeface="Arial" panose="020B0604020202020204" pitchFamily="34" charset="0"/>
              </a:rPr>
              <a:t>men’s. </a:t>
            </a:r>
            <a:r>
              <a:rPr lang="en-US" sz="2600" dirty="0">
                <a:solidFill>
                  <a:schemeClr val="bg2">
                    <a:lumMod val="10000"/>
                  </a:schemeClr>
                </a:solidFill>
                <a:latin typeface="Arial" panose="020B0604020202020204" pitchFamily="34" charset="0"/>
                <a:cs typeface="Arial" panose="020B0604020202020204" pitchFamily="34" charset="0"/>
              </a:rPr>
              <a:t>This was at the time used as evidence to argue that women were intellectually inferior to men. The obvious problem is that this relationship takes no account of body size: people with bigger bodies have bigger brains irrespective of intellectual ability. </a:t>
            </a:r>
          </a:p>
          <a:p>
            <a:pPr marL="82296" algn="just">
              <a:lnSpc>
                <a:spcPct val="110000"/>
              </a:lnSpc>
              <a:spcBef>
                <a:spcPts val="0"/>
              </a:spcBef>
              <a:defRPr/>
            </a:pPr>
            <a:r>
              <a:rPr lang="en-US" sz="2600" dirty="0" smtClean="0">
                <a:solidFill>
                  <a:schemeClr val="bg2">
                    <a:lumMod val="10000"/>
                  </a:schemeClr>
                </a:solidFill>
                <a:latin typeface="Arial" panose="020B0604020202020204" pitchFamily="34" charset="0"/>
                <a:cs typeface="Arial" panose="020B0604020202020204" pitchFamily="34" charset="0"/>
              </a:rPr>
              <a:t>	Stephen </a:t>
            </a:r>
            <a:r>
              <a:rPr lang="en-US" sz="2600" dirty="0">
                <a:solidFill>
                  <a:schemeClr val="bg2">
                    <a:lumMod val="10000"/>
                  </a:schemeClr>
                </a:solidFill>
                <a:latin typeface="Arial" panose="020B0604020202020204" pitchFamily="34" charset="0"/>
                <a:cs typeface="Arial" panose="020B0604020202020204" pitchFamily="34" charset="0"/>
              </a:rPr>
              <a:t>Jay Gould in 1981 famously reanalyzed </a:t>
            </a:r>
            <a:r>
              <a:rPr lang="en-US" sz="2600" dirty="0" err="1">
                <a:solidFill>
                  <a:schemeClr val="bg2">
                    <a:lumMod val="10000"/>
                  </a:schemeClr>
                </a:solidFill>
                <a:latin typeface="Arial" panose="020B0604020202020204" pitchFamily="34" charset="0"/>
                <a:cs typeface="Arial" panose="020B0604020202020204" pitchFamily="34" charset="0"/>
              </a:rPr>
              <a:t>Broca’s</a:t>
            </a:r>
            <a:r>
              <a:rPr lang="en-US" sz="2600" dirty="0">
                <a:solidFill>
                  <a:schemeClr val="bg2">
                    <a:lumMod val="10000"/>
                  </a:schemeClr>
                </a:solidFill>
                <a:latin typeface="Arial" panose="020B0604020202020204" pitchFamily="34" charset="0"/>
                <a:cs typeface="Arial" panose="020B0604020202020204" pitchFamily="34" charset="0"/>
              </a:rPr>
              <a:t> data and demonstrated that the strong relationship between gender and brain size disappeared when you accounted for body size.    </a:t>
            </a:r>
            <a:endParaRPr lang="ru-RU" sz="2600" dirty="0">
              <a:solidFill>
                <a:schemeClr val="bg2">
                  <a:lumMod val="10000"/>
                </a:schemeClr>
              </a:solidFill>
              <a:latin typeface="Arial" panose="020B0604020202020204" pitchFamily="34" charset="0"/>
              <a:cs typeface="Arial" panose="020B0604020202020204" pitchFamily="34" charset="0"/>
            </a:endParaRPr>
          </a:p>
          <a:p>
            <a:pPr algn="just"/>
            <a:endParaRPr lang="en-US" sz="2200" dirty="0">
              <a:solidFill>
                <a:schemeClr val="bg2">
                  <a:lumMod val="10000"/>
                </a:schemeClr>
              </a:solidFill>
            </a:endParaRPr>
          </a:p>
          <a:p>
            <a:pPr marL="6350" indent="-6350" algn="just">
              <a:defRPr/>
            </a:pPr>
            <a:endParaRPr lang="ru-RU" sz="2200" dirty="0">
              <a:latin typeface="Arial" pitchFamily="34" charset="0"/>
              <a:cs typeface="Arial" pitchFamily="34" charset="0"/>
            </a:endParaRPr>
          </a:p>
          <a:p>
            <a:pPr algn="just"/>
            <a:endParaRPr lang="ru-RU" sz="2400" dirty="0">
              <a:solidFill>
                <a:schemeClr val="bg2">
                  <a:lumMod val="10000"/>
                </a:schemeClr>
              </a:solidFill>
            </a:endParaRPr>
          </a:p>
          <a:p>
            <a:pPr algn="just">
              <a:spcBef>
                <a:spcPts val="0"/>
              </a:spcBef>
            </a:pPr>
            <a:endParaRPr lang="ru-RU" sz="24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11149462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Example of a partial correlation</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8" name="Рисунок 7" descr="Вырезка экр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325" y="2224818"/>
            <a:ext cx="7011098" cy="4171602"/>
          </a:xfrm>
          <a:prstGeom prst="rect">
            <a:avLst/>
          </a:prstGeom>
        </p:spPr>
      </p:pic>
    </p:spTree>
    <p:extLst>
      <p:ext uri="{BB962C8B-B14F-4D97-AF65-F5344CB8AC3E}">
        <p14:creationId xmlns:p14="http://schemas.microsoft.com/office/powerpoint/2010/main" val="26968489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95C0D-D7DC-EF40-9E45-F5F0A4817CD2}"/>
              </a:ext>
            </a:extLst>
          </p:cNvPr>
          <p:cNvSpPr>
            <a:spLocks noGrp="1"/>
          </p:cNvSpPr>
          <p:nvPr>
            <p:ph type="title"/>
          </p:nvPr>
        </p:nvSpPr>
        <p:spPr>
          <a:xfrm>
            <a:off x="2074947" y="3188442"/>
            <a:ext cx="8187279" cy="1978323"/>
          </a:xfrm>
        </p:spPr>
        <p:txBody>
          <a:bodyPr>
            <a:normAutofit/>
          </a:bodyPr>
          <a:lstStyle/>
          <a:p>
            <a:r>
              <a:rPr lang="en-US" sz="4500" b="1" dirty="0">
                <a:solidFill>
                  <a:schemeClr val="tx2">
                    <a:satMod val="130000"/>
                  </a:schemeClr>
                </a:solidFill>
                <a:latin typeface="Arial" panose="020B0604020202020204" pitchFamily="34" charset="0"/>
                <a:cs typeface="Arial" panose="020B0604020202020204" pitchFamily="34" charset="0"/>
              </a:rPr>
              <a:t>Thank you for your attention!</a:t>
            </a:r>
            <a:endParaRPr lang="ru-RU" sz="4500" b="1" dirty="0">
              <a:solidFill>
                <a:schemeClr val="tx2">
                  <a:satMod val="130000"/>
                </a:schemeClr>
              </a:solidFill>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2B85EA7E-BEC4-B745-B2A8-D4E4AFC614FC}"/>
              </a:ext>
            </a:extLst>
          </p:cNvPr>
          <p:cNvSpPr>
            <a:spLocks noGrp="1"/>
          </p:cNvSpPr>
          <p:nvPr>
            <p:ph type="body" sz="quarter" idx="10"/>
          </p:nvPr>
        </p:nvSpPr>
        <p:spPr>
          <a:xfrm>
            <a:off x="2074947" y="1187841"/>
            <a:ext cx="3935236" cy="435163"/>
          </a:xfrm>
        </p:spPr>
        <p:txBody>
          <a:bodyPr/>
          <a:lstStyle/>
          <a:p>
            <a:pPr algn="ctr"/>
            <a:r>
              <a:rPr lang="en-US" sz="1900" dirty="0">
                <a:latin typeface="Arial" panose="020B0604020202020204" pitchFamily="34" charset="0"/>
                <a:cs typeface="Arial" panose="020B0604020202020204" pitchFamily="34" charset="0"/>
              </a:rPr>
              <a:t>Faculty of Computer Science</a:t>
            </a:r>
            <a:endParaRPr lang="ru-RU" sz="1900" dirty="0">
              <a:latin typeface="Arial" panose="020B0604020202020204" pitchFamily="34" charset="0"/>
              <a:cs typeface="Arial" panose="020B0604020202020204" pitchFamily="34" charset="0"/>
            </a:endParaRPr>
          </a:p>
        </p:txBody>
      </p:sp>
      <p:sp>
        <p:nvSpPr>
          <p:cNvPr id="8" name="Текст 2">
            <a:extLst>
              <a:ext uri="{FF2B5EF4-FFF2-40B4-BE49-F238E27FC236}">
                <a16:creationId xmlns:a16="http://schemas.microsoft.com/office/drawing/2014/main" id="{2B85EA7E-BEC4-B745-B2A8-D4E4AFC614FC}"/>
              </a:ext>
            </a:extLst>
          </p:cNvPr>
          <p:cNvSpPr txBox="1">
            <a:spLocks/>
          </p:cNvSpPr>
          <p:nvPr/>
        </p:nvSpPr>
        <p:spPr>
          <a:xfrm>
            <a:off x="6204857" y="1193280"/>
            <a:ext cx="230142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r-FR" sz="1900" dirty="0">
                <a:latin typeface="Arial" panose="020B0604020202020204" pitchFamily="34" charset="0"/>
                <a:cs typeface="Arial" panose="020B0604020202020204" pitchFamily="34" charset="0"/>
              </a:rPr>
              <a:t>Data Analysis</a:t>
            </a:r>
            <a:endParaRPr lang="ru-RU" sz="1900" dirty="0">
              <a:latin typeface="Arial" panose="020B0604020202020204" pitchFamily="34" charset="0"/>
              <a:cs typeface="Arial" panose="020B0604020202020204" pitchFamily="34" charset="0"/>
            </a:endParaRPr>
          </a:p>
        </p:txBody>
      </p:sp>
      <p:sp>
        <p:nvSpPr>
          <p:cNvPr id="10" name="Текст 2">
            <a:extLst>
              <a:ext uri="{FF2B5EF4-FFF2-40B4-BE49-F238E27FC236}">
                <a16:creationId xmlns:a16="http://schemas.microsoft.com/office/drawing/2014/main" id="{2B85EA7E-BEC4-B745-B2A8-D4E4AFC614FC}"/>
              </a:ext>
            </a:extLst>
          </p:cNvPr>
          <p:cNvSpPr txBox="1">
            <a:spLocks/>
          </p:cNvSpPr>
          <p:nvPr/>
        </p:nvSpPr>
        <p:spPr>
          <a:xfrm>
            <a:off x="9107120" y="1198719"/>
            <a:ext cx="177315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900" dirty="0">
                <a:latin typeface="Arial" panose="020B0604020202020204" pitchFamily="34" charset="0"/>
                <a:cs typeface="Arial" panose="020B0604020202020204" pitchFamily="34" charset="0"/>
              </a:rPr>
              <a:t>Moscow</a:t>
            </a:r>
            <a:r>
              <a:rPr lang="ru-RU" sz="1900" dirty="0">
                <a:latin typeface="Arial" panose="020B0604020202020204" pitchFamily="34" charset="0"/>
                <a:cs typeface="Arial" panose="020B0604020202020204" pitchFamily="34" charset="0"/>
              </a:rPr>
              <a:t> 2022</a:t>
            </a:r>
          </a:p>
        </p:txBody>
      </p:sp>
    </p:spTree>
    <p:extLst>
      <p:ext uri="{BB962C8B-B14F-4D97-AF65-F5344CB8AC3E}">
        <p14:creationId xmlns:p14="http://schemas.microsoft.com/office/powerpoint/2010/main" val="1132783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a:xfrm>
            <a:off x="585897" y="1367580"/>
            <a:ext cx="11057955" cy="777025"/>
          </a:xfrm>
        </p:spPr>
        <p:txBody>
          <a:bodyPr>
            <a:noAutofit/>
          </a:bodyPr>
          <a:lstStyle/>
          <a:p>
            <a:r>
              <a:rPr lang="en-US" sz="3200" b="1" dirty="0">
                <a:solidFill>
                  <a:schemeClr val="tx2">
                    <a:satMod val="130000"/>
                  </a:schemeClr>
                </a:solidFill>
                <a:latin typeface="Arial" panose="020B0604020202020204" pitchFamily="34" charset="0"/>
                <a:cs typeface="Arial" panose="020B0604020202020204" pitchFamily="34" charset="0"/>
              </a:rPr>
              <a:t>Bar chart with percentages in multiple groups</a:t>
            </a:r>
            <a:r>
              <a:rPr lang="ru-RU" sz="3200" b="1" dirty="0">
                <a:solidFill>
                  <a:schemeClr val="tx2">
                    <a:satMod val="130000"/>
                  </a:schemeClr>
                </a:solidFill>
                <a:latin typeface="Arial" panose="020B0604020202020204" pitchFamily="34" charset="0"/>
                <a:cs typeface="Arial" panose="020B0604020202020204" pitchFamily="34" charset="0"/>
              </a:rPr>
              <a:t/>
            </a:r>
            <a:br>
              <a:rPr lang="ru-RU" sz="3200" b="1" dirty="0">
                <a:solidFill>
                  <a:schemeClr val="tx2">
                    <a:satMod val="130000"/>
                  </a:schemeClr>
                </a:solidFill>
                <a:latin typeface="Arial" panose="020B0604020202020204" pitchFamily="34" charset="0"/>
                <a:cs typeface="Arial" panose="020B0604020202020204" pitchFamily="34" charset="0"/>
              </a:rPr>
            </a:br>
            <a:endParaRPr lang="ru-RU" sz="3200" b="1" dirty="0">
              <a:solidFill>
                <a:schemeClr val="tx2">
                  <a:satMod val="13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pic>
        <p:nvPicPr>
          <p:cNvPr id="8" name="Рисунок 7"/>
          <p:cNvPicPr>
            <a:picLocks noChangeAspect="1"/>
          </p:cNvPicPr>
          <p:nvPr/>
        </p:nvPicPr>
        <p:blipFill>
          <a:blip r:embed="rId2"/>
          <a:stretch>
            <a:fillRect/>
          </a:stretch>
        </p:blipFill>
        <p:spPr>
          <a:xfrm>
            <a:off x="2874514" y="2009985"/>
            <a:ext cx="6480720" cy="4713432"/>
          </a:xfrm>
          <a:prstGeom prst="rect">
            <a:avLst/>
          </a:prstGeom>
        </p:spPr>
      </p:pic>
    </p:spTree>
    <p:extLst>
      <p:ext uri="{BB962C8B-B14F-4D97-AF65-F5344CB8AC3E}">
        <p14:creationId xmlns:p14="http://schemas.microsoft.com/office/powerpoint/2010/main" val="2589064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fr-FR" dirty="0" smtClean="0"/>
              <a:t>Data Analysis</a:t>
            </a:r>
            <a:endParaRPr lang="ru-RU" dirty="0"/>
          </a:p>
        </p:txBody>
      </p:sp>
      <p:sp>
        <p:nvSpPr>
          <p:cNvPr id="3" name="Текст 2"/>
          <p:cNvSpPr>
            <a:spLocks noGrp="1"/>
          </p:cNvSpPr>
          <p:nvPr>
            <p:ph type="body" sz="quarter" idx="14"/>
          </p:nvPr>
        </p:nvSpPr>
        <p:spPr/>
        <p:txBody>
          <a:bodyPr/>
          <a:lstStyle/>
          <a:p>
            <a:r>
              <a:rPr lang="fr-FR" dirty="0" smtClean="0"/>
              <a:t>Lecture 2</a:t>
            </a:r>
            <a:endParaRPr lang="ru-RU" dirty="0"/>
          </a:p>
        </p:txBody>
      </p:sp>
      <p:sp>
        <p:nvSpPr>
          <p:cNvPr id="4" name="Заголовок 3"/>
          <p:cNvSpPr>
            <a:spLocks noGrp="1"/>
          </p:cNvSpPr>
          <p:nvPr>
            <p:ph type="title"/>
          </p:nvPr>
        </p:nvSpPr>
        <p:spPr/>
        <p:txBody>
          <a:bodyPr>
            <a:normAutofit/>
          </a:bodyPr>
          <a:lstStyle/>
          <a:p>
            <a:r>
              <a:rPr lang="en-US" sz="3500" b="1" dirty="0">
                <a:solidFill>
                  <a:schemeClr val="tx2">
                    <a:satMod val="130000"/>
                  </a:schemeClr>
                </a:solidFill>
                <a:latin typeface="Arial" panose="020B0604020202020204" pitchFamily="34" charset="0"/>
                <a:cs typeface="Arial" panose="020B0604020202020204" pitchFamily="34" charset="0"/>
              </a:rPr>
              <a:t>Inferential Statistics </a:t>
            </a:r>
            <a:endParaRPr lang="ru-RU" sz="3500" b="1" dirty="0">
              <a:solidFill>
                <a:schemeClr val="tx2">
                  <a:satMod val="130000"/>
                </a:schemeClr>
              </a:solidFill>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232702"/>
            <a:ext cx="11057971" cy="3745092"/>
          </a:xfrm>
        </p:spPr>
        <p:txBody>
          <a:bodyPr numCol="1"/>
          <a:lstStyle/>
          <a:p>
            <a:pPr algn="just"/>
            <a:r>
              <a:rPr lang="en-US" sz="2500" dirty="0" smtClean="0">
                <a:solidFill>
                  <a:schemeClr val="bg2">
                    <a:lumMod val="10000"/>
                  </a:schemeClr>
                </a:solidFill>
              </a:rPr>
              <a:t>	</a:t>
            </a:r>
            <a:r>
              <a:rPr lang="en-US" sz="2700" dirty="0" smtClean="0">
                <a:solidFill>
                  <a:schemeClr val="bg2">
                    <a:lumMod val="10000"/>
                  </a:schemeClr>
                </a:solidFill>
                <a:latin typeface="Arial" panose="020B0604020202020204" pitchFamily="34" charset="0"/>
                <a:cs typeface="Arial" panose="020B0604020202020204" pitchFamily="34" charset="0"/>
              </a:rPr>
              <a:t>Inferential </a:t>
            </a:r>
            <a:r>
              <a:rPr lang="en-US" sz="2700" dirty="0">
                <a:solidFill>
                  <a:schemeClr val="bg2">
                    <a:lumMod val="10000"/>
                  </a:schemeClr>
                </a:solidFill>
                <a:latin typeface="Arial" panose="020B0604020202020204" pitchFamily="34" charset="0"/>
                <a:cs typeface="Arial" panose="020B0604020202020204" pitchFamily="34" charset="0"/>
              </a:rPr>
              <a:t>statistics – consists of generalizing from sample to populations, performing hypothesis testing, determining relationships among variables and making predictions. We use probability to determine whether it is likely that a particular test outcome is representative of the population.</a:t>
            </a:r>
            <a:endParaRPr lang="ru-RU" sz="2700" dirty="0">
              <a:solidFill>
                <a:schemeClr val="bg2">
                  <a:lumMod val="10000"/>
                </a:schemeClr>
              </a:solidFill>
              <a:latin typeface="Arial" panose="020B0604020202020204" pitchFamily="34" charset="0"/>
              <a:cs typeface="Arial" panose="020B0604020202020204" pitchFamily="34" charset="0"/>
            </a:endParaRPr>
          </a:p>
          <a:p>
            <a:pPr algn="just"/>
            <a:endParaRPr lang="ru-RU" sz="2500" dirty="0">
              <a:solidFill>
                <a:schemeClr val="bg2">
                  <a:lumMod val="10000"/>
                </a:schemeClr>
              </a:solidFill>
            </a:endParaRPr>
          </a:p>
          <a:p>
            <a:pPr algn="just">
              <a:spcBef>
                <a:spcPts val="0"/>
              </a:spcBef>
            </a:pPr>
            <a:endParaRPr lang="ru-RU" sz="2500" dirty="0">
              <a:solidFill>
                <a:schemeClr val="bg2">
                  <a:lumMod val="10000"/>
                </a:schemeClr>
              </a:solidFill>
            </a:endParaRPr>
          </a:p>
          <a:p>
            <a:pPr algn="just">
              <a:spcBef>
                <a:spcPts val="0"/>
              </a:spcBef>
            </a:pPr>
            <a:endParaRPr lang="ru-RU" sz="2500" dirty="0">
              <a:solidFill>
                <a:schemeClr val="bg2">
                  <a:lumMod val="10000"/>
                </a:schemeClr>
              </a:solidFill>
            </a:endParaRPr>
          </a:p>
        </p:txBody>
      </p:sp>
      <p:sp>
        <p:nvSpPr>
          <p:cNvPr id="6" name="Текст 5"/>
          <p:cNvSpPr>
            <a:spLocks noGrp="1"/>
          </p:cNvSpPr>
          <p:nvPr>
            <p:ph type="body" sz="quarter" idx="15"/>
          </p:nvPr>
        </p:nvSpPr>
        <p:spPr/>
        <p:txBody>
          <a:bodyPr/>
          <a:lstStyle/>
          <a:p>
            <a:r>
              <a:rPr lang="fr-FR" dirty="0" smtClean="0"/>
              <a:t>Investigating Relationships</a:t>
            </a:r>
            <a:endParaRPr lang="ru-RU" dirty="0"/>
          </a:p>
        </p:txBody>
      </p:sp>
    </p:spTree>
    <p:extLst>
      <p:ext uri="{BB962C8B-B14F-4D97-AF65-F5344CB8AC3E}">
        <p14:creationId xmlns:p14="http://schemas.microsoft.com/office/powerpoint/2010/main" val="73649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2.xml><?xml version="1.0" encoding="utf-8"?>
<ds:datastoreItem xmlns:ds="http://schemas.openxmlformats.org/officeDocument/2006/customXml" ds:itemID="{433DAF31-D8A6-49A0-9A5D-8B2EA5B1C511}">
  <ds:schemaRefs>
    <ds:schemaRef ds:uri="e96afe77-3acb-4328-97fc-408e1bde3ecd"/>
    <ds:schemaRef ds:uri="http://purl.org/dc/dcmitype/"/>
    <ds:schemaRef ds:uri="http://schemas.microsoft.com/office/2006/documentManagement/types"/>
    <ds:schemaRef ds:uri="9875bd71-cde8-496c-a136-433f55d5e6d0"/>
    <ds:schemaRef ds:uri="http://purl.org/dc/terms/"/>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3174</TotalTime>
  <Words>3972</Words>
  <Application>Microsoft Office PowerPoint</Application>
  <PresentationFormat>Широкоэкранный</PresentationFormat>
  <Paragraphs>539</Paragraphs>
  <Slides>77</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77</vt:i4>
      </vt:variant>
    </vt:vector>
  </HeadingPairs>
  <TitlesOfParts>
    <vt:vector size="85" baseType="lpstr">
      <vt:lpstr>Arial</vt:lpstr>
      <vt:lpstr>Calibri</vt:lpstr>
      <vt:lpstr>Calibri Light</vt:lpstr>
      <vt:lpstr>Cambria Math</vt:lpstr>
      <vt:lpstr>HSE Sans</vt:lpstr>
      <vt:lpstr>Wingdings</vt:lpstr>
      <vt:lpstr>Wingdings 2</vt:lpstr>
      <vt:lpstr>Office Theme</vt:lpstr>
      <vt:lpstr>Lecture 2 Investigating Relationships</vt:lpstr>
      <vt:lpstr> Relationship between variables</vt:lpstr>
      <vt:lpstr>Contingency table</vt:lpstr>
      <vt:lpstr>Contingency table with frequencies</vt:lpstr>
      <vt:lpstr>Contingency table with frequencies and column percentages</vt:lpstr>
      <vt:lpstr>Contingency table with frequencies and row percentages</vt:lpstr>
      <vt:lpstr>Bar chart with frequencies in multiple groups</vt:lpstr>
      <vt:lpstr>Bar chart with percentages in multiple groups </vt:lpstr>
      <vt:lpstr>Inferential Statistics </vt:lpstr>
      <vt:lpstr>Statistics</vt:lpstr>
      <vt:lpstr>Hypotheses Testing</vt:lpstr>
      <vt:lpstr>Experimental Hypotheses</vt:lpstr>
      <vt:lpstr>Null Hypothesis</vt:lpstr>
      <vt:lpstr>Alternative Hypothesis</vt:lpstr>
      <vt:lpstr>Steps of statistical analysis</vt:lpstr>
      <vt:lpstr>Testing hypotheses</vt:lpstr>
      <vt:lpstr>p-value</vt:lpstr>
      <vt:lpstr>Level of significance</vt:lpstr>
      <vt:lpstr>Презентация PowerPoint</vt:lpstr>
      <vt:lpstr>Презентация PowerPoint</vt:lpstr>
      <vt:lpstr>P-value: examples</vt:lpstr>
      <vt:lpstr>P-value: examples</vt:lpstr>
      <vt:lpstr>Hypothesis testing</vt:lpstr>
      <vt:lpstr>Hypothesis testing</vt:lpstr>
      <vt:lpstr>Note about p-value</vt:lpstr>
      <vt:lpstr>Type I and Type II errors</vt:lpstr>
      <vt:lpstr>Type I and Type II errors</vt:lpstr>
      <vt:lpstr>Презентация PowerPoint</vt:lpstr>
      <vt:lpstr>Select an appropriate test to analyze the relationship between variables</vt:lpstr>
      <vt:lpstr>Select an appropriate test to analyze the relationship between variables</vt:lpstr>
      <vt:lpstr>Chi-squared statistical test</vt:lpstr>
      <vt:lpstr>Chi-squared statistical test</vt:lpstr>
      <vt:lpstr>Chi-squared statistical test</vt:lpstr>
      <vt:lpstr>Scenario 1</vt:lpstr>
      <vt:lpstr>Scenario 2</vt:lpstr>
      <vt:lpstr>Scenario 3</vt:lpstr>
      <vt:lpstr>Calculating Chi-squared</vt:lpstr>
      <vt:lpstr>Example</vt:lpstr>
      <vt:lpstr>Презентация PowerPoint</vt:lpstr>
      <vt:lpstr>Conclusions</vt:lpstr>
      <vt:lpstr>Properties of Chi-squared</vt:lpstr>
      <vt:lpstr>Testing the normality of the distribution</vt:lpstr>
      <vt:lpstr>Normality test</vt:lpstr>
      <vt:lpstr>Kolmogorov-Smirnov normality test</vt:lpstr>
      <vt:lpstr>Shapiro-Wilk normality test</vt:lpstr>
      <vt:lpstr>Correlation Analysis: stages</vt:lpstr>
      <vt:lpstr>Scatterplot</vt:lpstr>
      <vt:lpstr>Scatterplot</vt:lpstr>
      <vt:lpstr>Scatterplot Matrix</vt:lpstr>
      <vt:lpstr>Correlation</vt:lpstr>
      <vt:lpstr>Correlation coefficients</vt:lpstr>
      <vt:lpstr>Pearson correlation coefficient </vt:lpstr>
      <vt:lpstr>Interpretation of Pearson correlation coefficient’s values</vt:lpstr>
      <vt:lpstr>Interpretation of Pearson correlation coefficient’s values</vt:lpstr>
      <vt:lpstr>Scatterplot for different values of r</vt:lpstr>
      <vt:lpstr>Significance of Pearson correlation coefficient </vt:lpstr>
      <vt:lpstr>Interpretation: causality</vt:lpstr>
      <vt:lpstr>Using R2 for interpretation</vt:lpstr>
      <vt:lpstr>Rank correlation coefficients</vt:lpstr>
      <vt:lpstr>Spearman’s rho correlation coefficient</vt:lpstr>
      <vt:lpstr>Spearman’s correlation coefficient</vt:lpstr>
      <vt:lpstr>Tied ranks</vt:lpstr>
      <vt:lpstr>Kendall’s tau correlation coefficient</vt:lpstr>
      <vt:lpstr>Kendall’s tau</vt:lpstr>
      <vt:lpstr>Kendall’s tau</vt:lpstr>
      <vt:lpstr>Kendall’s tau</vt:lpstr>
      <vt:lpstr>Comparing correlation coefficients</vt:lpstr>
      <vt:lpstr>Partial correlation</vt:lpstr>
      <vt:lpstr>Partial correlation</vt:lpstr>
      <vt:lpstr>Partial correlation</vt:lpstr>
      <vt:lpstr>Partial correlation</vt:lpstr>
      <vt:lpstr>Part (semi-partial) and partial correlation</vt:lpstr>
      <vt:lpstr>Semi-partial (or part) correlation</vt:lpstr>
      <vt:lpstr>Semi-partial (or part) correlation</vt:lpstr>
      <vt:lpstr>Example of a partial correlation</vt:lpstr>
      <vt:lpstr>Example of a partial correlation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Студент НИУ ВШЭ</cp:lastModifiedBy>
  <cp:revision>227</cp:revision>
  <cp:lastPrinted>2021-11-11T13:08:42Z</cp:lastPrinted>
  <dcterms:created xsi:type="dcterms:W3CDTF">2021-11-11T08:52:47Z</dcterms:created>
  <dcterms:modified xsi:type="dcterms:W3CDTF">2022-02-26T10:58:23Z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