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71" r:id="rId5"/>
    <p:sldId id="286" r:id="rId6"/>
    <p:sldId id="341" r:id="rId7"/>
    <p:sldId id="390" r:id="rId8"/>
    <p:sldId id="347" r:id="rId9"/>
    <p:sldId id="348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8" r:id="rId29"/>
    <p:sldId id="441" r:id="rId30"/>
    <p:sldId id="449" r:id="rId31"/>
    <p:sldId id="443" r:id="rId32"/>
    <p:sldId id="444" r:id="rId33"/>
    <p:sldId id="445" r:id="rId34"/>
    <p:sldId id="446" r:id="rId35"/>
    <p:sldId id="447" r:id="rId36"/>
    <p:sldId id="340" r:id="rId3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29C63"/>
    <a:srgbClr val="96628C"/>
    <a:srgbClr val="11A0D7"/>
    <a:srgbClr val="E61F3D"/>
    <a:srgbClr val="CD5A5A"/>
    <a:srgbClr val="FFD746"/>
    <a:srgbClr val="0E2D6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 autoAdjust="0"/>
    <p:restoredTop sz="94722"/>
  </p:normalViewPr>
  <p:slideViewPr>
    <p:cSldViewPr snapToGrid="0" snapToObjects="1">
      <p:cViewPr varScale="1">
        <p:scale>
          <a:sx n="59" d="100"/>
          <a:sy n="59" d="100"/>
        </p:scale>
        <p:origin x="1020" y="6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564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9861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828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917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245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elikyan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stor.eu/bitstream/10419/46020/1/657065684.pdf" TargetMode="External"/><Relationship Id="rId2" Type="http://schemas.openxmlformats.org/officeDocument/2006/relationships/hyperlink" Target="https://www.revistaespacios.com/a18v39n34/a18v39n34p11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ournals.euser.org/files/articles/ejser_may_aug_14/ErcanE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8230333" cy="197832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Faculty of Computer Science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Alisa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Melikyan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amelikyan@hse.ru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PhD,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Associate Professor of the School of Software Engineering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Moscow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0082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Hypotheses 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83710"/>
            <a:ext cx="11057971" cy="3745092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en-US" sz="25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Independent-samples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</a:p>
          <a:p>
            <a:pPr algn="just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H1: the mean salaries of men and women are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5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Paired-samples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</a:t>
            </a:r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H1: the mean salaries of employees of this organization before and after restructuring are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5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One-sample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</a:p>
          <a:p>
            <a:pPr algn="just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H1: the mean salary of employees of this organization is different from the average salary in the country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5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49815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Limitations of t-test 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697"/>
            <a:ext cx="11057971" cy="3745092"/>
          </a:xfrm>
        </p:spPr>
        <p:txBody>
          <a:bodyPr numCol="1"/>
          <a:lstStyle/>
          <a:p>
            <a:pPr marL="457200" indent="-457200" algn="just">
              <a:buAutoNum type="arabicPeriod"/>
            </a:pP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results of inferential statistics can only be applied to populations that resemble the sample that was tested. </a:t>
            </a:r>
          </a:p>
          <a:p>
            <a:pPr marL="457200" indent="-457200" algn="just">
              <a:buFontTx/>
              <a:buAutoNum type="arabicPeriod"/>
            </a:pP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should be approximately interval-level or higher.  </a:t>
            </a:r>
          </a:p>
          <a:p>
            <a:pPr marL="457200" indent="-457200" algn="just">
              <a:buAutoNum type="arabicPeriod"/>
            </a:pP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as well as the population should be roughly normal in distribution.</a:t>
            </a:r>
          </a:p>
          <a:p>
            <a:pPr marL="457200" indent="-457200" algn="just">
              <a:buAutoNum type="arabicPeriod"/>
            </a:pP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group should have about the same number of </a:t>
            </a:r>
            <a:r>
              <a:rPr lang="en-US" sz="2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not less than 20-30.  </a:t>
            </a:r>
          </a:p>
          <a:p>
            <a:pPr marL="457200" indent="-457200" algn="just">
              <a:buAutoNum type="arabicPeriod"/>
            </a:pP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 should not be influenced by each other.</a:t>
            </a:r>
          </a:p>
          <a:p>
            <a:pPr marL="457200" indent="-457200" algn="just">
              <a:buAutoNum type="arabicPeriod"/>
            </a:pPr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49815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Overcoming several limitations 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697"/>
            <a:ext cx="11057971" cy="3745092"/>
          </a:xfrm>
        </p:spPr>
        <p:txBody>
          <a:bodyPr numCol="1"/>
          <a:lstStyle/>
          <a:p>
            <a:pPr algn="just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Non-parametric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do the same job as t-tests, but can be applied to non-normal distributions and ordered-level data. But these tests are less powerful. </a:t>
            </a:r>
          </a:p>
          <a:p>
            <a:pPr marL="457200" indent="-457200" algn="just">
              <a:buAutoNum type="arabicPeriod"/>
            </a:pPr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6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51843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Independent Samples t-test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26840"/>
            <a:ext cx="11057955" cy="4731159"/>
          </a:xfrm>
        </p:spPr>
        <p:txBody>
          <a:bodyPr numCol="1"/>
          <a:lstStyle/>
          <a:p>
            <a:pPr algn="just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Bank assigns the world’s economies to four income groups – low, lower-middle, upper-middle, and high-income countries. </a:t>
            </a:r>
            <a:endParaRPr lang="en-US" sz="25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of the </a:t>
            </a:r>
            <a:r>
              <a:rPr lang="en-US" sz="25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of travel services our of service exports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5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income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and </a:t>
            </a:r>
            <a:r>
              <a:rPr lang="en-US" sz="25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 are different.</a:t>
            </a:r>
          </a:p>
          <a:p>
            <a:pPr algn="just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Travel services (% of service exports)</a:t>
            </a:r>
          </a:p>
          <a:p>
            <a:pPr algn="just"/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Grouping variable: 1 – high income countries,   </a:t>
            </a:r>
            <a:r>
              <a:rPr lang="en-US" sz="25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other countries.</a:t>
            </a:r>
          </a:p>
          <a:p>
            <a:pPr algn="just"/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p-value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0.0002 &lt; 0.05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probability of making an error while rejecting H0 and accepting Ha is very low, we will accept Ha and conclude that there is a statistically significant difference in mean values of the dependent variable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groups. </a:t>
            </a: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00830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Paired Samples t-test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75827"/>
            <a:ext cx="11057955" cy="4731159"/>
          </a:xfrm>
        </p:spPr>
        <p:txBody>
          <a:bodyPr numCol="1"/>
          <a:lstStyle/>
          <a:p>
            <a:pPr algn="just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analyzing the values of the variable for 2 different years. We have the values of the variable Travel services (% of commercial service exports) for the same countries for two years – 2018 and 2019.</a:t>
            </a:r>
          </a:p>
          <a:p>
            <a:pPr algn="just"/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of the </a:t>
            </a:r>
            <a:r>
              <a:rPr lang="en-US" sz="25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of travel services our of commercial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exports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</a:t>
            </a:r>
            <a:r>
              <a:rPr lang="en-US" sz="2500" u="sng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5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5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2019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different.</a:t>
            </a:r>
          </a:p>
          <a:p>
            <a:pPr algn="just"/>
            <a:endParaRPr lang="en-US" sz="25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0.5041 &gt; 0.05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probability of making an error while rejecting H0 and accepting Ha is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high, we will reject Ha and conclude that there is no statistically significant difference in mean values of the variable for two time periods. </a:t>
            </a: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00830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75827"/>
            <a:ext cx="11057955" cy="4731159"/>
          </a:xfrm>
        </p:spPr>
        <p:txBody>
          <a:bodyPr numCol="1"/>
          <a:lstStyle/>
          <a:p>
            <a:pPr algn="just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Variance (ANOVA) tests whether more then two population means are equal or not, and therefore generalizes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beyond two means.</a:t>
            </a:r>
          </a:p>
          <a:p>
            <a:pPr algn="just"/>
            <a:endParaRPr 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H0: all means are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m</a:t>
            </a:r>
            <a:r>
              <a:rPr lang="en-US" sz="2800" baseline="-25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</a:t>
            </a:r>
            <a:r>
              <a:rPr lang="en-US" sz="2800" baseline="-25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</a:t>
            </a:r>
            <a:r>
              <a:rPr lang="en-US" sz="2800" baseline="-25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… =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aseline="-25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800" baseline="-25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H1: not all means are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(at least one pair of means are different)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86527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1996208"/>
            <a:ext cx="11057955" cy="4731159"/>
          </a:xfrm>
        </p:spPr>
        <p:txBody>
          <a:bodyPr numCol="1"/>
          <a:lstStyle/>
          <a:p>
            <a:pPr algn="just">
              <a:tabLst>
                <a:tab pos="179388" algn="l"/>
              </a:tabLst>
            </a:pP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variable: Travel services (% of service exports)</a:t>
            </a:r>
          </a:p>
          <a:p>
            <a:pPr algn="just">
              <a:tabLst>
                <a:tab pos="179388" algn="l"/>
              </a:tabLst>
            </a:pP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variable: 1 – high income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countries, 2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middle income countries, 3 – low income countries</a:t>
            </a:r>
          </a:p>
          <a:p>
            <a:pPr algn="just">
              <a:tabLst>
                <a:tab pos="179388" algn="l"/>
              </a:tabLst>
            </a:pP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mean values of the </a:t>
            </a:r>
            <a:r>
              <a:rPr lang="en-US" sz="25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of travel services our of service exports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5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of countries based on income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different</a:t>
            </a:r>
          </a:p>
          <a:p>
            <a:pPr algn="just">
              <a:tabLst>
                <a:tab pos="179388" algn="l"/>
              </a:tabLst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H0: mean values are not different</a:t>
            </a:r>
          </a:p>
          <a:p>
            <a:pPr algn="just"/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0.0001 &lt; 0.05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probability of making an error while rejecting H0 and accepting Ha is very low, we will accept Ha and conclude that there is a statistically significant difference in mean values of the dependent variable for the three groups. </a:t>
            </a:r>
          </a:p>
          <a:p>
            <a:pPr algn="just"/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this test we can’t conclude in which groups the means are different and in which they are not.</a:t>
            </a: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86527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1996208"/>
            <a:ext cx="11057955" cy="4731159"/>
          </a:xfrm>
        </p:spPr>
        <p:txBody>
          <a:bodyPr numCol="1"/>
          <a:lstStyle/>
          <a:p>
            <a:pPr algn="just"/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significance of ANOVA is tested based on the value of F statistic.</a:t>
            </a:r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6" y="2689022"/>
            <a:ext cx="5544616" cy="3504989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6938934" y="4561230"/>
            <a:ext cx="432048" cy="5040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191600" y="4204092"/>
            <a:ext cx="395406" cy="360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633566" y="3711649"/>
            <a:ext cx="2856872" cy="49244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groups</a:t>
            </a:r>
            <a:endParaRPr lang="ru-RU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7306775" y="5811043"/>
            <a:ext cx="416501" cy="38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723276" y="5947789"/>
            <a:ext cx="2707793" cy="49244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cases</a:t>
            </a:r>
            <a:endParaRPr lang="ru-RU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010942" y="5281310"/>
            <a:ext cx="432048" cy="5040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21212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96343" y="1945993"/>
            <a:ext cx="103173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1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3,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		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5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7, 9 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(1+3+5+5+7+9+4+5+6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)/9 = 5</a:t>
            </a: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4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5, 6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endParaRPr lang="ru-RU" sz="2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squares (SST): 42</a:t>
            </a: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(3-5)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(5-5)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(5-5)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(7-5)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(9-5)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(4-5)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(5-5)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(6-5)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16 + 4 + 0 + 0 + 4 + 16 + 1 + 0 + 1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 descr="Вырезка экрана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41" y="3302703"/>
            <a:ext cx="3117859" cy="10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88554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SSW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63685" y="1848018"/>
            <a:ext cx="103173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1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3,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	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(1+3+5)/3 = 3 	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5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7, 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mean 2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(5+7+9)/3 = 7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4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5, 6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mean 3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(4+5+6)/3 = 5</a:t>
            </a: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squares within groups (SSW):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SSW1 = (1-3)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(3-3)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(5-3)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+ 0 + 4 = 8 </a:t>
            </a: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SSW2 = (5-7)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(7-7)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(9-7)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+ 0 + 4 = 8 </a:t>
            </a: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SSW3 = (4-5)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(5-5)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(6-5)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+ 0 + 1 = 2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SSW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SSW1+SSW2+SSW3 = 8 + 8 + 2 = 18</a:t>
            </a: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3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Student’s 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18399"/>
            <a:ext cx="11057971" cy="3745092"/>
          </a:xfrm>
        </p:spPr>
        <p:txBody>
          <a:bodyPr numCol="1"/>
          <a:lstStyle/>
          <a:p>
            <a:pPr marL="82296" algn="just">
              <a:defRPr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t-test is a 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statistical test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that checks if two means are reliably different from each other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2296" algn="just">
              <a:defRPr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	The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values of the means may show a difference, but we can’t be sure if that is a </a:t>
            </a:r>
            <a:r>
              <a:rPr lang="en-US" sz="2600" b="1" u="sng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reliable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difference. </a:t>
            </a:r>
          </a:p>
          <a:p>
            <a:pPr marL="82296" algn="just">
              <a:defRPr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	Descriptive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statistics only describes the data, but can’t be generalized beyond that. Inferential statistics, like t-test, allows to make inferences about the population beyond our data, generalize the findings to a whole population beyond the sample, that is tested.</a:t>
            </a:r>
          </a:p>
          <a:p>
            <a:pPr marL="82296"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9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88554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SSB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63685" y="1848018"/>
            <a:ext cx="10317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1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3,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	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5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7, 9 			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(1+3+5+5+7+9+4+5+6)/9 = 5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4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5, 6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(1+3+5)/3 = 3 	</a:t>
            </a:r>
          </a:p>
          <a:p>
            <a:pPr algn="just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(5+7+9)/3 = 7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= (4+5+6)/3 = 5</a:t>
            </a: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SSB1 = 3*(3-5)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 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SSB2 = 3*(7-5)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 </a:t>
            </a:r>
          </a:p>
          <a:p>
            <a:pPr algn="just">
              <a:tabLst>
                <a:tab pos="179388" algn="l"/>
              </a:tabLs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SSB3 = 3*(5-5)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</a:t>
            </a: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 = SSB1+SSB2+SSB3 = 12 + 12 + 0 = 24</a:t>
            </a:r>
          </a:p>
          <a:p>
            <a:pPr algn="just">
              <a:tabLst>
                <a:tab pos="179388" algn="l"/>
              </a:tabLs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01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88554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3137" t="17501" b="13439"/>
          <a:stretch/>
        </p:blipFill>
        <p:spPr bwMode="auto">
          <a:xfrm>
            <a:off x="2155716" y="1700808"/>
            <a:ext cx="748863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68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88554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5104" y="623731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ru-RU" dirty="0" smtClean="0"/>
              <a:t>https</a:t>
            </a:r>
            <a:r>
              <a:rPr lang="ru-RU" dirty="0"/>
              <a:t>://www.youtube.com/watch?v=9cnSWads6oo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17560" b="19562"/>
          <a:stretch/>
        </p:blipFill>
        <p:spPr>
          <a:xfrm>
            <a:off x="241677" y="2026570"/>
            <a:ext cx="11721172" cy="41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68173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Post-hoc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8" y="2102073"/>
            <a:ext cx="10746132" cy="3745092"/>
          </a:xfrm>
        </p:spPr>
        <p:txBody>
          <a:bodyPr numCol="1"/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 confirms that the means are not equal we can do pairwise post-hoc testing to determine whether there is a difference between the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possible pairs (</a:t>
            </a:r>
            <a:r>
              <a:rPr lang="fr-FR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 pairwise comparisons)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6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179388" algn="l"/>
              </a:tabLst>
            </a:pPr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5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96779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Mann-Whitney U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8" y="2330679"/>
            <a:ext cx="10746132" cy="3745092"/>
          </a:xfrm>
        </p:spPr>
        <p:txBody>
          <a:bodyPr numCol="1"/>
          <a:lstStyle/>
          <a:p>
            <a:pPr marL="80963" algn="just"/>
            <a:r>
              <a:rPr lang="en-US" sz="23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non-parametric test, analogue of Independent-samples t-test. Can be performed for ordinal or non-normally distributed interval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ratio scale data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963" algn="just"/>
            <a:endParaRPr lang="en-US" sz="2500" b="1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aseline="-25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The two populations are not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30914" y="1114669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Mann-Whitney U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9" y="1699124"/>
            <a:ext cx="9841165" cy="456520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60070" y="6239040"/>
            <a:ext cx="954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https://sphweb.bumc.bu.edu/otlt/mph-modules/bs/bs704_nonparametric/bs704_nonparametric4.html</a:t>
            </a:r>
          </a:p>
        </p:txBody>
      </p:sp>
    </p:spTree>
    <p:extLst>
      <p:ext uri="{BB962C8B-B14F-4D97-AF65-F5344CB8AC3E}">
        <p14:creationId xmlns:p14="http://schemas.microsoft.com/office/powerpoint/2010/main" val="13374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96779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Wilcoxon signed-rank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8" y="2330679"/>
            <a:ext cx="10746132" cy="3745092"/>
          </a:xfrm>
        </p:spPr>
        <p:txBody>
          <a:bodyPr numCol="1"/>
          <a:lstStyle/>
          <a:p>
            <a:pPr marL="80963" algn="just"/>
            <a:r>
              <a:rPr lang="ru-RU" sz="26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non-parametric test, analogue of Paired-samples t-test.</a:t>
            </a:r>
          </a:p>
          <a:p>
            <a:pPr marL="80963" algn="just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r>
              <a:rPr lang="en-US" sz="2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700" baseline="-25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ranks of the group before and after treatment are not equal</a:t>
            </a:r>
          </a:p>
          <a:p>
            <a:pPr marL="80963" algn="just"/>
            <a:endParaRPr lang="ru-RU" sz="2700" b="1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33491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Wilcoxon signed-rank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782536" y="2273804"/>
          <a:ext cx="5158908" cy="3566160"/>
        </p:xfrm>
        <a:graphic>
          <a:graphicData uri="http://schemas.openxmlformats.org/drawingml/2006/table">
            <a:tbl>
              <a:tblPr/>
              <a:tblGrid>
                <a:gridCol w="899307">
                  <a:extLst>
                    <a:ext uri="{9D8B030D-6E8A-4147-A177-3AD203B41FA5}">
                      <a16:colId xmlns:a16="http://schemas.microsoft.com/office/drawing/2014/main" val="37185680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96726841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962736208"/>
                    </a:ext>
                  </a:extLst>
                </a:gridCol>
                <a:gridCol w="1516401">
                  <a:extLst>
                    <a:ext uri="{9D8B030D-6E8A-4147-A177-3AD203B41FA5}">
                      <a16:colId xmlns:a16="http://schemas.microsoft.com/office/drawing/2014/main" val="633391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smtClean="0">
                          <a:effectLst/>
                        </a:rPr>
                        <a:t>Patient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Before Treatment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After 1 Week of Treatment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>
                          <a:effectLst/>
                        </a:rPr>
                        <a:t>Difference</a:t>
                      </a:r>
                    </a:p>
                    <a:p>
                      <a:pPr algn="ctr" fontAlgn="t"/>
                      <a:r>
                        <a:rPr lang="fr-FR" b="1" dirty="0">
                          <a:effectLst/>
                        </a:rPr>
                        <a:t>(Before-After)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85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75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9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70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50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40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50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-10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8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65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40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8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80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2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75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65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8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55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40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44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-5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513570"/>
                  </a:ext>
                </a:extLst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6259892" y="3078036"/>
            <a:ext cx="881743" cy="199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7294941" y="2273804"/>
          <a:ext cx="4348911" cy="3566160"/>
        </p:xfrm>
        <a:graphic>
          <a:graphicData uri="http://schemas.openxmlformats.org/drawingml/2006/table">
            <a:tbl>
              <a:tblPr/>
              <a:tblGrid>
                <a:gridCol w="2365286">
                  <a:extLst>
                    <a:ext uri="{9D8B030D-6E8A-4147-A177-3AD203B41FA5}">
                      <a16:colId xmlns:a16="http://schemas.microsoft.com/office/drawing/2014/main" val="2599919821"/>
                    </a:ext>
                  </a:extLst>
                </a:gridCol>
                <a:gridCol w="1036306">
                  <a:extLst>
                    <a:ext uri="{9D8B030D-6E8A-4147-A177-3AD203B41FA5}">
                      <a16:colId xmlns:a16="http://schemas.microsoft.com/office/drawing/2014/main" val="4096558749"/>
                    </a:ext>
                  </a:extLst>
                </a:gridCol>
                <a:gridCol w="947319">
                  <a:extLst>
                    <a:ext uri="{9D8B030D-6E8A-4147-A177-3AD203B41FA5}">
                      <a16:colId xmlns:a16="http://schemas.microsoft.com/office/drawing/2014/main" val="478328778"/>
                    </a:ext>
                  </a:extLst>
                </a:gridCol>
              </a:tblGrid>
              <a:tr h="59675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Ordered Absolute Values of Differences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Ranks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Signed Ranks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56709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-5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 smtClean="0">
                          <a:effectLst/>
                        </a:rPr>
                        <a:t>-</a:t>
                      </a:r>
                      <a:r>
                        <a:rPr lang="ru-RU" b="0" dirty="0" smtClean="0">
                          <a:effectLst/>
                        </a:rPr>
                        <a:t>1</a:t>
                      </a:r>
                      <a:endParaRPr lang="ru-RU" b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34134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30017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-10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 smtClean="0">
                          <a:effectLst/>
                        </a:rPr>
                        <a:t>-</a:t>
                      </a:r>
                      <a:r>
                        <a:rPr lang="ru-RU" b="0" dirty="0" smtClean="0">
                          <a:effectLst/>
                        </a:rPr>
                        <a:t>3</a:t>
                      </a:r>
                      <a:endParaRPr lang="ru-RU" b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01190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72591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15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02683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3424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>
                          <a:effectLst/>
                        </a:rPr>
                        <a:t>25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37563"/>
                  </a:ext>
                </a:extLst>
              </a:tr>
              <a:tr h="350878"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0" dirty="0">
                          <a:effectLst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56144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987026" y="6020191"/>
            <a:ext cx="1085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W+ = 32 and W- = 4.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The sum of positive and negative ranks is calculated and the smallest sum is selected. As a result, W=4.</a:t>
            </a:r>
            <a:endParaRPr lang="ru-RU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94546" y="1904472"/>
            <a:ext cx="8049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Calculator</a:t>
            </a:r>
            <a:r>
              <a:rPr lang="ru-RU" dirty="0" smtClean="0"/>
              <a:t>: https</a:t>
            </a:r>
            <a:r>
              <a:rPr lang="ru-RU" dirty="0"/>
              <a:t>://www.socscistatistics.com/tests/signedranks/default2.aspx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0786" y="1083545"/>
            <a:ext cx="10861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https://sphweb.bumc.bu.edu/otlt/mph-modules/bs/bs704_nonparametric/BS704_Nonparametric6.html#headingtaglink_1</a:t>
            </a:r>
          </a:p>
        </p:txBody>
      </p:sp>
    </p:spTree>
    <p:extLst>
      <p:ext uri="{BB962C8B-B14F-4D97-AF65-F5344CB8AC3E}">
        <p14:creationId xmlns:p14="http://schemas.microsoft.com/office/powerpoint/2010/main" val="1206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96779"/>
            <a:ext cx="11057955" cy="777025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-Wallis test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/>
              <a:t/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8" y="2330679"/>
            <a:ext cx="10746132" cy="3745092"/>
          </a:xfrm>
        </p:spPr>
        <p:txBody>
          <a:bodyPr numCol="1"/>
          <a:lstStyle/>
          <a:p>
            <a:pPr marL="80963" algn="just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non-parametric test, analogue of ANOVA.</a:t>
            </a:r>
          </a:p>
          <a:p>
            <a:pPr marL="80963" algn="just"/>
            <a:endParaRPr lang="en-US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(groups) are from identical populations.</a:t>
            </a:r>
          </a:p>
          <a:p>
            <a:pPr algn="just"/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hypothesis: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one of the samples (groups) comes from a different population than the others.</a:t>
            </a:r>
          </a:p>
          <a:p>
            <a:pPr algn="just">
              <a:spcBef>
                <a:spcPts val="0"/>
              </a:spcBef>
            </a:pPr>
            <a:r>
              <a:rPr lang="ru-RU" sz="2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9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96779"/>
            <a:ext cx="11057955" cy="777025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-Wallis test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/>
              <a:t/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2791" t="17220" r="62403" b="5900"/>
          <a:stretch/>
        </p:blipFill>
        <p:spPr>
          <a:xfrm>
            <a:off x="4741316" y="1058435"/>
            <a:ext cx="3194370" cy="55688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48975" t="10101" r="28737" b="8011"/>
          <a:stretch/>
        </p:blipFill>
        <p:spPr>
          <a:xfrm>
            <a:off x="8657195" y="1026218"/>
            <a:ext cx="2711089" cy="560318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5897" y="2682897"/>
            <a:ext cx="3879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we rank all the values regardless of the group to which they belong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2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68175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Same means with different variabilities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8" name="Picture 4" descr="Картинки по запросу &quot;t-te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74" y="1930897"/>
            <a:ext cx="4806163" cy="47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8" y="1108266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-Wallis test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5897" y="2682897"/>
            <a:ext cx="28732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Then we replace values with ranks and in each group the sum of the ranks (T) is calculated</a:t>
            </a:r>
            <a:endParaRPr lang="ru-RU" sz="2300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6925" t="20007" r="17517" b="8002"/>
          <a:stretch/>
        </p:blipFill>
        <p:spPr>
          <a:xfrm>
            <a:off x="3843691" y="1600200"/>
            <a:ext cx="7992888" cy="493713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17023" y="6457210"/>
            <a:ext cx="7453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ru-RU" dirty="0" smtClean="0"/>
              <a:t>https</a:t>
            </a:r>
            <a:r>
              <a:rPr lang="ru-RU" dirty="0"/>
              <a:t>://www.youtube.com/watch?v=BkyGuNuaZYw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22766" y="1049387"/>
            <a:ext cx="6851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https://sphweb.bumc.bu.edu/otlt/mph-modules/bs/bs704_nonparametric/BS704_Nonparametric7.html#headingtaglink_3</a:t>
            </a:r>
          </a:p>
        </p:txBody>
      </p:sp>
    </p:spTree>
    <p:extLst>
      <p:ext uri="{BB962C8B-B14F-4D97-AF65-F5344CB8AC3E}">
        <p14:creationId xmlns:p14="http://schemas.microsoft.com/office/powerpoint/2010/main" val="148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19145"/>
            <a:ext cx="11057955" cy="777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22402"/>
              </p:ext>
            </p:extLst>
          </p:nvPr>
        </p:nvGraphicFramePr>
        <p:xfrm>
          <a:off x="1779813" y="1885291"/>
          <a:ext cx="8224776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301">
                  <a:extLst>
                    <a:ext uri="{9D8B030D-6E8A-4147-A177-3AD203B41FA5}">
                      <a16:colId xmlns:a16="http://schemas.microsoft.com/office/drawing/2014/main" val="3195895732"/>
                    </a:ext>
                  </a:extLst>
                </a:gridCol>
                <a:gridCol w="3082883">
                  <a:extLst>
                    <a:ext uri="{9D8B030D-6E8A-4147-A177-3AD203B41FA5}">
                      <a16:colId xmlns:a16="http://schemas.microsoft.com/office/drawing/2014/main" val="2966054475"/>
                    </a:ext>
                  </a:extLst>
                </a:gridCol>
                <a:gridCol w="2741592">
                  <a:extLst>
                    <a:ext uri="{9D8B030D-6E8A-4147-A177-3AD203B41FA5}">
                      <a16:colId xmlns:a16="http://schemas.microsoft.com/office/drawing/2014/main" val="139111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Type of samples</a:t>
                      </a:r>
                      <a:endParaRPr lang="ru-RU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Parametric tests</a:t>
                      </a:r>
                      <a:endParaRPr lang="ru-RU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Non-parametric tests </a:t>
                      </a:r>
                      <a:endParaRPr lang="ru-RU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samples</a:t>
                      </a:r>
                      <a:endParaRPr lang="ru-RU" sz="2400" b="0" dirty="0" smtClean="0">
                        <a:solidFill>
                          <a:srgbClr val="262626"/>
                        </a:solidFill>
                        <a:latin typeface="Arial" panose="020B0604020202020204" pitchFamily="34" charset="0"/>
                        <a:ea typeface="Arial Unicode MS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t-test</a:t>
                      </a:r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two independent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Mann-Whitney U test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6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related samples</a:t>
                      </a:r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Tx/>
                        <a:buNone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t-test</a:t>
                      </a:r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two paired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Wilcoxon signed-rank test</a:t>
                      </a:r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3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 independent samples</a:t>
                      </a:r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Of VAriance (ANOVA) </a:t>
                      </a:r>
                      <a:endParaRPr kumimoji="0" lang="ru-RU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Kruskal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-Wallis test</a:t>
                      </a:r>
                      <a:endParaRPr lang="ru-RU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70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47792"/>
            <a:ext cx="11057955" cy="7770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8" y="2559280"/>
            <a:ext cx="10746132" cy="3745092"/>
          </a:xfrm>
        </p:spPr>
        <p:txBody>
          <a:bodyPr numCol="1"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study on cross border trade policies &amp; developments with special reference to emerging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economies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200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https</a:t>
            </a:r>
            <a:r>
              <a:rPr lang="fr-FR" sz="2200" dirty="0">
                <a:solidFill>
                  <a:schemeClr val="bg2">
                    <a:lumMod val="10000"/>
                  </a:schemeClr>
                </a:solidFill>
                <a:hlinkClick r:id="rId2"/>
              </a:rPr>
              <a:t>://www.revistaespacios.com/a18v39n34/a18v39n34p11.pdf</a:t>
            </a:r>
            <a:endParaRPr lang="ru-RU" sz="22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International trade and its effects on economic growth in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China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200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https</a:t>
            </a:r>
            <a:r>
              <a:rPr lang="fr-FR" sz="22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://www.econstor.eu/bitstream/10419/46020/1/657065684.pdf</a:t>
            </a: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International Investment (Trade) Factor and Its Effect on GDP: BRICS Case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Study </a:t>
            </a:r>
            <a:r>
              <a:rPr lang="fr-FR" sz="2200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http</a:t>
            </a:r>
            <a:r>
              <a:rPr lang="fr-FR" sz="22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://journals.euser.org/files/articles/ejser_may_aug_14/ErcanE.pdf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algn="just">
              <a:spcBef>
                <a:spcPts val="0"/>
              </a:spcBef>
            </a:pPr>
            <a:endParaRPr lang="en-US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1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47" y="3188442"/>
            <a:ext cx="8187279" cy="1978323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tx2">
                    <a:satMod val="1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endParaRPr lang="ru-RU" sz="4500" b="1" dirty="0">
              <a:solidFill>
                <a:schemeClr val="tx2">
                  <a:satMod val="1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pPr algn="ctr"/>
            <a:r>
              <a:rPr lang="en-US" sz="1900" dirty="0"/>
              <a:t>Faculty of Computer Science</a:t>
            </a:r>
            <a:endParaRPr lang="ru-RU" sz="1900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900" dirty="0" smtClean="0"/>
              <a:t>Data Analysis</a:t>
            </a:r>
            <a:endParaRPr lang="ru-RU" sz="19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Moscow</a:t>
            </a:r>
            <a:r>
              <a:rPr lang="ru-RU" sz="1900"/>
              <a:t> 2022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1327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2050"/>
            <a:ext cx="6585725" cy="3704981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6" y="4768172"/>
            <a:ext cx="4158921" cy="19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54" y="1087461"/>
            <a:ext cx="6048672" cy="435504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81743" y="5442504"/>
            <a:ext cx="103784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2/</a:t>
            </a:r>
            <a:r>
              <a:rPr lang="ru-RU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→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value is not big enough to be reliable </a:t>
            </a:r>
            <a:r>
              <a:rPr lang="ru-RU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can’t say that there is a statistically significant difference between the means.</a:t>
            </a:r>
            <a:r>
              <a:rPr lang="ru-RU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9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9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9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T-distribution calculator: https://stattrek.com/online-calculator/t-distribution.aspx</a:t>
            </a:r>
            <a:endParaRPr lang="ru-RU" sz="19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7539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1808148"/>
            <a:ext cx="11057971" cy="3745092"/>
          </a:xfrm>
        </p:spPr>
        <p:txBody>
          <a:bodyPr numCol="1"/>
          <a:lstStyle/>
          <a:p>
            <a:pPr algn="just"/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Each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has a corresponding p-value, which tells us the likelihood that there is a real difference.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probability that the pattern produced by our data could be produced by random data. It tells us whether the difference between our groups is real or if it’s just a </a:t>
            </a: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fluke. The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for each t-value depends on the sample size. Bigger samples make it easier to detect differences.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" b="3047"/>
          <a:stretch/>
        </p:blipFill>
        <p:spPr>
          <a:xfrm>
            <a:off x="3746701" y="4261758"/>
            <a:ext cx="4843142" cy="24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493393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19" y="1493393"/>
            <a:ext cx="6713546" cy="47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0082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183710"/>
            <a:ext cx="11057971" cy="3745092"/>
          </a:xfrm>
        </p:spPr>
        <p:txBody>
          <a:bodyPr numCol="1"/>
          <a:lstStyle/>
          <a:p>
            <a:pPr algn="just"/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Independent-samples t-test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the means of two different groups. Is also called between-samples or unpaired-samples t-test.</a:t>
            </a:r>
          </a:p>
          <a:p>
            <a:pPr algn="just"/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Paired-samples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the mean of one group twice. For example, students’ knowledge in statistics before and after passing the course. It’s also called within-subjects, repeated-measures or dependent-samples t-test.</a:t>
            </a:r>
          </a:p>
          <a:p>
            <a:pPr algn="just"/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One-sample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compares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in one group with a hypothetical value or known population mean.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3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fr-FR" dirty="0" smtClean="0"/>
              <a:t>Data Analysis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Lecture 3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0082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t-test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Investigating Relationships</a:t>
            </a:r>
            <a:endParaRPr lang="ru-RU" dirty="0"/>
          </a:p>
        </p:txBody>
      </p:sp>
      <p:pic>
        <p:nvPicPr>
          <p:cNvPr id="8" name="Picture 2" descr="Картинки по запросу &quot;t-te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8" y="2159497"/>
            <a:ext cx="10138005" cy="42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875bd71-cde8-496c-a136-433f55d5e6d0"/>
    <ds:schemaRef ds:uri="http://purl.org/dc/terms/"/>
    <ds:schemaRef ds:uri="http://schemas.openxmlformats.org/package/2006/metadata/core-properties"/>
    <ds:schemaRef ds:uri="e96afe77-3acb-4328-97fc-408e1bde3ecd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831</Words>
  <Application>Microsoft Office PowerPoint</Application>
  <PresentationFormat>Широкоэкранный</PresentationFormat>
  <Paragraphs>345</Paragraphs>
  <Slides>33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HSE Sans</vt:lpstr>
      <vt:lpstr>Office Theme</vt:lpstr>
      <vt:lpstr>Lecture 3 Investigating Relationships</vt:lpstr>
      <vt:lpstr>Student’s t-test</vt:lpstr>
      <vt:lpstr>Same means with different variabilities</vt:lpstr>
      <vt:lpstr>t-test</vt:lpstr>
      <vt:lpstr>t-test</vt:lpstr>
      <vt:lpstr>t-test</vt:lpstr>
      <vt:lpstr>t-test</vt:lpstr>
      <vt:lpstr>Types of t-test</vt:lpstr>
      <vt:lpstr>Types of t-test</vt:lpstr>
      <vt:lpstr>Hypotheses </vt:lpstr>
      <vt:lpstr>Limitations of t-test </vt:lpstr>
      <vt:lpstr>Overcoming several limitations </vt:lpstr>
      <vt:lpstr>Independent Samples t-test </vt:lpstr>
      <vt:lpstr>Paired Samples t-test  </vt:lpstr>
      <vt:lpstr>ANOVA</vt:lpstr>
      <vt:lpstr>ANOVA</vt:lpstr>
      <vt:lpstr>ANOVA</vt:lpstr>
      <vt:lpstr>ANOVA: SST</vt:lpstr>
      <vt:lpstr>ANOVA: SSW</vt:lpstr>
      <vt:lpstr>ANOVA: SSB</vt:lpstr>
      <vt:lpstr>ANOVA</vt:lpstr>
      <vt:lpstr>ANOVA</vt:lpstr>
      <vt:lpstr>Post-hoc test </vt:lpstr>
      <vt:lpstr>Mann-Whitney U Test </vt:lpstr>
      <vt:lpstr>Mann-Whitney U Test </vt:lpstr>
      <vt:lpstr>Wilcoxon signed-rank test </vt:lpstr>
      <vt:lpstr>Wilcoxon signed-rank test </vt:lpstr>
      <vt:lpstr>Kruskal-Wallis test  </vt:lpstr>
      <vt:lpstr>Kruskal-Wallis test  </vt:lpstr>
      <vt:lpstr>Kruskal-Wallis test  </vt:lpstr>
      <vt:lpstr>Comparing tests   </vt:lpstr>
      <vt:lpstr>Research Articles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Меликян Алиса Валерьевна</cp:lastModifiedBy>
  <cp:revision>260</cp:revision>
  <cp:lastPrinted>2021-11-11T13:08:42Z</cp:lastPrinted>
  <dcterms:created xsi:type="dcterms:W3CDTF">2021-11-11T08:52:47Z</dcterms:created>
  <dcterms:modified xsi:type="dcterms:W3CDTF">2022-02-23T21:15:25Z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