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71" r:id="rId5"/>
    <p:sldId id="393" r:id="rId6"/>
    <p:sldId id="395" r:id="rId7"/>
    <p:sldId id="429" r:id="rId8"/>
    <p:sldId id="430" r:id="rId9"/>
    <p:sldId id="431" r:id="rId10"/>
    <p:sldId id="397" r:id="rId11"/>
    <p:sldId id="433" r:id="rId12"/>
    <p:sldId id="418" r:id="rId13"/>
    <p:sldId id="400" r:id="rId14"/>
    <p:sldId id="419" r:id="rId15"/>
    <p:sldId id="401" r:id="rId16"/>
    <p:sldId id="421" r:id="rId17"/>
    <p:sldId id="402" r:id="rId18"/>
    <p:sldId id="435" r:id="rId19"/>
    <p:sldId id="403" r:id="rId20"/>
    <p:sldId id="404" r:id="rId21"/>
    <p:sldId id="405" r:id="rId22"/>
    <p:sldId id="406" r:id="rId23"/>
    <p:sldId id="407" r:id="rId24"/>
    <p:sldId id="408" r:id="rId25"/>
    <p:sldId id="409" r:id="rId26"/>
    <p:sldId id="410" r:id="rId27"/>
    <p:sldId id="412" r:id="rId28"/>
    <p:sldId id="413" r:id="rId29"/>
    <p:sldId id="422" r:id="rId30"/>
    <p:sldId id="423" r:id="rId31"/>
    <p:sldId id="424" r:id="rId32"/>
    <p:sldId id="425" r:id="rId33"/>
    <p:sldId id="426" r:id="rId34"/>
    <p:sldId id="427" r:id="rId35"/>
    <p:sldId id="414" r:id="rId36"/>
    <p:sldId id="437" r:id="rId37"/>
    <p:sldId id="438" r:id="rId38"/>
    <p:sldId id="439" r:id="rId39"/>
    <p:sldId id="340" r:id="rId40"/>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F3D"/>
    <a:srgbClr val="D9D9D9"/>
    <a:srgbClr val="029C63"/>
    <a:srgbClr val="96628C"/>
    <a:srgbClr val="11A0D7"/>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3"/>
    <p:restoredTop sz="94722"/>
  </p:normalViewPr>
  <p:slideViewPr>
    <p:cSldViewPr snapToGrid="0" snapToObjects="1">
      <p:cViewPr varScale="1">
        <p:scale>
          <a:sx n="59" d="100"/>
          <a:sy n="59" d="100"/>
        </p:scale>
        <p:origin x="1068" y="4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03/10/2022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ru-RU" sz="4400" dirty="0">
                <a:solidFill>
                  <a:srgbClr val="102D69"/>
                </a:solidFill>
                <a:latin typeface="HSE Sans" panose="02000000000000000000" pitchFamily="2" charset="0"/>
              </a:rPr>
              <a:t>Название презентации</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может быть набрано в две </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или три строки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ru-RU" dirty="0">
                <a:latin typeface="HSE Sans" panose="02000000000000000000" pitchFamily="2" charset="0"/>
              </a:rPr>
              <a:t>Название факультета</a:t>
            </a:r>
            <a:br>
              <a:rPr lang="ru-RU" dirty="0">
                <a:latin typeface="HSE Sans" panose="02000000000000000000" pitchFamily="2" charset="0"/>
              </a:rPr>
            </a:br>
            <a:r>
              <a:rPr lang="ru-RU" dirty="0">
                <a:latin typeface="HSE Sans" panose="02000000000000000000" pitchFamily="2" charset="0"/>
              </a:rPr>
              <a:t>в две строки</a:t>
            </a:r>
            <a:r>
              <a:rPr lang="en-GB" dirty="0">
                <a:latin typeface="HSE Sans" panose="02000000000000000000" pitchFamily="2" charset="0"/>
              </a:rPr>
              <a:t> (16 </a:t>
            </a:r>
            <a:r>
              <a:rPr lang="en-GB" dirty="0" err="1">
                <a:latin typeface="HSE Sans" panose="02000000000000000000" pitchFamily="2" charset="0"/>
              </a:rPr>
              <a:t>pt</a:t>
            </a:r>
            <a:r>
              <a:rPr lang="en-GB" dirty="0">
                <a:latin typeface="HSE Sans" panose="02000000000000000000" pitchFamily="2" charset="0"/>
              </a:rPr>
              <a:t>)</a:t>
            </a:r>
            <a:endParaRPr lang="ru-RU"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Название подразделения</a:t>
            </a:r>
            <a:br>
              <a:rPr lang="ru-RU" sz="1200" dirty="0">
                <a:latin typeface="HSE Sans" panose="02000000000000000000" pitchFamily="2" charset="0"/>
              </a:rPr>
            </a:br>
            <a:r>
              <a:rPr lang="ru-RU" sz="1200" dirty="0">
                <a:latin typeface="HSE Sans" panose="02000000000000000000" pitchFamily="2" charset="0"/>
              </a:rPr>
              <a:t>в две или три строки</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Москва</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600" dirty="0">
                <a:latin typeface="HSE Sans" panose="02000000000000000000" pitchFamily="2" charset="0"/>
              </a:rPr>
              <a:t>Если нужно больше места, то используйте подзаголовок</a:t>
            </a:r>
            <a:r>
              <a:rPr lang="en-GB" sz="1600" dirty="0">
                <a:latin typeface="HSE Sans" panose="02000000000000000000" pitchFamily="2" charset="0"/>
              </a:rPr>
              <a:t>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9C21DFE9-C3B2-C54E-9275-7776355F736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5A73F99D-6D58-724E-ADB3-150D9B24F8CB}"/>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7E89E360-BE39-5041-BAD6-C7B708340AA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Дополнительная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цветовая гамма</a:t>
            </a: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Для оформления графиков, таблиц, диаграмм могут потребоваться дополнительные цвета и вы совершенно правы, задавая вопрос, какие цвета использовать и где их взять. Мы предлагаем использовать палитру цветов Вышки для этих целей.</a:t>
            </a: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9856D01B-EC9A-6047-B7FB-D47084AB3F5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83E23342-AC91-354A-9A28-A14FF7BADCD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BB1CCE68-8F57-1A41-BC43-633D2EFC801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2800" dirty="0">
                <a:solidFill>
                  <a:schemeClr val="tx1"/>
                </a:solidFill>
                <a:latin typeface="HSE Sans" panose="02000000000000000000" pitchFamily="2" charset="0"/>
              </a:rPr>
              <a:t>Чтобы слайд не выглядел пустым, сюда можно поставить иллюстрацию или фотографию</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5026DBD8-54A3-1446-9D3B-BA2B38460F1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E8AA3569-5054-7D47-AB14-BCFB0440D0A6}"/>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ru-RU" sz="1300" dirty="0">
                <a:latin typeface="HSE Sans" panose="02000000000000000000" pitchFamily="2" charset="0"/>
              </a:rPr>
              <a:t>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a:t>
            </a:r>
          </a:p>
        </p:txBody>
      </p:sp>
      <p:sp>
        <p:nvSpPr>
          <p:cNvPr id="18" name="Текст 39">
            <a:extLst>
              <a:ext uri="{FF2B5EF4-FFF2-40B4-BE49-F238E27FC236}">
                <a16:creationId xmlns:a16="http://schemas.microsoft.com/office/drawing/2014/main" id="{8A048480-30C9-044E-8C2E-0F67398FEE1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C2D710AE-3CBE-5940-A7EB-F96132E6592D}"/>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FCC5A33D-0A3C-F140-B745-367744A5F308}"/>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3200" dirty="0">
                <a:solidFill>
                  <a:srgbClr val="102D69"/>
                </a:solidFill>
                <a:latin typeface="HSE Sans" panose="02000000000000000000" pitchFamily="2" charset="0"/>
              </a:rPr>
              <a:t>Небольшую фразу, с важной информацией, можно выделить, набрав ее более крупным кеглем, чем обычный  текст. Делать это часто не рекомендуется.</a:t>
            </a:r>
          </a:p>
          <a:p>
            <a:pPr lvl="0"/>
            <a:endParaRPr lang="ru-RU" dirty="0"/>
          </a:p>
        </p:txBody>
      </p:sp>
      <p:sp>
        <p:nvSpPr>
          <p:cNvPr id="24" name="Текст 39">
            <a:extLst>
              <a:ext uri="{FF2B5EF4-FFF2-40B4-BE49-F238E27FC236}">
                <a16:creationId xmlns:a16="http://schemas.microsoft.com/office/drawing/2014/main" id="{3BE4279A-8109-B244-B721-18F10C696B17}"/>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A9BD5ADD-B3F2-C342-82F7-83683F040D2F}"/>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4F15CBC0-FC8B-744E-95A7-C9863CDC31B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BC3B54AA-A0BD-E646-B3B7-C0E724D26D2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p:spPr>
        <p:txBody>
          <a:bodyPr/>
          <a:lstStyle/>
          <a:p>
            <a:endParaRPr lang="ru-RU"/>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3E0AB43B-5E98-6042-A282-C61E0C5A37B9}"/>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7388A8DF-D130-5445-A3F8-F96E1202BA19}"/>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02CBC466-1703-7541-94E4-AC76F4E6D938}"/>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графика. Обратите внимание, что название графика набирается меньшим кеглем, чем заголовок</a:t>
            </a:r>
            <a:r>
              <a:rPr lang="en-GB" sz="1600" dirty="0">
                <a:solidFill>
                  <a:srgbClr val="102D69"/>
                </a:solidFill>
                <a:latin typeface="HSE Sans" panose="02000000000000000000" pitchFamily="2" charset="0"/>
              </a:rPr>
              <a:t> (16pt)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Текст 37">
            <a:extLst>
              <a:ext uri="{FF2B5EF4-FFF2-40B4-BE49-F238E27FC236}">
                <a16:creationId xmlns:a16="http://schemas.microsoft.com/office/drawing/2014/main" id="{D9986185-6D5E-FD48-A5CA-AF2D5B58A3E7}"/>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3" name="Текст 39">
            <a:extLst>
              <a:ext uri="{FF2B5EF4-FFF2-40B4-BE49-F238E27FC236}">
                <a16:creationId xmlns:a16="http://schemas.microsoft.com/office/drawing/2014/main" id="{5DBFD327-E3A8-944A-AABF-7D813AD0F13C}"/>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D206FCE0-05C3-2C45-A7D6-1FC287C017B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Текст 37">
            <a:extLst>
              <a:ext uri="{FF2B5EF4-FFF2-40B4-BE49-F238E27FC236}">
                <a16:creationId xmlns:a16="http://schemas.microsoft.com/office/drawing/2014/main" id="{6EC59AAD-5962-8D49-BF4D-7DA5D573073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2" name="Текст 39">
            <a:extLst>
              <a:ext uri="{FF2B5EF4-FFF2-40B4-BE49-F238E27FC236}">
                <a16:creationId xmlns:a16="http://schemas.microsoft.com/office/drawing/2014/main" id="{49041ACC-EEF4-D34B-A7DE-87B1AF2ED383}"/>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BF93B2CC-81A4-0943-AF6C-C86576792995}"/>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p:spPr>
        <p:txBody>
          <a:bodyPr/>
          <a:lstStyle/>
          <a:p>
            <a:endParaRPr lang="ru-RU"/>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44D0326E-FD7A-3541-A998-62A1C30E2738}"/>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279CCCA0-F959-5245-8321-106D3C5E837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8B839C6B-8494-8841-9714-4C8F710F8400}"/>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8FDE-7383-E947-8568-FF6B7A77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6F8E6541-45CA-8B42-98B4-D42737B85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0E70645B-C5D9-8544-BBF2-E4A13F8E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63DFB-8595-A44B-9F09-A50FA310E559}" type="datetimeFigureOut">
              <a:rPr lang="en-RU" smtClean="0"/>
              <a:t>03/10/2022</a:t>
            </a:fld>
            <a:endParaRPr lang="en-RU"/>
          </a:p>
        </p:txBody>
      </p:sp>
      <p:sp>
        <p:nvSpPr>
          <p:cNvPr id="5" name="Footer Placeholder 4">
            <a:extLst>
              <a:ext uri="{FF2B5EF4-FFF2-40B4-BE49-F238E27FC236}">
                <a16:creationId xmlns:a16="http://schemas.microsoft.com/office/drawing/2014/main" id="{71F52289-7F57-544F-95EE-F8B2E106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A11C5F56-F795-5643-ABE3-DDED2186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F133-126C-5944-A0E4-6A9616EDC0DA}" type="slidenum">
              <a:rPr lang="en-RU" smtClean="0"/>
              <a:t>‹#›</a:t>
            </a:fld>
            <a:endParaRPr lang="en-RU"/>
          </a:p>
        </p:txBody>
      </p:sp>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elikyan@hse.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5.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1027967" y="2404670"/>
            <a:ext cx="8230333" cy="1978323"/>
          </a:xfrm>
        </p:spPr>
        <p:txBody>
          <a:bodyPr/>
          <a:lstStyle/>
          <a:p>
            <a:r>
              <a:rPr lang="fr-FR" b="1" dirty="0" smtClean="0">
                <a:latin typeface="Arial" panose="020B0604020202020204" pitchFamily="34" charset="0"/>
                <a:cs typeface="Arial" panose="020B0604020202020204" pitchFamily="34" charset="0"/>
              </a:rPr>
              <a:t>Lecture 4</a:t>
            </a:r>
            <a:r>
              <a:rPr lang="ru-RU" dirty="0" smtClean="0">
                <a:latin typeface="Arial" panose="020B0604020202020204" pitchFamily="34" charset="0"/>
                <a:cs typeface="Arial" panose="020B0604020202020204" pitchFamily="34" charset="0"/>
              </a:rPr>
              <a:t/>
            </a:r>
            <a:br>
              <a:rPr lang="ru-RU"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Cluster Analysis</a:t>
            </a:r>
            <a:endParaRPr lang="ru-RU"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2000" dirty="0">
                <a:latin typeface="Arial" panose="020B0604020202020204" pitchFamily="34" charset="0"/>
                <a:cs typeface="Arial" panose="020B0604020202020204" pitchFamily="34" charset="0"/>
              </a:rPr>
              <a:t>Faculty of Computer Science</a:t>
            </a:r>
            <a:endParaRPr lang="ru-RU" sz="2000" dirty="0">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44AFB2BF-A7AB-5648-ADCD-2A7F1BD35815}"/>
              </a:ext>
            </a:extLst>
          </p:cNvPr>
          <p:cNvSpPr>
            <a:spLocks noGrp="1"/>
          </p:cNvSpPr>
          <p:nvPr>
            <p:ph type="body" sz="quarter" idx="13"/>
          </p:nvPr>
        </p:nvSpPr>
        <p:spPr/>
        <p:txBody>
          <a:bodyPr>
            <a:normAutofit/>
          </a:bodyPr>
          <a:lstStyle/>
          <a:p>
            <a:r>
              <a:rPr lang="en-US" sz="2000" dirty="0">
                <a:latin typeface="Arial" panose="020B0604020202020204" pitchFamily="34" charset="0"/>
                <a:cs typeface="Arial" panose="020B0604020202020204" pitchFamily="34" charset="0"/>
              </a:rPr>
              <a:t>Lecturer</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Alisa </a:t>
            </a:r>
            <a:r>
              <a:rPr lang="en-US" sz="2000" dirty="0" err="1">
                <a:latin typeface="Arial" panose="020B0604020202020204" pitchFamily="34" charset="0"/>
                <a:cs typeface="Arial" panose="020B0604020202020204" pitchFamily="34" charset="0"/>
              </a:rPr>
              <a:t>Melikyan</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hlinkClick r:id="rId2"/>
              </a:rPr>
              <a:t>amelikyan@hse.ru</a:t>
            </a:r>
            <a:r>
              <a:rPr lang="en-US" sz="2000" dirty="0">
                <a:latin typeface="Arial" panose="020B0604020202020204" pitchFamily="34" charset="0"/>
                <a:cs typeface="Arial" panose="020B0604020202020204" pitchFamily="34" charset="0"/>
              </a:rPr>
              <a:t>, PhD,</a:t>
            </a:r>
            <a:endParaRPr lang="ru-RU"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Associate Professor of the School of Software Engineering</a:t>
            </a:r>
            <a:endParaRPr lang="ru-RU" sz="2000" dirty="0">
              <a:latin typeface="Arial" panose="020B0604020202020204" pitchFamily="34" charset="0"/>
              <a:cs typeface="Arial" panose="020B0604020202020204" pitchFamily="34" charset="0"/>
            </a:endParaRP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Data Analysis</a:t>
            </a:r>
            <a:endParaRPr lang="ru-RU" sz="20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Moscow</a:t>
            </a:r>
            <a:r>
              <a:rPr lang="ru-RU" sz="2000"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982325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l="27074" t="18404" r="29723" b="13728"/>
          <a:stretch>
            <a:fillRect/>
          </a:stretch>
        </p:blipFill>
        <p:spPr bwMode="auto">
          <a:xfrm>
            <a:off x="2324894" y="956829"/>
            <a:ext cx="6408737" cy="565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986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descr="What is Hierarchical Clustering? | Display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689" y="2756279"/>
            <a:ext cx="9534494" cy="3954760"/>
          </a:xfrm>
          <a:prstGeom prst="rect">
            <a:avLst/>
          </a:prstGeom>
          <a:noFill/>
          <a:extLst>
            <a:ext uri="{909E8E84-426E-40DD-AFC4-6F175D3DCCD1}">
              <a14:hiddenFill xmlns:a14="http://schemas.microsoft.com/office/drawing/2010/main">
                <a:solidFill>
                  <a:srgbClr val="FFFFFF"/>
                </a:solidFill>
              </a14:hiddenFill>
            </a:ext>
          </a:extLst>
        </p:spPr>
      </p:pic>
      <p:sp>
        <p:nvSpPr>
          <p:cNvPr id="8" name="Текст 4"/>
          <p:cNvSpPr>
            <a:spLocks noGrp="1"/>
          </p:cNvSpPr>
          <p:nvPr>
            <p:ph type="body" sz="quarter" idx="12"/>
          </p:nvPr>
        </p:nvSpPr>
        <p:spPr>
          <a:xfrm>
            <a:off x="718801" y="1642627"/>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	</a:t>
            </a:r>
            <a:r>
              <a:rPr lang="en-US" sz="2800" dirty="0" err="1">
                <a:solidFill>
                  <a:schemeClr val="bg2">
                    <a:lumMod val="10000"/>
                  </a:schemeClr>
                </a:solidFill>
                <a:latin typeface="Arial" panose="020B0604020202020204" pitchFamily="34" charset="0"/>
                <a:cs typeface="Arial" panose="020B0604020202020204" pitchFamily="34" charset="0"/>
              </a:rPr>
              <a:t>Dendrogram</a:t>
            </a:r>
            <a:r>
              <a:rPr lang="en-US" sz="2800" dirty="0">
                <a:solidFill>
                  <a:schemeClr val="bg2">
                    <a:lumMod val="10000"/>
                  </a:schemeClr>
                </a:solidFill>
                <a:latin typeface="Arial" panose="020B0604020202020204" pitchFamily="34" charset="0"/>
                <a:cs typeface="Arial" panose="020B0604020202020204" pitchFamily="34" charset="0"/>
              </a:rPr>
              <a:t> shows the forks (or links) between cases and its structure gives us clues as to which cases form coherent clusters. </a:t>
            </a:r>
            <a:endParaRPr lang="ru-RU" sz="2800"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081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9" name="Picture 4" descr="Agglomerative Hierarchical Clustering - Datanovia"/>
          <p:cNvPicPr>
            <a:picLocks noChangeAspect="1" noChangeArrowheads="1"/>
          </p:cNvPicPr>
          <p:nvPr/>
        </p:nvPicPr>
        <p:blipFill rotWithShape="1">
          <a:blip r:embed="rId2">
            <a:extLst>
              <a:ext uri="{28A0092B-C50C-407E-A947-70E740481C1C}">
                <a14:useLocalDpi xmlns:a14="http://schemas.microsoft.com/office/drawing/2010/main" val="0"/>
              </a:ext>
            </a:extLst>
          </a:blip>
          <a:srcRect b="1581"/>
          <a:stretch/>
        </p:blipFill>
        <p:spPr bwMode="auto">
          <a:xfrm>
            <a:off x="2156021" y="1046044"/>
            <a:ext cx="7708392" cy="566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2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Рисунок 6"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5" y="1412775"/>
            <a:ext cx="5278705" cy="4709161"/>
          </a:xfrm>
          <a:prstGeom prst="rect">
            <a:avLst/>
          </a:prstGeom>
        </p:spPr>
      </p:pic>
      <p:pic>
        <p:nvPicPr>
          <p:cNvPr id="8" name="Рисунок 7"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327" y="1413175"/>
            <a:ext cx="4962630" cy="4709161"/>
          </a:xfrm>
          <a:prstGeom prst="rect">
            <a:avLst/>
          </a:prstGeom>
        </p:spPr>
      </p:pic>
    </p:spTree>
    <p:extLst>
      <p:ext uri="{BB962C8B-B14F-4D97-AF65-F5344CB8AC3E}">
        <p14:creationId xmlns:p14="http://schemas.microsoft.com/office/powerpoint/2010/main" val="3910332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rmAutofit/>
          </a:bodyPr>
          <a:lstStyle/>
          <a:p>
            <a:r>
              <a:rPr lang="en-US" sz="3700" b="1" dirty="0">
                <a:latin typeface="Arial" panose="020B0604020202020204" pitchFamily="34" charset="0"/>
                <a:cs typeface="Arial" panose="020B0604020202020204" pitchFamily="34" charset="0"/>
              </a:rPr>
              <a:t>Cluster Methods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454514"/>
            <a:ext cx="10792842" cy="3848315"/>
          </a:xfrm>
        </p:spPr>
        <p:txBody>
          <a:bodyPr numCol="1"/>
          <a:lstStyle/>
          <a:p>
            <a:pPr marL="82296" algn="just"/>
            <a:r>
              <a:rPr lang="ru-BY" sz="28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There are several procedures for combining clusters. The linkage methods are all based on similar principle: there is a chain of similarity leading to whether or not a case is added to a cluster. The rules governing this chain differ from one linkage method to another.</a:t>
            </a: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18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84500"/>
            <a:ext cx="11057955" cy="777025"/>
          </a:xfrm>
        </p:spPr>
        <p:txBody>
          <a:bodyPr>
            <a:normAutofit/>
          </a:bodyPr>
          <a:lstStyle/>
          <a:p>
            <a:r>
              <a:rPr lang="en-US" sz="3700" b="1" dirty="0">
                <a:latin typeface="Arial" panose="020B0604020202020204" pitchFamily="34" charset="0"/>
                <a:cs typeface="Arial" panose="020B0604020202020204" pitchFamily="34" charset="0"/>
              </a:rPr>
              <a:t>Cluster Methods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45196"/>
            <a:ext cx="10792842" cy="3848315"/>
          </a:xfrm>
        </p:spPr>
        <p:txBody>
          <a:bodyPr numCol="1"/>
          <a:lstStyle/>
          <a:p>
            <a:pPr marL="82296">
              <a:spcBef>
                <a:spcPts val="0"/>
              </a:spcBef>
            </a:pPr>
            <a:r>
              <a:rPr lang="en-US" sz="2700" b="1" dirty="0" smtClean="0">
                <a:solidFill>
                  <a:schemeClr val="bg2">
                    <a:lumMod val="10000"/>
                  </a:schemeClr>
                </a:solidFill>
                <a:latin typeface="Arial" panose="020B0604020202020204" pitchFamily="34" charset="0"/>
                <a:cs typeface="Arial" panose="020B0604020202020204" pitchFamily="34" charset="0"/>
              </a:rPr>
              <a:t>Linkage </a:t>
            </a:r>
            <a:r>
              <a:rPr lang="en-US" sz="2700" b="1" dirty="0">
                <a:solidFill>
                  <a:schemeClr val="bg2">
                    <a:lumMod val="10000"/>
                  </a:schemeClr>
                </a:solidFill>
                <a:latin typeface="Arial" panose="020B0604020202020204" pitchFamily="34" charset="0"/>
                <a:cs typeface="Arial" panose="020B0604020202020204" pitchFamily="34" charset="0"/>
              </a:rPr>
              <a:t>methods</a:t>
            </a:r>
          </a:p>
          <a:p>
            <a:pPr marL="539496" lvl="1">
              <a:spcBef>
                <a:spcPts val="0"/>
              </a:spcBef>
            </a:pPr>
            <a:r>
              <a:rPr lang="en-US" sz="2700" dirty="0">
                <a:solidFill>
                  <a:schemeClr val="bg2">
                    <a:lumMod val="10000"/>
                  </a:schemeClr>
                </a:solidFill>
                <a:latin typeface="Arial" panose="020B0604020202020204" pitchFamily="34" charset="0"/>
                <a:cs typeface="Arial" panose="020B0604020202020204" pitchFamily="34" charset="0"/>
              </a:rPr>
              <a:t>– Single linkage (minimum distance)</a:t>
            </a:r>
          </a:p>
          <a:p>
            <a:pPr marL="539496" lvl="1">
              <a:spcBef>
                <a:spcPts val="0"/>
              </a:spcBef>
            </a:pPr>
            <a:r>
              <a:rPr lang="en-US" sz="2700" dirty="0">
                <a:solidFill>
                  <a:schemeClr val="bg2">
                    <a:lumMod val="10000"/>
                  </a:schemeClr>
                </a:solidFill>
                <a:latin typeface="Arial" panose="020B0604020202020204" pitchFamily="34" charset="0"/>
                <a:cs typeface="Arial" panose="020B0604020202020204" pitchFamily="34" charset="0"/>
              </a:rPr>
              <a:t>– Complete linkage (maximum distance)</a:t>
            </a:r>
          </a:p>
          <a:p>
            <a:pPr marL="539496" lvl="1">
              <a:spcBef>
                <a:spcPts val="0"/>
              </a:spcBef>
            </a:pPr>
            <a:r>
              <a:rPr lang="en-US" sz="2700" dirty="0">
                <a:solidFill>
                  <a:schemeClr val="bg2">
                    <a:lumMod val="10000"/>
                  </a:schemeClr>
                </a:solidFill>
                <a:latin typeface="Arial" panose="020B0604020202020204" pitchFamily="34" charset="0"/>
                <a:cs typeface="Arial" panose="020B0604020202020204" pitchFamily="34" charset="0"/>
              </a:rPr>
              <a:t>– Average linkage (average distance)</a:t>
            </a:r>
          </a:p>
          <a:p>
            <a:pPr marL="82296">
              <a:spcBef>
                <a:spcPts val="0"/>
              </a:spcBef>
            </a:pPr>
            <a:r>
              <a:rPr lang="en-US" sz="2700" b="1" dirty="0">
                <a:solidFill>
                  <a:schemeClr val="bg2">
                    <a:lumMod val="10000"/>
                  </a:schemeClr>
                </a:solidFill>
                <a:latin typeface="Arial" panose="020B0604020202020204" pitchFamily="34" charset="0"/>
                <a:cs typeface="Arial" panose="020B0604020202020204" pitchFamily="34" charset="0"/>
              </a:rPr>
              <a:t>Centroid method</a:t>
            </a:r>
          </a:p>
          <a:p>
            <a:pPr marL="539496" lvl="1">
              <a:spcBef>
                <a:spcPts val="0"/>
              </a:spcBef>
            </a:pPr>
            <a:r>
              <a:rPr lang="en-US" sz="2700" dirty="0">
                <a:solidFill>
                  <a:schemeClr val="bg2">
                    <a:lumMod val="10000"/>
                  </a:schemeClr>
                </a:solidFill>
                <a:latin typeface="Arial" panose="020B0604020202020204" pitchFamily="34" charset="0"/>
                <a:cs typeface="Arial" panose="020B0604020202020204" pitchFamily="34" charset="0"/>
              </a:rPr>
              <a:t>– The distance between two clusters is defined as the difference between the centroids (cluster averages)</a:t>
            </a:r>
          </a:p>
          <a:p>
            <a:pPr marL="82296">
              <a:spcBef>
                <a:spcPts val="0"/>
              </a:spcBef>
            </a:pPr>
            <a:r>
              <a:rPr lang="en-US" sz="2700" b="1" dirty="0">
                <a:solidFill>
                  <a:schemeClr val="bg2">
                    <a:lumMod val="10000"/>
                  </a:schemeClr>
                </a:solidFill>
                <a:latin typeface="Arial" panose="020B0604020202020204" pitchFamily="34" charset="0"/>
                <a:cs typeface="Arial" panose="020B0604020202020204" pitchFamily="34" charset="0"/>
              </a:rPr>
              <a:t>Ward’s method</a:t>
            </a:r>
          </a:p>
          <a:p>
            <a:pPr marL="539496" lvl="1">
              <a:spcBef>
                <a:spcPts val="0"/>
              </a:spcBef>
            </a:pPr>
            <a:r>
              <a:rPr lang="en-US" sz="2700" dirty="0">
                <a:solidFill>
                  <a:schemeClr val="bg2">
                    <a:lumMod val="10000"/>
                  </a:schemeClr>
                </a:solidFill>
                <a:latin typeface="Arial" panose="020B0604020202020204" pitchFamily="34" charset="0"/>
                <a:cs typeface="Arial" panose="020B0604020202020204" pitchFamily="34" charset="0"/>
              </a:rPr>
              <a:t>1. Compute sum of squared distances within clusters</a:t>
            </a:r>
          </a:p>
          <a:p>
            <a:pPr marL="539496" lvl="1">
              <a:spcBef>
                <a:spcPts val="0"/>
              </a:spcBef>
            </a:pPr>
            <a:r>
              <a:rPr lang="en-US" sz="2700" dirty="0">
                <a:solidFill>
                  <a:schemeClr val="bg2">
                    <a:lumMod val="10000"/>
                  </a:schemeClr>
                </a:solidFill>
                <a:latin typeface="Arial" panose="020B0604020202020204" pitchFamily="34" charset="0"/>
                <a:cs typeface="Arial" panose="020B0604020202020204" pitchFamily="34" charset="0"/>
              </a:rPr>
              <a:t>2. Aggregate clusters with the minimum increase in the overall sum of squares</a:t>
            </a: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055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51845"/>
            <a:ext cx="11057955" cy="777025"/>
          </a:xfrm>
        </p:spPr>
        <p:txBody>
          <a:bodyPr>
            <a:noAutofit/>
          </a:bodyPr>
          <a:lstStyle/>
          <a:p>
            <a:r>
              <a:rPr lang="en-US" sz="3700" b="1" dirty="0">
                <a:latin typeface="Arial" panose="020B0604020202020204" pitchFamily="34" charset="0"/>
                <a:cs typeface="Arial" panose="020B0604020202020204" pitchFamily="34" charset="0"/>
              </a:rPr>
              <a:t>Nearest neighbor / Single-linkage</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25908"/>
            <a:ext cx="10792842" cy="3848315"/>
          </a:xfrm>
        </p:spPr>
        <p:txBody>
          <a:bodyPr numCol="1"/>
          <a:lstStyle/>
          <a:p>
            <a:pPr marL="82296" algn="just"/>
            <a:r>
              <a:rPr lang="ru-BY" sz="2600" dirty="0">
                <a:solidFill>
                  <a:schemeClr val="bg2">
                    <a:lumMod val="10000"/>
                  </a:schemeClr>
                </a:solidFill>
                <a:latin typeface="Arial" panose="020B0604020202020204" pitchFamily="34" charset="0"/>
                <a:cs typeface="Arial" panose="020B0604020202020204" pitchFamily="34" charset="0"/>
              </a:rPr>
              <a:t>	</a:t>
            </a:r>
            <a:r>
              <a:rPr lang="en-US" sz="2600" dirty="0">
                <a:solidFill>
                  <a:schemeClr val="bg2">
                    <a:lumMod val="10000"/>
                  </a:schemeClr>
                </a:solidFill>
                <a:latin typeface="Arial" panose="020B0604020202020204" pitchFamily="34" charset="0"/>
                <a:cs typeface="Arial" panose="020B0604020202020204" pitchFamily="34" charset="0"/>
              </a:rPr>
              <a:t>Defines the distance between the two clusters as the distance between closest elements in clusters. It will connect the clusters that are closest to each cluster.</a:t>
            </a:r>
            <a:r>
              <a:rPr lang="ru-RU" sz="2600" dirty="0">
                <a:solidFill>
                  <a:schemeClr val="bg2">
                    <a:lumMod val="10000"/>
                  </a:schemeClr>
                </a:solidFill>
                <a:latin typeface="Arial" panose="020B0604020202020204" pitchFamily="34" charset="0"/>
                <a:cs typeface="Arial" panose="020B0604020202020204" pitchFamily="34" charset="0"/>
              </a:rPr>
              <a:t> </a:t>
            </a:r>
            <a:endParaRPr lang="en-US" sz="2600" dirty="0">
              <a:solidFill>
                <a:schemeClr val="bg2">
                  <a:lumMod val="10000"/>
                </a:schemeClr>
              </a:solidFill>
              <a:latin typeface="Arial" panose="020B0604020202020204" pitchFamily="34" charset="0"/>
              <a:cs typeface="Arial" panose="020B0604020202020204" pitchFamily="34" charset="0"/>
            </a:endParaRPr>
          </a:p>
          <a:p>
            <a:pPr marL="82296" algn="just"/>
            <a:r>
              <a:rPr lang="en-US" sz="2600" i="1" dirty="0">
                <a:solidFill>
                  <a:schemeClr val="bg2">
                    <a:lumMod val="10000"/>
                  </a:schemeClr>
                </a:solidFill>
                <a:latin typeface="Arial" panose="020B0604020202020204" pitchFamily="34" charset="0"/>
                <a:cs typeface="Arial" panose="020B0604020202020204" pitchFamily="34" charset="0"/>
              </a:rPr>
              <a:t>Problem: can produce long chains. It’s less likely to get spherical clusters.</a:t>
            </a:r>
          </a:p>
          <a:p>
            <a:pPr algn="just">
              <a:lnSpc>
                <a:spcPct val="80000"/>
              </a:lnSpc>
              <a:spcAft>
                <a:spcPts val="1200"/>
              </a:spcAft>
              <a:defRPr/>
            </a:pPr>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grpSp>
        <p:nvGrpSpPr>
          <p:cNvPr id="7" name="Группа 6"/>
          <p:cNvGrpSpPr/>
          <p:nvPr/>
        </p:nvGrpSpPr>
        <p:grpSpPr>
          <a:xfrm>
            <a:off x="4555807" y="4375051"/>
            <a:ext cx="3024336" cy="2016224"/>
            <a:chOff x="4788173" y="4109528"/>
            <a:chExt cx="3024336" cy="2016224"/>
          </a:xfrm>
        </p:grpSpPr>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8940" t="7457" r="6078" b="5325"/>
            <a:stretch/>
          </p:blipFill>
          <p:spPr>
            <a:xfrm>
              <a:off x="4788173" y="4109528"/>
              <a:ext cx="3024336" cy="2016224"/>
            </a:xfrm>
            <a:prstGeom prst="rect">
              <a:avLst/>
            </a:prstGeom>
          </p:spPr>
        </p:pic>
        <p:pic>
          <p:nvPicPr>
            <p:cNvPr id="9" name="Рисунок 8"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70678" t="7457" r="6078" b="65211"/>
            <a:stretch/>
          </p:blipFill>
          <p:spPr>
            <a:xfrm>
              <a:off x="4788173" y="4131741"/>
              <a:ext cx="827195" cy="631841"/>
            </a:xfrm>
            <a:prstGeom prst="rect">
              <a:avLst/>
            </a:prstGeom>
          </p:spPr>
        </p:pic>
      </p:grpSp>
      <p:sp>
        <p:nvSpPr>
          <p:cNvPr id="10" name="Овал 9"/>
          <p:cNvSpPr/>
          <p:nvPr/>
        </p:nvSpPr>
        <p:spPr>
          <a:xfrm>
            <a:off x="4239512" y="5093101"/>
            <a:ext cx="3364160" cy="152435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163781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51845"/>
            <a:ext cx="11057955" cy="777025"/>
          </a:xfrm>
        </p:spPr>
        <p:txBody>
          <a:bodyPr>
            <a:normAutofit fontScale="90000"/>
          </a:bodyPr>
          <a:lstStyle/>
          <a:p>
            <a:r>
              <a:rPr lang="en-US" sz="4100" b="1" dirty="0" smtClean="0">
                <a:latin typeface="Arial" panose="020B0604020202020204" pitchFamily="34" charset="0"/>
                <a:cs typeface="Arial" panose="020B0604020202020204" pitchFamily="34" charset="0"/>
              </a:rPr>
              <a:t>Furthest </a:t>
            </a:r>
            <a:r>
              <a:rPr lang="en-US" sz="4100" b="1" dirty="0">
                <a:latin typeface="Arial" panose="020B0604020202020204" pitchFamily="34" charset="0"/>
                <a:cs typeface="Arial" panose="020B0604020202020204" pitchFamily="34" charset="0"/>
              </a:rPr>
              <a:t>neighbor</a:t>
            </a:r>
            <a:r>
              <a:rPr lang="ru-RU" sz="4100" b="1" dirty="0">
                <a:latin typeface="Arial" panose="020B0604020202020204" pitchFamily="34" charset="0"/>
                <a:cs typeface="Arial" panose="020B0604020202020204" pitchFamily="34" charset="0"/>
              </a:rPr>
              <a:t> </a:t>
            </a:r>
            <a:r>
              <a:rPr lang="en-US" sz="4100" b="1" dirty="0">
                <a:latin typeface="Arial" panose="020B0604020202020204" pitchFamily="34" charset="0"/>
                <a:cs typeface="Arial" panose="020B0604020202020204" pitchFamily="34" charset="0"/>
              </a:rPr>
              <a:t>/</a:t>
            </a:r>
            <a:r>
              <a:rPr lang="ru-RU" sz="4100" b="1" dirty="0">
                <a:latin typeface="Arial" panose="020B0604020202020204" pitchFamily="34" charset="0"/>
                <a:cs typeface="Arial" panose="020B0604020202020204" pitchFamily="34" charset="0"/>
              </a:rPr>
              <a:t> </a:t>
            </a:r>
            <a:r>
              <a:rPr lang="en-US" sz="4100" b="1" dirty="0" smtClean="0">
                <a:latin typeface="Arial" panose="020B0604020202020204" pitchFamily="34" charset="0"/>
                <a:cs typeface="Arial" panose="020B0604020202020204" pitchFamily="34" charset="0"/>
              </a:rPr>
              <a:t>Complete-linkage</a:t>
            </a:r>
            <a:r>
              <a:rPr lang="ru-RU" sz="4100" b="1" dirty="0">
                <a:latin typeface="Arial" panose="020B0604020202020204" pitchFamily="34" charset="0"/>
                <a:cs typeface="Arial" panose="020B0604020202020204" pitchFamily="34" charset="0"/>
              </a:rPr>
              <a:t/>
            </a:r>
            <a:br>
              <a:rPr lang="ru-RU" sz="4100" b="1" dirty="0">
                <a:latin typeface="Arial" panose="020B0604020202020204" pitchFamily="34" charset="0"/>
                <a:cs typeface="Arial" panose="020B0604020202020204" pitchFamily="34" charset="0"/>
              </a:rPr>
            </a:br>
            <a:endParaRPr lang="ru-RU" sz="41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96926"/>
            <a:ext cx="10792842" cy="3848315"/>
          </a:xfrm>
        </p:spPr>
        <p:txBody>
          <a:bodyPr numCol="1"/>
          <a:lstStyle/>
          <a:p>
            <a:pPr marL="82296" algn="just"/>
            <a:r>
              <a:rPr lang="ru-BY" sz="2600" dirty="0">
                <a:solidFill>
                  <a:schemeClr val="bg2">
                    <a:lumMod val="10000"/>
                  </a:schemeClr>
                </a:solidFill>
                <a:latin typeface="Arial" panose="020B0604020202020204" pitchFamily="34" charset="0"/>
                <a:cs typeface="Arial" panose="020B0604020202020204" pitchFamily="34" charset="0"/>
              </a:rPr>
              <a:t>	</a:t>
            </a:r>
            <a:r>
              <a:rPr lang="en-US" sz="2600" dirty="0">
                <a:solidFill>
                  <a:schemeClr val="bg2">
                    <a:lumMod val="10000"/>
                  </a:schemeClr>
                </a:solidFill>
                <a:latin typeface="Arial" panose="020B0604020202020204" pitchFamily="34" charset="0"/>
                <a:cs typeface="Arial" panose="020B0604020202020204" pitchFamily="34" charset="0"/>
              </a:rPr>
              <a:t>Defines the distance between the two clusters as the maximum distance over all possible pairs. It will merge the two clusters with the minimum resulting diameter.</a:t>
            </a:r>
          </a:p>
          <a:p>
            <a:pPr marL="82296" algn="just"/>
            <a:r>
              <a:rPr lang="en-US" sz="2600" i="1" dirty="0">
                <a:solidFill>
                  <a:schemeClr val="bg2">
                    <a:lumMod val="10000"/>
                  </a:schemeClr>
                </a:solidFill>
                <a:latin typeface="Arial" panose="020B0604020202020204" pitchFamily="34" charset="0"/>
                <a:cs typeface="Arial" panose="020B0604020202020204" pitchFamily="34" charset="0"/>
              </a:rPr>
              <a:t>It’s more likely to get spherical clusters with consistent diameter.</a:t>
            </a:r>
          </a:p>
          <a:p>
            <a:pPr marL="82296" algn="just"/>
            <a:endParaRPr lang="en-US" sz="26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6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11" name="Рисунок 10"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147" y="4133721"/>
            <a:ext cx="3857324" cy="2527213"/>
          </a:xfrm>
          <a:prstGeom prst="rect">
            <a:avLst/>
          </a:prstGeom>
        </p:spPr>
      </p:pic>
      <p:sp>
        <p:nvSpPr>
          <p:cNvPr id="12" name="Овал 11"/>
          <p:cNvSpPr/>
          <p:nvPr/>
        </p:nvSpPr>
        <p:spPr>
          <a:xfrm rot="3084299">
            <a:off x="6211663" y="4232607"/>
            <a:ext cx="2623548" cy="186686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454845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51845"/>
            <a:ext cx="11057955" cy="777025"/>
          </a:xfrm>
        </p:spPr>
        <p:txBody>
          <a:bodyPr>
            <a:normAutofit/>
          </a:bodyPr>
          <a:lstStyle/>
          <a:p>
            <a:r>
              <a:rPr lang="en-US" sz="3700" b="1" dirty="0">
                <a:latin typeface="Arial" panose="020B0604020202020204" pitchFamily="34" charset="0"/>
                <a:cs typeface="Arial" panose="020B0604020202020204" pitchFamily="34" charset="0"/>
              </a:rPr>
              <a:t>Average Linkage /</a:t>
            </a:r>
            <a:r>
              <a:rPr lang="ru-RU" sz="3700" b="1" dirty="0">
                <a:latin typeface="Arial" panose="020B0604020202020204" pitchFamily="34" charset="0"/>
                <a:cs typeface="Arial" panose="020B0604020202020204" pitchFamily="34" charset="0"/>
              </a:rPr>
              <a:t> </a:t>
            </a:r>
            <a:r>
              <a:rPr lang="en-US" sz="3700" b="1" dirty="0">
                <a:latin typeface="Arial" panose="020B0604020202020204" pitchFamily="34" charset="0"/>
                <a:cs typeface="Arial" panose="020B0604020202020204" pitchFamily="34" charset="0"/>
              </a:rPr>
              <a:t>Between Groups Linkage</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28870"/>
            <a:ext cx="10792842" cy="3848315"/>
          </a:xfrm>
        </p:spPr>
        <p:txBody>
          <a:bodyPr numCol="1"/>
          <a:lstStyle/>
          <a:p>
            <a:pPr marL="82296" algn="just"/>
            <a:r>
              <a:rPr lang="ru-RU" sz="2200" dirty="0">
                <a:solidFill>
                  <a:schemeClr val="bg2">
                    <a:lumMod val="10000"/>
                  </a:schemeClr>
                </a:solidFill>
              </a:rPr>
              <a:t>	</a:t>
            </a:r>
            <a:r>
              <a:rPr lang="en-US" sz="2600" dirty="0">
                <a:solidFill>
                  <a:schemeClr val="bg2">
                    <a:lumMod val="10000"/>
                  </a:schemeClr>
                </a:solidFill>
                <a:latin typeface="Arial" panose="020B0604020202020204" pitchFamily="34" charset="0"/>
                <a:cs typeface="Arial" panose="020B0604020202020204" pitchFamily="34" charset="0"/>
              </a:rPr>
              <a:t>The distance between the two clusters is an average of all pairwise distances across the two clusters. The smallest average distance between all group pairs is computes and the two groups that are closest are combined. This approach is less affected by the outliers. </a:t>
            </a:r>
          </a:p>
          <a:p>
            <a:pPr algn="just">
              <a:lnSpc>
                <a:spcPct val="80000"/>
              </a:lnSpc>
              <a:spcAft>
                <a:spcPts val="1200"/>
              </a:spcAft>
              <a:defRPr/>
            </a:pPr>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485" y="3821850"/>
            <a:ext cx="3443571" cy="2812085"/>
          </a:xfrm>
          <a:prstGeom prst="rect">
            <a:avLst/>
          </a:prstGeom>
        </p:spPr>
      </p:pic>
    </p:spTree>
    <p:extLst>
      <p:ext uri="{BB962C8B-B14F-4D97-AF65-F5344CB8AC3E}">
        <p14:creationId xmlns:p14="http://schemas.microsoft.com/office/powerpoint/2010/main" val="314083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51845"/>
            <a:ext cx="11057955" cy="777025"/>
          </a:xfrm>
        </p:spPr>
        <p:txBody>
          <a:bodyPr>
            <a:noAutofit/>
          </a:bodyPr>
          <a:lstStyle/>
          <a:p>
            <a:r>
              <a:rPr lang="en-US" sz="3700" b="1" dirty="0">
                <a:latin typeface="Arial" panose="020B0604020202020204" pitchFamily="34" charset="0"/>
                <a:cs typeface="Arial" panose="020B0604020202020204" pitchFamily="34" charset="0"/>
              </a:rPr>
              <a:t>Centroid Clustering</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rotWithShape="1">
          <a:blip r:embed="rId4">
            <a:extLst>
              <a:ext uri="{28A0092B-C50C-407E-A947-70E740481C1C}">
                <a14:useLocalDpi xmlns:a14="http://schemas.microsoft.com/office/drawing/2010/main" val="0"/>
              </a:ext>
            </a:extLst>
          </a:blip>
          <a:srcRect t="7007"/>
          <a:stretch/>
        </p:blipFill>
        <p:spPr>
          <a:xfrm>
            <a:off x="4306687" y="3641272"/>
            <a:ext cx="3384069" cy="2493152"/>
          </a:xfrm>
          <a:prstGeom prst="rect">
            <a:avLst/>
          </a:prstGeom>
        </p:spPr>
      </p:pic>
      <p:sp>
        <p:nvSpPr>
          <p:cNvPr id="7" name="Прямоугольник 6"/>
          <p:cNvSpPr/>
          <p:nvPr/>
        </p:nvSpPr>
        <p:spPr>
          <a:xfrm>
            <a:off x="411162" y="2028869"/>
            <a:ext cx="11232689" cy="923330"/>
          </a:xfrm>
          <a:prstGeom prst="rect">
            <a:avLst/>
          </a:prstGeom>
        </p:spPr>
        <p:txBody>
          <a:bodyPr wrap="square">
            <a:spAutoFit/>
          </a:bodyPr>
          <a:lstStyle/>
          <a:p>
            <a:pPr marL="82296" indent="0" algn="just">
              <a:buNone/>
            </a:pPr>
            <a:r>
              <a:rPr lang="en-US" sz="2700" dirty="0" smtClean="0">
                <a:solidFill>
                  <a:schemeClr val="bg2">
                    <a:lumMod val="10000"/>
                  </a:schemeClr>
                </a:solidFill>
                <a:latin typeface="Arial" panose="020B0604020202020204" pitchFamily="34" charset="0"/>
                <a:cs typeface="Arial" panose="020B0604020202020204" pitchFamily="34" charset="0"/>
              </a:rPr>
              <a:t>	The </a:t>
            </a:r>
            <a:r>
              <a:rPr lang="en-US" sz="2700" dirty="0">
                <a:solidFill>
                  <a:schemeClr val="bg2">
                    <a:lumMod val="10000"/>
                  </a:schemeClr>
                </a:solidFill>
                <a:latin typeface="Arial" panose="020B0604020202020204" pitchFamily="34" charset="0"/>
                <a:cs typeface="Arial" panose="020B0604020202020204" pitchFamily="34" charset="0"/>
              </a:rPr>
              <a:t>centroids (means) of each cluster are calculated. It will merge the two clusters with the minimum distance between the centroids.</a:t>
            </a:r>
          </a:p>
        </p:txBody>
      </p:sp>
    </p:spTree>
    <p:extLst>
      <p:ext uri="{BB962C8B-B14F-4D97-AF65-F5344CB8AC3E}">
        <p14:creationId xmlns:p14="http://schemas.microsoft.com/office/powerpoint/2010/main" val="19157670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fr-FR" sz="3700" b="1" dirty="0" smtClean="0">
                <a:latin typeface="Arial" panose="020B0604020202020204" pitchFamily="34" charset="0"/>
                <a:cs typeface="Arial" panose="020B0604020202020204" pitchFamily="34" charset="0"/>
              </a:rPr>
              <a:t>Cluster Analysis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23882"/>
            <a:ext cx="10792842" cy="3848315"/>
          </a:xfrm>
        </p:spPr>
        <p:txBody>
          <a:bodyPr numCol="1"/>
          <a:lstStyle/>
          <a:p>
            <a:pPr marL="82296" algn="just"/>
            <a:r>
              <a:rPr lang="ru-RU" sz="28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Cluster analysis is a way of grouping cases based on the similarity of their characteristics. It organizes observed data into meaningful groups, or clusters. Items in each cluster are similar in some ways to each other and dissimilar to those in other clusters.</a:t>
            </a:r>
          </a:p>
          <a:p>
            <a:pPr algn="just">
              <a:spcBef>
                <a:spcPts val="0"/>
              </a:spcBef>
            </a:pPr>
            <a:endParaRPr lang="ru-RU" sz="30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4004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072226"/>
            <a:ext cx="11057955" cy="777025"/>
          </a:xfrm>
        </p:spPr>
        <p:txBody>
          <a:bodyPr>
            <a:noAutofit/>
          </a:bodyPr>
          <a:lstStyle/>
          <a:p>
            <a:r>
              <a:rPr lang="en-US" sz="3700" b="1" dirty="0" smtClean="0">
                <a:latin typeface="Arial" panose="020B0604020202020204" pitchFamily="34" charset="0"/>
                <a:cs typeface="Arial" panose="020B0604020202020204" pitchFamily="34" charset="0"/>
              </a:rPr>
              <a:t>Ward’s Method</a:t>
            </a:r>
            <a:r>
              <a:rPr lang="en-US" sz="3700" b="1" dirty="0">
                <a:latin typeface="Arial" panose="020B0604020202020204" pitchFamily="34" charset="0"/>
                <a:cs typeface="Arial" panose="020B0604020202020204" pitchFamily="34" charset="0"/>
              </a:rPr>
              <a:t/>
            </a:r>
            <a:br>
              <a:rPr lang="en-US" sz="3700" b="1" dirty="0">
                <a:latin typeface="Arial" panose="020B0604020202020204" pitchFamily="34" charset="0"/>
                <a:cs typeface="Arial" panose="020B0604020202020204" pitchFamily="34" charset="0"/>
              </a:rPr>
            </a:b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grpSp>
        <p:nvGrpSpPr>
          <p:cNvPr id="9" name="Группа 8"/>
          <p:cNvGrpSpPr/>
          <p:nvPr/>
        </p:nvGrpSpPr>
        <p:grpSpPr>
          <a:xfrm>
            <a:off x="4201830" y="3881043"/>
            <a:ext cx="3519146" cy="2797345"/>
            <a:chOff x="4005183" y="2986025"/>
            <a:chExt cx="3519146" cy="2797345"/>
          </a:xfrm>
        </p:grpSpPr>
        <p:pic>
          <p:nvPicPr>
            <p:cNvPr id="11" name="Рисунок 10"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r="3931" b="2287"/>
            <a:stretch/>
          </p:blipFill>
          <p:spPr>
            <a:xfrm>
              <a:off x="4005183" y="2986025"/>
              <a:ext cx="3519145" cy="2797345"/>
            </a:xfrm>
            <a:prstGeom prst="rect">
              <a:avLst/>
            </a:prstGeom>
          </p:spPr>
        </p:pic>
        <p:pic>
          <p:nvPicPr>
            <p:cNvPr id="12" name="Рисунок 11"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78631" t="27668" r="3931" b="54725"/>
            <a:stretch/>
          </p:blipFill>
          <p:spPr>
            <a:xfrm>
              <a:off x="6991029" y="5256051"/>
              <a:ext cx="533300" cy="504056"/>
            </a:xfrm>
            <a:prstGeom prst="rect">
              <a:avLst/>
            </a:prstGeom>
          </p:spPr>
        </p:pic>
      </p:grpSp>
      <p:sp>
        <p:nvSpPr>
          <p:cNvPr id="7" name="Прямоугольник 6"/>
          <p:cNvSpPr/>
          <p:nvPr/>
        </p:nvSpPr>
        <p:spPr>
          <a:xfrm>
            <a:off x="411163" y="1783935"/>
            <a:ext cx="10806566" cy="2215991"/>
          </a:xfrm>
          <a:prstGeom prst="rect">
            <a:avLst/>
          </a:prstGeom>
        </p:spPr>
        <p:txBody>
          <a:bodyPr wrap="square">
            <a:spAutoFit/>
          </a:bodyPr>
          <a:lstStyle/>
          <a:p>
            <a:pPr marL="82296" indent="0" algn="just">
              <a:buNone/>
            </a:pPr>
            <a:r>
              <a:rPr lang="en-US" sz="2300" dirty="0" smtClean="0">
                <a:solidFill>
                  <a:schemeClr val="bg2">
                    <a:lumMod val="10000"/>
                  </a:schemeClr>
                </a:solidFill>
                <a:latin typeface="Arial" panose="020B0604020202020204" pitchFamily="34" charset="0"/>
                <a:cs typeface="Arial" panose="020B0604020202020204" pitchFamily="34" charset="0"/>
              </a:rPr>
              <a:t>	It’s </a:t>
            </a:r>
            <a:r>
              <a:rPr lang="en-US" sz="2300" dirty="0">
                <a:solidFill>
                  <a:schemeClr val="bg2">
                    <a:lumMod val="10000"/>
                  </a:schemeClr>
                </a:solidFill>
                <a:latin typeface="Arial" panose="020B0604020202020204" pitchFamily="34" charset="0"/>
                <a:cs typeface="Arial" panose="020B0604020202020204" pitchFamily="34" charset="0"/>
              </a:rPr>
              <a:t>one of the best metrics and is widely used. It pretends to merge the two clusters based on the aggregate deviation of the result. </a:t>
            </a:r>
            <a:r>
              <a:rPr lang="ru-RU" sz="2300" dirty="0">
                <a:solidFill>
                  <a:schemeClr val="bg2">
                    <a:lumMod val="10000"/>
                  </a:schemeClr>
                </a:solidFill>
                <a:latin typeface="Arial" panose="020B0604020202020204" pitchFamily="34" charset="0"/>
                <a:cs typeface="Arial" panose="020B0604020202020204" pitchFamily="34" charset="0"/>
              </a:rPr>
              <a:t> </a:t>
            </a:r>
            <a:r>
              <a:rPr lang="en-US" sz="2300" dirty="0">
                <a:solidFill>
                  <a:schemeClr val="bg2">
                    <a:lumMod val="10000"/>
                  </a:schemeClr>
                </a:solidFill>
                <a:latin typeface="Arial" panose="020B0604020202020204" pitchFamily="34" charset="0"/>
                <a:cs typeface="Arial" panose="020B0604020202020204" pitchFamily="34" charset="0"/>
              </a:rPr>
              <a:t>If we want to merge two clusters, we estimate the centroid of the resulting cluster and then look for the sum of the squared deviations</a:t>
            </a:r>
            <a:r>
              <a:rPr lang="ru-RU" sz="2300" dirty="0">
                <a:solidFill>
                  <a:schemeClr val="bg2">
                    <a:lumMod val="10000"/>
                  </a:schemeClr>
                </a:solidFill>
                <a:latin typeface="Arial" panose="020B0604020202020204" pitchFamily="34" charset="0"/>
                <a:cs typeface="Arial" panose="020B0604020202020204" pitchFamily="34" charset="0"/>
              </a:rPr>
              <a:t> </a:t>
            </a:r>
            <a:r>
              <a:rPr lang="en-US" sz="2300" dirty="0">
                <a:solidFill>
                  <a:schemeClr val="bg2">
                    <a:lumMod val="10000"/>
                  </a:schemeClr>
                </a:solidFill>
                <a:latin typeface="Arial" panose="020B0604020202020204" pitchFamily="34" charset="0"/>
                <a:cs typeface="Arial" panose="020B0604020202020204" pitchFamily="34" charset="0"/>
              </a:rPr>
              <a:t>of all the points from the new centroid. For different merging pairs of clusters we will get different deviations. And we pick the merge that results in the smallest deviation. </a:t>
            </a:r>
          </a:p>
        </p:txBody>
      </p:sp>
    </p:spTree>
    <p:extLst>
      <p:ext uri="{BB962C8B-B14F-4D97-AF65-F5344CB8AC3E}">
        <p14:creationId xmlns:p14="http://schemas.microsoft.com/office/powerpoint/2010/main" val="1060159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700" b="1" dirty="0">
                <a:latin typeface="Arial" panose="020B0604020202020204" pitchFamily="34" charset="0"/>
                <a:cs typeface="Arial" panose="020B0604020202020204" pitchFamily="34" charset="0"/>
              </a:rPr>
              <a:t>k-means cluster analysis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76921"/>
            <a:ext cx="10792842" cy="3848315"/>
          </a:xfrm>
        </p:spPr>
        <p:txBody>
          <a:bodyPr numCol="1"/>
          <a:lstStyle/>
          <a:p>
            <a:pPr marL="82296" algn="just"/>
            <a:r>
              <a:rPr lang="ru-RU" sz="2200" dirty="0" smtClean="0">
                <a:solidFill>
                  <a:schemeClr val="bg2">
                    <a:lumMod val="10000"/>
                  </a:schemeClr>
                </a:solidFill>
              </a:rPr>
              <a:t>	</a:t>
            </a:r>
            <a:r>
              <a:rPr lang="en-US" sz="2600" dirty="0">
                <a:solidFill>
                  <a:schemeClr val="bg2">
                    <a:lumMod val="10000"/>
                  </a:schemeClr>
                </a:solidFill>
                <a:latin typeface="Arial" panose="020B0604020202020204" pitchFamily="34" charset="0"/>
                <a:cs typeface="Arial" panose="020B0604020202020204" pitchFamily="34" charset="0"/>
              </a:rPr>
              <a:t>Is recommended for a moderately sized data set if the number of clusters is known beforehand. </a:t>
            </a:r>
            <a:r>
              <a:rPr lang="ru-RU" sz="2600" dirty="0" smtClean="0">
                <a:solidFill>
                  <a:schemeClr val="bg2">
                    <a:lumMod val="10000"/>
                  </a:schemeClr>
                </a:solidFill>
                <a:latin typeface="Arial" panose="020B0604020202020204" pitchFamily="34" charset="0"/>
                <a:cs typeface="Arial" panose="020B0604020202020204" pitchFamily="34" charset="0"/>
              </a:rPr>
              <a:t>	</a:t>
            </a:r>
            <a:r>
              <a:rPr lang="en-US" sz="2600" dirty="0" smtClean="0">
                <a:solidFill>
                  <a:schemeClr val="bg2">
                    <a:lumMod val="10000"/>
                  </a:schemeClr>
                </a:solidFill>
                <a:latin typeface="Arial" panose="020B0604020202020204" pitchFamily="34" charset="0"/>
                <a:cs typeface="Arial" panose="020B0604020202020204" pitchFamily="34" charset="0"/>
              </a:rPr>
              <a:t>The </a:t>
            </a:r>
            <a:r>
              <a:rPr lang="en-US" sz="2600" dirty="0">
                <a:solidFill>
                  <a:schemeClr val="bg2">
                    <a:lumMod val="10000"/>
                  </a:schemeClr>
                </a:solidFill>
                <a:latin typeface="Arial" panose="020B0604020202020204" pitchFamily="34" charset="0"/>
                <a:cs typeface="Arial" panose="020B0604020202020204" pitchFamily="34" charset="0"/>
              </a:rPr>
              <a:t>algorithm iteratively estimates the cluster means and assigns each case to the cluster for which its distance to the cluster mean is the smallest.</a:t>
            </a:r>
          </a:p>
          <a:p>
            <a:pPr marL="82296" algn="just"/>
            <a:r>
              <a:rPr lang="ru-RU" sz="2600" dirty="0" smtClean="0">
                <a:solidFill>
                  <a:schemeClr val="bg2">
                    <a:lumMod val="10000"/>
                  </a:schemeClr>
                </a:solidFill>
                <a:latin typeface="Arial" panose="020B0604020202020204" pitchFamily="34" charset="0"/>
                <a:cs typeface="Arial" panose="020B0604020202020204" pitchFamily="34" charset="0"/>
              </a:rPr>
              <a:t>	</a:t>
            </a:r>
            <a:r>
              <a:rPr lang="en-US" sz="2600" dirty="0" smtClean="0">
                <a:solidFill>
                  <a:schemeClr val="bg2">
                    <a:lumMod val="10000"/>
                  </a:schemeClr>
                </a:solidFill>
                <a:latin typeface="Arial" panose="020B0604020202020204" pitchFamily="34" charset="0"/>
                <a:cs typeface="Arial" panose="020B0604020202020204" pitchFamily="34" charset="0"/>
              </a:rPr>
              <a:t>It </a:t>
            </a:r>
            <a:r>
              <a:rPr lang="en-US" sz="2600" dirty="0">
                <a:solidFill>
                  <a:schemeClr val="bg2">
                    <a:lumMod val="10000"/>
                  </a:schemeClr>
                </a:solidFill>
                <a:latin typeface="Arial" panose="020B0604020202020204" pitchFamily="34" charset="0"/>
                <a:cs typeface="Arial" panose="020B0604020202020204" pitchFamily="34" charset="0"/>
              </a:rPr>
              <a:t>is used when the researcher already has hypotheses concerning the number of clusters in the analyzed cases. Very often hierarchical cluster analysis is performed first on a small sample to determine the number of clusters and then the k-mean cluster analysis is used to classify all the cases.</a:t>
            </a:r>
            <a:endParaRPr lang="ru-RU" sz="26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400" dirty="0"/>
          </a:p>
          <a:p>
            <a:pPr algn="just"/>
            <a:endParaRPr lang="en-US" sz="2400" dirty="0"/>
          </a:p>
          <a:p>
            <a:pPr algn="just"/>
            <a:endParaRPr lang="en-US" sz="2400" dirty="0"/>
          </a:p>
          <a:p>
            <a:pPr algn="just"/>
            <a:endParaRPr lang="en-US" sz="2400" dirty="0">
              <a:solidFill>
                <a:schemeClr val="bg2">
                  <a:lumMod val="10000"/>
                </a:schemeClr>
              </a:solidFill>
            </a:endParaRPr>
          </a:p>
          <a:p>
            <a:pPr algn="just"/>
            <a:endParaRPr lang="en-US" sz="2400" dirty="0">
              <a:solidFill>
                <a:schemeClr val="bg2">
                  <a:lumMod val="10000"/>
                </a:schemeClr>
              </a:solidFill>
            </a:endParaRPr>
          </a:p>
          <a:p>
            <a:pPr algn="just"/>
            <a:endParaRPr lang="ru-RU" sz="2200" dirty="0">
              <a:solidFill>
                <a:schemeClr val="bg2">
                  <a:lumMod val="10000"/>
                </a:schemeClr>
              </a:solidFill>
            </a:endParaRPr>
          </a:p>
          <a:p>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7508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700" b="1" dirty="0">
                <a:latin typeface="Arial" panose="020B0604020202020204" pitchFamily="34" charset="0"/>
                <a:cs typeface="Arial" panose="020B0604020202020204" pitchFamily="34" charset="0"/>
              </a:rPr>
              <a:t>k</a:t>
            </a:r>
            <a:r>
              <a:rPr lang="en-US" sz="3700" b="1" dirty="0" smtClean="0">
                <a:latin typeface="Arial" panose="020B0604020202020204" pitchFamily="34" charset="0"/>
                <a:cs typeface="Arial" panose="020B0604020202020204" pitchFamily="34" charset="0"/>
              </a:rPr>
              <a:t>-means </a:t>
            </a:r>
            <a:r>
              <a:rPr lang="en-US" sz="3700" b="1" dirty="0">
                <a:latin typeface="Arial" panose="020B0604020202020204" pitchFamily="34" charset="0"/>
                <a:cs typeface="Arial" panose="020B0604020202020204" pitchFamily="34" charset="0"/>
              </a:rPr>
              <a:t>cluster analysis: step 1</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76921"/>
            <a:ext cx="10792842" cy="3848315"/>
          </a:xfrm>
        </p:spPr>
        <p:txBody>
          <a:bodyPr numCol="1"/>
          <a:lstStyle/>
          <a:p>
            <a:pPr marL="82296" algn="just"/>
            <a:r>
              <a:rPr lang="ru-RU" sz="2800"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Select the number of clusters you want to identify in the </a:t>
            </a:r>
            <a:r>
              <a:rPr lang="en-US" sz="2800" dirty="0" smtClean="0">
                <a:solidFill>
                  <a:schemeClr val="bg2">
                    <a:lumMod val="10000"/>
                  </a:schemeClr>
                </a:solidFill>
                <a:latin typeface="Arial" panose="020B0604020202020204" pitchFamily="34" charset="0"/>
                <a:cs typeface="Arial" panose="020B0604020202020204" pitchFamily="34" charset="0"/>
              </a:rPr>
              <a:t>data. Your decision could be based on:</a:t>
            </a:r>
          </a:p>
          <a:p>
            <a:pPr marL="539496" indent="-457200" algn="just">
              <a:buFontTx/>
              <a:buChar char="-"/>
            </a:pPr>
            <a:r>
              <a:rPr lang="en-US" sz="2800" dirty="0">
                <a:solidFill>
                  <a:schemeClr val="bg2">
                    <a:lumMod val="10000"/>
                  </a:schemeClr>
                </a:solidFill>
                <a:latin typeface="Arial" panose="020B0604020202020204" pitchFamily="34" charset="0"/>
                <a:cs typeface="Arial" panose="020B0604020202020204" pitchFamily="34" charset="0"/>
              </a:rPr>
              <a:t>your research </a:t>
            </a:r>
            <a:r>
              <a:rPr lang="en-US" sz="2800" dirty="0" smtClean="0">
                <a:solidFill>
                  <a:schemeClr val="bg2">
                    <a:lumMod val="10000"/>
                  </a:schemeClr>
                </a:solidFill>
                <a:latin typeface="Arial" panose="020B0604020202020204" pitchFamily="34" charset="0"/>
                <a:cs typeface="Arial" panose="020B0604020202020204" pitchFamily="34" charset="0"/>
              </a:rPr>
              <a:t>task</a:t>
            </a:r>
            <a:r>
              <a:rPr lang="ru-RU" sz="2800" dirty="0" smtClean="0">
                <a:solidFill>
                  <a:schemeClr val="bg2">
                    <a:lumMod val="10000"/>
                  </a:schemeClr>
                </a:solidFill>
                <a:latin typeface="Arial" panose="020B0604020202020204" pitchFamily="34" charset="0"/>
                <a:cs typeface="Arial" panose="020B0604020202020204" pitchFamily="34" charset="0"/>
              </a:rPr>
              <a:t>,</a:t>
            </a:r>
            <a:endParaRPr lang="en-US" sz="2800" dirty="0">
              <a:solidFill>
                <a:schemeClr val="bg2">
                  <a:lumMod val="10000"/>
                </a:schemeClr>
              </a:solidFill>
              <a:latin typeface="Arial" panose="020B0604020202020204" pitchFamily="34" charset="0"/>
              <a:cs typeface="Arial" panose="020B0604020202020204" pitchFamily="34" charset="0"/>
            </a:endParaRPr>
          </a:p>
          <a:p>
            <a:pPr marL="539496" indent="-457200" algn="just">
              <a:buFontTx/>
              <a:buChar char="-"/>
            </a:pPr>
            <a:r>
              <a:rPr lang="en-US" sz="2800" dirty="0" smtClean="0">
                <a:solidFill>
                  <a:schemeClr val="bg2">
                    <a:lumMod val="10000"/>
                  </a:schemeClr>
                </a:solidFill>
                <a:latin typeface="Arial" panose="020B0604020202020204" pitchFamily="34" charset="0"/>
                <a:cs typeface="Arial" panose="020B0604020202020204" pitchFamily="34" charset="0"/>
              </a:rPr>
              <a:t>results of other studies on a similar topic,</a:t>
            </a:r>
          </a:p>
          <a:p>
            <a:pPr marL="539496" indent="-457200" algn="just">
              <a:buFontTx/>
              <a:buChar char="-"/>
            </a:pPr>
            <a:r>
              <a:rPr lang="en-US" sz="2800" dirty="0" smtClean="0">
                <a:solidFill>
                  <a:schemeClr val="bg2">
                    <a:lumMod val="10000"/>
                  </a:schemeClr>
                </a:solidFill>
                <a:latin typeface="Arial" panose="020B0604020202020204" pitchFamily="34" charset="0"/>
                <a:cs typeface="Arial" panose="020B0604020202020204" pitchFamily="34" charset="0"/>
              </a:rPr>
              <a:t>preliminary hierarchical cluster analysis based on small subsamples taken from the sample.</a:t>
            </a:r>
          </a:p>
          <a:p>
            <a:pPr algn="just"/>
            <a:endParaRPr lang="en-US" sz="2800" dirty="0">
              <a:solidFill>
                <a:schemeClr val="bg2">
                  <a:lumMod val="10000"/>
                </a:schemeClr>
              </a:solidFill>
              <a:latin typeface="Arial" panose="020B0604020202020204" pitchFamily="34" charset="0"/>
              <a:cs typeface="Arial" panose="020B0604020202020204" pitchFamily="34" charset="0"/>
            </a:endParaRPr>
          </a:p>
          <a:p>
            <a:pPr algn="just"/>
            <a:endParaRPr lang="en-US" sz="2800" dirty="0">
              <a:solidFill>
                <a:schemeClr val="bg2">
                  <a:lumMod val="10000"/>
                </a:schemeClr>
              </a:solidFill>
              <a:latin typeface="Arial" panose="020B0604020202020204" pitchFamily="34" charset="0"/>
              <a:cs typeface="Arial" panose="020B0604020202020204" pitchFamily="34" charset="0"/>
            </a:endParaRPr>
          </a:p>
          <a:p>
            <a:pPr algn="just"/>
            <a:endParaRPr lang="ru-RU" sz="2800" dirty="0">
              <a:solidFill>
                <a:schemeClr val="bg2">
                  <a:lumMod val="10000"/>
                </a:schemeClr>
              </a:solidFill>
              <a:latin typeface="Arial" panose="020B0604020202020204" pitchFamily="34" charset="0"/>
              <a:cs typeface="Arial" panose="020B0604020202020204" pitchFamily="34" charset="0"/>
            </a:endParaRPr>
          </a:p>
          <a:p>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0386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186529"/>
            <a:ext cx="11057955" cy="777025"/>
          </a:xfrm>
        </p:spPr>
        <p:txBody>
          <a:bodyPr>
            <a:noAutofit/>
          </a:bodyPr>
          <a:lstStyle/>
          <a:p>
            <a:r>
              <a:rPr lang="en-US" sz="3700" b="1" dirty="0">
                <a:latin typeface="Arial" panose="020B0604020202020204" pitchFamily="34" charset="0"/>
                <a:cs typeface="Arial" panose="020B0604020202020204" pitchFamily="34" charset="0"/>
              </a:rPr>
              <a:t>k</a:t>
            </a:r>
            <a:r>
              <a:rPr lang="en-US" sz="3700" b="1" dirty="0" smtClean="0">
                <a:latin typeface="Arial" panose="020B0604020202020204" pitchFamily="34" charset="0"/>
                <a:cs typeface="Arial" panose="020B0604020202020204" pitchFamily="34" charset="0"/>
              </a:rPr>
              <a:t>-means </a:t>
            </a:r>
            <a:r>
              <a:rPr lang="en-US" sz="3700" b="1" dirty="0">
                <a:latin typeface="Arial" panose="020B0604020202020204" pitchFamily="34" charset="0"/>
                <a:cs typeface="Arial" panose="020B0604020202020204" pitchFamily="34" charset="0"/>
              </a:rPr>
              <a:t>cluster analysis: step 2</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1964644"/>
            <a:ext cx="10792842" cy="3848315"/>
          </a:xfrm>
        </p:spPr>
        <p:txBody>
          <a:bodyPr numCol="1"/>
          <a:lstStyle/>
          <a:p>
            <a:pPr marL="82296" algn="just"/>
            <a:r>
              <a:rPr lang="ru-RU" sz="2800"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Pick the random points according to the number of clusters that was selected at the previous step.</a:t>
            </a:r>
          </a:p>
          <a:p>
            <a:pPr algn="just"/>
            <a:endParaRPr lang="en-US" sz="2800" dirty="0">
              <a:solidFill>
                <a:schemeClr val="bg2">
                  <a:lumMod val="10000"/>
                </a:schemeClr>
              </a:solidFill>
              <a:latin typeface="Arial" panose="020B0604020202020204" pitchFamily="34" charset="0"/>
              <a:cs typeface="Arial" panose="020B0604020202020204" pitchFamily="34" charset="0"/>
            </a:endParaRPr>
          </a:p>
          <a:p>
            <a:pPr algn="just"/>
            <a:endParaRPr lang="en-US" sz="2800" dirty="0">
              <a:solidFill>
                <a:schemeClr val="bg2">
                  <a:lumMod val="10000"/>
                </a:schemeClr>
              </a:solidFill>
              <a:latin typeface="Arial" panose="020B0604020202020204" pitchFamily="34" charset="0"/>
              <a:cs typeface="Arial" panose="020B0604020202020204" pitchFamily="34" charset="0"/>
            </a:endParaRPr>
          </a:p>
          <a:p>
            <a:pPr algn="just"/>
            <a:endParaRPr lang="ru-RU" sz="2800" dirty="0">
              <a:solidFill>
                <a:schemeClr val="bg2">
                  <a:lumMod val="10000"/>
                </a:schemeClr>
              </a:solidFill>
              <a:latin typeface="Arial" panose="020B0604020202020204" pitchFamily="34" charset="0"/>
              <a:cs typeface="Arial" panose="020B0604020202020204" pitchFamily="34" charset="0"/>
            </a:endParaRPr>
          </a:p>
          <a:p>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Рисунок 6"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t="4534" b="4773"/>
          <a:stretch/>
        </p:blipFill>
        <p:spPr>
          <a:xfrm>
            <a:off x="2689256" y="2873829"/>
            <a:ext cx="6196853" cy="3820886"/>
          </a:xfrm>
          <a:prstGeom prst="rect">
            <a:avLst/>
          </a:prstGeom>
        </p:spPr>
      </p:pic>
    </p:spTree>
    <p:extLst>
      <p:ext uri="{BB962C8B-B14F-4D97-AF65-F5344CB8AC3E}">
        <p14:creationId xmlns:p14="http://schemas.microsoft.com/office/powerpoint/2010/main" val="588209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700" b="1" dirty="0">
                <a:latin typeface="Arial" panose="020B0604020202020204" pitchFamily="34" charset="0"/>
                <a:cs typeface="Arial" panose="020B0604020202020204" pitchFamily="34" charset="0"/>
              </a:rPr>
              <a:t>k-means cluster analysis: step 3</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078947"/>
            <a:ext cx="10792842" cy="3848315"/>
          </a:xfrm>
        </p:spPr>
        <p:txBody>
          <a:bodyPr numCol="1"/>
          <a:lstStyle/>
          <a:p>
            <a:pPr marL="82296" algn="just"/>
            <a:r>
              <a:rPr lang="en-US" sz="2800" dirty="0">
                <a:solidFill>
                  <a:schemeClr val="bg2">
                    <a:lumMod val="10000"/>
                  </a:schemeClr>
                </a:solidFill>
                <a:latin typeface="Arial" panose="020B0604020202020204" pitchFamily="34" charset="0"/>
                <a:cs typeface="Arial" panose="020B0604020202020204" pitchFamily="34" charset="0"/>
              </a:rPr>
              <a:t>Assign the points to the nearest clusters.</a:t>
            </a:r>
          </a:p>
          <a:p>
            <a:pPr algn="just"/>
            <a:endParaRPr lang="en-US" sz="2800" dirty="0">
              <a:solidFill>
                <a:schemeClr val="bg2">
                  <a:lumMod val="10000"/>
                </a:schemeClr>
              </a:solidFill>
              <a:latin typeface="Arial" panose="020B0604020202020204" pitchFamily="34" charset="0"/>
              <a:cs typeface="Arial" panose="020B0604020202020204" pitchFamily="34" charset="0"/>
            </a:endParaRPr>
          </a:p>
          <a:p>
            <a:pPr algn="just"/>
            <a:endParaRPr lang="ru-RU" sz="2800" dirty="0">
              <a:solidFill>
                <a:schemeClr val="bg2">
                  <a:lumMod val="10000"/>
                </a:schemeClr>
              </a:solidFill>
              <a:latin typeface="Arial" panose="020B0604020202020204" pitchFamily="34" charset="0"/>
              <a:cs typeface="Arial" panose="020B0604020202020204" pitchFamily="34" charset="0"/>
            </a:endParaRPr>
          </a:p>
          <a:p>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743" y="2975589"/>
            <a:ext cx="5908769" cy="3713459"/>
          </a:xfrm>
          <a:prstGeom prst="rect">
            <a:avLst/>
          </a:prstGeom>
        </p:spPr>
      </p:pic>
    </p:spTree>
    <p:extLst>
      <p:ext uri="{BB962C8B-B14F-4D97-AF65-F5344CB8AC3E}">
        <p14:creationId xmlns:p14="http://schemas.microsoft.com/office/powerpoint/2010/main" val="1732994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700" b="1" dirty="0">
                <a:latin typeface="Arial" panose="020B0604020202020204" pitchFamily="34" charset="0"/>
                <a:cs typeface="Arial" panose="020B0604020202020204" pitchFamily="34" charset="0"/>
              </a:rPr>
              <a:t>k</a:t>
            </a:r>
            <a:r>
              <a:rPr lang="en-US" sz="3700" b="1" dirty="0" smtClean="0">
                <a:latin typeface="Arial" panose="020B0604020202020204" pitchFamily="34" charset="0"/>
                <a:cs typeface="Arial" panose="020B0604020202020204" pitchFamily="34" charset="0"/>
              </a:rPr>
              <a:t>-means </a:t>
            </a:r>
            <a:r>
              <a:rPr lang="en-US" sz="3700" b="1" dirty="0">
                <a:latin typeface="Arial" panose="020B0604020202020204" pitchFamily="34" charset="0"/>
                <a:cs typeface="Arial" panose="020B0604020202020204" pitchFamily="34" charset="0"/>
              </a:rPr>
              <a:t>cluster analysis: step 4</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078947"/>
            <a:ext cx="10792842" cy="3848315"/>
          </a:xfrm>
        </p:spPr>
        <p:txBody>
          <a:bodyPr numCol="1"/>
          <a:lstStyle/>
          <a:p>
            <a:pPr marL="82296" algn="just"/>
            <a:r>
              <a:rPr lang="en-US" sz="2600" dirty="0" smtClean="0">
                <a:solidFill>
                  <a:schemeClr val="bg2">
                    <a:lumMod val="10000"/>
                  </a:schemeClr>
                </a:solidFill>
              </a:rPr>
              <a:t>	</a:t>
            </a:r>
            <a:r>
              <a:rPr lang="en-US" sz="2800" dirty="0">
                <a:solidFill>
                  <a:schemeClr val="bg2">
                    <a:lumMod val="10000"/>
                  </a:schemeClr>
                </a:solidFill>
                <a:latin typeface="Arial" panose="020B0604020202020204" pitchFamily="34" charset="0"/>
                <a:cs typeface="Arial" panose="020B0604020202020204" pitchFamily="34" charset="0"/>
              </a:rPr>
              <a:t>Calculate the center of each cluster and </a:t>
            </a:r>
            <a:r>
              <a:rPr lang="en-US" sz="2800" dirty="0" err="1">
                <a:solidFill>
                  <a:schemeClr val="bg2">
                    <a:lumMod val="10000"/>
                  </a:schemeClr>
                </a:solidFill>
                <a:latin typeface="Arial" panose="020B0604020202020204" pitchFamily="34" charset="0"/>
                <a:cs typeface="Arial" panose="020B0604020202020204" pitchFamily="34" charset="0"/>
              </a:rPr>
              <a:t>recluster</a:t>
            </a:r>
            <a:r>
              <a:rPr lang="en-US" sz="2800" dirty="0">
                <a:solidFill>
                  <a:schemeClr val="bg2">
                    <a:lumMod val="10000"/>
                  </a:schemeClr>
                </a:solidFill>
                <a:latin typeface="Arial" panose="020B0604020202020204" pitchFamily="34" charset="0"/>
                <a:cs typeface="Arial" panose="020B0604020202020204" pitchFamily="34" charset="0"/>
              </a:rPr>
              <a:t>. </a:t>
            </a:r>
            <a:r>
              <a:rPr lang="en-US" sz="2800" dirty="0" err="1">
                <a:solidFill>
                  <a:schemeClr val="bg2">
                    <a:lumMod val="10000"/>
                  </a:schemeClr>
                </a:solidFill>
                <a:latin typeface="Arial" panose="020B0604020202020204" pitchFamily="34" charset="0"/>
                <a:cs typeface="Arial" panose="020B0604020202020204" pitchFamily="34" charset="0"/>
              </a:rPr>
              <a:t>Reclustering</a:t>
            </a:r>
            <a:r>
              <a:rPr lang="en-US" sz="2800" dirty="0">
                <a:solidFill>
                  <a:schemeClr val="bg2">
                    <a:lumMod val="10000"/>
                  </a:schemeClr>
                </a:solidFill>
                <a:latin typeface="Arial" panose="020B0604020202020204" pitchFamily="34" charset="0"/>
                <a:cs typeface="Arial" panose="020B0604020202020204" pitchFamily="34" charset="0"/>
              </a:rPr>
              <a:t> should be repeated until no improvements are possible.</a:t>
            </a:r>
          </a:p>
          <a:p>
            <a:pPr algn="just"/>
            <a:endParaRPr lang="en-US" sz="2600" dirty="0">
              <a:solidFill>
                <a:schemeClr val="bg2">
                  <a:lumMod val="10000"/>
                </a:schemeClr>
              </a:solidFill>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436" y="3445329"/>
            <a:ext cx="5337111" cy="3243719"/>
          </a:xfrm>
          <a:prstGeom prst="rect">
            <a:avLst/>
          </a:prstGeom>
        </p:spPr>
      </p:pic>
    </p:spTree>
    <p:extLst>
      <p:ext uri="{BB962C8B-B14F-4D97-AF65-F5344CB8AC3E}">
        <p14:creationId xmlns:p14="http://schemas.microsoft.com/office/powerpoint/2010/main" val="1001793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19187"/>
            <a:ext cx="11057955" cy="777025"/>
          </a:xfrm>
        </p:spPr>
        <p:txBody>
          <a:bodyPr>
            <a:noAutofit/>
          </a:bodyPr>
          <a:lstStyle/>
          <a:p>
            <a:r>
              <a:rPr lang="en-US" sz="3700" b="1" dirty="0">
                <a:latin typeface="Arial" panose="020B0604020202020204" pitchFamily="34" charset="0"/>
                <a:cs typeface="Arial" panose="020B0604020202020204" pitchFamily="34" charset="0"/>
              </a:rPr>
              <a:t>k</a:t>
            </a:r>
            <a:r>
              <a:rPr lang="en-US" sz="3700" b="1" dirty="0" smtClean="0">
                <a:latin typeface="Arial" panose="020B0604020202020204" pitchFamily="34" charset="0"/>
                <a:cs typeface="Arial" panose="020B0604020202020204" pitchFamily="34" charset="0"/>
              </a:rPr>
              <a:t>-means </a:t>
            </a:r>
            <a:r>
              <a:rPr lang="en-US" sz="3700" b="1" dirty="0">
                <a:latin typeface="Arial" panose="020B0604020202020204" pitchFamily="34" charset="0"/>
                <a:cs typeface="Arial" panose="020B0604020202020204" pitchFamily="34" charset="0"/>
              </a:rPr>
              <a:t>clustering</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1980973"/>
            <a:ext cx="10792842" cy="3848315"/>
          </a:xfrm>
        </p:spPr>
        <p:txBody>
          <a:bodyPr numCol="1"/>
          <a:lstStyle/>
          <a:p>
            <a:pPr marL="82296" algn="just"/>
            <a:r>
              <a:rPr lang="en-US" sz="2800" dirty="0">
                <a:solidFill>
                  <a:schemeClr val="bg2">
                    <a:lumMod val="10000"/>
                  </a:schemeClr>
                </a:solidFill>
                <a:latin typeface="Arial" panose="020B0604020202020204" pitchFamily="34" charset="0"/>
                <a:cs typeface="Arial" panose="020B0604020202020204" pitchFamily="34" charset="0"/>
              </a:rPr>
              <a:t>We want to select the best positions </a:t>
            </a:r>
            <a:r>
              <a:rPr lang="en-US" sz="2800" dirty="0" smtClean="0">
                <a:solidFill>
                  <a:schemeClr val="bg2">
                    <a:lumMod val="10000"/>
                  </a:schemeClr>
                </a:solidFill>
                <a:latin typeface="Arial" panose="020B0604020202020204" pitchFamily="34" charset="0"/>
                <a:cs typeface="Arial" panose="020B0604020202020204" pitchFamily="34" charset="0"/>
              </a:rPr>
              <a:t>for </a:t>
            </a:r>
            <a:r>
              <a:rPr lang="en-US" sz="2800" dirty="0">
                <a:solidFill>
                  <a:schemeClr val="bg2">
                    <a:lumMod val="10000"/>
                  </a:schemeClr>
                </a:solidFill>
                <a:latin typeface="Arial" panose="020B0604020202020204" pitchFamily="34" charset="0"/>
                <a:cs typeface="Arial" panose="020B0604020202020204" pitchFamily="34" charset="0"/>
              </a:rPr>
              <a:t>three cafes.</a:t>
            </a:r>
          </a:p>
          <a:p>
            <a:pPr algn="just"/>
            <a:endParaRPr lang="en-US" sz="2600" dirty="0">
              <a:solidFill>
                <a:schemeClr val="bg2">
                  <a:lumMod val="10000"/>
                </a:schemeClr>
              </a:solidFill>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892" y="2600341"/>
            <a:ext cx="7254742" cy="4088707"/>
          </a:xfrm>
          <a:prstGeom prst="rect">
            <a:avLst/>
          </a:prstGeom>
        </p:spPr>
      </p:pic>
    </p:spTree>
    <p:extLst>
      <p:ext uri="{BB962C8B-B14F-4D97-AF65-F5344CB8AC3E}">
        <p14:creationId xmlns:p14="http://schemas.microsoft.com/office/powerpoint/2010/main" val="16133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600" b="1" dirty="0" smtClean="0">
                <a:latin typeface="Arial" panose="020B0604020202020204" pitchFamily="34" charset="0"/>
                <a:cs typeface="Arial" panose="020B0604020202020204" pitchFamily="34" charset="0"/>
              </a:rPr>
              <a:t>k-means </a:t>
            </a:r>
            <a:r>
              <a:rPr lang="en-US" sz="3600" b="1" dirty="0">
                <a:latin typeface="Arial" panose="020B0604020202020204" pitchFamily="34" charset="0"/>
                <a:cs typeface="Arial" panose="020B0604020202020204" pitchFamily="34" charset="0"/>
              </a:rPr>
              <a:t>clustering</a:t>
            </a:r>
            <a:endParaRPr lang="ru-RU" sz="3600" b="1" dirty="0"/>
          </a:p>
        </p:txBody>
      </p:sp>
      <p:sp>
        <p:nvSpPr>
          <p:cNvPr id="5" name="Текст 4"/>
          <p:cNvSpPr>
            <a:spLocks noGrp="1"/>
          </p:cNvSpPr>
          <p:nvPr>
            <p:ph type="body" sz="quarter" idx="12"/>
          </p:nvPr>
        </p:nvSpPr>
        <p:spPr>
          <a:xfrm>
            <a:off x="718801" y="2078947"/>
            <a:ext cx="10792842" cy="3848315"/>
          </a:xfrm>
        </p:spPr>
        <p:txBody>
          <a:bodyPr numCol="1"/>
          <a:lstStyle/>
          <a:p>
            <a:pPr marL="82296" algn="just"/>
            <a:r>
              <a:rPr lang="en-US" sz="2800" dirty="0">
                <a:solidFill>
                  <a:schemeClr val="bg2">
                    <a:lumMod val="10000"/>
                  </a:schemeClr>
                </a:solidFill>
                <a:latin typeface="Arial" panose="020B0604020202020204" pitchFamily="34" charset="0"/>
                <a:cs typeface="Arial" panose="020B0604020202020204" pitchFamily="34" charset="0"/>
              </a:rPr>
              <a:t>First, we locate three random points. </a:t>
            </a:r>
          </a:p>
          <a:p>
            <a:pPr algn="just"/>
            <a:endParaRPr lang="en-US" sz="2600" dirty="0">
              <a:solidFill>
                <a:schemeClr val="bg2">
                  <a:lumMod val="10000"/>
                </a:schemeClr>
              </a:solidFill>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71" y="2710543"/>
            <a:ext cx="7211042" cy="3978505"/>
          </a:xfrm>
          <a:prstGeom prst="rect">
            <a:avLst/>
          </a:prstGeom>
        </p:spPr>
      </p:pic>
    </p:spTree>
    <p:extLst>
      <p:ext uri="{BB962C8B-B14F-4D97-AF65-F5344CB8AC3E}">
        <p14:creationId xmlns:p14="http://schemas.microsoft.com/office/powerpoint/2010/main" val="3500633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600" b="1" dirty="0" smtClean="0">
                <a:latin typeface="Arial" panose="020B0604020202020204" pitchFamily="34" charset="0"/>
                <a:cs typeface="Arial" panose="020B0604020202020204" pitchFamily="34" charset="0"/>
              </a:rPr>
              <a:t>k-means </a:t>
            </a:r>
            <a:r>
              <a:rPr lang="en-US" sz="3600" b="1" dirty="0">
                <a:latin typeface="Arial" panose="020B0604020202020204" pitchFamily="34" charset="0"/>
                <a:cs typeface="Arial" panose="020B0604020202020204" pitchFamily="34" charset="0"/>
              </a:rPr>
              <a:t>clustering</a:t>
            </a:r>
            <a:endParaRPr lang="ru-RU" sz="3600" b="1" dirty="0"/>
          </a:p>
        </p:txBody>
      </p:sp>
      <p:sp>
        <p:nvSpPr>
          <p:cNvPr id="5" name="Текст 4"/>
          <p:cNvSpPr>
            <a:spLocks noGrp="1"/>
          </p:cNvSpPr>
          <p:nvPr>
            <p:ph type="body" sz="quarter" idx="12"/>
          </p:nvPr>
        </p:nvSpPr>
        <p:spPr>
          <a:xfrm>
            <a:off x="718801" y="2078947"/>
            <a:ext cx="10792842" cy="3848315"/>
          </a:xfrm>
        </p:spPr>
        <p:txBody>
          <a:bodyPr numCol="1"/>
          <a:lstStyle/>
          <a:p>
            <a:pPr marL="82296" algn="just"/>
            <a:r>
              <a:rPr lang="en-US" sz="2800" dirty="0">
                <a:solidFill>
                  <a:schemeClr val="bg2">
                    <a:lumMod val="10000"/>
                  </a:schemeClr>
                </a:solidFill>
                <a:latin typeface="Arial" panose="020B0604020202020204" pitchFamily="34" charset="0"/>
                <a:cs typeface="Arial" panose="020B0604020202020204" pitchFamily="34" charset="0"/>
              </a:rPr>
              <a:t>Second, we connect the points to the closest center.</a:t>
            </a:r>
          </a:p>
          <a:p>
            <a:pPr marL="82296" algn="just"/>
            <a:endParaRPr lang="en-US" sz="2800" dirty="0">
              <a:solidFill>
                <a:schemeClr val="bg2">
                  <a:lumMod val="10000"/>
                </a:schemeClr>
              </a:solidFill>
              <a:latin typeface="Arial" panose="020B0604020202020204" pitchFamily="34" charset="0"/>
              <a:cs typeface="Arial" panose="020B0604020202020204" pitchFamily="34" charset="0"/>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236" y="2855972"/>
            <a:ext cx="7475859" cy="3820995"/>
          </a:xfrm>
          <a:prstGeom prst="rect">
            <a:avLst/>
          </a:prstGeom>
        </p:spPr>
      </p:pic>
    </p:spTree>
    <p:extLst>
      <p:ext uri="{BB962C8B-B14F-4D97-AF65-F5344CB8AC3E}">
        <p14:creationId xmlns:p14="http://schemas.microsoft.com/office/powerpoint/2010/main" val="4163649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600" b="1" dirty="0" smtClean="0">
                <a:latin typeface="Arial" panose="020B0604020202020204" pitchFamily="34" charset="0"/>
                <a:cs typeface="Arial" panose="020B0604020202020204" pitchFamily="34" charset="0"/>
              </a:rPr>
              <a:t>k-means </a:t>
            </a:r>
            <a:r>
              <a:rPr lang="en-US" sz="3600" b="1" dirty="0">
                <a:latin typeface="Arial" panose="020B0604020202020204" pitchFamily="34" charset="0"/>
                <a:cs typeface="Arial" panose="020B0604020202020204" pitchFamily="34" charset="0"/>
              </a:rPr>
              <a:t>clustering</a:t>
            </a:r>
            <a:endParaRPr lang="ru-RU" sz="3600" b="1" dirty="0"/>
          </a:p>
        </p:txBody>
      </p:sp>
      <p:sp>
        <p:nvSpPr>
          <p:cNvPr id="5" name="Текст 4"/>
          <p:cNvSpPr>
            <a:spLocks noGrp="1"/>
          </p:cNvSpPr>
          <p:nvPr>
            <p:ph type="body" sz="quarter" idx="12"/>
          </p:nvPr>
        </p:nvSpPr>
        <p:spPr>
          <a:xfrm>
            <a:off x="718801" y="2078947"/>
            <a:ext cx="10792842" cy="3848315"/>
          </a:xfrm>
        </p:spPr>
        <p:txBody>
          <a:bodyPr numCol="1"/>
          <a:lstStyle/>
          <a:p>
            <a:pPr marL="82296" algn="just"/>
            <a:r>
              <a:rPr lang="en-US" sz="2800" dirty="0">
                <a:solidFill>
                  <a:schemeClr val="bg2">
                    <a:lumMod val="10000"/>
                  </a:schemeClr>
                </a:solidFill>
                <a:latin typeface="Arial" panose="020B0604020202020204" pitchFamily="34" charset="0"/>
                <a:cs typeface="Arial" panose="020B0604020202020204" pitchFamily="34" charset="0"/>
              </a:rPr>
              <a:t>Third, we put the central points to the center of the houses that they are serving.</a:t>
            </a: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383" y="2971860"/>
            <a:ext cx="7037526" cy="3518764"/>
          </a:xfrm>
          <a:prstGeom prst="rect">
            <a:avLst/>
          </a:prstGeom>
        </p:spPr>
      </p:pic>
    </p:spTree>
    <p:extLst>
      <p:ext uri="{BB962C8B-B14F-4D97-AF65-F5344CB8AC3E}">
        <p14:creationId xmlns:p14="http://schemas.microsoft.com/office/powerpoint/2010/main" val="3491836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rmAutofit/>
          </a:bodyPr>
          <a:lstStyle/>
          <a:p>
            <a:r>
              <a:rPr lang="en-US" sz="3700" b="1" dirty="0">
                <a:latin typeface="Arial" panose="020B0604020202020204" pitchFamily="34" charset="0"/>
                <a:cs typeface="Arial" panose="020B0604020202020204" pitchFamily="34" charset="0"/>
              </a:rPr>
              <a:t>Steps of cluster analysis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454514"/>
            <a:ext cx="10792842" cy="3848315"/>
          </a:xfrm>
        </p:spPr>
        <p:txBody>
          <a:bodyPr numCol="1"/>
          <a:lstStyle/>
          <a:p>
            <a:pPr marL="82296"/>
            <a:r>
              <a:rPr lang="en-US" sz="2800" dirty="0">
                <a:solidFill>
                  <a:schemeClr val="bg2">
                    <a:lumMod val="10000"/>
                  </a:schemeClr>
                </a:solidFill>
                <a:latin typeface="Arial" panose="020B0604020202020204" pitchFamily="34" charset="0"/>
                <a:cs typeface="Arial" panose="020B0604020202020204" pitchFamily="34" charset="0"/>
              </a:rPr>
              <a:t>1. Select a </a:t>
            </a:r>
            <a:r>
              <a:rPr lang="en-US" sz="2800" b="1" dirty="0">
                <a:solidFill>
                  <a:schemeClr val="bg2">
                    <a:lumMod val="10000"/>
                  </a:schemeClr>
                </a:solidFill>
                <a:latin typeface="Arial" panose="020B0604020202020204" pitchFamily="34" charset="0"/>
                <a:cs typeface="Arial" panose="020B0604020202020204" pitchFamily="34" charset="0"/>
              </a:rPr>
              <a:t>distance </a:t>
            </a:r>
            <a:r>
              <a:rPr lang="en-US" sz="2800" b="1" dirty="0" smtClean="0">
                <a:solidFill>
                  <a:schemeClr val="bg2">
                    <a:lumMod val="10000"/>
                  </a:schemeClr>
                </a:solidFill>
                <a:latin typeface="Arial" panose="020B0604020202020204" pitchFamily="34" charset="0"/>
                <a:cs typeface="Arial" panose="020B0604020202020204" pitchFamily="34" charset="0"/>
              </a:rPr>
              <a:t>measure </a:t>
            </a:r>
            <a:r>
              <a:rPr lang="en-US" sz="2800" dirty="0" smtClean="0">
                <a:solidFill>
                  <a:schemeClr val="bg2">
                    <a:lumMod val="10000"/>
                  </a:schemeClr>
                </a:solidFill>
                <a:latin typeface="Arial" panose="020B0604020202020204" pitchFamily="34" charset="0"/>
                <a:cs typeface="Arial" panose="020B0604020202020204" pitchFamily="34" charset="0"/>
              </a:rPr>
              <a:t>between clusters.</a:t>
            </a:r>
            <a:endParaRPr lang="en-US" sz="2800" dirty="0">
              <a:solidFill>
                <a:schemeClr val="bg2">
                  <a:lumMod val="10000"/>
                </a:schemeClr>
              </a:solidFill>
              <a:latin typeface="Arial" panose="020B0604020202020204" pitchFamily="34" charset="0"/>
              <a:cs typeface="Arial" panose="020B0604020202020204" pitchFamily="34" charset="0"/>
            </a:endParaRPr>
          </a:p>
          <a:p>
            <a:pPr marL="82296"/>
            <a:r>
              <a:rPr lang="en-US" sz="2800" dirty="0">
                <a:solidFill>
                  <a:schemeClr val="bg2">
                    <a:lumMod val="10000"/>
                  </a:schemeClr>
                </a:solidFill>
                <a:latin typeface="Arial" panose="020B0604020202020204" pitchFamily="34" charset="0"/>
                <a:cs typeface="Arial" panose="020B0604020202020204" pitchFamily="34" charset="0"/>
              </a:rPr>
              <a:t>2. Select a </a:t>
            </a:r>
            <a:r>
              <a:rPr lang="en-US" sz="2800" b="1" dirty="0">
                <a:solidFill>
                  <a:schemeClr val="bg2">
                    <a:lumMod val="10000"/>
                  </a:schemeClr>
                </a:solidFill>
                <a:latin typeface="Arial" panose="020B0604020202020204" pitchFamily="34" charset="0"/>
                <a:cs typeface="Arial" panose="020B0604020202020204" pitchFamily="34" charset="0"/>
              </a:rPr>
              <a:t>clustering </a:t>
            </a:r>
            <a:r>
              <a:rPr lang="en-US" sz="2800" b="1" dirty="0" smtClean="0">
                <a:solidFill>
                  <a:schemeClr val="bg2">
                    <a:lumMod val="10000"/>
                  </a:schemeClr>
                </a:solidFill>
                <a:latin typeface="Arial" panose="020B0604020202020204" pitchFamily="34" charset="0"/>
                <a:cs typeface="Arial" panose="020B0604020202020204" pitchFamily="34" charset="0"/>
              </a:rPr>
              <a:t>algorithm.</a:t>
            </a:r>
            <a:endParaRPr lang="en-US" sz="2800" b="1" dirty="0">
              <a:solidFill>
                <a:schemeClr val="bg2">
                  <a:lumMod val="10000"/>
                </a:schemeClr>
              </a:solidFill>
              <a:latin typeface="Arial" panose="020B0604020202020204" pitchFamily="34" charset="0"/>
              <a:cs typeface="Arial" panose="020B0604020202020204" pitchFamily="34" charset="0"/>
            </a:endParaRPr>
          </a:p>
          <a:p>
            <a:pPr marL="82296"/>
            <a:r>
              <a:rPr lang="en-US" sz="2800" dirty="0">
                <a:solidFill>
                  <a:schemeClr val="bg2">
                    <a:lumMod val="10000"/>
                  </a:schemeClr>
                </a:solidFill>
                <a:latin typeface="Arial" panose="020B0604020202020204" pitchFamily="34" charset="0"/>
                <a:cs typeface="Arial" panose="020B0604020202020204" pitchFamily="34" charset="0"/>
              </a:rPr>
              <a:t>3. Determine the </a:t>
            </a:r>
            <a:r>
              <a:rPr lang="en-US" sz="2800" b="1" dirty="0">
                <a:solidFill>
                  <a:schemeClr val="bg2">
                    <a:lumMod val="10000"/>
                  </a:schemeClr>
                </a:solidFill>
                <a:latin typeface="Arial" panose="020B0604020202020204" pitchFamily="34" charset="0"/>
                <a:cs typeface="Arial" panose="020B0604020202020204" pitchFamily="34" charset="0"/>
              </a:rPr>
              <a:t>number of </a:t>
            </a:r>
            <a:r>
              <a:rPr lang="en-US" sz="2800" b="1" dirty="0" smtClean="0">
                <a:solidFill>
                  <a:schemeClr val="bg2">
                    <a:lumMod val="10000"/>
                  </a:schemeClr>
                </a:solidFill>
                <a:latin typeface="Arial" panose="020B0604020202020204" pitchFamily="34" charset="0"/>
                <a:cs typeface="Arial" panose="020B0604020202020204" pitchFamily="34" charset="0"/>
              </a:rPr>
              <a:t>clusters.</a:t>
            </a:r>
            <a:endParaRPr lang="en-US" sz="2800" b="1" dirty="0">
              <a:solidFill>
                <a:schemeClr val="bg2">
                  <a:lumMod val="10000"/>
                </a:schemeClr>
              </a:solidFill>
              <a:latin typeface="Arial" panose="020B0604020202020204" pitchFamily="34" charset="0"/>
              <a:cs typeface="Arial" panose="020B0604020202020204" pitchFamily="34" charset="0"/>
            </a:endParaRPr>
          </a:p>
          <a:p>
            <a:pPr marL="82296"/>
            <a:r>
              <a:rPr lang="en-US" sz="2800" dirty="0">
                <a:solidFill>
                  <a:schemeClr val="bg2">
                    <a:lumMod val="10000"/>
                  </a:schemeClr>
                </a:solidFill>
                <a:latin typeface="Arial" panose="020B0604020202020204" pitchFamily="34" charset="0"/>
                <a:cs typeface="Arial" panose="020B0604020202020204" pitchFamily="34" charset="0"/>
              </a:rPr>
              <a:t>4. Validate the </a:t>
            </a:r>
            <a:r>
              <a:rPr lang="en-US" sz="2800" dirty="0" smtClean="0">
                <a:solidFill>
                  <a:schemeClr val="bg2">
                    <a:lumMod val="10000"/>
                  </a:schemeClr>
                </a:solidFill>
                <a:latin typeface="Arial" panose="020B0604020202020204" pitchFamily="34" charset="0"/>
                <a:cs typeface="Arial" panose="020B0604020202020204" pitchFamily="34" charset="0"/>
              </a:rPr>
              <a:t>analysis.</a:t>
            </a:r>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pPr>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pPr>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pPr>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3107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68174"/>
            <a:ext cx="11057955" cy="777025"/>
          </a:xfrm>
        </p:spPr>
        <p:txBody>
          <a:bodyPr>
            <a:noAutofit/>
          </a:bodyPr>
          <a:lstStyle/>
          <a:p>
            <a:r>
              <a:rPr lang="en-US" sz="3600" b="1" dirty="0" smtClean="0">
                <a:latin typeface="Arial" panose="020B0604020202020204" pitchFamily="34" charset="0"/>
                <a:cs typeface="Arial" panose="020B0604020202020204" pitchFamily="34" charset="0"/>
              </a:rPr>
              <a:t>k-means </a:t>
            </a:r>
            <a:r>
              <a:rPr lang="en-US" sz="3600" b="1" dirty="0">
                <a:latin typeface="Arial" panose="020B0604020202020204" pitchFamily="34" charset="0"/>
                <a:cs typeface="Arial" panose="020B0604020202020204" pitchFamily="34" charset="0"/>
              </a:rPr>
              <a:t>clustering</a:t>
            </a:r>
            <a:endParaRPr lang="ru-RU" sz="3600" b="1" dirty="0"/>
          </a:p>
        </p:txBody>
      </p:sp>
      <p:sp>
        <p:nvSpPr>
          <p:cNvPr id="5" name="Текст 4"/>
          <p:cNvSpPr>
            <a:spLocks noGrp="1"/>
          </p:cNvSpPr>
          <p:nvPr>
            <p:ph type="body" sz="quarter" idx="12"/>
          </p:nvPr>
        </p:nvSpPr>
        <p:spPr>
          <a:xfrm>
            <a:off x="718801" y="1997302"/>
            <a:ext cx="10792842" cy="3848315"/>
          </a:xfrm>
        </p:spPr>
        <p:txBody>
          <a:bodyPr numCol="1"/>
          <a:lstStyle/>
          <a:p>
            <a:pPr marL="82296" algn="just"/>
            <a:r>
              <a:rPr lang="en-US" sz="2800" dirty="0">
                <a:solidFill>
                  <a:schemeClr val="bg2">
                    <a:lumMod val="10000"/>
                  </a:schemeClr>
                </a:solidFill>
                <a:latin typeface="Arial" panose="020B0604020202020204" pitchFamily="34" charset="0"/>
                <a:cs typeface="Arial" panose="020B0604020202020204" pitchFamily="34" charset="0"/>
              </a:rPr>
              <a:t>Forth, we recalculate the results to minimize the distance between each building and cafes that we have. And then we again recalculate the centers.</a:t>
            </a: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743" y="3418221"/>
            <a:ext cx="6523582" cy="3270827"/>
          </a:xfrm>
          <a:prstGeom prst="rect">
            <a:avLst/>
          </a:prstGeom>
        </p:spPr>
      </p:pic>
    </p:spTree>
    <p:extLst>
      <p:ext uri="{BB962C8B-B14F-4D97-AF65-F5344CB8AC3E}">
        <p14:creationId xmlns:p14="http://schemas.microsoft.com/office/powerpoint/2010/main" val="3965203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68174"/>
            <a:ext cx="11057955" cy="777025"/>
          </a:xfrm>
        </p:spPr>
        <p:txBody>
          <a:bodyPr>
            <a:noAutofit/>
          </a:bodyPr>
          <a:lstStyle/>
          <a:p>
            <a:r>
              <a:rPr lang="en-US" sz="3600" b="1" dirty="0" smtClean="0">
                <a:latin typeface="Arial" panose="020B0604020202020204" pitchFamily="34" charset="0"/>
                <a:cs typeface="Arial" panose="020B0604020202020204" pitchFamily="34" charset="0"/>
              </a:rPr>
              <a:t>k-means </a:t>
            </a:r>
            <a:r>
              <a:rPr lang="en-US" sz="3600" b="1" dirty="0">
                <a:latin typeface="Arial" panose="020B0604020202020204" pitchFamily="34" charset="0"/>
                <a:cs typeface="Arial" panose="020B0604020202020204" pitchFamily="34" charset="0"/>
              </a:rPr>
              <a:t>clustering</a:t>
            </a:r>
            <a:endParaRPr lang="ru-RU" sz="3600" b="1" dirty="0"/>
          </a:p>
        </p:txBody>
      </p:sp>
      <p:sp>
        <p:nvSpPr>
          <p:cNvPr id="5" name="Текст 4"/>
          <p:cNvSpPr>
            <a:spLocks noGrp="1"/>
          </p:cNvSpPr>
          <p:nvPr>
            <p:ph type="body" sz="quarter" idx="12"/>
          </p:nvPr>
        </p:nvSpPr>
        <p:spPr>
          <a:xfrm>
            <a:off x="718801" y="1997302"/>
            <a:ext cx="10792842" cy="3848315"/>
          </a:xfrm>
        </p:spPr>
        <p:txBody>
          <a:bodyPr numCol="1"/>
          <a:lstStyle/>
          <a:p>
            <a:pPr marL="82296" algn="just"/>
            <a:r>
              <a:rPr lang="en-US" sz="2800" dirty="0">
                <a:solidFill>
                  <a:schemeClr val="bg2">
                    <a:lumMod val="10000"/>
                  </a:schemeClr>
                </a:solidFill>
                <a:latin typeface="Arial" panose="020B0604020202020204" pitchFamily="34" charset="0"/>
                <a:cs typeface="Arial" panose="020B0604020202020204" pitchFamily="34" charset="0"/>
              </a:rPr>
              <a:t>Final result.</a:t>
            </a: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222" y="2570786"/>
            <a:ext cx="7073878" cy="3816424"/>
          </a:xfrm>
          <a:prstGeom prst="rect">
            <a:avLst/>
          </a:prstGeom>
        </p:spPr>
      </p:pic>
      <p:sp>
        <p:nvSpPr>
          <p:cNvPr id="7" name="Прямоугольник 6"/>
          <p:cNvSpPr/>
          <p:nvPr/>
        </p:nvSpPr>
        <p:spPr>
          <a:xfrm>
            <a:off x="868649" y="6382481"/>
            <a:ext cx="5882701" cy="369332"/>
          </a:xfrm>
          <a:prstGeom prst="rect">
            <a:avLst/>
          </a:prstGeom>
        </p:spPr>
        <p:txBody>
          <a:bodyPr wrap="none">
            <a:spAutoFit/>
          </a:bodyPr>
          <a:lstStyle/>
          <a:p>
            <a:r>
              <a:rPr lang="en-US" dirty="0" smtClean="0"/>
              <a:t>Source: </a:t>
            </a:r>
            <a:r>
              <a:rPr lang="ru-RU" dirty="0"/>
              <a:t>https://www.youtube.com/watch?v=QXOkPvFM6NU</a:t>
            </a:r>
          </a:p>
        </p:txBody>
      </p:sp>
    </p:spTree>
    <p:extLst>
      <p:ext uri="{BB962C8B-B14F-4D97-AF65-F5344CB8AC3E}">
        <p14:creationId xmlns:p14="http://schemas.microsoft.com/office/powerpoint/2010/main" val="3616370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600" b="1" dirty="0">
                <a:latin typeface="Arial" panose="020B0604020202020204" pitchFamily="34" charset="0"/>
                <a:cs typeface="Arial" panose="020B0604020202020204" pitchFamily="34" charset="0"/>
              </a:rPr>
              <a:t>Validating the r</a:t>
            </a:r>
            <a:r>
              <a:rPr lang="en-US" sz="3600" b="1" dirty="0" smtClean="0">
                <a:latin typeface="Arial" panose="020B0604020202020204" pitchFamily="34" charset="0"/>
                <a:cs typeface="Arial" panose="020B0604020202020204" pitchFamily="34" charset="0"/>
              </a:rPr>
              <a:t>esults</a:t>
            </a:r>
            <a:endParaRPr lang="ru-RU" sz="36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078947"/>
            <a:ext cx="10792842" cy="3848315"/>
          </a:xfrm>
        </p:spPr>
        <p:txBody>
          <a:bodyPr numCol="1"/>
          <a:lstStyle/>
          <a:p>
            <a:pPr marL="82296" algn="just"/>
            <a:r>
              <a:rPr lang="ru-RU" sz="28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To validate the results we can use ANOVA test to check that the mean values of the variables are significantly different by </a:t>
            </a:r>
            <a:r>
              <a:rPr lang="en-US" sz="2800" dirty="0" smtClean="0">
                <a:solidFill>
                  <a:schemeClr val="bg2">
                    <a:lumMod val="10000"/>
                  </a:schemeClr>
                </a:solidFill>
                <a:latin typeface="Arial" panose="020B0604020202020204" pitchFamily="34" charset="0"/>
                <a:cs typeface="Arial" panose="020B0604020202020204" pitchFamily="34" charset="0"/>
              </a:rPr>
              <a:t>clusters.</a:t>
            </a:r>
          </a:p>
          <a:p>
            <a:pPr marL="82296" algn="just"/>
            <a:r>
              <a:rPr lang="en-US" sz="2800" dirty="0">
                <a:solidFill>
                  <a:schemeClr val="bg2">
                    <a:lumMod val="10000"/>
                  </a:schemeClr>
                </a:solidFill>
                <a:latin typeface="Arial" panose="020B0604020202020204" pitchFamily="34" charset="0"/>
                <a:cs typeface="Arial" panose="020B0604020202020204" pitchFamily="34" charset="0"/>
              </a:rPr>
              <a:t>	</a:t>
            </a:r>
            <a:r>
              <a:rPr lang="en-US" sz="2800" dirty="0" smtClean="0">
                <a:solidFill>
                  <a:schemeClr val="bg2">
                    <a:lumMod val="10000"/>
                  </a:schemeClr>
                </a:solidFill>
                <a:latin typeface="Arial" panose="020B0604020202020204" pitchFamily="34" charset="0"/>
                <a:cs typeface="Arial" panose="020B0604020202020204" pitchFamily="34" charset="0"/>
              </a:rPr>
              <a:t>We </a:t>
            </a:r>
            <a:r>
              <a:rPr lang="en-US" sz="2800" dirty="0">
                <a:solidFill>
                  <a:schemeClr val="bg2">
                    <a:lumMod val="10000"/>
                  </a:schemeClr>
                </a:solidFill>
                <a:latin typeface="Arial" panose="020B0604020202020204" pitchFamily="34" charset="0"/>
                <a:cs typeface="Arial" panose="020B0604020202020204" pitchFamily="34" charset="0"/>
              </a:rPr>
              <a:t>can assess the quality of the clustering by calculating the variation of variables’ values within each cluster.</a:t>
            </a:r>
          </a:p>
          <a:p>
            <a:pPr marL="82296" algn="just"/>
            <a:endParaRPr lang="en-US" sz="2800" dirty="0">
              <a:solidFill>
                <a:schemeClr val="bg2">
                  <a:lumMod val="10000"/>
                </a:schemeClr>
              </a:solidFill>
              <a:latin typeface="Arial" panose="020B0604020202020204" pitchFamily="34" charset="0"/>
              <a:cs typeface="Arial" panose="020B0604020202020204" pitchFamily="34" charset="0"/>
            </a:endParaRPr>
          </a:p>
          <a:p>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8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624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600" b="1" dirty="0">
                <a:latin typeface="Arial" panose="020B0604020202020204" pitchFamily="34" charset="0"/>
                <a:cs typeface="Arial" panose="020B0604020202020204" pitchFamily="34" charset="0"/>
              </a:rPr>
              <a:t>Cluster profiles</a:t>
            </a:r>
            <a:endParaRPr lang="ru-RU" sz="36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1778" r="2167"/>
          <a:stretch/>
        </p:blipFill>
        <p:spPr>
          <a:xfrm>
            <a:off x="806337" y="2094185"/>
            <a:ext cx="9445852" cy="4542097"/>
          </a:xfrm>
          <a:prstGeom prst="rect">
            <a:avLst/>
          </a:prstGeom>
        </p:spPr>
      </p:pic>
    </p:spTree>
    <p:extLst>
      <p:ext uri="{BB962C8B-B14F-4D97-AF65-F5344CB8AC3E}">
        <p14:creationId xmlns:p14="http://schemas.microsoft.com/office/powerpoint/2010/main" val="262283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600" b="1" dirty="0">
                <a:latin typeface="Arial" panose="020B0604020202020204" pitchFamily="34" charset="0"/>
                <a:cs typeface="Arial" panose="020B0604020202020204" pitchFamily="34" charset="0"/>
              </a:rPr>
              <a:t>Comparing clusters</a:t>
            </a:r>
            <a:endParaRPr lang="ru-RU" sz="36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Рисунок 6"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98" y="2094184"/>
            <a:ext cx="9804202" cy="4496099"/>
          </a:xfrm>
          <a:prstGeom prst="rect">
            <a:avLst/>
          </a:prstGeom>
        </p:spPr>
      </p:pic>
    </p:spTree>
    <p:extLst>
      <p:ext uri="{BB962C8B-B14F-4D97-AF65-F5344CB8AC3E}">
        <p14:creationId xmlns:p14="http://schemas.microsoft.com/office/powerpoint/2010/main" val="28984566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61"/>
            <a:ext cx="11057955" cy="777025"/>
          </a:xfrm>
        </p:spPr>
        <p:txBody>
          <a:bodyPr>
            <a:noAutofit/>
          </a:bodyPr>
          <a:lstStyle/>
          <a:p>
            <a:r>
              <a:rPr lang="en-US" sz="3600" b="1" dirty="0">
                <a:latin typeface="Arial" panose="020B0604020202020204" pitchFamily="34" charset="0"/>
                <a:cs typeface="Arial" panose="020B0604020202020204" pitchFamily="34" charset="0"/>
              </a:rPr>
              <a:t>Optimal number of clusters</a:t>
            </a:r>
            <a:endParaRPr lang="ru-RU" sz="36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
        <p:nvSpPr>
          <p:cNvPr id="8" name="Объект 2"/>
          <p:cNvSpPr txBox="1">
            <a:spLocks/>
          </p:cNvSpPr>
          <p:nvPr/>
        </p:nvSpPr>
        <p:spPr>
          <a:xfrm>
            <a:off x="374250" y="2057400"/>
            <a:ext cx="10990435" cy="48006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indent="0" algn="just">
              <a:buFont typeface="Arial" panose="020B0604020202020204" pitchFamily="34" charset="0"/>
              <a:buNone/>
            </a:pPr>
            <a:r>
              <a:rPr lang="en-US" b="1" i="1" dirty="0" smtClean="0">
                <a:solidFill>
                  <a:schemeClr val="bg2">
                    <a:lumMod val="10000"/>
                  </a:schemeClr>
                </a:solidFill>
                <a:latin typeface="Arial" panose="020B0604020202020204" pitchFamily="34" charset="0"/>
                <a:cs typeface="Arial" panose="020B0604020202020204" pitchFamily="34" charset="0"/>
              </a:rPr>
              <a:t>	</a:t>
            </a:r>
            <a:r>
              <a:rPr lang="en-US" b="1" i="1" dirty="0" err="1" smtClean="0">
                <a:solidFill>
                  <a:schemeClr val="bg2">
                    <a:lumMod val="10000"/>
                  </a:schemeClr>
                </a:solidFill>
                <a:latin typeface="Arial" panose="020B0604020202020204" pitchFamily="34" charset="0"/>
                <a:cs typeface="Arial" panose="020B0604020202020204" pitchFamily="34" charset="0"/>
              </a:rPr>
              <a:t>Calinski</a:t>
            </a:r>
            <a:r>
              <a:rPr lang="en-US" b="1" i="1" dirty="0" smtClean="0">
                <a:solidFill>
                  <a:schemeClr val="bg2">
                    <a:lumMod val="10000"/>
                  </a:schemeClr>
                </a:solidFill>
                <a:latin typeface="Arial" panose="020B0604020202020204" pitchFamily="34" charset="0"/>
                <a:cs typeface="Arial" panose="020B0604020202020204" pitchFamily="34" charset="0"/>
              </a:rPr>
              <a:t> and </a:t>
            </a:r>
            <a:r>
              <a:rPr lang="en-US" b="1" i="1" dirty="0" err="1" smtClean="0">
                <a:solidFill>
                  <a:schemeClr val="bg2">
                    <a:lumMod val="10000"/>
                  </a:schemeClr>
                </a:solidFill>
                <a:latin typeface="Arial" panose="020B0604020202020204" pitchFamily="34" charset="0"/>
                <a:cs typeface="Arial" panose="020B0604020202020204" pitchFamily="34" charset="0"/>
              </a:rPr>
              <a:t>Harabasz</a:t>
            </a:r>
            <a:r>
              <a:rPr lang="en-US" b="1" i="1" dirty="0" smtClean="0">
                <a:solidFill>
                  <a:schemeClr val="bg2">
                    <a:lumMod val="10000"/>
                  </a:schemeClr>
                </a:solidFill>
                <a:latin typeface="Arial" panose="020B0604020202020204" pitchFamily="34" charset="0"/>
                <a:cs typeface="Arial" panose="020B0604020202020204" pitchFamily="34" charset="0"/>
              </a:rPr>
              <a:t> Index (CH Index)</a:t>
            </a:r>
            <a:r>
              <a:rPr lang="en-US" dirty="0" smtClean="0">
                <a:solidFill>
                  <a:schemeClr val="bg2">
                    <a:lumMod val="10000"/>
                  </a:schemeClr>
                </a:solidFill>
                <a:latin typeface="Arial" panose="020B0604020202020204" pitchFamily="34" charset="0"/>
                <a:cs typeface="Arial" panose="020B0604020202020204" pitchFamily="34" charset="0"/>
              </a:rPr>
              <a:t> is often used for choosing the optimal number of clusters. This criterion combines the within and between cluster variance to evaluate the quality of segmentation. The formula of </a:t>
            </a:r>
            <a:r>
              <a:rPr lang="en-US" b="1" i="1" dirty="0" smtClean="0">
                <a:solidFill>
                  <a:schemeClr val="bg2">
                    <a:lumMod val="10000"/>
                  </a:schemeClr>
                </a:solidFill>
                <a:latin typeface="Arial" panose="020B0604020202020204" pitchFamily="34" charset="0"/>
                <a:cs typeface="Arial" panose="020B0604020202020204" pitchFamily="34" charset="0"/>
              </a:rPr>
              <a:t>CH Index</a:t>
            </a:r>
            <a:r>
              <a:rPr lang="en-US" dirty="0" smtClean="0">
                <a:solidFill>
                  <a:schemeClr val="bg2">
                    <a:lumMod val="10000"/>
                  </a:schemeClr>
                </a:solidFill>
                <a:latin typeface="Arial" panose="020B0604020202020204" pitchFamily="34" charset="0"/>
                <a:cs typeface="Arial" panose="020B0604020202020204" pitchFamily="34" charset="0"/>
              </a:rPr>
              <a:t> defined as:</a:t>
            </a:r>
          </a:p>
          <a:p>
            <a:pPr marL="82296" indent="0" algn="just">
              <a:buFont typeface="Arial" panose="020B0604020202020204" pitchFamily="34" charset="0"/>
              <a:buNone/>
            </a:pPr>
            <a:endParaRPr lang="en-US" dirty="0" smtClean="0">
              <a:solidFill>
                <a:schemeClr val="bg2">
                  <a:lumMod val="10000"/>
                </a:schemeClr>
              </a:solidFill>
              <a:latin typeface="Arial" panose="020B0604020202020204" pitchFamily="34" charset="0"/>
              <a:cs typeface="Arial" panose="020B0604020202020204" pitchFamily="34" charset="0"/>
            </a:endParaRPr>
          </a:p>
          <a:p>
            <a:pPr marL="82296" indent="0" algn="just">
              <a:buFont typeface="Arial" panose="020B0604020202020204" pitchFamily="34" charset="0"/>
              <a:buNone/>
            </a:pPr>
            <a:endParaRPr lang="en-US" dirty="0" smtClean="0">
              <a:solidFill>
                <a:schemeClr val="bg2">
                  <a:lumMod val="10000"/>
                </a:schemeClr>
              </a:solidFill>
              <a:latin typeface="Arial" panose="020B0604020202020204" pitchFamily="34" charset="0"/>
              <a:cs typeface="Arial" panose="020B0604020202020204" pitchFamily="34" charset="0"/>
            </a:endParaRPr>
          </a:p>
          <a:p>
            <a:pPr marL="82296" indent="0" algn="just">
              <a:buFont typeface="Arial" panose="020B0604020202020204" pitchFamily="34" charset="0"/>
              <a:buNone/>
            </a:pPr>
            <a:r>
              <a:rPr lang="en-US" dirty="0" smtClean="0">
                <a:solidFill>
                  <a:schemeClr val="bg2">
                    <a:lumMod val="10000"/>
                  </a:schemeClr>
                </a:solidFill>
                <a:latin typeface="Arial" panose="020B0604020202020204" pitchFamily="34" charset="0"/>
                <a:cs typeface="Arial" panose="020B0604020202020204" pitchFamily="34" charset="0"/>
              </a:rPr>
              <a:t> </a:t>
            </a:r>
          </a:p>
          <a:p>
            <a:pPr marL="82296" indent="0" algn="just">
              <a:buFont typeface="Arial" panose="020B0604020202020204" pitchFamily="34" charset="0"/>
              <a:buNone/>
            </a:pPr>
            <a:endParaRPr lang="en-US" i="1" dirty="0" smtClean="0">
              <a:solidFill>
                <a:schemeClr val="bg2">
                  <a:lumMod val="10000"/>
                </a:schemeClr>
              </a:solidFill>
              <a:latin typeface="Arial" panose="020B0604020202020204" pitchFamily="34" charset="0"/>
              <a:cs typeface="Arial" panose="020B0604020202020204" pitchFamily="34" charset="0"/>
            </a:endParaRPr>
          </a:p>
          <a:p>
            <a:pPr marL="82296" indent="0" algn="just">
              <a:buFont typeface="Arial" panose="020B0604020202020204" pitchFamily="34" charset="0"/>
              <a:buNone/>
            </a:pPr>
            <a:r>
              <a:rPr lang="en-US" dirty="0" smtClean="0">
                <a:solidFill>
                  <a:schemeClr val="bg2">
                    <a:lumMod val="10000"/>
                  </a:schemeClr>
                </a:solidFill>
                <a:latin typeface="Arial" panose="020B0604020202020204" pitchFamily="34" charset="0"/>
                <a:cs typeface="Arial" panose="020B0604020202020204" pitchFamily="34" charset="0"/>
              </a:rPr>
              <a:t>where </a:t>
            </a:r>
            <a:r>
              <a:rPr lang="en-US" b="1" i="1" dirty="0" smtClean="0">
                <a:solidFill>
                  <a:schemeClr val="bg2">
                    <a:lumMod val="10000"/>
                  </a:schemeClr>
                </a:solidFill>
                <a:latin typeface="Arial" panose="020B0604020202020204" pitchFamily="34" charset="0"/>
                <a:cs typeface="Arial" panose="020B0604020202020204" pitchFamily="34" charset="0"/>
              </a:rPr>
              <a:t>W</a:t>
            </a:r>
            <a:r>
              <a:rPr lang="en-US" dirty="0" smtClean="0">
                <a:solidFill>
                  <a:schemeClr val="bg2">
                    <a:lumMod val="10000"/>
                  </a:schemeClr>
                </a:solidFill>
                <a:latin typeface="Arial" panose="020B0604020202020204" pitchFamily="34" charset="0"/>
                <a:cs typeface="Arial" panose="020B0604020202020204" pitchFamily="34" charset="0"/>
              </a:rPr>
              <a:t> is within-cluster variation, </a:t>
            </a:r>
            <a:r>
              <a:rPr lang="en-US" b="1" i="1" dirty="0" smtClean="0">
                <a:solidFill>
                  <a:schemeClr val="bg2">
                    <a:lumMod val="10000"/>
                  </a:schemeClr>
                </a:solidFill>
                <a:latin typeface="Arial" panose="020B0604020202020204" pitchFamily="34" charset="0"/>
                <a:cs typeface="Arial" panose="020B0604020202020204" pitchFamily="34" charset="0"/>
              </a:rPr>
              <a:t>B</a:t>
            </a:r>
            <a:r>
              <a:rPr lang="en-US" dirty="0" smtClean="0">
                <a:solidFill>
                  <a:schemeClr val="bg2">
                    <a:lumMod val="10000"/>
                  </a:schemeClr>
                </a:solidFill>
                <a:latin typeface="Arial" panose="020B0604020202020204" pitchFamily="34" charset="0"/>
                <a:cs typeface="Arial" panose="020B0604020202020204" pitchFamily="34" charset="0"/>
              </a:rPr>
              <a:t> is between-cluster variation</a:t>
            </a:r>
            <a:r>
              <a:rPr lang="ru-RU" dirty="0" smtClean="0">
                <a:solidFill>
                  <a:schemeClr val="bg2">
                    <a:lumMod val="10000"/>
                  </a:schemeClr>
                </a:solidFill>
                <a:latin typeface="Arial" panose="020B0604020202020204" pitchFamily="34" charset="0"/>
                <a:cs typeface="Arial" panose="020B0604020202020204" pitchFamily="34" charset="0"/>
              </a:rPr>
              <a:t>, </a:t>
            </a:r>
            <a:r>
              <a:rPr lang="en-US" dirty="0" smtClean="0">
                <a:solidFill>
                  <a:schemeClr val="bg2">
                    <a:lumMod val="10000"/>
                  </a:schemeClr>
                </a:solidFill>
                <a:latin typeface="Arial" panose="020B0604020202020204" pitchFamily="34" charset="0"/>
                <a:cs typeface="Arial" panose="020B0604020202020204" pitchFamily="34" charset="0"/>
              </a:rPr>
              <a:t>K is number of clusters, n is sample size. To obtain a small within-cluster variation and large between-cluster variation simultaneously, we would pick the value of K with the largest CH score as the stopping point. </a:t>
            </a:r>
          </a:p>
          <a:p>
            <a:pPr marL="82296" indent="0" algn="just">
              <a:buFont typeface="Arial" panose="020B0604020202020204" pitchFamily="34" charset="0"/>
              <a:buNone/>
            </a:pPr>
            <a:endParaRPr lang="en-US" dirty="0" smtClean="0">
              <a:solidFill>
                <a:schemeClr val="bg2">
                  <a:lumMod val="10000"/>
                </a:schemeClr>
              </a:solidFill>
              <a:latin typeface="Arial" panose="020B0604020202020204" pitchFamily="34" charset="0"/>
              <a:cs typeface="Arial" panose="020B0604020202020204" pitchFamily="34" charset="0"/>
            </a:endParaRPr>
          </a:p>
        </p:txBody>
      </p:sp>
      <p:pic>
        <p:nvPicPr>
          <p:cNvPr id="10" name="Рисунок 9"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066" y="3449463"/>
            <a:ext cx="5612394" cy="1560520"/>
          </a:xfrm>
          <a:prstGeom prst="rect">
            <a:avLst/>
          </a:prstGeom>
        </p:spPr>
      </p:pic>
    </p:spTree>
    <p:extLst>
      <p:ext uri="{BB962C8B-B14F-4D97-AF65-F5344CB8AC3E}">
        <p14:creationId xmlns:p14="http://schemas.microsoft.com/office/powerpoint/2010/main" val="3766420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2269305" y="3188442"/>
            <a:ext cx="7871104" cy="1978323"/>
          </a:xfrm>
        </p:spPr>
        <p:txBody>
          <a:bodyPr/>
          <a:lstStyle/>
          <a:p>
            <a:r>
              <a:rPr lang="en-US" sz="4400" b="1" dirty="0">
                <a:solidFill>
                  <a:schemeClr val="tx2">
                    <a:satMod val="130000"/>
                  </a:schemeClr>
                </a:solidFill>
                <a:latin typeface="Arial" panose="020B0604020202020204" pitchFamily="34" charset="0"/>
                <a:cs typeface="Arial" panose="020B0604020202020204" pitchFamily="34" charset="0"/>
              </a:rPr>
              <a:t>Thank you for your attention!</a:t>
            </a:r>
            <a:endParaRPr lang="ru-RU" dirty="0"/>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2000" dirty="0">
                <a:latin typeface="Arial" panose="020B0604020202020204" pitchFamily="34" charset="0"/>
                <a:cs typeface="Arial" panose="020B0604020202020204" pitchFamily="34" charset="0"/>
              </a:rPr>
              <a:t>Faculty of Computer Science</a:t>
            </a:r>
            <a:endParaRPr lang="ru-RU" sz="2000" dirty="0">
              <a:latin typeface="Arial" panose="020B0604020202020204" pitchFamily="34" charset="0"/>
              <a:cs typeface="Arial" panose="020B0604020202020204" pitchFamily="34" charset="0"/>
            </a:endParaRP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Data Analysis</a:t>
            </a:r>
            <a:endParaRPr lang="ru-RU" sz="20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Moscow</a:t>
            </a:r>
            <a:r>
              <a:rPr lang="ru-RU" sz="2000"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1132783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en-US" sz="3700" b="1" dirty="0">
                <a:latin typeface="Arial" panose="020B0604020202020204" pitchFamily="34" charset="0"/>
                <a:cs typeface="Arial" panose="020B0604020202020204" pitchFamily="34" charset="0"/>
              </a:rPr>
              <a:t>Distance measure</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23882"/>
            <a:ext cx="10792842" cy="3848315"/>
          </a:xfrm>
        </p:spPr>
        <p:txBody>
          <a:bodyPr numCol="1"/>
          <a:lstStyle/>
          <a:p>
            <a:pPr marL="82296" algn="just"/>
            <a:r>
              <a:rPr lang="ru-RU" sz="28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The most straightforward and generally accepted way of computing distances between objects in a multi-dimensional space is to compute Euclidian distances (for continuous variables). There are other specialized measures for categorical variables.</a:t>
            </a: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9918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en-US" sz="3700" b="1" dirty="0" smtClean="0">
                <a:latin typeface="Arial" panose="020B0604020202020204" pitchFamily="34" charset="0"/>
                <a:cs typeface="Arial" panose="020B0604020202020204" pitchFamily="34" charset="0"/>
              </a:rPr>
              <a:t>Euclidean </a:t>
            </a:r>
            <a:r>
              <a:rPr lang="en-US" sz="3700" b="1" dirty="0">
                <a:latin typeface="Arial" panose="020B0604020202020204" pitchFamily="34" charset="0"/>
                <a:cs typeface="Arial" panose="020B0604020202020204" pitchFamily="34" charset="0"/>
              </a:rPr>
              <a:t>Distance</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3587564"/>
            <a:ext cx="10792842" cy="3848315"/>
          </a:xfrm>
        </p:spPr>
        <p:txBody>
          <a:bodyPr numCol="1"/>
          <a:lstStyle/>
          <a:p>
            <a:pPr marL="82296">
              <a:spcBef>
                <a:spcPts val="0"/>
              </a:spcBef>
            </a:pPr>
            <a:r>
              <a:rPr lang="en-US" sz="2400" dirty="0" smtClean="0">
                <a:solidFill>
                  <a:schemeClr val="bg2">
                    <a:lumMod val="10000"/>
                  </a:schemeClr>
                </a:solidFill>
                <a:latin typeface="Arial" panose="020B0604020202020204" pitchFamily="34" charset="0"/>
                <a:cs typeface="Arial" panose="020B0604020202020204" pitchFamily="34" charset="0"/>
              </a:rPr>
              <a:t>Euclidian </a:t>
            </a:r>
            <a:r>
              <a:rPr lang="en-US" sz="2400" dirty="0">
                <a:solidFill>
                  <a:schemeClr val="bg2">
                    <a:lumMod val="10000"/>
                  </a:schemeClr>
                </a:solidFill>
                <a:latin typeface="Arial" panose="020B0604020202020204" pitchFamily="34" charset="0"/>
                <a:cs typeface="Arial" panose="020B0604020202020204" pitchFamily="34" charset="0"/>
              </a:rPr>
              <a:t>distance is the geometric distance between two objects (or cases).</a:t>
            </a:r>
            <a:endParaRPr lang="ru-RU" sz="2400" dirty="0">
              <a:solidFill>
                <a:schemeClr val="bg2">
                  <a:lumMod val="10000"/>
                </a:schemeClr>
              </a:solidFill>
              <a:latin typeface="Arial" panose="020B0604020202020204" pitchFamily="34" charset="0"/>
              <a:cs typeface="Arial" panose="020B0604020202020204" pitchFamily="34" charset="0"/>
            </a:endParaRPr>
          </a:p>
          <a:p>
            <a:pPr>
              <a:spcBef>
                <a:spcPts val="0"/>
              </a:spcBef>
            </a:pPr>
            <a:r>
              <a:rPr lang="ru-BY" sz="2400" dirty="0" smtClean="0">
                <a:solidFill>
                  <a:schemeClr val="bg2">
                    <a:lumMod val="10000"/>
                  </a:schemeClr>
                </a:solidFill>
                <a:latin typeface="Arial" panose="020B0604020202020204" pitchFamily="34" charset="0"/>
                <a:cs typeface="Arial" panose="020B0604020202020204" pitchFamily="34" charset="0"/>
              </a:rPr>
              <a:t>	</a:t>
            </a:r>
            <a:r>
              <a:rPr lang="en-US" sz="2400" dirty="0" err="1" smtClean="0">
                <a:solidFill>
                  <a:schemeClr val="bg2">
                    <a:lumMod val="10000"/>
                  </a:schemeClr>
                </a:solidFill>
                <a:latin typeface="Arial" panose="020B0604020202020204" pitchFamily="34" charset="0"/>
                <a:cs typeface="Arial" panose="020B0604020202020204" pitchFamily="34" charset="0"/>
              </a:rPr>
              <a:t>D</a:t>
            </a:r>
            <a:r>
              <a:rPr lang="en-US" sz="2400" baseline="-25000" dirty="0" err="1" smtClean="0">
                <a:solidFill>
                  <a:schemeClr val="bg2">
                    <a:lumMod val="10000"/>
                  </a:schemeClr>
                </a:solidFill>
                <a:latin typeface="Arial" panose="020B0604020202020204" pitchFamily="34" charset="0"/>
                <a:cs typeface="Arial" panose="020B0604020202020204" pitchFamily="34" charset="0"/>
              </a:rPr>
              <a:t>ij</a:t>
            </a:r>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 distance between cases </a:t>
            </a:r>
            <a:r>
              <a:rPr lang="en-US" sz="2400" i="1" dirty="0" err="1">
                <a:solidFill>
                  <a:schemeClr val="bg2">
                    <a:lumMod val="10000"/>
                  </a:schemeClr>
                </a:solidFill>
                <a:latin typeface="Arial" panose="020B0604020202020204" pitchFamily="34" charset="0"/>
                <a:cs typeface="Arial" panose="020B0604020202020204" pitchFamily="34" charset="0"/>
              </a:rPr>
              <a:t>i</a:t>
            </a:r>
            <a:r>
              <a:rPr lang="en-US" sz="2400" i="1" dirty="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and </a:t>
            </a:r>
            <a:r>
              <a:rPr lang="en-US" sz="2400" i="1" dirty="0">
                <a:solidFill>
                  <a:schemeClr val="bg2">
                    <a:lumMod val="10000"/>
                  </a:schemeClr>
                </a:solidFill>
                <a:latin typeface="Arial" panose="020B0604020202020204" pitchFamily="34" charset="0"/>
                <a:cs typeface="Arial" panose="020B0604020202020204" pitchFamily="34" charset="0"/>
              </a:rPr>
              <a:t>j</a:t>
            </a:r>
          </a:p>
          <a:p>
            <a:pPr>
              <a:spcBef>
                <a:spcPts val="0"/>
              </a:spcBef>
            </a:pPr>
            <a:r>
              <a:rPr lang="ru-BY" sz="2400" i="1" dirty="0" smtClean="0">
                <a:solidFill>
                  <a:schemeClr val="bg2">
                    <a:lumMod val="10000"/>
                  </a:schemeClr>
                </a:solidFill>
                <a:latin typeface="Arial" panose="020B0604020202020204" pitchFamily="34" charset="0"/>
                <a:cs typeface="Arial" panose="020B0604020202020204" pitchFamily="34" charset="0"/>
              </a:rPr>
              <a:t>	</a:t>
            </a:r>
            <a:r>
              <a:rPr lang="en-US" sz="2400" i="1" dirty="0" err="1" smtClean="0">
                <a:solidFill>
                  <a:schemeClr val="bg2">
                    <a:lumMod val="10000"/>
                  </a:schemeClr>
                </a:solidFill>
                <a:latin typeface="Arial" panose="020B0604020202020204" pitchFamily="34" charset="0"/>
                <a:cs typeface="Arial" panose="020B0604020202020204" pitchFamily="34" charset="0"/>
              </a:rPr>
              <a:t>x</a:t>
            </a:r>
            <a:r>
              <a:rPr lang="en-US" sz="2400" i="1" baseline="-25000" dirty="0" err="1" smtClean="0">
                <a:solidFill>
                  <a:schemeClr val="bg2">
                    <a:lumMod val="10000"/>
                  </a:schemeClr>
                </a:solidFill>
                <a:latin typeface="Arial" panose="020B0604020202020204" pitchFamily="34" charset="0"/>
                <a:cs typeface="Arial" panose="020B0604020202020204" pitchFamily="34" charset="0"/>
              </a:rPr>
              <a:t>ki</a:t>
            </a:r>
            <a:r>
              <a:rPr lang="en-US" sz="2400" i="1" baseline="-250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value of variable </a:t>
            </a:r>
            <a:r>
              <a:rPr lang="en-US" sz="2400" i="1" dirty="0" err="1">
                <a:solidFill>
                  <a:schemeClr val="bg2">
                    <a:lumMod val="10000"/>
                  </a:schemeClr>
                </a:solidFill>
                <a:latin typeface="Arial" panose="020B0604020202020204" pitchFamily="34" charset="0"/>
                <a:cs typeface="Arial" panose="020B0604020202020204" pitchFamily="34" charset="0"/>
              </a:rPr>
              <a:t>x</a:t>
            </a:r>
            <a:r>
              <a:rPr lang="en-US" sz="2400" i="1" baseline="-25000" dirty="0" err="1">
                <a:solidFill>
                  <a:schemeClr val="bg2">
                    <a:lumMod val="10000"/>
                  </a:schemeClr>
                </a:solidFill>
                <a:latin typeface="Arial" panose="020B0604020202020204" pitchFamily="34" charset="0"/>
                <a:cs typeface="Arial" panose="020B0604020202020204" pitchFamily="34" charset="0"/>
              </a:rPr>
              <a:t>k</a:t>
            </a:r>
            <a:r>
              <a:rPr lang="en-US" sz="2400" i="1" dirty="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for case </a:t>
            </a:r>
            <a:r>
              <a:rPr lang="en-US" sz="2400" dirty="0" err="1">
                <a:solidFill>
                  <a:schemeClr val="bg2">
                    <a:lumMod val="10000"/>
                  </a:schemeClr>
                </a:solidFill>
                <a:latin typeface="Arial" panose="020B0604020202020204" pitchFamily="34" charset="0"/>
                <a:cs typeface="Arial" panose="020B0604020202020204" pitchFamily="34" charset="0"/>
              </a:rPr>
              <a:t>i</a:t>
            </a:r>
            <a:r>
              <a:rPr lang="en-US" sz="2400" dirty="0">
                <a:solidFill>
                  <a:schemeClr val="bg2">
                    <a:lumMod val="10000"/>
                  </a:schemeClr>
                </a:solidFill>
                <a:latin typeface="Arial" panose="020B0604020202020204" pitchFamily="34" charset="0"/>
                <a:cs typeface="Arial" panose="020B0604020202020204" pitchFamily="34" charset="0"/>
              </a:rPr>
              <a:t> </a:t>
            </a:r>
            <a:endParaRPr lang="en-US" sz="2400" i="1" dirty="0">
              <a:solidFill>
                <a:schemeClr val="bg2">
                  <a:lumMod val="10000"/>
                </a:schemeClr>
              </a:solidFill>
              <a:latin typeface="Arial" panose="020B0604020202020204" pitchFamily="34" charset="0"/>
              <a:cs typeface="Arial" panose="020B0604020202020204" pitchFamily="34" charset="0"/>
            </a:endParaRPr>
          </a:p>
          <a:p>
            <a:pPr marL="82296">
              <a:spcBef>
                <a:spcPts val="0"/>
              </a:spcBef>
            </a:pPr>
            <a:r>
              <a:rPr lang="en-US" sz="2400" b="1" dirty="0">
                <a:solidFill>
                  <a:schemeClr val="bg2">
                    <a:lumMod val="10000"/>
                  </a:schemeClr>
                </a:solidFill>
                <a:latin typeface="Arial" panose="020B0604020202020204" pitchFamily="34" charset="0"/>
                <a:cs typeface="Arial" panose="020B0604020202020204" pitchFamily="34" charset="0"/>
              </a:rPr>
              <a:t>Problems:</a:t>
            </a:r>
          </a:p>
          <a:p>
            <a:pPr marL="82296">
              <a:spcBef>
                <a:spcPts val="0"/>
              </a:spcBef>
            </a:pPr>
            <a:r>
              <a:rPr lang="ru-BY" sz="2400" dirty="0" smtClean="0">
                <a:solidFill>
                  <a:schemeClr val="bg2">
                    <a:lumMod val="10000"/>
                  </a:schemeClr>
                </a:solidFill>
                <a:latin typeface="Arial" panose="020B0604020202020204" pitchFamily="34" charset="0"/>
                <a:cs typeface="Arial" panose="020B0604020202020204" pitchFamily="34" charset="0"/>
              </a:rPr>
              <a:t>	</a:t>
            </a:r>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Different measures = different weights</a:t>
            </a:r>
          </a:p>
          <a:p>
            <a:pPr marL="82296">
              <a:spcBef>
                <a:spcPts val="0"/>
              </a:spcBef>
            </a:pPr>
            <a:r>
              <a:rPr lang="ru-BY" sz="2400" b="1" dirty="0" smtClean="0">
                <a:solidFill>
                  <a:schemeClr val="bg2">
                    <a:lumMod val="10000"/>
                  </a:schemeClr>
                </a:solidFill>
                <a:latin typeface="Arial" panose="020B0604020202020204" pitchFamily="34" charset="0"/>
                <a:cs typeface="Arial" panose="020B0604020202020204" pitchFamily="34" charset="0"/>
              </a:rPr>
              <a:t>		</a:t>
            </a:r>
            <a:r>
              <a:rPr lang="en-US" sz="2400" b="1" dirty="0" smtClean="0">
                <a:solidFill>
                  <a:schemeClr val="bg2">
                    <a:lumMod val="10000"/>
                  </a:schemeClr>
                </a:solidFill>
                <a:latin typeface="Arial" panose="020B0604020202020204" pitchFamily="34" charset="0"/>
                <a:cs typeface="Arial" panose="020B0604020202020204" pitchFamily="34" charset="0"/>
              </a:rPr>
              <a:t>Solution</a:t>
            </a:r>
            <a:r>
              <a:rPr lang="en-US" sz="2400" b="1" dirty="0">
                <a:solidFill>
                  <a:schemeClr val="bg2">
                    <a:lumMod val="10000"/>
                  </a:schemeClr>
                </a:solidFill>
                <a:latin typeface="Arial" panose="020B0604020202020204" pitchFamily="34" charset="0"/>
                <a:cs typeface="Arial" panose="020B0604020202020204" pitchFamily="34" charset="0"/>
              </a:rPr>
              <a:t>: </a:t>
            </a:r>
            <a:r>
              <a:rPr lang="en-US" sz="2400" i="1" dirty="0">
                <a:solidFill>
                  <a:schemeClr val="bg2">
                    <a:lumMod val="10000"/>
                  </a:schemeClr>
                </a:solidFill>
                <a:latin typeface="Arial" panose="020B0604020202020204" pitchFamily="34" charset="0"/>
                <a:cs typeface="Arial" panose="020B0604020202020204" pitchFamily="34" charset="0"/>
              </a:rPr>
              <a:t>Standardization</a:t>
            </a:r>
            <a:endParaRPr lang="ru-RU" sz="2400" dirty="0">
              <a:solidFill>
                <a:schemeClr val="bg2">
                  <a:lumMod val="10000"/>
                </a:schemeClr>
              </a:solidFill>
              <a:latin typeface="Arial" panose="020B0604020202020204" pitchFamily="34" charset="0"/>
              <a:cs typeface="Arial" panose="020B0604020202020204" pitchFamily="34" charset="0"/>
            </a:endParaRPr>
          </a:p>
          <a:p>
            <a:pPr marL="82296">
              <a:spcBef>
                <a:spcPts val="0"/>
              </a:spcBef>
            </a:pPr>
            <a:r>
              <a:rPr lang="ru-BY" sz="2400" dirty="0" smtClean="0">
                <a:solidFill>
                  <a:schemeClr val="bg2">
                    <a:lumMod val="10000"/>
                  </a:schemeClr>
                </a:solidFill>
                <a:latin typeface="Arial" panose="020B0604020202020204" pitchFamily="34" charset="0"/>
                <a:cs typeface="Arial" panose="020B0604020202020204" pitchFamily="34" charset="0"/>
              </a:rPr>
              <a:t>	</a:t>
            </a:r>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Correlation between variables (double counting)</a:t>
            </a:r>
          </a:p>
          <a:p>
            <a:pPr marL="82296">
              <a:spcBef>
                <a:spcPts val="0"/>
              </a:spcBef>
            </a:pPr>
            <a:r>
              <a:rPr lang="ru-BY" sz="2400" b="1" dirty="0" smtClean="0">
                <a:solidFill>
                  <a:schemeClr val="bg2">
                    <a:lumMod val="10000"/>
                  </a:schemeClr>
                </a:solidFill>
                <a:latin typeface="Arial" panose="020B0604020202020204" pitchFamily="34" charset="0"/>
                <a:cs typeface="Arial" panose="020B0604020202020204" pitchFamily="34" charset="0"/>
              </a:rPr>
              <a:t>		</a:t>
            </a:r>
            <a:r>
              <a:rPr lang="en-US" sz="2400" b="1" dirty="0" smtClean="0">
                <a:solidFill>
                  <a:schemeClr val="bg2">
                    <a:lumMod val="10000"/>
                  </a:schemeClr>
                </a:solidFill>
                <a:latin typeface="Arial" panose="020B0604020202020204" pitchFamily="34" charset="0"/>
                <a:cs typeface="Arial" panose="020B0604020202020204" pitchFamily="34" charset="0"/>
              </a:rPr>
              <a:t>Solution</a:t>
            </a:r>
            <a:r>
              <a:rPr lang="en-US" sz="2400" b="1" dirty="0">
                <a:solidFill>
                  <a:schemeClr val="bg2">
                    <a:lumMod val="10000"/>
                  </a:schemeClr>
                </a:solidFill>
                <a:latin typeface="Arial" panose="020B0604020202020204" pitchFamily="34" charset="0"/>
                <a:cs typeface="Arial" panose="020B0604020202020204" pitchFamily="34" charset="0"/>
              </a:rPr>
              <a:t>: </a:t>
            </a:r>
            <a:r>
              <a:rPr lang="en-US" sz="2400" i="1" dirty="0">
                <a:solidFill>
                  <a:schemeClr val="bg2">
                    <a:lumMod val="10000"/>
                  </a:schemeClr>
                </a:solidFill>
                <a:latin typeface="Arial" panose="020B0604020202020204" pitchFamily="34" charset="0"/>
                <a:cs typeface="Arial" panose="020B0604020202020204" pitchFamily="34" charset="0"/>
              </a:rPr>
              <a:t>Factor analysis before cluster analysis</a:t>
            </a: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l="31222" t="21401" r="36980" b="56549"/>
          <a:stretch/>
        </p:blipFill>
        <p:spPr bwMode="auto">
          <a:xfrm>
            <a:off x="3814079" y="1930637"/>
            <a:ext cx="4137286" cy="152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98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en-US" sz="3700" b="1" dirty="0">
                <a:latin typeface="Arial" panose="020B0604020202020204" pitchFamily="34" charset="0"/>
                <a:cs typeface="Arial" panose="020B0604020202020204" pitchFamily="34" charset="0"/>
              </a:rPr>
              <a:t>Different clustering procedures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01736"/>
            <a:ext cx="10792842" cy="3848315"/>
          </a:xfrm>
        </p:spPr>
        <p:txBody>
          <a:bodyPr numCol="1"/>
          <a:lstStyle/>
          <a:p>
            <a:pPr marL="82296" algn="just"/>
            <a:r>
              <a:rPr lang="en-US" sz="2800" dirty="0">
                <a:solidFill>
                  <a:schemeClr val="bg2">
                    <a:lumMod val="10000"/>
                  </a:schemeClr>
                </a:solidFill>
                <a:latin typeface="Arial" panose="020B0604020202020204" pitchFamily="34" charset="0"/>
                <a:cs typeface="Arial" panose="020B0604020202020204" pitchFamily="34" charset="0"/>
              </a:rPr>
              <a:t>Different procedures can be used to cluster data: </a:t>
            </a:r>
          </a:p>
          <a:p>
            <a:pPr marL="477838" indent="-457200">
              <a:buFont typeface="Arial" panose="020B0604020202020204" pitchFamily="34" charset="0"/>
              <a:buChar char="•"/>
            </a:pPr>
            <a:r>
              <a:rPr lang="en-US" sz="2800" b="1" dirty="0" smtClean="0">
                <a:solidFill>
                  <a:schemeClr val="bg2">
                    <a:lumMod val="10000"/>
                  </a:schemeClr>
                </a:solidFill>
                <a:latin typeface="Arial" panose="020B0604020202020204" pitchFamily="34" charset="0"/>
                <a:cs typeface="Arial" panose="020B0604020202020204" pitchFamily="34" charset="0"/>
              </a:rPr>
              <a:t>Hierarchical </a:t>
            </a:r>
            <a:r>
              <a:rPr lang="en-US" sz="2800" b="1" dirty="0">
                <a:solidFill>
                  <a:schemeClr val="bg2">
                    <a:lumMod val="10000"/>
                  </a:schemeClr>
                </a:solidFill>
                <a:latin typeface="Arial" panose="020B0604020202020204" pitchFamily="34" charset="0"/>
                <a:cs typeface="Arial" panose="020B0604020202020204" pitchFamily="34" charset="0"/>
              </a:rPr>
              <a:t>cluster analysis</a:t>
            </a:r>
            <a:r>
              <a:rPr lang="en-US" sz="2800" dirty="0">
                <a:solidFill>
                  <a:schemeClr val="bg2">
                    <a:lumMod val="10000"/>
                  </a:schemeClr>
                </a:solidFill>
                <a:latin typeface="Arial" panose="020B0604020202020204" pitchFamily="34" charset="0"/>
                <a:cs typeface="Arial" panose="020B0604020202020204" pitchFamily="34" charset="0"/>
              </a:rPr>
              <a:t>: </a:t>
            </a:r>
          </a:p>
          <a:p>
            <a:pPr marL="1357313" indent="-457200">
              <a:buFontTx/>
              <a:buChar char="-"/>
            </a:pPr>
            <a:r>
              <a:rPr lang="en-US" sz="2800" dirty="0" smtClean="0">
                <a:solidFill>
                  <a:schemeClr val="bg2">
                    <a:lumMod val="10000"/>
                  </a:schemeClr>
                </a:solidFill>
                <a:latin typeface="Arial" panose="020B0604020202020204" pitchFamily="34" charset="0"/>
                <a:cs typeface="Arial" panose="020B0604020202020204" pitchFamily="34" charset="0"/>
              </a:rPr>
              <a:t>agglomerative</a:t>
            </a:r>
            <a:r>
              <a:rPr lang="en-US" sz="2800" b="1"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(start from n clusters, to get to 1 cluster</a:t>
            </a:r>
            <a:r>
              <a:rPr lang="en-US" sz="2800" dirty="0" smtClean="0">
                <a:solidFill>
                  <a:schemeClr val="bg2">
                    <a:lumMod val="10000"/>
                  </a:schemeClr>
                </a:solidFill>
                <a:latin typeface="Arial" panose="020B0604020202020204" pitchFamily="34" charset="0"/>
                <a:cs typeface="Arial" panose="020B0604020202020204" pitchFamily="34" charset="0"/>
              </a:rPr>
              <a:t>)</a:t>
            </a:r>
            <a:r>
              <a:rPr lang="ru-RU" sz="2800" dirty="0" smtClean="0">
                <a:solidFill>
                  <a:schemeClr val="bg2">
                    <a:lumMod val="10000"/>
                  </a:schemeClr>
                </a:solidFill>
                <a:latin typeface="Arial" panose="020B0604020202020204" pitchFamily="34" charset="0"/>
                <a:cs typeface="Arial" panose="020B0604020202020204" pitchFamily="34" charset="0"/>
              </a:rPr>
              <a:t>,</a:t>
            </a:r>
          </a:p>
          <a:p>
            <a:pPr marL="1357313" indent="-457200">
              <a:buFontTx/>
              <a:buChar char="-"/>
            </a:pPr>
            <a:r>
              <a:rPr lang="en-US" sz="2800" dirty="0">
                <a:solidFill>
                  <a:schemeClr val="bg2">
                    <a:lumMod val="10000"/>
                  </a:schemeClr>
                </a:solidFill>
                <a:latin typeface="Arial" panose="020B0604020202020204" pitchFamily="34" charset="0"/>
                <a:cs typeface="Arial" panose="020B0604020202020204" pitchFamily="34" charset="0"/>
              </a:rPr>
              <a:t>divisive </a:t>
            </a:r>
            <a:r>
              <a:rPr lang="en-US" sz="2800" dirty="0" smtClean="0">
                <a:solidFill>
                  <a:schemeClr val="bg2">
                    <a:lumMod val="10000"/>
                  </a:schemeClr>
                </a:solidFill>
                <a:latin typeface="Arial" panose="020B0604020202020204" pitchFamily="34" charset="0"/>
                <a:cs typeface="Arial" panose="020B0604020202020204" pitchFamily="34" charset="0"/>
              </a:rPr>
              <a:t>(initially</a:t>
            </a:r>
            <a:r>
              <a:rPr lang="en-US" sz="2800" dirty="0">
                <a:solidFill>
                  <a:schemeClr val="bg2">
                    <a:lumMod val="10000"/>
                  </a:schemeClr>
                </a:solidFill>
                <a:latin typeface="Arial" panose="020B0604020202020204" pitchFamily="34" charset="0"/>
                <a:cs typeface="Arial" panose="020B0604020202020204" pitchFamily="34" charset="0"/>
              </a:rPr>
              <a:t>, all the points in the dataset belong to one cluster and split is performed recursively </a:t>
            </a:r>
            <a:r>
              <a:rPr lang="en-US" sz="2800">
                <a:solidFill>
                  <a:schemeClr val="bg2">
                    <a:lumMod val="10000"/>
                  </a:schemeClr>
                </a:solidFill>
                <a:latin typeface="Arial" panose="020B0604020202020204" pitchFamily="34" charset="0"/>
                <a:cs typeface="Arial" panose="020B0604020202020204" pitchFamily="34" charset="0"/>
              </a:rPr>
              <a:t>as </a:t>
            </a:r>
            <a:r>
              <a:rPr lang="en-US" sz="2800" smtClean="0">
                <a:solidFill>
                  <a:schemeClr val="bg2">
                    <a:lumMod val="10000"/>
                  </a:schemeClr>
                </a:solidFill>
                <a:latin typeface="Arial" panose="020B0604020202020204" pitchFamily="34" charset="0"/>
                <a:cs typeface="Arial" panose="020B0604020202020204" pitchFamily="34" charset="0"/>
              </a:rPr>
              <a:t>we move </a:t>
            </a:r>
            <a:r>
              <a:rPr lang="en-US" sz="2800" dirty="0">
                <a:solidFill>
                  <a:schemeClr val="bg2">
                    <a:lumMod val="10000"/>
                  </a:schemeClr>
                </a:solidFill>
                <a:latin typeface="Arial" panose="020B0604020202020204" pitchFamily="34" charset="0"/>
                <a:cs typeface="Arial" panose="020B0604020202020204" pitchFamily="34" charset="0"/>
              </a:rPr>
              <a:t>down </a:t>
            </a:r>
            <a:r>
              <a:rPr lang="en-US" sz="2800">
                <a:solidFill>
                  <a:schemeClr val="bg2">
                    <a:lumMod val="10000"/>
                  </a:schemeClr>
                </a:solidFill>
                <a:latin typeface="Arial" panose="020B0604020202020204" pitchFamily="34" charset="0"/>
                <a:cs typeface="Arial" panose="020B0604020202020204" pitchFamily="34" charset="0"/>
              </a:rPr>
              <a:t>the </a:t>
            </a:r>
            <a:r>
              <a:rPr lang="en-US" sz="2800" smtClean="0">
                <a:solidFill>
                  <a:schemeClr val="bg2">
                    <a:lumMod val="10000"/>
                  </a:schemeClr>
                </a:solidFill>
                <a:latin typeface="Arial" panose="020B0604020202020204" pitchFamily="34" charset="0"/>
                <a:cs typeface="Arial" panose="020B0604020202020204" pitchFamily="34" charset="0"/>
              </a:rPr>
              <a:t>hierarchy).</a:t>
            </a:r>
            <a:endParaRPr lang="en-US" sz="2800" dirty="0">
              <a:solidFill>
                <a:schemeClr val="bg2">
                  <a:lumMod val="10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a:solidFill>
                  <a:schemeClr val="bg2">
                    <a:lumMod val="10000"/>
                  </a:schemeClr>
                </a:solidFill>
                <a:latin typeface="Arial" panose="020B0604020202020204" pitchFamily="34" charset="0"/>
                <a:cs typeface="Arial" panose="020B0604020202020204" pitchFamily="34" charset="0"/>
              </a:rPr>
              <a:t>k-means cluster analysis</a:t>
            </a:r>
            <a:r>
              <a:rPr lang="ru-RU" sz="2800" dirty="0">
                <a:solidFill>
                  <a:schemeClr val="bg2">
                    <a:lumMod val="10000"/>
                  </a:schemeClr>
                </a:solidFill>
                <a:latin typeface="Arial" panose="020B0604020202020204" pitchFamily="34" charset="0"/>
                <a:cs typeface="Arial" panose="020B0604020202020204" pitchFamily="34" charset="0"/>
              </a:rPr>
              <a:t>.</a:t>
            </a:r>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9009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84500"/>
            <a:ext cx="11057955" cy="777025"/>
          </a:xfrm>
        </p:spPr>
        <p:txBody>
          <a:bodyPr>
            <a:normAutofit/>
          </a:bodyPr>
          <a:lstStyle/>
          <a:p>
            <a:r>
              <a:rPr lang="en-US" sz="3700" b="1" dirty="0">
                <a:latin typeface="Arial" panose="020B0604020202020204" pitchFamily="34" charset="0"/>
                <a:cs typeface="Arial" panose="020B0604020202020204" pitchFamily="34" charset="0"/>
              </a:rPr>
              <a:t>Hierarchical cluster analysis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	Is </a:t>
            </a:r>
            <a:r>
              <a:rPr lang="en-US" sz="2600" dirty="0">
                <a:solidFill>
                  <a:schemeClr val="bg2">
                    <a:lumMod val="10000"/>
                  </a:schemeClr>
                </a:solidFill>
                <a:latin typeface="Arial" panose="020B0604020202020204" pitchFamily="34" charset="0"/>
                <a:cs typeface="Arial" panose="020B0604020202020204" pitchFamily="34" charset="0"/>
              </a:rPr>
              <a:t>recommended for a small data set if the purpose is to easily examine solutions with increasing numbers of clusters. </a:t>
            </a:r>
            <a:r>
              <a:rPr lang="en-US" sz="2600" dirty="0" smtClean="0">
                <a:solidFill>
                  <a:schemeClr val="bg2">
                    <a:lumMod val="10000"/>
                  </a:schemeClr>
                </a:solidFill>
                <a:latin typeface="Arial" panose="020B0604020202020204" pitchFamily="34" charset="0"/>
                <a:cs typeface="Arial" panose="020B0604020202020204" pitchFamily="34" charset="0"/>
              </a:rPr>
              <a:t>First</a:t>
            </a:r>
            <a:r>
              <a:rPr lang="en-US" sz="2600" dirty="0">
                <a:solidFill>
                  <a:schemeClr val="bg2">
                    <a:lumMod val="10000"/>
                  </a:schemeClr>
                </a:solidFill>
                <a:latin typeface="Arial" panose="020B0604020202020204" pitchFamily="34" charset="0"/>
                <a:cs typeface="Arial" panose="020B0604020202020204" pitchFamily="34" charset="0"/>
              </a:rPr>
              <a:t>, </a:t>
            </a:r>
            <a:r>
              <a:rPr lang="en-US" sz="2600" dirty="0" smtClean="0">
                <a:solidFill>
                  <a:schemeClr val="bg2">
                    <a:lumMod val="10000"/>
                  </a:schemeClr>
                </a:solidFill>
                <a:latin typeface="Arial" panose="020B0604020202020204" pitchFamily="34" charset="0"/>
                <a:cs typeface="Arial" panose="020B0604020202020204" pitchFamily="34" charset="0"/>
              </a:rPr>
              <a:t>each case is treated </a:t>
            </a:r>
            <a:r>
              <a:rPr lang="en-US" sz="2600" dirty="0">
                <a:solidFill>
                  <a:schemeClr val="bg2">
                    <a:lumMod val="10000"/>
                  </a:schemeClr>
                </a:solidFill>
                <a:latin typeface="Arial" panose="020B0604020202020204" pitchFamily="34" charset="0"/>
                <a:cs typeface="Arial" panose="020B0604020202020204" pitchFamily="34" charset="0"/>
              </a:rPr>
              <a:t>as </a:t>
            </a:r>
            <a:r>
              <a:rPr lang="en-US" sz="2600" dirty="0" smtClean="0">
                <a:solidFill>
                  <a:schemeClr val="bg2">
                    <a:lumMod val="10000"/>
                  </a:schemeClr>
                </a:solidFill>
                <a:latin typeface="Arial" panose="020B0604020202020204" pitchFamily="34" charset="0"/>
                <a:cs typeface="Arial" panose="020B0604020202020204" pitchFamily="34" charset="0"/>
              </a:rPr>
              <a:t>an individual </a:t>
            </a:r>
            <a:r>
              <a:rPr lang="en-US" sz="2600" dirty="0">
                <a:solidFill>
                  <a:schemeClr val="bg2">
                    <a:lumMod val="10000"/>
                  </a:schemeClr>
                </a:solidFill>
                <a:latin typeface="Arial" panose="020B0604020202020204" pitchFamily="34" charset="0"/>
                <a:cs typeface="Arial" panose="020B0604020202020204" pitchFamily="34" charset="0"/>
              </a:rPr>
              <a:t>cluster. Clusters are then merged based on a criterion specific to the chosen method. So, we begin with as many clusters as there are cases and end up with just one cluster containing all cases. By inspecting the progression of cluster merging it is possible to isolate clusters of cases with high similarity. </a:t>
            </a:r>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sz="1200" dirty="0">
                <a:solidFill>
                  <a:schemeClr val="tx1"/>
                </a:solidFill>
                <a:latin typeface="Arial" panose="020B0604020202020204" pitchFamily="34" charset="0"/>
                <a:cs typeface="Arial" panose="020B0604020202020204" pitchFamily="34" charset="0"/>
              </a:rPr>
              <a:t>Cluster</a:t>
            </a:r>
            <a:r>
              <a:rPr lang="fr-FR" sz="1200" dirty="0" smtClean="0">
                <a:latin typeface="Arial" panose="020B0604020202020204" pitchFamily="34" charset="0"/>
                <a:cs typeface="Arial" panose="020B0604020202020204" pitchFamily="34" charset="0"/>
              </a:rPr>
              <a:t> Analysis</a:t>
            </a:r>
            <a:endParaRPr lang="ru-R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0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84500"/>
            <a:ext cx="11057955" cy="777025"/>
          </a:xfrm>
        </p:spPr>
        <p:txBody>
          <a:bodyPr>
            <a:normAutofit/>
          </a:bodyPr>
          <a:lstStyle/>
          <a:p>
            <a:r>
              <a:rPr lang="en-US" sz="3700" b="1" dirty="0">
                <a:latin typeface="Arial" panose="020B0604020202020204" pitchFamily="34" charset="0"/>
                <a:cs typeface="Arial" panose="020B0604020202020204" pitchFamily="34" charset="0"/>
              </a:rPr>
              <a:t>Hierarchical cluster analysis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To form clusters using a hierarchical cluster analysis, you must select:</a:t>
            </a:r>
          </a:p>
          <a:p>
            <a:pPr marL="596646" indent="-514350" algn="just">
              <a:buFont typeface="+mj-lt"/>
              <a:buAutoNum type="arabicPeriod"/>
            </a:pPr>
            <a:r>
              <a:rPr lang="en-US" sz="2800" dirty="0" smtClean="0">
                <a:solidFill>
                  <a:schemeClr val="bg2">
                    <a:lumMod val="10000"/>
                  </a:schemeClr>
                </a:solidFill>
                <a:latin typeface="Arial" panose="020B0604020202020204" pitchFamily="34" charset="0"/>
                <a:cs typeface="Arial" panose="020B0604020202020204" pitchFamily="34" charset="0"/>
              </a:rPr>
              <a:t>A </a:t>
            </a:r>
            <a:r>
              <a:rPr lang="en-US" sz="2800" dirty="0">
                <a:solidFill>
                  <a:schemeClr val="bg2">
                    <a:lumMod val="10000"/>
                  </a:schemeClr>
                </a:solidFill>
                <a:latin typeface="Arial" panose="020B0604020202020204" pitchFamily="34" charset="0"/>
                <a:cs typeface="Arial" panose="020B0604020202020204" pitchFamily="34" charset="0"/>
              </a:rPr>
              <a:t>criterion for determining similarity or distance between cases;</a:t>
            </a:r>
          </a:p>
          <a:p>
            <a:pPr marL="596646" indent="-514350" algn="just">
              <a:buFont typeface="+mj-lt"/>
              <a:buAutoNum type="arabicPeriod"/>
            </a:pPr>
            <a:r>
              <a:rPr lang="en-US" sz="2800" dirty="0" smtClean="0">
                <a:solidFill>
                  <a:schemeClr val="bg2">
                    <a:lumMod val="10000"/>
                  </a:schemeClr>
                </a:solidFill>
                <a:latin typeface="Arial" panose="020B0604020202020204" pitchFamily="34" charset="0"/>
                <a:cs typeface="Arial" panose="020B0604020202020204" pitchFamily="34" charset="0"/>
              </a:rPr>
              <a:t>A </a:t>
            </a:r>
            <a:r>
              <a:rPr lang="en-US" sz="2800" dirty="0">
                <a:solidFill>
                  <a:schemeClr val="bg2">
                    <a:lumMod val="10000"/>
                  </a:schemeClr>
                </a:solidFill>
                <a:latin typeface="Arial" panose="020B0604020202020204" pitchFamily="34" charset="0"/>
                <a:cs typeface="Arial" panose="020B0604020202020204" pitchFamily="34" charset="0"/>
              </a:rPr>
              <a:t>criterion for determining which clusters are merged at successive steps;</a:t>
            </a:r>
          </a:p>
          <a:p>
            <a:pPr marL="596646" indent="-514350" algn="just">
              <a:buFont typeface="+mj-lt"/>
              <a:buAutoNum type="arabicPeriod"/>
            </a:pPr>
            <a:r>
              <a:rPr lang="en-US" sz="2800" dirty="0" smtClean="0">
                <a:solidFill>
                  <a:schemeClr val="bg2">
                    <a:lumMod val="10000"/>
                  </a:schemeClr>
                </a:solidFill>
                <a:latin typeface="Arial" panose="020B0604020202020204" pitchFamily="34" charset="0"/>
                <a:cs typeface="Arial" panose="020B0604020202020204" pitchFamily="34" charset="0"/>
              </a:rPr>
              <a:t>The </a:t>
            </a:r>
            <a:r>
              <a:rPr lang="en-US" sz="2800" dirty="0">
                <a:solidFill>
                  <a:schemeClr val="bg2">
                    <a:lumMod val="10000"/>
                  </a:schemeClr>
                </a:solidFill>
                <a:latin typeface="Arial" panose="020B0604020202020204" pitchFamily="34" charset="0"/>
                <a:cs typeface="Arial" panose="020B0604020202020204" pitchFamily="34" charset="0"/>
              </a:rPr>
              <a:t>number of clusters you need to represent your data.</a:t>
            </a:r>
            <a:endParaRPr lang="en-US" sz="2800" i="1" dirty="0">
              <a:solidFill>
                <a:schemeClr val="bg2">
                  <a:lumMod val="10000"/>
                </a:schemeClr>
              </a:solidFill>
              <a:latin typeface="Arial" panose="020B0604020202020204" pitchFamily="34" charset="0"/>
              <a:cs typeface="Arial" panose="020B0604020202020204" pitchFamily="34" charset="0"/>
            </a:endParaRPr>
          </a:p>
          <a:p>
            <a:endParaRPr lang="en-US" sz="2800" dirty="0"/>
          </a:p>
        </p:txBody>
      </p:sp>
      <p:sp>
        <p:nvSpPr>
          <p:cNvPr id="6" name="Текст 5"/>
          <p:cNvSpPr>
            <a:spLocks noGrp="1"/>
          </p:cNvSpPr>
          <p:nvPr>
            <p:ph type="body" sz="quarter" idx="15"/>
          </p:nvPr>
        </p:nvSpPr>
        <p:spPr/>
        <p:txBody>
          <a:bodyPr/>
          <a:lstStyle/>
          <a:p>
            <a:r>
              <a:rPr lang="fr-FR" sz="1200" dirty="0">
                <a:solidFill>
                  <a:schemeClr val="tx1"/>
                </a:solidFill>
                <a:latin typeface="Arial" panose="020B0604020202020204" pitchFamily="34" charset="0"/>
                <a:cs typeface="Arial" panose="020B0604020202020204" pitchFamily="34" charset="0"/>
              </a:rPr>
              <a:t>Cluster</a:t>
            </a:r>
            <a:r>
              <a:rPr lang="fr-FR" sz="1200" dirty="0" smtClean="0">
                <a:latin typeface="Arial" panose="020B0604020202020204" pitchFamily="34" charset="0"/>
                <a:cs typeface="Arial" panose="020B0604020202020204" pitchFamily="34" charset="0"/>
              </a:rPr>
              <a:t> Analysis</a:t>
            </a:r>
            <a:endParaRPr lang="ru-R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356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vert="horz" lIns="0" tIns="0" rIns="0" bIns="0" rtlCol="0">
            <a:noAutofit/>
          </a:bodyPr>
          <a:lstStyle/>
          <a:p>
            <a:r>
              <a:rPr lang="fr-FR" sz="1200" dirty="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4</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Cluster Analysis</a:t>
            </a:r>
            <a:endParaRPr lang="ru-RU" sz="1200" dirty="0">
              <a:solidFill>
                <a:schemeClr val="tx1"/>
              </a:solidFill>
              <a:latin typeface="Arial" panose="020B0604020202020204" pitchFamily="34" charset="0"/>
              <a:cs typeface="Arial" panose="020B0604020202020204" pitchFamily="34" charset="0"/>
            </a:endParaRPr>
          </a:p>
        </p:txBody>
      </p:sp>
      <p:pic>
        <p:nvPicPr>
          <p:cNvPr id="9" name="Picture 2" descr="upload.wikimedia.org/wikipedia/commons/thum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819" y="1412776"/>
            <a:ext cx="6588000" cy="52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04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2.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4540</TotalTime>
  <Words>595</Words>
  <Application>Microsoft Office PowerPoint</Application>
  <PresentationFormat>Широкоэкранный</PresentationFormat>
  <Paragraphs>243</Paragraphs>
  <Slides>36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36</vt:i4>
      </vt:variant>
    </vt:vector>
  </HeadingPairs>
  <TitlesOfParts>
    <vt:vector size="41" baseType="lpstr">
      <vt:lpstr>Arial</vt:lpstr>
      <vt:lpstr>Calibri</vt:lpstr>
      <vt:lpstr>Calibri Light</vt:lpstr>
      <vt:lpstr>HSE Sans</vt:lpstr>
      <vt:lpstr>Office Theme</vt:lpstr>
      <vt:lpstr>Lecture 4 Cluster Analysis</vt:lpstr>
      <vt:lpstr>Cluster Analysis </vt:lpstr>
      <vt:lpstr>Steps of cluster analysis</vt:lpstr>
      <vt:lpstr>Distance measure</vt:lpstr>
      <vt:lpstr>Euclidean Distance</vt:lpstr>
      <vt:lpstr>Different clustering procedures</vt:lpstr>
      <vt:lpstr>Hierarchical cluster analysis</vt:lpstr>
      <vt:lpstr>Hierarchical cluster analysis</vt:lpstr>
      <vt:lpstr>Презентация PowerPoint</vt:lpstr>
      <vt:lpstr>Презентация PowerPoint</vt:lpstr>
      <vt:lpstr>Презентация PowerPoint</vt:lpstr>
      <vt:lpstr>Презентация PowerPoint</vt:lpstr>
      <vt:lpstr>Презентация PowerPoint</vt:lpstr>
      <vt:lpstr>Cluster Methods</vt:lpstr>
      <vt:lpstr>Cluster Methods</vt:lpstr>
      <vt:lpstr>Nearest neighbor / Single-linkage </vt:lpstr>
      <vt:lpstr>Furthest neighbor / Complete-linkage </vt:lpstr>
      <vt:lpstr>Average Linkage / Between Groups Linkage</vt:lpstr>
      <vt:lpstr>Centroid Clustering </vt:lpstr>
      <vt:lpstr>Ward’s Method  </vt:lpstr>
      <vt:lpstr>k-means cluster analysis</vt:lpstr>
      <vt:lpstr>k-means cluster analysis: step 1</vt:lpstr>
      <vt:lpstr>k-means cluster analysis: step 2</vt:lpstr>
      <vt:lpstr>k-means cluster analysis: step 3</vt:lpstr>
      <vt:lpstr>k-means cluster analysis: step 4</vt:lpstr>
      <vt:lpstr>k-means clustering</vt:lpstr>
      <vt:lpstr>k-means clustering</vt:lpstr>
      <vt:lpstr>k-means clustering</vt:lpstr>
      <vt:lpstr>k-means clustering</vt:lpstr>
      <vt:lpstr>k-means clustering</vt:lpstr>
      <vt:lpstr>k-means clustering</vt:lpstr>
      <vt:lpstr>Validating the results</vt:lpstr>
      <vt:lpstr>Cluster profiles</vt:lpstr>
      <vt:lpstr>Comparing clusters</vt:lpstr>
      <vt:lpstr>Optimal number of clusters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Меликян Алиса Валерьевна</cp:lastModifiedBy>
  <cp:revision>240</cp:revision>
  <cp:lastPrinted>2021-11-11T13:08:42Z</cp:lastPrinted>
  <dcterms:created xsi:type="dcterms:W3CDTF">2021-11-11T08:52:47Z</dcterms:created>
  <dcterms:modified xsi:type="dcterms:W3CDTF">2022-03-10T09:46:08Z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