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sldIdLst>
    <p:sldId id="455" r:id="rId5"/>
    <p:sldId id="460" r:id="rId6"/>
    <p:sldId id="497" r:id="rId7"/>
    <p:sldId id="461" r:id="rId8"/>
    <p:sldId id="462" r:id="rId9"/>
    <p:sldId id="463" r:id="rId10"/>
    <p:sldId id="464" r:id="rId11"/>
    <p:sldId id="481" r:id="rId12"/>
    <p:sldId id="483" r:id="rId13"/>
    <p:sldId id="482" r:id="rId14"/>
    <p:sldId id="484" r:id="rId15"/>
    <p:sldId id="485" r:id="rId16"/>
    <p:sldId id="489" r:id="rId17"/>
    <p:sldId id="488" r:id="rId18"/>
    <p:sldId id="487" r:id="rId19"/>
    <p:sldId id="486" r:id="rId20"/>
    <p:sldId id="490" r:id="rId21"/>
    <p:sldId id="465" r:id="rId22"/>
    <p:sldId id="496" r:id="rId23"/>
    <p:sldId id="491" r:id="rId24"/>
    <p:sldId id="466" r:id="rId25"/>
    <p:sldId id="467" r:id="rId26"/>
    <p:sldId id="468" r:id="rId27"/>
    <p:sldId id="469" r:id="rId28"/>
    <p:sldId id="470" r:id="rId29"/>
    <p:sldId id="471" r:id="rId30"/>
    <p:sldId id="472" r:id="rId31"/>
    <p:sldId id="494" r:id="rId32"/>
    <p:sldId id="498" r:id="rId33"/>
    <p:sldId id="499" r:id="rId34"/>
    <p:sldId id="473" r:id="rId35"/>
    <p:sldId id="474" r:id="rId36"/>
    <p:sldId id="475" r:id="rId37"/>
    <p:sldId id="476" r:id="rId38"/>
    <p:sldId id="477" r:id="rId39"/>
    <p:sldId id="492" r:id="rId40"/>
    <p:sldId id="480" r:id="rId41"/>
    <p:sldId id="495" r:id="rId42"/>
    <p:sldId id="479" r:id="rId43"/>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F3D"/>
    <a:srgbClr val="D9D9D9"/>
    <a:srgbClr val="029C63"/>
    <a:srgbClr val="96628C"/>
    <a:srgbClr val="11A0D7"/>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3"/>
    <p:restoredTop sz="94722"/>
  </p:normalViewPr>
  <p:slideViewPr>
    <p:cSldViewPr snapToGrid="0" snapToObjects="1">
      <p:cViewPr varScale="1">
        <p:scale>
          <a:sx n="59" d="100"/>
          <a:sy n="59" d="100"/>
        </p:scale>
        <p:origin x="1068" y="66"/>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68"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03/24/2022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63DFB-8595-A44B-9F09-A50FA310E559}" type="datetimeFigureOut">
              <a:rPr lang="en-RU" smtClean="0"/>
              <a:t>03/24/2022</a:t>
            </a:fld>
            <a:endParaRPr lang="en-RU"/>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elikyan@hse.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3.xml"/><Relationship Id="rId4" Type="http://schemas.openxmlformats.org/officeDocument/2006/relationships/image" Target="../media/image9.tmp"/></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datacamp.com/community/tutorials/introduction-factor-analysis" TargetMode="External"/><Relationship Id="rId2" Type="http://schemas.openxmlformats.org/officeDocument/2006/relationships/hyperlink" Target="https://buildmedia.readthedocs.org/media/pdf/factor-analyzer/latest/factor-analyzer.pdf" TargetMode="External"/><Relationship Id="rId1" Type="http://schemas.openxmlformats.org/officeDocument/2006/relationships/slideLayout" Target="../slideLayouts/slideLayout3.xml"/><Relationship Id="rId4" Type="http://schemas.openxmlformats.org/officeDocument/2006/relationships/hyperlink" Target="https://devopedia.org/principal-component-analysi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tosa.io/ev/principal-component-analysis/" TargetMode="External"/><Relationship Id="rId2" Type="http://schemas.openxmlformats.org/officeDocument/2006/relationships/image" Target="../media/image5.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1027967" y="2404670"/>
            <a:ext cx="8230333" cy="1978323"/>
          </a:xfrm>
        </p:spPr>
        <p:txBody>
          <a:bodyPr/>
          <a:lstStyle/>
          <a:p>
            <a:r>
              <a:rPr lang="fr-FR" b="1" dirty="0" smtClean="0">
                <a:latin typeface="Arial" panose="020B0604020202020204" pitchFamily="34" charset="0"/>
                <a:cs typeface="Arial" panose="020B0604020202020204" pitchFamily="34" charset="0"/>
              </a:rPr>
              <a:t>Lecture 5</a:t>
            </a:r>
            <a:r>
              <a:rPr lang="ru-RU" dirty="0" smtClean="0">
                <a:latin typeface="Arial" panose="020B0604020202020204" pitchFamily="34" charset="0"/>
                <a:cs typeface="Arial" panose="020B0604020202020204" pitchFamily="34" charset="0"/>
              </a:rPr>
              <a:t/>
            </a:r>
            <a:br>
              <a:rPr lang="ru-RU"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Factor Analysis</a:t>
            </a:r>
            <a:endParaRPr lang="ru-RU"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2000" dirty="0">
                <a:latin typeface="Arial" panose="020B0604020202020204" pitchFamily="34" charset="0"/>
                <a:cs typeface="Arial" panose="020B0604020202020204" pitchFamily="34" charset="0"/>
              </a:rPr>
              <a:t>Faculty of Computer Science</a:t>
            </a:r>
            <a:endParaRPr lang="ru-RU" sz="2000" dirty="0">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44AFB2BF-A7AB-5648-ADCD-2A7F1BD35815}"/>
              </a:ext>
            </a:extLst>
          </p:cNvPr>
          <p:cNvSpPr>
            <a:spLocks noGrp="1"/>
          </p:cNvSpPr>
          <p:nvPr>
            <p:ph type="body" sz="quarter" idx="13"/>
          </p:nvPr>
        </p:nvSpPr>
        <p:spPr/>
        <p:txBody>
          <a:bodyPr>
            <a:normAutofit/>
          </a:bodyPr>
          <a:lstStyle/>
          <a:p>
            <a:r>
              <a:rPr lang="en-US" sz="2000" dirty="0">
                <a:latin typeface="Arial" panose="020B0604020202020204" pitchFamily="34" charset="0"/>
                <a:cs typeface="Arial" panose="020B0604020202020204" pitchFamily="34" charset="0"/>
              </a:rPr>
              <a:t>Lecturer</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Alisa </a:t>
            </a:r>
            <a:r>
              <a:rPr lang="en-US" sz="2000" dirty="0" err="1">
                <a:latin typeface="Arial" panose="020B0604020202020204" pitchFamily="34" charset="0"/>
                <a:cs typeface="Arial" panose="020B0604020202020204" pitchFamily="34" charset="0"/>
              </a:rPr>
              <a:t>Melikyan</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2"/>
              </a:rPr>
              <a:t>amelikyan@hse.ru</a:t>
            </a:r>
            <a:r>
              <a:rPr lang="en-US" sz="2000" dirty="0">
                <a:latin typeface="Arial" panose="020B0604020202020204" pitchFamily="34" charset="0"/>
                <a:cs typeface="Arial" panose="020B0604020202020204" pitchFamily="34" charset="0"/>
              </a:rPr>
              <a:t>, PhD,</a:t>
            </a:r>
            <a:endParaRPr lang="ru-RU"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Associate Professor of the School of Software Engineering</a:t>
            </a:r>
            <a:endParaRPr lang="ru-RU" sz="20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Data Analysis</a:t>
            </a:r>
            <a:endParaRPr lang="ru-RU" sz="20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Moscow</a:t>
            </a:r>
            <a:r>
              <a:rPr lang="ru-RU" sz="20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154940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components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91224"/>
            <a:ext cx="10792842" cy="3848315"/>
          </a:xfrm>
        </p:spPr>
        <p:txBody>
          <a:bodyPr numCol="1"/>
          <a:lstStyle/>
          <a:p>
            <a:pPr marL="82296" algn="just"/>
            <a:r>
              <a:rPr lang="en-US" sz="2500" dirty="0" smtClean="0">
                <a:solidFill>
                  <a:schemeClr val="bg2">
                    <a:lumMod val="10000"/>
                  </a:schemeClr>
                </a:solidFill>
                <a:latin typeface="Arial" panose="020B0604020202020204" pitchFamily="34" charset="0"/>
                <a:cs typeface="Arial" panose="020B0604020202020204" pitchFamily="34" charset="0"/>
              </a:rPr>
              <a:t>	Principal components (PCs) </a:t>
            </a:r>
            <a:r>
              <a:rPr lang="en-US" sz="2500" dirty="0">
                <a:solidFill>
                  <a:schemeClr val="bg2">
                    <a:lumMod val="10000"/>
                  </a:schemeClr>
                </a:solidFill>
                <a:latin typeface="Arial" panose="020B0604020202020204" pitchFamily="34" charset="0"/>
                <a:cs typeface="Arial" panose="020B0604020202020204" pitchFamily="34" charset="0"/>
              </a:rPr>
              <a:t>are determined in order of retaining the variation present in the original data. The first PC is chosen to account for the maximum variation. </a:t>
            </a:r>
            <a:r>
              <a:rPr lang="en-US" sz="2500" dirty="0" smtClean="0">
                <a:solidFill>
                  <a:schemeClr val="bg2">
                    <a:lumMod val="10000"/>
                  </a:schemeClr>
                </a:solidFill>
                <a:latin typeface="Arial" panose="020B0604020202020204" pitchFamily="34" charset="0"/>
                <a:cs typeface="Arial" panose="020B0604020202020204" pitchFamily="34" charset="0"/>
              </a:rPr>
              <a:t>The </a:t>
            </a:r>
            <a:r>
              <a:rPr lang="en-US" sz="2500" dirty="0">
                <a:solidFill>
                  <a:schemeClr val="bg2">
                    <a:lumMod val="10000"/>
                  </a:schemeClr>
                </a:solidFill>
                <a:latin typeface="Arial" panose="020B0604020202020204" pitchFamily="34" charset="0"/>
                <a:cs typeface="Arial" panose="020B0604020202020204" pitchFamily="34" charset="0"/>
              </a:rPr>
              <a:t>second and subsequent PCs are chosen in a similar way to account for the remaining variance unexplained by the previous PCs. Each PC must be independent of all the previous ones. This independence or lack of correlation is referred to as orthogonality. </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0546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t>
            </a:r>
            <a:r>
              <a:rPr lang="fr-FR" sz="3700" b="1" dirty="0" smtClean="0">
                <a:latin typeface="Arial" panose="020B0604020202020204" pitchFamily="34" charset="0"/>
                <a:cs typeface="Arial" panose="020B0604020202020204" pitchFamily="34" charset="0"/>
              </a:rPr>
              <a:t>analysis: main steps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91224"/>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1. Standardization </a:t>
            </a:r>
            <a:r>
              <a:rPr lang="en-US" sz="2600" dirty="0">
                <a:solidFill>
                  <a:schemeClr val="bg2">
                    <a:lumMod val="10000"/>
                  </a:schemeClr>
                </a:solidFill>
                <a:latin typeface="Arial" panose="020B0604020202020204" pitchFamily="34" charset="0"/>
                <a:cs typeface="Arial" panose="020B0604020202020204" pitchFamily="34" charset="0"/>
              </a:rPr>
              <a:t>of </a:t>
            </a:r>
            <a:r>
              <a:rPr lang="en-US" sz="2600" dirty="0" smtClean="0">
                <a:solidFill>
                  <a:schemeClr val="bg2">
                    <a:lumMod val="10000"/>
                  </a:schemeClr>
                </a:solidFill>
                <a:latin typeface="Arial" panose="020B0604020202020204" pitchFamily="34" charset="0"/>
                <a:cs typeface="Arial" panose="020B0604020202020204" pitchFamily="34" charset="0"/>
              </a:rPr>
              <a:t>variables’ values </a:t>
            </a:r>
            <a:r>
              <a:rPr lang="en-US" sz="2600" dirty="0">
                <a:solidFill>
                  <a:schemeClr val="bg2">
                    <a:lumMod val="10000"/>
                  </a:schemeClr>
                </a:solidFill>
                <a:latin typeface="Arial" panose="020B0604020202020204" pitchFamily="34" charset="0"/>
                <a:cs typeface="Arial" panose="020B0604020202020204" pitchFamily="34" charset="0"/>
              </a:rPr>
              <a:t>(z-standardization</a:t>
            </a:r>
            <a:r>
              <a:rPr lang="en-US" sz="2600" dirty="0" smtClean="0">
                <a:solidFill>
                  <a:schemeClr val="bg2">
                    <a:lumMod val="10000"/>
                  </a:schemeClr>
                </a:solidFill>
                <a:latin typeface="Arial" panose="020B0604020202020204" pitchFamily="34" charset="0"/>
                <a:cs typeface="Arial" panose="020B0604020202020204" pitchFamily="34" charset="0"/>
              </a:rPr>
              <a:t>).</a:t>
            </a:r>
          </a:p>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2. Calculation </a:t>
            </a:r>
            <a:r>
              <a:rPr lang="en-US" sz="2600" dirty="0">
                <a:solidFill>
                  <a:schemeClr val="bg2">
                    <a:lumMod val="10000"/>
                  </a:schemeClr>
                </a:solidFill>
                <a:latin typeface="Arial" panose="020B0604020202020204" pitchFamily="34" charset="0"/>
                <a:cs typeface="Arial" panose="020B0604020202020204" pitchFamily="34" charset="0"/>
              </a:rPr>
              <a:t>of the covariance matrix</a:t>
            </a:r>
            <a:r>
              <a:rPr lang="en-US" sz="2600" dirty="0" smtClean="0">
                <a:solidFill>
                  <a:schemeClr val="bg2">
                    <a:lumMod val="10000"/>
                  </a:schemeClr>
                </a:solidFill>
                <a:latin typeface="Arial" panose="020B0604020202020204" pitchFamily="34" charset="0"/>
                <a:cs typeface="Arial" panose="020B0604020202020204" pitchFamily="34" charset="0"/>
              </a:rPr>
              <a:t>.</a:t>
            </a:r>
          </a:p>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3. Calculation </a:t>
            </a:r>
            <a:r>
              <a:rPr lang="en-US" sz="2600" dirty="0">
                <a:solidFill>
                  <a:schemeClr val="bg2">
                    <a:lumMod val="10000"/>
                  </a:schemeClr>
                </a:solidFill>
                <a:latin typeface="Arial" panose="020B0604020202020204" pitchFamily="34" charset="0"/>
                <a:cs typeface="Arial" panose="020B0604020202020204" pitchFamily="34" charset="0"/>
              </a:rPr>
              <a:t>of eigenvectors and eigenvalues of the covariance matrix to identify principal components</a:t>
            </a:r>
            <a:r>
              <a:rPr lang="en-US" sz="2600" dirty="0" smtClean="0">
                <a:solidFill>
                  <a:schemeClr val="bg2">
                    <a:lumMod val="10000"/>
                  </a:schemeClr>
                </a:solidFill>
                <a:latin typeface="Arial" panose="020B0604020202020204" pitchFamily="34" charset="0"/>
                <a:cs typeface="Arial" panose="020B0604020202020204" pitchFamily="34" charset="0"/>
              </a:rPr>
              <a:t>.</a:t>
            </a:r>
          </a:p>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4. Determining </a:t>
            </a:r>
            <a:r>
              <a:rPr lang="en-US" sz="2600" dirty="0">
                <a:solidFill>
                  <a:schemeClr val="bg2">
                    <a:lumMod val="10000"/>
                  </a:schemeClr>
                </a:solidFill>
                <a:latin typeface="Arial" panose="020B0604020202020204" pitchFamily="34" charset="0"/>
                <a:cs typeface="Arial" panose="020B0604020202020204" pitchFamily="34" charset="0"/>
              </a:rPr>
              <a:t>the number of main components (eigenvalues greater than 1</a:t>
            </a:r>
            <a:r>
              <a:rPr lang="en-US" sz="2600" dirty="0" smtClean="0">
                <a:solidFill>
                  <a:schemeClr val="bg2">
                    <a:lumMod val="10000"/>
                  </a:schemeClr>
                </a:solidFill>
                <a:latin typeface="Arial" panose="020B0604020202020204" pitchFamily="34" charset="0"/>
                <a:cs typeface="Arial" panose="020B0604020202020204" pitchFamily="34" charset="0"/>
              </a:rPr>
              <a:t>).</a:t>
            </a:r>
          </a:p>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5. Calculation </a:t>
            </a:r>
            <a:r>
              <a:rPr lang="en-US" sz="2600" dirty="0">
                <a:solidFill>
                  <a:schemeClr val="bg2">
                    <a:lumMod val="10000"/>
                  </a:schemeClr>
                </a:solidFill>
                <a:latin typeface="Arial" panose="020B0604020202020204" pitchFamily="34" charset="0"/>
                <a:cs typeface="Arial" panose="020B0604020202020204" pitchFamily="34" charset="0"/>
              </a:rPr>
              <a:t>of the principal components based on the values of the initial variables</a:t>
            </a:r>
            <a:r>
              <a:rPr lang="en-US" sz="2600" dirty="0" smtClean="0">
                <a:solidFill>
                  <a:schemeClr val="bg2">
                    <a:lumMod val="10000"/>
                  </a:schemeClr>
                </a:solidFill>
                <a:latin typeface="Arial" panose="020B0604020202020204" pitchFamily="34" charset="0"/>
                <a:cs typeface="Arial" panose="020B0604020202020204" pitchFamily="34" charset="0"/>
              </a:rPr>
              <a:t>.</a:t>
            </a:r>
            <a:endParaRPr lang="en-US"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011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t>
            </a:r>
            <a:r>
              <a:rPr lang="fr-FR" sz="3700" b="1" dirty="0" smtClean="0">
                <a:latin typeface="Arial" panose="020B0604020202020204" pitchFamily="34" charset="0"/>
                <a:cs typeface="Arial" panose="020B0604020202020204" pitchFamily="34" charset="0"/>
              </a:rPr>
              <a:t>analysis: main steps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91224"/>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1. Standardization </a:t>
            </a:r>
            <a:r>
              <a:rPr lang="en-US" sz="2600" dirty="0">
                <a:solidFill>
                  <a:schemeClr val="bg2">
                    <a:lumMod val="10000"/>
                  </a:schemeClr>
                </a:solidFill>
                <a:latin typeface="Arial" panose="020B0604020202020204" pitchFamily="34" charset="0"/>
                <a:cs typeface="Arial" panose="020B0604020202020204" pitchFamily="34" charset="0"/>
              </a:rPr>
              <a:t>of </a:t>
            </a:r>
            <a:r>
              <a:rPr lang="en-US" sz="2600" dirty="0" smtClean="0">
                <a:solidFill>
                  <a:schemeClr val="bg2">
                    <a:lumMod val="10000"/>
                  </a:schemeClr>
                </a:solidFill>
                <a:latin typeface="Arial" panose="020B0604020202020204" pitchFamily="34" charset="0"/>
                <a:cs typeface="Arial" panose="020B0604020202020204" pitchFamily="34" charset="0"/>
              </a:rPr>
              <a:t>variables’ values </a:t>
            </a:r>
            <a:r>
              <a:rPr lang="en-US" sz="2600" dirty="0">
                <a:solidFill>
                  <a:schemeClr val="bg2">
                    <a:lumMod val="10000"/>
                  </a:schemeClr>
                </a:solidFill>
                <a:latin typeface="Arial" panose="020B0604020202020204" pitchFamily="34" charset="0"/>
                <a:cs typeface="Arial" panose="020B0604020202020204" pitchFamily="34" charset="0"/>
              </a:rPr>
              <a:t>(z-standardization</a:t>
            </a:r>
            <a:r>
              <a:rPr lang="en-US" sz="2600" dirty="0" smtClean="0">
                <a:solidFill>
                  <a:schemeClr val="bg2">
                    <a:lumMod val="10000"/>
                  </a:schemeClr>
                </a:solidFill>
                <a:latin typeface="Arial" panose="020B0604020202020204" pitchFamily="34" charset="0"/>
                <a:cs typeface="Arial" panose="020B0604020202020204" pitchFamily="34" charset="0"/>
              </a:rPr>
              <a:t>).</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249" y="3199651"/>
            <a:ext cx="5687249" cy="1796892"/>
          </a:xfrm>
          <a:prstGeom prst="rect">
            <a:avLst/>
          </a:prstGeom>
        </p:spPr>
      </p:pic>
    </p:spTree>
    <p:extLst>
      <p:ext uri="{BB962C8B-B14F-4D97-AF65-F5344CB8AC3E}">
        <p14:creationId xmlns:p14="http://schemas.microsoft.com/office/powerpoint/2010/main" val="4037391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t>
            </a:r>
            <a:r>
              <a:rPr lang="fr-FR" sz="3700" b="1" dirty="0" smtClean="0">
                <a:latin typeface="Arial" panose="020B0604020202020204" pitchFamily="34" charset="0"/>
                <a:cs typeface="Arial" panose="020B0604020202020204" pitchFamily="34" charset="0"/>
              </a:rPr>
              <a:t>analysis: main steps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91224"/>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2. Calculation </a:t>
            </a:r>
            <a:r>
              <a:rPr lang="en-US" sz="2600" dirty="0">
                <a:solidFill>
                  <a:schemeClr val="bg2">
                    <a:lumMod val="10000"/>
                  </a:schemeClr>
                </a:solidFill>
                <a:latin typeface="Arial" panose="020B0604020202020204" pitchFamily="34" charset="0"/>
                <a:cs typeface="Arial" panose="020B0604020202020204" pitchFamily="34" charset="0"/>
              </a:rPr>
              <a:t>of the covariance matrix</a:t>
            </a:r>
            <a:r>
              <a:rPr lang="en-US" sz="2600" dirty="0" smtClean="0">
                <a:solidFill>
                  <a:schemeClr val="bg2">
                    <a:lumMod val="10000"/>
                  </a:schemeClr>
                </a:solidFill>
                <a:latin typeface="Arial" panose="020B0604020202020204" pitchFamily="34" charset="0"/>
                <a:cs typeface="Arial" panose="020B0604020202020204" pitchFamily="34" charset="0"/>
              </a:rPr>
              <a:t>.</a:t>
            </a:r>
          </a:p>
          <a:p>
            <a:pPr marL="82296" algn="just"/>
            <a:endParaRPr lang="en-US"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288" y="2967458"/>
            <a:ext cx="8397746" cy="2257685"/>
          </a:xfrm>
          <a:prstGeom prst="rect">
            <a:avLst/>
          </a:prstGeom>
        </p:spPr>
      </p:pic>
      <p:pic>
        <p:nvPicPr>
          <p:cNvPr id="8" name="Рисунок 7"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636" y="5333136"/>
            <a:ext cx="4488815" cy="1226161"/>
          </a:xfrm>
          <a:prstGeom prst="rect">
            <a:avLst/>
          </a:prstGeom>
        </p:spPr>
      </p:pic>
      <p:pic>
        <p:nvPicPr>
          <p:cNvPr id="9" name="Рисунок 8"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423" y="5377334"/>
            <a:ext cx="4954791" cy="1137766"/>
          </a:xfrm>
          <a:prstGeom prst="rect">
            <a:avLst/>
          </a:prstGeom>
        </p:spPr>
      </p:pic>
    </p:spTree>
    <p:extLst>
      <p:ext uri="{BB962C8B-B14F-4D97-AF65-F5344CB8AC3E}">
        <p14:creationId xmlns:p14="http://schemas.microsoft.com/office/powerpoint/2010/main" val="2946149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t>
            </a:r>
            <a:r>
              <a:rPr lang="fr-FR" sz="3700" b="1" dirty="0" smtClean="0">
                <a:latin typeface="Arial" panose="020B0604020202020204" pitchFamily="34" charset="0"/>
                <a:cs typeface="Arial" panose="020B0604020202020204" pitchFamily="34" charset="0"/>
              </a:rPr>
              <a:t>analysis: main steps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094183"/>
            <a:ext cx="10792842" cy="3848315"/>
          </a:xfrm>
        </p:spPr>
        <p:txBody>
          <a:bodyPr numCol="1"/>
          <a:lstStyle/>
          <a:p>
            <a:pPr marL="82296" algn="just"/>
            <a:r>
              <a:rPr lang="en-US" sz="2400" dirty="0" smtClean="0">
                <a:solidFill>
                  <a:schemeClr val="bg2">
                    <a:lumMod val="10000"/>
                  </a:schemeClr>
                </a:solidFill>
                <a:latin typeface="Arial" panose="020B0604020202020204" pitchFamily="34" charset="0"/>
                <a:cs typeface="Arial" panose="020B0604020202020204" pitchFamily="34" charset="0"/>
              </a:rPr>
              <a:t>3. Calculation </a:t>
            </a:r>
            <a:r>
              <a:rPr lang="en-US" sz="2400" dirty="0">
                <a:solidFill>
                  <a:schemeClr val="bg2">
                    <a:lumMod val="10000"/>
                  </a:schemeClr>
                </a:solidFill>
                <a:latin typeface="Arial" panose="020B0604020202020204" pitchFamily="34" charset="0"/>
                <a:cs typeface="Arial" panose="020B0604020202020204" pitchFamily="34" charset="0"/>
              </a:rPr>
              <a:t>of eigenvectors and eigenvalues of the covariance matrix to identify principal components</a:t>
            </a:r>
            <a:r>
              <a:rPr lang="en-US" sz="2400" dirty="0" smtClean="0">
                <a:solidFill>
                  <a:schemeClr val="bg2">
                    <a:lumMod val="10000"/>
                  </a:schemeClr>
                </a:solidFill>
                <a:latin typeface="Arial" panose="020B0604020202020204" pitchFamily="34" charset="0"/>
                <a:cs typeface="Arial" panose="020B0604020202020204" pitchFamily="34" charset="0"/>
              </a:rPr>
              <a:t>.</a:t>
            </a:r>
            <a:r>
              <a:rPr lang="ru-RU"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E</a:t>
            </a:r>
            <a:r>
              <a:rPr lang="en-US" sz="2400" dirty="0" smtClean="0">
                <a:solidFill>
                  <a:schemeClr val="bg2">
                    <a:lumMod val="10000"/>
                  </a:schemeClr>
                </a:solidFill>
                <a:latin typeface="Arial" panose="020B0604020202020204" pitchFamily="34" charset="0"/>
                <a:cs typeface="Arial" panose="020B0604020202020204" pitchFamily="34" charset="0"/>
              </a:rPr>
              <a:t>igenvalues</a:t>
            </a:r>
            <a:r>
              <a:rPr lang="en-US" sz="2400" dirty="0">
                <a:solidFill>
                  <a:schemeClr val="bg2">
                    <a:lumMod val="10000"/>
                  </a:schemeClr>
                </a:solidFill>
                <a:latin typeface="Arial" panose="020B0604020202020204" pitchFamily="34" charset="0"/>
                <a:cs typeface="Arial" panose="020B0604020202020204" pitchFamily="34" charset="0"/>
              </a:rPr>
              <a:t> represent </a:t>
            </a:r>
            <a:r>
              <a:rPr lang="en-US" sz="2400" dirty="0" smtClean="0">
                <a:solidFill>
                  <a:schemeClr val="bg2">
                    <a:lumMod val="10000"/>
                  </a:schemeClr>
                </a:solidFill>
                <a:latin typeface="Arial" panose="020B0604020202020204" pitchFamily="34" charset="0"/>
                <a:cs typeface="Arial" panose="020B0604020202020204" pitchFamily="34" charset="0"/>
              </a:rPr>
              <a:t>the </a:t>
            </a:r>
            <a:r>
              <a:rPr lang="en-US" sz="2400" dirty="0">
                <a:solidFill>
                  <a:schemeClr val="bg2">
                    <a:lumMod val="10000"/>
                  </a:schemeClr>
                </a:solidFill>
                <a:latin typeface="Arial" panose="020B0604020202020204" pitchFamily="34" charset="0"/>
                <a:cs typeface="Arial" panose="020B0604020202020204" pitchFamily="34" charset="0"/>
              </a:rPr>
              <a:t>variance of the original data contained in each principal </a:t>
            </a:r>
            <a:r>
              <a:rPr lang="en-US" sz="2400" dirty="0" smtClean="0">
                <a:solidFill>
                  <a:schemeClr val="bg2">
                    <a:lumMod val="10000"/>
                  </a:schemeClr>
                </a:solidFill>
                <a:latin typeface="Arial" panose="020B0604020202020204" pitchFamily="34" charset="0"/>
                <a:cs typeface="Arial" panose="020B0604020202020204" pitchFamily="34" charset="0"/>
              </a:rPr>
              <a:t>component.</a:t>
            </a:r>
            <a:endParaRPr lang="en-US"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descr="PCA : Orthogonality of Principal Components"/>
          <p:cNvPicPr>
            <a:picLocks noChangeAspect="1" noChangeArrowheads="1"/>
          </p:cNvPicPr>
          <p:nvPr/>
        </p:nvPicPr>
        <p:blipFill rotWithShape="1">
          <a:blip r:embed="rId2">
            <a:extLst>
              <a:ext uri="{28A0092B-C50C-407E-A947-70E740481C1C}">
                <a14:useLocalDpi xmlns:a14="http://schemas.microsoft.com/office/drawing/2010/main" val="0"/>
              </a:ext>
            </a:extLst>
          </a:blip>
          <a:srcRect t="4799" b="1945"/>
          <a:stretch/>
        </p:blipFill>
        <p:spPr bwMode="auto">
          <a:xfrm>
            <a:off x="931074" y="3249388"/>
            <a:ext cx="6647011" cy="3461658"/>
          </a:xfrm>
          <a:prstGeom prst="rect">
            <a:avLst/>
          </a:prstGeom>
          <a:noFill/>
          <a:extLst>
            <a:ext uri="{909E8E84-426E-40DD-AFC4-6F175D3DCCD1}">
              <a14:hiddenFill xmlns:a14="http://schemas.microsoft.com/office/drawing/2010/main">
                <a:solidFill>
                  <a:srgbClr val="FFFFFF"/>
                </a:solidFill>
              </a14:hiddenFill>
            </a:ext>
          </a:extLst>
        </p:spPr>
      </p:pic>
      <p:sp>
        <p:nvSpPr>
          <p:cNvPr id="8" name="Текст 4"/>
          <p:cNvSpPr txBox="1">
            <a:spLocks/>
          </p:cNvSpPr>
          <p:nvPr/>
        </p:nvSpPr>
        <p:spPr>
          <a:xfrm>
            <a:off x="8011591" y="3659086"/>
            <a:ext cx="2973382" cy="1517077"/>
          </a:xfrm>
          <a:prstGeom prst="rect">
            <a:avLst/>
          </a:prstGeom>
          <a:ln>
            <a:solidFill>
              <a:srgbClr val="FF0000"/>
            </a:solidFill>
          </a:ln>
        </p:spPr>
        <p:txBody>
          <a:bodyPr vert="horz" lIns="0" tIns="0" rIns="0" bIns="45720" numCol="1" spcCol="252000" rtlCol="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a:lnSpc>
                <a:spcPct val="120000"/>
              </a:lnSpc>
              <a:spcBef>
                <a:spcPts val="0"/>
              </a:spcBef>
            </a:pPr>
            <a:r>
              <a:rPr lang="en-US" sz="2000" dirty="0">
                <a:solidFill>
                  <a:schemeClr val="bg2">
                    <a:lumMod val="10000"/>
                  </a:schemeClr>
                </a:solidFill>
              </a:rPr>
              <a:t>We choose </a:t>
            </a:r>
            <a:r>
              <a:rPr lang="en-US" sz="2000" dirty="0" smtClean="0">
                <a:solidFill>
                  <a:schemeClr val="bg2">
                    <a:lumMod val="10000"/>
                  </a:schemeClr>
                </a:solidFill>
              </a:rPr>
              <a:t>a </a:t>
            </a:r>
            <a:r>
              <a:rPr lang="en-US" sz="2000" dirty="0">
                <a:solidFill>
                  <a:schemeClr val="bg2">
                    <a:lumMod val="10000"/>
                  </a:schemeClr>
                </a:solidFill>
              </a:rPr>
              <a:t>line to minimize the squared deviations of the points from the line.</a:t>
            </a:r>
            <a:endParaRPr lang="ru-RU" sz="2000" dirty="0">
              <a:solidFill>
                <a:schemeClr val="bg2">
                  <a:lumMod val="10000"/>
                </a:schemeClr>
              </a:solidFill>
            </a:endParaRPr>
          </a:p>
        </p:txBody>
      </p:sp>
      <p:cxnSp>
        <p:nvCxnSpPr>
          <p:cNvPr id="9" name="Прямая со стрелкой 8"/>
          <p:cNvCxnSpPr/>
          <p:nvPr/>
        </p:nvCxnSpPr>
        <p:spPr>
          <a:xfrm flipH="1">
            <a:off x="6080283" y="4343406"/>
            <a:ext cx="1931308"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62593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t>
            </a:r>
            <a:r>
              <a:rPr lang="fr-FR" sz="3700" b="1" dirty="0" smtClean="0">
                <a:latin typeface="Arial" panose="020B0604020202020204" pitchFamily="34" charset="0"/>
                <a:cs typeface="Arial" panose="020B0604020202020204" pitchFamily="34" charset="0"/>
              </a:rPr>
              <a:t>analysis: main steps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25908"/>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4. Determining </a:t>
            </a:r>
            <a:r>
              <a:rPr lang="en-US" sz="2600" dirty="0">
                <a:solidFill>
                  <a:schemeClr val="bg2">
                    <a:lumMod val="10000"/>
                  </a:schemeClr>
                </a:solidFill>
                <a:latin typeface="Arial" panose="020B0604020202020204" pitchFamily="34" charset="0"/>
                <a:cs typeface="Arial" panose="020B0604020202020204" pitchFamily="34" charset="0"/>
              </a:rPr>
              <a:t>the number of main components (eigenvalues greater than 1</a:t>
            </a:r>
            <a:r>
              <a:rPr lang="en-US" sz="2600" dirty="0" smtClean="0">
                <a:solidFill>
                  <a:schemeClr val="bg2">
                    <a:lumMod val="10000"/>
                  </a:schemeClr>
                </a:solidFill>
                <a:latin typeface="Arial" panose="020B0604020202020204" pitchFamily="34" charset="0"/>
                <a:cs typeface="Arial" panose="020B0604020202020204" pitchFamily="34" charset="0"/>
              </a:rPr>
              <a:t>).</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descr="https://upload.wikimedia.org/wikipedia/commons/a/ac/Screeplotr.png"/>
          <p:cNvPicPr>
            <a:picLocks noChangeAspect="1" noChangeArrowheads="1"/>
          </p:cNvPicPr>
          <p:nvPr/>
        </p:nvPicPr>
        <p:blipFill rotWithShape="1">
          <a:blip r:embed="rId2">
            <a:extLst>
              <a:ext uri="{28A0092B-C50C-407E-A947-70E740481C1C}">
                <a14:useLocalDpi xmlns:a14="http://schemas.microsoft.com/office/drawing/2010/main" val="0"/>
              </a:ext>
            </a:extLst>
          </a:blip>
          <a:srcRect t="7925" b="5760"/>
          <a:stretch/>
        </p:blipFill>
        <p:spPr bwMode="auto">
          <a:xfrm>
            <a:off x="2907469" y="2824846"/>
            <a:ext cx="5860974" cy="3650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16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t>
            </a:r>
            <a:r>
              <a:rPr lang="fr-FR" sz="3700" b="1" dirty="0" smtClean="0">
                <a:latin typeface="Arial" panose="020B0604020202020204" pitchFamily="34" charset="0"/>
                <a:cs typeface="Arial" panose="020B0604020202020204" pitchFamily="34" charset="0"/>
              </a:rPr>
              <a:t>analysis: main steps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94183"/>
            <a:ext cx="10792842" cy="3848315"/>
          </a:xfrm>
        </p:spPr>
        <p:txBody>
          <a:bodyPr numCol="1"/>
          <a:lstStyle/>
          <a:p>
            <a:pPr marL="82296" algn="just"/>
            <a:r>
              <a:rPr lang="en-US" sz="2400" dirty="0" smtClean="0">
                <a:solidFill>
                  <a:schemeClr val="bg2">
                    <a:lumMod val="10000"/>
                  </a:schemeClr>
                </a:solidFill>
                <a:latin typeface="Arial" panose="020B0604020202020204" pitchFamily="34" charset="0"/>
                <a:cs typeface="Arial" panose="020B0604020202020204" pitchFamily="34" charset="0"/>
              </a:rPr>
              <a:t>5. Calculation </a:t>
            </a:r>
            <a:r>
              <a:rPr lang="en-US" sz="2400" dirty="0">
                <a:solidFill>
                  <a:schemeClr val="bg2">
                    <a:lumMod val="10000"/>
                  </a:schemeClr>
                </a:solidFill>
                <a:latin typeface="Arial" panose="020B0604020202020204" pitchFamily="34" charset="0"/>
                <a:cs typeface="Arial" panose="020B0604020202020204" pitchFamily="34" charset="0"/>
              </a:rPr>
              <a:t>of the principal components based on the values of the initial variables</a:t>
            </a:r>
            <a:r>
              <a:rPr lang="en-US" sz="2400" dirty="0" smtClean="0">
                <a:solidFill>
                  <a:schemeClr val="bg2">
                    <a:lumMod val="10000"/>
                  </a:schemeClr>
                </a:solidFill>
                <a:latin typeface="Arial" panose="020B0604020202020204" pitchFamily="34" charset="0"/>
                <a:cs typeface="Arial" panose="020B0604020202020204" pitchFamily="34" charset="0"/>
              </a:rPr>
              <a:t>.</a:t>
            </a:r>
            <a:r>
              <a:rPr lang="ru-RU"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All initial variables are involved in the calculation of the values of the new principal components, but with different coefficients. In fact, the principal components are a linear combination of the values of the original variables.</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Picture 2" descr="https://drek4537l1klr.cloudfront.net/kabacoff2/Figures/14fig01.jpg"/>
          <p:cNvPicPr>
            <a:picLocks noChangeAspect="1" noChangeArrowheads="1"/>
          </p:cNvPicPr>
          <p:nvPr/>
        </p:nvPicPr>
        <p:blipFill rotWithShape="1">
          <a:blip r:embed="rId2">
            <a:extLst>
              <a:ext uri="{28A0092B-C50C-407E-A947-70E740481C1C}">
                <a14:useLocalDpi xmlns:a14="http://schemas.microsoft.com/office/drawing/2010/main" val="0"/>
              </a:ext>
            </a:extLst>
          </a:blip>
          <a:srcRect r="63170" b="8922"/>
          <a:stretch/>
        </p:blipFill>
        <p:spPr bwMode="auto">
          <a:xfrm>
            <a:off x="2547257" y="3697728"/>
            <a:ext cx="2333322" cy="2963421"/>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013483" y="4408988"/>
            <a:ext cx="6096000" cy="1056251"/>
          </a:xfrm>
          <a:prstGeom prst="rect">
            <a:avLst/>
          </a:prstGeom>
        </p:spPr>
        <p:txBody>
          <a:bodyPr>
            <a:spAutoFit/>
          </a:bodyPr>
          <a:lstStyle/>
          <a:p>
            <a:pPr marL="82296">
              <a:lnSpc>
                <a:spcPct val="120000"/>
              </a:lnSpc>
              <a:spcBef>
                <a:spcPts val="0"/>
              </a:spcBef>
            </a:pPr>
            <a:r>
              <a:rPr lang="fr-FR" sz="2700" b="1" dirty="0"/>
              <a:t>PC</a:t>
            </a:r>
            <a:r>
              <a:rPr lang="fr-FR" sz="2700" b="1" baseline="-25000" dirty="0"/>
              <a:t>1</a:t>
            </a:r>
            <a:r>
              <a:rPr lang="fr-FR" sz="2700" b="1" dirty="0"/>
              <a:t> = a</a:t>
            </a:r>
            <a:r>
              <a:rPr lang="fr-FR" sz="2700" b="1" baseline="-25000" dirty="0"/>
              <a:t>1</a:t>
            </a:r>
            <a:r>
              <a:rPr lang="fr-FR" sz="2700" b="1" dirty="0"/>
              <a:t>X</a:t>
            </a:r>
            <a:r>
              <a:rPr lang="fr-FR" sz="2700" b="1" baseline="-25000" dirty="0"/>
              <a:t>1</a:t>
            </a:r>
            <a:r>
              <a:rPr lang="fr-FR" sz="2700" b="1" dirty="0"/>
              <a:t> + a</a:t>
            </a:r>
            <a:r>
              <a:rPr lang="fr-FR" sz="2700" b="1" baseline="-25000" dirty="0"/>
              <a:t>2</a:t>
            </a:r>
            <a:r>
              <a:rPr lang="fr-FR" sz="2700" b="1" dirty="0"/>
              <a:t>X</a:t>
            </a:r>
            <a:r>
              <a:rPr lang="fr-FR" sz="2700" b="1" baseline="-25000" dirty="0"/>
              <a:t>2</a:t>
            </a:r>
            <a:r>
              <a:rPr lang="fr-FR" sz="2700" b="1" dirty="0"/>
              <a:t> + ... + a</a:t>
            </a:r>
            <a:r>
              <a:rPr lang="fr-FR" sz="2700" b="1" baseline="-25000" dirty="0"/>
              <a:t>k</a:t>
            </a:r>
            <a:r>
              <a:rPr lang="fr-FR" sz="2700" b="1" i="1" dirty="0"/>
              <a:t>X</a:t>
            </a:r>
            <a:r>
              <a:rPr lang="fr-FR" sz="2700" b="1" baseline="-25000" dirty="0"/>
              <a:t>k</a:t>
            </a:r>
          </a:p>
          <a:p>
            <a:pPr marL="82296">
              <a:lnSpc>
                <a:spcPct val="120000"/>
              </a:lnSpc>
              <a:spcBef>
                <a:spcPts val="0"/>
              </a:spcBef>
            </a:pPr>
            <a:r>
              <a:rPr lang="fr-FR" sz="2700" b="1" dirty="0"/>
              <a:t>PC</a:t>
            </a:r>
            <a:r>
              <a:rPr lang="fr-FR" sz="2700" b="1" baseline="-25000" dirty="0"/>
              <a:t>2</a:t>
            </a:r>
            <a:r>
              <a:rPr lang="fr-FR" sz="2700" b="1" dirty="0"/>
              <a:t> = b</a:t>
            </a:r>
            <a:r>
              <a:rPr lang="fr-FR" sz="2700" b="1" baseline="-25000" dirty="0"/>
              <a:t>1</a:t>
            </a:r>
            <a:r>
              <a:rPr lang="fr-FR" sz="2700" b="1" dirty="0"/>
              <a:t>X</a:t>
            </a:r>
            <a:r>
              <a:rPr lang="fr-FR" sz="2700" b="1" baseline="-25000" dirty="0"/>
              <a:t>1</a:t>
            </a:r>
            <a:r>
              <a:rPr lang="fr-FR" sz="2700" b="1" dirty="0"/>
              <a:t> + b</a:t>
            </a:r>
            <a:r>
              <a:rPr lang="fr-FR" sz="2700" b="1" baseline="-25000" dirty="0"/>
              <a:t>2</a:t>
            </a:r>
            <a:r>
              <a:rPr lang="fr-FR" sz="2700" b="1" dirty="0"/>
              <a:t>X</a:t>
            </a:r>
            <a:r>
              <a:rPr lang="fr-FR" sz="2700" b="1" baseline="-25000" dirty="0"/>
              <a:t>2</a:t>
            </a:r>
            <a:r>
              <a:rPr lang="fr-FR" sz="2700" b="1" dirty="0"/>
              <a:t> + ... + b</a:t>
            </a:r>
            <a:r>
              <a:rPr lang="fr-FR" sz="2700" b="1" baseline="-25000" dirty="0"/>
              <a:t>k</a:t>
            </a:r>
            <a:r>
              <a:rPr lang="fr-FR" sz="2700" b="1" i="1" dirty="0"/>
              <a:t>X</a:t>
            </a:r>
            <a:r>
              <a:rPr lang="fr-FR" sz="2700" b="1" baseline="-25000" dirty="0"/>
              <a:t>k</a:t>
            </a:r>
            <a:endParaRPr lang="ru-RU" sz="2700" b="1" dirty="0">
              <a:solidFill>
                <a:srgbClr val="FF0000"/>
              </a:solidFill>
            </a:endParaRPr>
          </a:p>
        </p:txBody>
      </p:sp>
    </p:spTree>
    <p:extLst>
      <p:ext uri="{BB962C8B-B14F-4D97-AF65-F5344CB8AC3E}">
        <p14:creationId xmlns:p14="http://schemas.microsoft.com/office/powerpoint/2010/main" val="375742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component</a:t>
            </a:r>
            <a:r>
              <a:rPr lang="en-US" sz="3700" b="1" dirty="0" smtClean="0">
                <a:latin typeface="Arial" panose="020B0604020202020204" pitchFamily="34" charset="0"/>
                <a:cs typeface="Arial" panose="020B0604020202020204" pitchFamily="34" charset="0"/>
              </a:rPr>
              <a:t>s’ properties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94183"/>
            <a:ext cx="10792842" cy="3848315"/>
          </a:xfrm>
        </p:spPr>
        <p:txBody>
          <a:bodyPr numCol="1"/>
          <a:lstStyle/>
          <a:p>
            <a:pPr marL="425196" indent="-342900" algn="just">
              <a:spcBef>
                <a:spcPts val="0"/>
              </a:spcBef>
              <a:buFont typeface="Arial" panose="020B0604020202020204" pitchFamily="34" charset="0"/>
              <a:buChar char="•"/>
            </a:pPr>
            <a:r>
              <a:rPr lang="en-US" sz="2400" dirty="0">
                <a:solidFill>
                  <a:schemeClr val="bg2">
                    <a:lumMod val="10000"/>
                  </a:schemeClr>
                </a:solidFill>
                <a:latin typeface="Arial" panose="020B0604020202020204" pitchFamily="34" charset="0"/>
                <a:cs typeface="Arial" panose="020B0604020202020204" pitchFamily="34" charset="0"/>
              </a:rPr>
              <a:t>We receive as many principal components as there are initial explanatory variables.</a:t>
            </a:r>
          </a:p>
          <a:p>
            <a:pPr marL="425196" indent="-342900" algn="just">
              <a:spcBef>
                <a:spcPts val="0"/>
              </a:spcBef>
              <a:buFont typeface="Arial" panose="020B0604020202020204" pitchFamily="34" charset="0"/>
              <a:buChar char="•"/>
            </a:pPr>
            <a:r>
              <a:rPr lang="en-US" sz="2400" dirty="0">
                <a:solidFill>
                  <a:schemeClr val="bg2">
                    <a:lumMod val="10000"/>
                  </a:schemeClr>
                </a:solidFill>
                <a:latin typeface="Arial" panose="020B0604020202020204" pitchFamily="34" charset="0"/>
                <a:cs typeface="Arial" panose="020B0604020202020204" pitchFamily="34" charset="0"/>
              </a:rPr>
              <a:t>Each principal component is expressed as a linear combination of the original variables.</a:t>
            </a:r>
          </a:p>
          <a:p>
            <a:pPr marL="425196" indent="-342900" algn="just">
              <a:spcBef>
                <a:spcPts val="0"/>
              </a:spcBef>
              <a:buFont typeface="Arial" panose="020B0604020202020204" pitchFamily="34" charset="0"/>
              <a:buChar char="•"/>
            </a:pPr>
            <a:r>
              <a:rPr lang="en-US" sz="2400" dirty="0">
                <a:solidFill>
                  <a:schemeClr val="bg2">
                    <a:lumMod val="10000"/>
                  </a:schemeClr>
                </a:solidFill>
                <a:latin typeface="Arial" panose="020B0604020202020204" pitchFamily="34" charset="0"/>
                <a:cs typeface="Arial" panose="020B0604020202020204" pitchFamily="34" charset="0"/>
              </a:rPr>
              <a:t>The total variance of all input variables is equal to the total variance of all principal components. The principal components are selected so that the variance of each principal component at each step is as large as possible, so often the variance of the first principal component absorbs a significant part of the total variance of all initial variables. That is, the first several principal components can absorb a large share of the total variance of the original variables.</a:t>
            </a: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1353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153868"/>
            <a:ext cx="11057955" cy="777025"/>
          </a:xfrm>
        </p:spPr>
        <p:txBody>
          <a:bodyPr>
            <a:noAutofit/>
          </a:bodyPr>
          <a:lstStyle/>
          <a:p>
            <a:r>
              <a:rPr lang="en-US" sz="3700" b="1" dirty="0" smtClean="0">
                <a:latin typeface="Arial" panose="020B0604020202020204" pitchFamily="34" charset="0"/>
                <a:cs typeface="Arial" panose="020B0604020202020204" pitchFamily="34" charset="0"/>
              </a:rPr>
              <a:t>Example</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1980973"/>
            <a:ext cx="10792842" cy="3848315"/>
          </a:xfrm>
        </p:spPr>
        <p:txBody>
          <a:bodyPr numCol="1"/>
          <a:lstStyle/>
          <a:p>
            <a:pPr marL="82296" algn="just">
              <a:lnSpc>
                <a:spcPct val="120000"/>
              </a:lnSpc>
              <a:spcBef>
                <a:spcPts val="0"/>
              </a:spcBef>
            </a:pPr>
            <a:r>
              <a:rPr lang="en-US" sz="2600" dirty="0" smtClean="0">
                <a:solidFill>
                  <a:schemeClr val="bg2">
                    <a:lumMod val="10000"/>
                  </a:schemeClr>
                </a:solidFill>
                <a:latin typeface="Arial" panose="020B0604020202020204" pitchFamily="34" charset="0"/>
                <a:cs typeface="Arial" panose="020B0604020202020204" pitchFamily="34" charset="0"/>
              </a:rPr>
              <a:t>Characteristics </a:t>
            </a:r>
            <a:r>
              <a:rPr lang="en-US" sz="2600" dirty="0">
                <a:solidFill>
                  <a:schemeClr val="bg2">
                    <a:lumMod val="10000"/>
                  </a:schemeClr>
                </a:solidFill>
                <a:latin typeface="Arial" panose="020B0604020202020204" pitchFamily="34" charset="0"/>
                <a:cs typeface="Arial" panose="020B0604020202020204" pitchFamily="34" charset="0"/>
              </a:rPr>
              <a:t>of an apartment:</a:t>
            </a:r>
          </a:p>
          <a:p>
            <a:pPr marL="425196" indent="-342900" algn="just">
              <a:lnSpc>
                <a:spcPct val="120000"/>
              </a:lnSpc>
              <a:spcBef>
                <a:spcPts val="0"/>
              </a:spcBef>
              <a:buFont typeface="Arial" panose="020B0604020202020204" pitchFamily="34" charset="0"/>
              <a:buChar char="•"/>
            </a:pPr>
            <a:r>
              <a:rPr lang="en-US" sz="2600" dirty="0" smtClean="0">
                <a:solidFill>
                  <a:schemeClr val="bg2">
                    <a:lumMod val="10000"/>
                  </a:schemeClr>
                </a:solidFill>
                <a:latin typeface="Arial" panose="020B0604020202020204" pitchFamily="34" charset="0"/>
                <a:cs typeface="Arial" panose="020B0604020202020204" pitchFamily="34" charset="0"/>
              </a:rPr>
              <a:t>total </a:t>
            </a:r>
            <a:r>
              <a:rPr lang="en-US" sz="2600" dirty="0">
                <a:solidFill>
                  <a:schemeClr val="bg2">
                    <a:lumMod val="10000"/>
                  </a:schemeClr>
                </a:solidFill>
                <a:latin typeface="Arial" panose="020B0604020202020204" pitchFamily="34" charset="0"/>
                <a:cs typeface="Arial" panose="020B0604020202020204" pitchFamily="34" charset="0"/>
              </a:rPr>
              <a:t>area</a:t>
            </a: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number of bus stops within walking distance</a:t>
            </a: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number of living rooms</a:t>
            </a: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number of schools within walking distance</a:t>
            </a: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number of balconies</a:t>
            </a: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number of grocery stores within walking distance</a:t>
            </a:r>
          </a:p>
          <a:p>
            <a:pPr marL="82296" algn="just">
              <a:lnSpc>
                <a:spcPct val="120000"/>
              </a:lnSpc>
              <a:spcBef>
                <a:spcPts val="0"/>
              </a:spcBef>
            </a:pPr>
            <a:endParaRPr lang="en-US" sz="2600" dirty="0">
              <a:solidFill>
                <a:schemeClr val="bg2">
                  <a:lumMod val="10000"/>
                </a:schemeClr>
              </a:solidFill>
              <a:latin typeface="Arial" panose="020B0604020202020204" pitchFamily="34" charset="0"/>
              <a:cs typeface="Arial" panose="020B0604020202020204" pitchFamily="34" charset="0"/>
            </a:endParaRPr>
          </a:p>
          <a:p>
            <a:pPr marL="82296" algn="just">
              <a:lnSpc>
                <a:spcPct val="120000"/>
              </a:lnSpc>
              <a:spcBef>
                <a:spcPts val="0"/>
              </a:spcBef>
            </a:pPr>
            <a:r>
              <a:rPr lang="en-US" sz="2600" b="1" dirty="0">
                <a:solidFill>
                  <a:schemeClr val="bg2">
                    <a:lumMod val="10000"/>
                  </a:schemeClr>
                </a:solidFill>
                <a:latin typeface="Arial" panose="020B0604020202020204" pitchFamily="34" charset="0"/>
                <a:cs typeface="Arial" panose="020B0604020202020204" pitchFamily="34" charset="0"/>
              </a:rPr>
              <a:t>What factors could be extracted?</a:t>
            </a:r>
            <a:endParaRPr lang="ru-RU" sz="2600" b="1"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3402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153868"/>
            <a:ext cx="11057955" cy="777025"/>
          </a:xfrm>
        </p:spPr>
        <p:txBody>
          <a:bodyPr>
            <a:noAutofit/>
          </a:bodyPr>
          <a:lstStyle/>
          <a:p>
            <a:r>
              <a:rPr lang="en-US" sz="3700" b="1" dirty="0" smtClean="0">
                <a:latin typeface="Arial" panose="020B0604020202020204" pitchFamily="34" charset="0"/>
                <a:cs typeface="Arial" panose="020B0604020202020204" pitchFamily="34" charset="0"/>
              </a:rPr>
              <a:t>Example</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1980973"/>
            <a:ext cx="10792842" cy="3848315"/>
          </a:xfrm>
        </p:spPr>
        <p:txBody>
          <a:bodyPr numCol="1"/>
          <a:lstStyle/>
          <a:p>
            <a:pPr marL="82296" algn="just">
              <a:lnSpc>
                <a:spcPct val="120000"/>
              </a:lnSpc>
              <a:spcBef>
                <a:spcPts val="0"/>
              </a:spcBef>
            </a:pPr>
            <a:r>
              <a:rPr lang="en-US" sz="2600" dirty="0" smtClean="0">
                <a:solidFill>
                  <a:schemeClr val="bg2">
                    <a:lumMod val="10000"/>
                  </a:schemeClr>
                </a:solidFill>
                <a:latin typeface="Arial" panose="020B0604020202020204" pitchFamily="34" charset="0"/>
                <a:cs typeface="Arial" panose="020B0604020202020204" pitchFamily="34" charset="0"/>
              </a:rPr>
              <a:t>Characteristics </a:t>
            </a:r>
            <a:r>
              <a:rPr lang="en-US" sz="2600" dirty="0">
                <a:solidFill>
                  <a:schemeClr val="bg2">
                    <a:lumMod val="10000"/>
                  </a:schemeClr>
                </a:solidFill>
                <a:latin typeface="Arial" panose="020B0604020202020204" pitchFamily="34" charset="0"/>
                <a:cs typeface="Arial" panose="020B0604020202020204" pitchFamily="34" charset="0"/>
              </a:rPr>
              <a:t>of </a:t>
            </a:r>
            <a:r>
              <a:rPr lang="en-US" sz="2600" dirty="0" smtClean="0">
                <a:solidFill>
                  <a:schemeClr val="bg2">
                    <a:lumMod val="10000"/>
                  </a:schemeClr>
                </a:solidFill>
                <a:latin typeface="Arial" panose="020B0604020202020204" pitchFamily="34" charset="0"/>
                <a:cs typeface="Arial" panose="020B0604020202020204" pitchFamily="34" charset="0"/>
              </a:rPr>
              <a:t>a restaurant:</a:t>
            </a:r>
            <a:endParaRPr lang="en-US" sz="2600" dirty="0">
              <a:solidFill>
                <a:schemeClr val="bg2">
                  <a:lumMod val="10000"/>
                </a:schemeClr>
              </a:solidFill>
              <a:latin typeface="Arial" panose="020B0604020202020204" pitchFamily="34" charset="0"/>
              <a:cs typeface="Arial" panose="020B0604020202020204" pitchFamily="34" charset="0"/>
            </a:endParaRP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t</a:t>
            </a:r>
            <a:r>
              <a:rPr lang="en-US" sz="2600" dirty="0" smtClean="0">
                <a:solidFill>
                  <a:schemeClr val="bg2">
                    <a:lumMod val="10000"/>
                  </a:schemeClr>
                </a:solidFill>
                <a:latin typeface="Arial" panose="020B0604020202020204" pitchFamily="34" charset="0"/>
                <a:cs typeface="Arial" panose="020B0604020202020204" pitchFamily="34" charset="0"/>
              </a:rPr>
              <a:t>aste of food</a:t>
            </a:r>
            <a:endParaRPr lang="en-US" sz="2600" dirty="0">
              <a:solidFill>
                <a:schemeClr val="bg2">
                  <a:lumMod val="10000"/>
                </a:schemeClr>
              </a:solidFill>
              <a:latin typeface="Arial" panose="020B0604020202020204" pitchFamily="34" charset="0"/>
              <a:cs typeface="Arial" panose="020B0604020202020204" pitchFamily="34" charset="0"/>
            </a:endParaRP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f</a:t>
            </a:r>
            <a:r>
              <a:rPr lang="en-US" sz="2600" dirty="0" smtClean="0">
                <a:solidFill>
                  <a:schemeClr val="bg2">
                    <a:lumMod val="10000"/>
                  </a:schemeClr>
                </a:solidFill>
                <a:latin typeface="Arial" panose="020B0604020202020204" pitchFamily="34" charset="0"/>
                <a:cs typeface="Arial" panose="020B0604020202020204" pitchFamily="34" charset="0"/>
              </a:rPr>
              <a:t>ood temperature</a:t>
            </a:r>
            <a:endParaRPr lang="en-US" sz="2600" dirty="0">
              <a:solidFill>
                <a:schemeClr val="bg2">
                  <a:lumMod val="10000"/>
                </a:schemeClr>
              </a:solidFill>
              <a:latin typeface="Arial" panose="020B0604020202020204" pitchFamily="34" charset="0"/>
              <a:cs typeface="Arial" panose="020B0604020202020204" pitchFamily="34" charset="0"/>
            </a:endParaRP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w</a:t>
            </a:r>
            <a:r>
              <a:rPr lang="en-US" sz="2600" dirty="0" smtClean="0">
                <a:solidFill>
                  <a:schemeClr val="bg2">
                    <a:lumMod val="10000"/>
                  </a:schemeClr>
                </a:solidFill>
                <a:latin typeface="Arial" panose="020B0604020202020204" pitchFamily="34" charset="0"/>
                <a:cs typeface="Arial" panose="020B0604020202020204" pitchFamily="34" charset="0"/>
              </a:rPr>
              <a:t>aiting time</a:t>
            </a:r>
          </a:p>
          <a:p>
            <a:pPr marL="425196" indent="-342900" algn="just">
              <a:lnSpc>
                <a:spcPct val="120000"/>
              </a:lnSpc>
              <a:spcBef>
                <a:spcPts val="0"/>
              </a:spcBef>
              <a:buFont typeface="Arial" panose="020B0604020202020204" pitchFamily="34" charset="0"/>
              <a:buChar char="•"/>
            </a:pPr>
            <a:r>
              <a:rPr lang="en-US" sz="2600" dirty="0" smtClean="0">
                <a:solidFill>
                  <a:schemeClr val="bg2">
                    <a:lumMod val="10000"/>
                  </a:schemeClr>
                </a:solidFill>
                <a:latin typeface="Arial" panose="020B0604020202020204" pitchFamily="34" charset="0"/>
                <a:cs typeface="Arial" panose="020B0604020202020204" pitchFamily="34" charset="0"/>
              </a:rPr>
              <a:t>cleanliness</a:t>
            </a:r>
          </a:p>
          <a:p>
            <a:pPr marL="425196" indent="-342900" algn="just">
              <a:lnSpc>
                <a:spcPct val="120000"/>
              </a:lnSpc>
              <a:spcBef>
                <a:spcPts val="0"/>
              </a:spcBef>
              <a:buFont typeface="Arial" panose="020B0604020202020204" pitchFamily="34" charset="0"/>
              <a:buChar char="•"/>
            </a:pPr>
            <a:r>
              <a:rPr lang="en-US" sz="2600" dirty="0" smtClean="0">
                <a:solidFill>
                  <a:schemeClr val="bg2">
                    <a:lumMod val="10000"/>
                  </a:schemeClr>
                </a:solidFill>
                <a:latin typeface="Arial" panose="020B0604020202020204" pitchFamily="34" charset="0"/>
                <a:cs typeface="Arial" panose="020B0604020202020204" pitchFamily="34" charset="0"/>
              </a:rPr>
              <a:t>freshness of food</a:t>
            </a:r>
            <a:endParaRPr lang="en-US" sz="2600" dirty="0">
              <a:solidFill>
                <a:schemeClr val="bg2">
                  <a:lumMod val="10000"/>
                </a:schemeClr>
              </a:solidFill>
              <a:latin typeface="Arial" panose="020B0604020202020204" pitchFamily="34" charset="0"/>
              <a:cs typeface="Arial" panose="020B0604020202020204" pitchFamily="34" charset="0"/>
            </a:endParaRPr>
          </a:p>
          <a:p>
            <a:pPr marL="425196" indent="-342900" algn="just">
              <a:lnSpc>
                <a:spcPct val="120000"/>
              </a:lnSpc>
              <a:spcBef>
                <a:spcPts val="0"/>
              </a:spcBef>
              <a:buFont typeface="Arial" panose="020B0604020202020204" pitchFamily="34" charset="0"/>
              <a:buChar char="•"/>
            </a:pPr>
            <a:r>
              <a:rPr lang="en-US" sz="2600" dirty="0">
                <a:solidFill>
                  <a:schemeClr val="bg2">
                    <a:lumMod val="10000"/>
                  </a:schemeClr>
                </a:solidFill>
                <a:latin typeface="Arial" panose="020B0604020202020204" pitchFamily="34" charset="0"/>
                <a:cs typeface="Arial" panose="020B0604020202020204" pitchFamily="34" charset="0"/>
              </a:rPr>
              <a:t>s</a:t>
            </a:r>
            <a:r>
              <a:rPr lang="en-US" sz="2600" dirty="0" smtClean="0">
                <a:solidFill>
                  <a:schemeClr val="bg2">
                    <a:lumMod val="10000"/>
                  </a:schemeClr>
                </a:solidFill>
                <a:latin typeface="Arial" panose="020B0604020202020204" pitchFamily="34" charset="0"/>
                <a:cs typeface="Arial" panose="020B0604020202020204" pitchFamily="34" charset="0"/>
              </a:rPr>
              <a:t>taff behavior</a:t>
            </a:r>
            <a:endParaRPr lang="en-US" sz="2600" dirty="0">
              <a:solidFill>
                <a:schemeClr val="bg2">
                  <a:lumMod val="10000"/>
                </a:schemeClr>
              </a:solidFill>
              <a:latin typeface="Arial" panose="020B0604020202020204" pitchFamily="34" charset="0"/>
              <a:cs typeface="Arial" panose="020B0604020202020204" pitchFamily="34" charset="0"/>
            </a:endParaRPr>
          </a:p>
          <a:p>
            <a:pPr marL="82296" algn="just">
              <a:lnSpc>
                <a:spcPct val="120000"/>
              </a:lnSpc>
              <a:spcBef>
                <a:spcPts val="0"/>
              </a:spcBef>
            </a:pPr>
            <a:endParaRPr lang="en-US" sz="2600" dirty="0">
              <a:solidFill>
                <a:schemeClr val="bg2">
                  <a:lumMod val="10000"/>
                </a:schemeClr>
              </a:solidFill>
              <a:latin typeface="Arial" panose="020B0604020202020204" pitchFamily="34" charset="0"/>
              <a:cs typeface="Arial" panose="020B0604020202020204" pitchFamily="34" charset="0"/>
            </a:endParaRPr>
          </a:p>
          <a:p>
            <a:pPr marL="82296" algn="just">
              <a:lnSpc>
                <a:spcPct val="120000"/>
              </a:lnSpc>
              <a:spcBef>
                <a:spcPts val="0"/>
              </a:spcBef>
            </a:pPr>
            <a:r>
              <a:rPr lang="en-US" sz="2600" b="1" dirty="0">
                <a:solidFill>
                  <a:schemeClr val="bg2">
                    <a:lumMod val="10000"/>
                  </a:schemeClr>
                </a:solidFill>
                <a:latin typeface="Arial" panose="020B0604020202020204" pitchFamily="34" charset="0"/>
                <a:cs typeface="Arial" panose="020B0604020202020204" pitchFamily="34" charset="0"/>
              </a:rPr>
              <a:t>What factors could be extracted?</a:t>
            </a:r>
            <a:endParaRPr lang="ru-RU" sz="2600" b="1"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240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fr-FR" sz="3700" b="1" dirty="0" smtClean="0">
                <a:latin typeface="Arial" panose="020B0604020202020204" pitchFamily="34" charset="0"/>
                <a:cs typeface="Arial" panose="020B0604020202020204" pitchFamily="34" charset="0"/>
              </a:rPr>
              <a:t>Factor Analysis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marL="82296" algn="just"/>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Factor analysis is a data reduction technique used to reduce a large number of variables to a smaller set of underlying factors that summarize the essential information contained in the variables. More frequently, factor analysis is used as an exploratory technique when the researcher wishes to summarize the structure of a set of variables.   </a:t>
            </a:r>
          </a:p>
          <a:p>
            <a:pPr marL="82296" algn="just"/>
            <a:endParaRPr lang="en-US" sz="2800" dirty="0"/>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623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Example</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marL="82296" algn="just"/>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We want to measure different aspects of what might make a person popular. We will measure several aspects of person’s popularity:</a:t>
            </a:r>
          </a:p>
          <a:p>
            <a:pPr marL="82296" algn="just"/>
            <a:r>
              <a:rPr lang="en-US" sz="2400" dirty="0">
                <a:solidFill>
                  <a:schemeClr val="bg2">
                    <a:lumMod val="10000"/>
                  </a:schemeClr>
                </a:solidFill>
                <a:latin typeface="Arial" panose="020B0604020202020204" pitchFamily="34" charset="0"/>
                <a:cs typeface="Arial" panose="020B0604020202020204" pitchFamily="34" charset="0"/>
              </a:rPr>
              <a:t>1) Social Skills;</a:t>
            </a:r>
          </a:p>
          <a:p>
            <a:pPr marL="82296" algn="just"/>
            <a:r>
              <a:rPr lang="en-US" sz="2400" dirty="0">
                <a:solidFill>
                  <a:schemeClr val="bg2">
                    <a:lumMod val="10000"/>
                  </a:schemeClr>
                </a:solidFill>
                <a:latin typeface="Arial" panose="020B0604020202020204" pitchFamily="34" charset="0"/>
                <a:cs typeface="Arial" panose="020B0604020202020204" pitchFamily="34" charset="0"/>
              </a:rPr>
              <a:t>2) Selfishness;</a:t>
            </a:r>
          </a:p>
          <a:p>
            <a:pPr marL="82296" algn="just"/>
            <a:r>
              <a:rPr lang="en-US" sz="2400" dirty="0">
                <a:solidFill>
                  <a:schemeClr val="bg2">
                    <a:lumMod val="10000"/>
                  </a:schemeClr>
                </a:solidFill>
                <a:latin typeface="Arial" panose="020B0604020202020204" pitchFamily="34" charset="0"/>
                <a:cs typeface="Arial" panose="020B0604020202020204" pitchFamily="34" charset="0"/>
              </a:rPr>
              <a:t>3) Interest (how interesting others find them);</a:t>
            </a:r>
          </a:p>
          <a:p>
            <a:pPr marL="82296" algn="just"/>
            <a:r>
              <a:rPr lang="en-US" sz="2400" dirty="0">
                <a:solidFill>
                  <a:schemeClr val="bg2">
                    <a:lumMod val="10000"/>
                  </a:schemeClr>
                </a:solidFill>
                <a:latin typeface="Arial" panose="020B0604020202020204" pitchFamily="34" charset="0"/>
                <a:cs typeface="Arial" panose="020B0604020202020204" pitchFamily="34" charset="0"/>
              </a:rPr>
              <a:t>4) Talk 1 (the proportion of time they spend talking about the other person during a conversation);</a:t>
            </a:r>
          </a:p>
          <a:p>
            <a:pPr marL="82296" algn="just"/>
            <a:r>
              <a:rPr lang="en-US" sz="2400" dirty="0">
                <a:solidFill>
                  <a:schemeClr val="bg2">
                    <a:lumMod val="10000"/>
                  </a:schemeClr>
                </a:solidFill>
                <a:latin typeface="Arial" panose="020B0604020202020204" pitchFamily="34" charset="0"/>
                <a:cs typeface="Arial" panose="020B0604020202020204" pitchFamily="34" charset="0"/>
              </a:rPr>
              <a:t>5) Talk 2 (the proportion of time they spend talking about themselves);</a:t>
            </a:r>
          </a:p>
          <a:p>
            <a:pPr marL="82296" algn="just"/>
            <a:r>
              <a:rPr lang="en-US" sz="2400" dirty="0">
                <a:solidFill>
                  <a:schemeClr val="bg2">
                    <a:lumMod val="10000"/>
                  </a:schemeClr>
                </a:solidFill>
                <a:latin typeface="Arial" panose="020B0604020202020204" pitchFamily="34" charset="0"/>
                <a:cs typeface="Arial" panose="020B0604020202020204" pitchFamily="34" charset="0"/>
              </a:rPr>
              <a:t>6) Liar (propensity to lie to people).</a:t>
            </a:r>
          </a:p>
          <a:p>
            <a:pPr marL="82296" algn="just"/>
            <a:endParaRPr lang="en-US"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570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055894"/>
            <a:ext cx="11057955" cy="777025"/>
          </a:xfrm>
        </p:spPr>
        <p:txBody>
          <a:bodyPr>
            <a:noAutofit/>
          </a:bodyPr>
          <a:lstStyle/>
          <a:p>
            <a:r>
              <a:rPr lang="en-US" sz="3700" b="1" dirty="0" smtClean="0">
                <a:latin typeface="Arial" panose="020B0604020202020204" pitchFamily="34" charset="0"/>
                <a:cs typeface="Arial" panose="020B0604020202020204" pitchFamily="34" charset="0"/>
              </a:rPr>
              <a:t>Example</a:t>
            </a:r>
            <a:r>
              <a:rPr lang="en-US" sz="3700" b="1" dirty="0">
                <a:latin typeface="Arial" panose="020B0604020202020204" pitchFamily="34" charset="0"/>
                <a:cs typeface="Arial" panose="020B0604020202020204" pitchFamily="34" charset="0"/>
              </a:rPr>
              <a:t>: correlation matrix</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4702626"/>
            <a:ext cx="10792842" cy="1175649"/>
          </a:xfrm>
        </p:spPr>
        <p:txBody>
          <a:bodyPr numCol="1"/>
          <a:lstStyle/>
          <a:p>
            <a:pPr marL="82296" algn="just">
              <a:spcBef>
                <a:spcPts val="600"/>
              </a:spcBef>
              <a:buClr>
                <a:schemeClr val="accent1"/>
              </a:buClr>
              <a:buSzPct val="80000"/>
            </a:pPr>
            <a:r>
              <a:rPr lang="en-US" sz="2300" dirty="0">
                <a:solidFill>
                  <a:schemeClr val="bg2">
                    <a:lumMod val="10000"/>
                  </a:schemeClr>
                </a:solidFill>
                <a:latin typeface="Arial" panose="020B0604020202020204" pitchFamily="34" charset="0"/>
                <a:cs typeface="Arial" panose="020B0604020202020204" pitchFamily="34" charset="0"/>
              </a:rPr>
              <a:t>There are two clusters of interrelating variables. Therefore, these variables might be measuring some common underlying dimensions.</a:t>
            </a:r>
          </a:p>
          <a:p>
            <a:pPr marL="82296" algn="just">
              <a:spcBef>
                <a:spcPts val="600"/>
              </a:spcBef>
              <a:buClr>
                <a:schemeClr val="accent1"/>
              </a:buClr>
              <a:buSzPct val="80000"/>
            </a:pPr>
            <a:r>
              <a:rPr lang="en-US" sz="2300" u="sng" dirty="0">
                <a:solidFill>
                  <a:schemeClr val="bg2">
                    <a:lumMod val="10000"/>
                  </a:schemeClr>
                </a:solidFill>
                <a:latin typeface="Arial" panose="020B0604020202020204" pitchFamily="34" charset="0"/>
                <a:cs typeface="Arial" panose="020B0604020202020204" pitchFamily="34" charset="0"/>
              </a:rPr>
              <a:t>Factor 1</a:t>
            </a:r>
            <a:r>
              <a:rPr lang="en-US" sz="2300" dirty="0">
                <a:solidFill>
                  <a:schemeClr val="bg2">
                    <a:lumMod val="10000"/>
                  </a:schemeClr>
                </a:solidFill>
                <a:latin typeface="Arial" panose="020B0604020202020204" pitchFamily="34" charset="0"/>
                <a:cs typeface="Arial" panose="020B0604020202020204" pitchFamily="34" charset="0"/>
              </a:rPr>
              <a:t>: the better your social skills the more interesting and talkative you are likely to be.</a:t>
            </a:r>
          </a:p>
          <a:p>
            <a:pPr marL="82296" algn="just">
              <a:spcBef>
                <a:spcPts val="600"/>
              </a:spcBef>
              <a:buClr>
                <a:schemeClr val="accent1"/>
              </a:buClr>
              <a:buSzPct val="80000"/>
            </a:pPr>
            <a:r>
              <a:rPr lang="en-US" sz="2300" u="sng" dirty="0">
                <a:solidFill>
                  <a:schemeClr val="bg2">
                    <a:lumMod val="10000"/>
                  </a:schemeClr>
                </a:solidFill>
                <a:latin typeface="Arial" panose="020B0604020202020204" pitchFamily="34" charset="0"/>
                <a:cs typeface="Arial" panose="020B0604020202020204" pitchFamily="34" charset="0"/>
              </a:rPr>
              <a:t>Factor 2</a:t>
            </a:r>
            <a:r>
              <a:rPr lang="en-US" sz="2300" dirty="0">
                <a:solidFill>
                  <a:schemeClr val="bg2">
                    <a:lumMod val="10000"/>
                  </a:schemeClr>
                </a:solidFill>
                <a:latin typeface="Arial" panose="020B0604020202020204" pitchFamily="34" charset="0"/>
                <a:cs typeface="Arial" panose="020B0604020202020204" pitchFamily="34" charset="0"/>
              </a:rPr>
              <a:t>: selfish people are likely to lie and talk about themselves.  </a:t>
            </a:r>
            <a:endParaRPr lang="ru-RU" sz="23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3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8498"/>
          <a:stretch/>
        </p:blipFill>
        <p:spPr bwMode="auto">
          <a:xfrm>
            <a:off x="2297672" y="1693943"/>
            <a:ext cx="7924440" cy="299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729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Analyzing </a:t>
            </a:r>
            <a:r>
              <a:rPr lang="en-US" sz="3700" b="1" dirty="0">
                <a:latin typeface="Arial" panose="020B0604020202020204" pitchFamily="34" charset="0"/>
                <a:cs typeface="Arial" panose="020B0604020202020204" pitchFamily="34" charset="0"/>
              </a:rPr>
              <a:t>R-matrix</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	</a:t>
            </a:r>
            <a:r>
              <a:rPr lang="en-US" sz="2600" dirty="0">
                <a:solidFill>
                  <a:schemeClr val="bg2">
                    <a:lumMod val="10000"/>
                  </a:schemeClr>
                </a:solidFill>
                <a:latin typeface="Arial" panose="020B0604020202020204" pitchFamily="34" charset="0"/>
                <a:cs typeface="Arial" panose="020B0604020202020204" pitchFamily="34" charset="0"/>
              </a:rPr>
              <a:t>In factor analysis we strive to reduce the  R-matrix to its underlying dimensions by looking at which variables seem to cluster together in a meaningful way. This data reduction is achieved by looking for variables that correlate highly with a group of other variables, but do not correlate with variables outside of that group.  </a:t>
            </a:r>
          </a:p>
          <a:p>
            <a:pPr marL="82296" algn="just"/>
            <a:endParaRPr lang="en-US" sz="1700" dirty="0">
              <a:solidFill>
                <a:schemeClr val="bg2">
                  <a:lumMod val="10000"/>
                </a:schemeClr>
              </a:solidFill>
              <a:latin typeface="Arial" panose="020B0604020202020204" pitchFamily="34" charset="0"/>
              <a:cs typeface="Arial" panose="020B0604020202020204" pitchFamily="34" charset="0"/>
            </a:endParaRPr>
          </a:p>
          <a:p>
            <a:pPr marL="82296" algn="just"/>
            <a:r>
              <a:rPr lang="en-US" sz="2600" dirty="0">
                <a:solidFill>
                  <a:schemeClr val="bg2">
                    <a:lumMod val="10000"/>
                  </a:schemeClr>
                </a:solidFill>
                <a:latin typeface="Arial" panose="020B0604020202020204" pitchFamily="34" charset="0"/>
                <a:cs typeface="Arial" panose="020B0604020202020204" pitchFamily="34" charset="0"/>
              </a:rPr>
              <a:t>In our example there appear to be two clusters:</a:t>
            </a:r>
          </a:p>
          <a:p>
            <a:pPr marL="82296" algn="just"/>
            <a:r>
              <a:rPr lang="en-US" sz="2600" dirty="0">
                <a:solidFill>
                  <a:schemeClr val="bg2">
                    <a:lumMod val="10000"/>
                  </a:schemeClr>
                </a:solidFill>
                <a:latin typeface="Arial" panose="020B0604020202020204" pitchFamily="34" charset="0"/>
                <a:cs typeface="Arial" panose="020B0604020202020204" pitchFamily="34" charset="0"/>
              </a:rPr>
              <a:t>1) General sociability;</a:t>
            </a:r>
          </a:p>
          <a:p>
            <a:pPr marL="82296" algn="just"/>
            <a:r>
              <a:rPr lang="en-US" sz="2600" dirty="0">
                <a:solidFill>
                  <a:schemeClr val="bg2">
                    <a:lumMod val="10000"/>
                  </a:schemeClr>
                </a:solidFill>
                <a:latin typeface="Arial" panose="020B0604020202020204" pitchFamily="34" charset="0"/>
                <a:cs typeface="Arial" panose="020B0604020202020204" pitchFamily="34" charset="0"/>
              </a:rPr>
              <a:t>2) Consideration (the way in which a person treats others socially).</a:t>
            </a:r>
            <a:endParaRPr lang="ru-RU" sz="26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959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Graphical </a:t>
            </a:r>
            <a:r>
              <a:rPr lang="en-US" sz="3700" b="1" dirty="0">
                <a:latin typeface="Arial" panose="020B0604020202020204" pitchFamily="34" charset="0"/>
                <a:cs typeface="Arial" panose="020B0604020202020204" pitchFamily="34" charset="0"/>
              </a:rPr>
              <a:t>representation of factors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Factors are statistical entities that can be visualized as classification axes along which measurement variables can be plotted, e.g. if we imagine factors being the axis of a graph, then we can plot variables along these axes.  The co-ordinates of variables along each axis represent the strength of relationship between that variable and each factor.  </a:t>
            </a:r>
            <a:endParaRPr lang="ru-RU" sz="28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3786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072229"/>
            <a:ext cx="11057955" cy="777025"/>
          </a:xfrm>
        </p:spPr>
        <p:txBody>
          <a:bodyPr>
            <a:noAutofit/>
          </a:bodyPr>
          <a:lstStyle/>
          <a:p>
            <a:r>
              <a:rPr lang="en-US" sz="3700" b="1" dirty="0" smtClean="0">
                <a:latin typeface="Arial" panose="020B0604020202020204" pitchFamily="34" charset="0"/>
                <a:cs typeface="Arial" panose="020B0604020202020204" pitchFamily="34" charset="0"/>
              </a:rPr>
              <a:t>Factor </a:t>
            </a:r>
            <a:r>
              <a:rPr lang="en-US" sz="3700" b="1" dirty="0">
                <a:latin typeface="Arial" panose="020B0604020202020204" pitchFamily="34" charset="0"/>
                <a:cs typeface="Arial" panose="020B0604020202020204" pitchFamily="34" charset="0"/>
              </a:rPr>
              <a:t>plot</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84" t="2370" r="2936" b="2172"/>
          <a:stretch/>
        </p:blipFill>
        <p:spPr bwMode="auto">
          <a:xfrm>
            <a:off x="2226128" y="1665513"/>
            <a:ext cx="7766962" cy="504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36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Explaining </a:t>
            </a:r>
            <a:r>
              <a:rPr lang="en-US" sz="3700" b="1" dirty="0">
                <a:latin typeface="Arial" panose="020B0604020202020204" pitchFamily="34" charset="0"/>
                <a:cs typeface="Arial" panose="020B0604020202020204" pitchFamily="34" charset="0"/>
              </a:rPr>
              <a:t>the factor plot (1)</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We have two factors. For both factors the axis line ranges from -1 to 1, which are the outer limits of a correlation coefficient. Therefore, the position of a given variable depends on its correlation to the two factors.    </a:t>
            </a:r>
          </a:p>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The </a:t>
            </a:r>
            <a:r>
              <a:rPr lang="en-US" sz="2700" dirty="0">
                <a:solidFill>
                  <a:schemeClr val="bg2">
                    <a:lumMod val="10000"/>
                  </a:schemeClr>
                </a:solidFill>
                <a:latin typeface="Arial" panose="020B0604020202020204" pitchFamily="34" charset="0"/>
                <a:cs typeface="Arial" panose="020B0604020202020204" pitchFamily="34" charset="0"/>
              </a:rPr>
              <a:t>circles represent the three variables that correlate highly with factor 1 (sociability: horizontal axis), but have a low correlation with factor 2 (consideration to others: vertical axis). Conversely, the triangles represent variables that correlate highly with consideration to others, but have a low correlation to sociability.      </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181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Explaining </a:t>
            </a:r>
            <a:r>
              <a:rPr lang="en-US" sz="3700" b="1" dirty="0">
                <a:latin typeface="Arial" panose="020B0604020202020204" pitchFamily="34" charset="0"/>
                <a:cs typeface="Arial" panose="020B0604020202020204" pitchFamily="34" charset="0"/>
              </a:rPr>
              <a:t>the factor plot </a:t>
            </a:r>
            <a:r>
              <a:rPr lang="en-US" sz="3700" b="1" dirty="0" smtClean="0">
                <a:latin typeface="Arial" panose="020B0604020202020204" pitchFamily="34" charset="0"/>
                <a:cs typeface="Arial" panose="020B0604020202020204" pitchFamily="34" charset="0"/>
              </a:rPr>
              <a:t>(2)</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The co-ordinates of a variable represent its relationship to the factors. In an ideal world a variable should have a large co-ordinate for one of the axes, and low co-ordinates for any other factors. This scenario would indicate that this particular variable related to only one factor.  Variables that have large co-ordinates on the same axis are assumed to measure different aspects of some common underlying dimension.  </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759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Factor </a:t>
            </a:r>
            <a:r>
              <a:rPr lang="en-US" sz="3700" b="1" dirty="0">
                <a:latin typeface="Arial" panose="020B0604020202020204" pitchFamily="34" charset="0"/>
                <a:cs typeface="Arial" panose="020B0604020202020204" pitchFamily="34" charset="0"/>
              </a:rPr>
              <a:t>loading</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The co-ordinate of a variable along a classification axis is known as a </a:t>
            </a:r>
            <a:r>
              <a:rPr lang="en-US" sz="2700" b="1" u="sng" dirty="0">
                <a:solidFill>
                  <a:schemeClr val="bg2">
                    <a:lumMod val="10000"/>
                  </a:schemeClr>
                </a:solidFill>
                <a:latin typeface="Arial" panose="020B0604020202020204" pitchFamily="34" charset="0"/>
                <a:cs typeface="Arial" panose="020B0604020202020204" pitchFamily="34" charset="0"/>
              </a:rPr>
              <a:t>factor loading</a:t>
            </a:r>
            <a:r>
              <a:rPr lang="en-US" sz="2700" dirty="0">
                <a:solidFill>
                  <a:schemeClr val="bg2">
                    <a:lumMod val="10000"/>
                  </a:schemeClr>
                </a:solidFill>
                <a:latin typeface="Arial" panose="020B0604020202020204" pitchFamily="34" charset="0"/>
                <a:cs typeface="Arial" panose="020B0604020202020204" pitchFamily="34" charset="0"/>
              </a:rPr>
              <a:t>. The factor loading can be thought of as the Pearson correlation between a factor and a variable. The squared factor loading is a measure of the substantive importance of a particular variable to a factor. </a:t>
            </a:r>
          </a:p>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The </a:t>
            </a:r>
            <a:r>
              <a:rPr lang="en-US" sz="2700" dirty="0">
                <a:solidFill>
                  <a:schemeClr val="bg2">
                    <a:lumMod val="10000"/>
                  </a:schemeClr>
                </a:solidFill>
                <a:latin typeface="Arial" panose="020B0604020202020204" pitchFamily="34" charset="0"/>
                <a:cs typeface="Arial" panose="020B0604020202020204" pitchFamily="34" charset="0"/>
              </a:rPr>
              <a:t>factor loading tells us about the relative contribution that a variable makes to factor. </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6211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2451217" cy="777025"/>
          </a:xfrm>
        </p:spPr>
        <p:txBody>
          <a:bodyPr>
            <a:noAutofit/>
          </a:bodyPr>
          <a:lstStyle/>
          <a:p>
            <a:r>
              <a:rPr lang="en-US" sz="3700" b="1" dirty="0" smtClean="0">
                <a:latin typeface="Arial" panose="020B0604020202020204" pitchFamily="34" charset="0"/>
                <a:cs typeface="Arial" panose="020B0604020202020204" pitchFamily="34" charset="0"/>
              </a:rPr>
              <a:t>Factor </a:t>
            </a:r>
            <a:r>
              <a:rPr lang="en-US" sz="3700" b="1" dirty="0">
                <a:latin typeface="Arial" panose="020B0604020202020204" pitchFamily="34" charset="0"/>
                <a:cs typeface="Arial" panose="020B0604020202020204" pitchFamily="34" charset="0"/>
              </a:rPr>
              <a:t>loading matrix</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Picture 2" descr="Exploratory Factor Analysis with Varimax rotation results | Download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847" y="277586"/>
            <a:ext cx="5230316" cy="643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535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2050" name="Picture 2" descr="https://www.qualtrics.com/m/assets/wp-content/uploads/2018/07/Factor-analysis-tabl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929" y="1071132"/>
            <a:ext cx="9277350"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027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Types </a:t>
            </a:r>
            <a:r>
              <a:rPr lang="fr-FR" sz="3700" b="1" dirty="0">
                <a:latin typeface="Arial" panose="020B0604020202020204" pitchFamily="34" charset="0"/>
                <a:cs typeface="Arial" panose="020B0604020202020204" pitchFamily="34" charset="0"/>
              </a:rPr>
              <a:t>of factor analysis</a:t>
            </a:r>
            <a:r>
              <a:rPr lang="fr-FR" b="1" dirty="0"/>
              <a:t/>
            </a:r>
            <a:br>
              <a:rPr lang="fr-FR" b="1" dirty="0"/>
            </a:br>
            <a:r>
              <a:rPr lang="fr-FR" sz="4000" dirty="0"/>
              <a:t/>
            </a:r>
            <a:br>
              <a:rPr lang="fr-FR" sz="4000" dirty="0"/>
            </a:b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algn="just">
              <a:spcBef>
                <a:spcPts val="0"/>
              </a:spcBef>
            </a:pPr>
            <a:r>
              <a:rPr lang="en-US" sz="2600" dirty="0">
                <a:solidFill>
                  <a:schemeClr val="bg2">
                    <a:lumMod val="10000"/>
                  </a:schemeClr>
                </a:solidFill>
                <a:latin typeface="Arial" panose="020B0604020202020204" pitchFamily="34" charset="0"/>
                <a:cs typeface="Arial" panose="020B0604020202020204" pitchFamily="34" charset="0"/>
              </a:rPr>
              <a:t>	</a:t>
            </a:r>
            <a:r>
              <a:rPr lang="en-US" sz="2600" dirty="0" smtClean="0">
                <a:solidFill>
                  <a:schemeClr val="bg2">
                    <a:lumMod val="10000"/>
                  </a:schemeClr>
                </a:solidFill>
                <a:latin typeface="Arial" panose="020B0604020202020204" pitchFamily="34" charset="0"/>
                <a:cs typeface="Arial" panose="020B0604020202020204" pitchFamily="34" charset="0"/>
              </a:rPr>
              <a:t>There </a:t>
            </a:r>
            <a:r>
              <a:rPr lang="en-US" sz="2600" dirty="0">
                <a:solidFill>
                  <a:schemeClr val="bg2">
                    <a:lumMod val="10000"/>
                  </a:schemeClr>
                </a:solidFill>
                <a:latin typeface="Arial" panose="020B0604020202020204" pitchFamily="34" charset="0"/>
                <a:cs typeface="Arial" panose="020B0604020202020204" pitchFamily="34" charset="0"/>
              </a:rPr>
              <a:t>are two basic forms of factor analysis, exploratory and confirmatory. </a:t>
            </a:r>
          </a:p>
          <a:p>
            <a:pPr algn="just">
              <a:spcBef>
                <a:spcPts val="0"/>
              </a:spcBef>
            </a:pPr>
            <a:r>
              <a:rPr lang="en-US" sz="2600" dirty="0" smtClean="0">
                <a:solidFill>
                  <a:schemeClr val="bg2">
                    <a:lumMod val="10000"/>
                  </a:schemeClr>
                </a:solidFill>
                <a:latin typeface="Arial" panose="020B0604020202020204" pitchFamily="34" charset="0"/>
                <a:cs typeface="Arial" panose="020B0604020202020204" pitchFamily="34" charset="0"/>
              </a:rPr>
              <a:t>	In </a:t>
            </a:r>
            <a:r>
              <a:rPr lang="en-US" sz="2600" b="1" dirty="0" smtClean="0">
                <a:solidFill>
                  <a:schemeClr val="bg2">
                    <a:lumMod val="10000"/>
                  </a:schemeClr>
                </a:solidFill>
                <a:latin typeface="Arial" panose="020B0604020202020204" pitchFamily="34" charset="0"/>
                <a:cs typeface="Arial" panose="020B0604020202020204" pitchFamily="34" charset="0"/>
              </a:rPr>
              <a:t>confirmatory </a:t>
            </a:r>
            <a:r>
              <a:rPr lang="en-US" sz="2600" b="1" dirty="0">
                <a:solidFill>
                  <a:schemeClr val="bg2">
                    <a:lumMod val="10000"/>
                  </a:schemeClr>
                </a:solidFill>
                <a:latin typeface="Arial" panose="020B0604020202020204" pitchFamily="34" charset="0"/>
                <a:cs typeface="Arial" panose="020B0604020202020204" pitchFamily="34" charset="0"/>
              </a:rPr>
              <a:t>factor </a:t>
            </a:r>
            <a:r>
              <a:rPr lang="en-US" sz="2600" b="1" dirty="0" smtClean="0">
                <a:solidFill>
                  <a:schemeClr val="bg2">
                    <a:lumMod val="10000"/>
                  </a:schemeClr>
                </a:solidFill>
                <a:latin typeface="Arial" panose="020B0604020202020204" pitchFamily="34" charset="0"/>
                <a:cs typeface="Arial" panose="020B0604020202020204" pitchFamily="34" charset="0"/>
              </a:rPr>
              <a:t>analysis </a:t>
            </a:r>
            <a:r>
              <a:rPr lang="en-US" sz="2600" dirty="0">
                <a:solidFill>
                  <a:schemeClr val="bg2">
                    <a:lumMod val="10000"/>
                  </a:schemeClr>
                </a:solidFill>
                <a:latin typeface="Arial" panose="020B0604020202020204" pitchFamily="34" charset="0"/>
                <a:cs typeface="Arial" panose="020B0604020202020204" pitchFamily="34" charset="0"/>
              </a:rPr>
              <a:t>we want </a:t>
            </a:r>
            <a:r>
              <a:rPr lang="en-US" sz="2600" dirty="0">
                <a:solidFill>
                  <a:schemeClr val="bg2">
                    <a:lumMod val="10000"/>
                  </a:schemeClr>
                </a:solidFill>
                <a:latin typeface="Arial" panose="020B0604020202020204" pitchFamily="34" charset="0"/>
                <a:cs typeface="Arial" panose="020B0604020202020204" pitchFamily="34" charset="0"/>
              </a:rPr>
              <a:t>to test specific hypothesis about the structure or the number of dimensions underlying a set of </a:t>
            </a:r>
            <a:r>
              <a:rPr lang="en-US" sz="2600" dirty="0">
                <a:solidFill>
                  <a:schemeClr val="bg2">
                    <a:lumMod val="10000"/>
                  </a:schemeClr>
                </a:solidFill>
                <a:latin typeface="Arial" panose="020B0604020202020204" pitchFamily="34" charset="0"/>
                <a:cs typeface="Arial" panose="020B0604020202020204" pitchFamily="34" charset="0"/>
              </a:rPr>
              <a:t>variables. </a:t>
            </a:r>
            <a:r>
              <a:rPr lang="en-US" sz="2600" dirty="0">
                <a:solidFill>
                  <a:schemeClr val="bg2">
                    <a:lumMod val="10000"/>
                  </a:schemeClr>
                </a:solidFill>
                <a:latin typeface="Arial" panose="020B0604020202020204" pitchFamily="34" charset="0"/>
                <a:cs typeface="Arial" panose="020B0604020202020204" pitchFamily="34" charset="0"/>
              </a:rPr>
              <a:t>Factor analysis will confirm </a:t>
            </a:r>
            <a:r>
              <a:rPr lang="en-US" sz="2600" dirty="0">
                <a:solidFill>
                  <a:schemeClr val="bg2">
                    <a:lumMod val="10000"/>
                  </a:schemeClr>
                </a:solidFill>
                <a:latin typeface="Arial" panose="020B0604020202020204" pitchFamily="34" charset="0"/>
                <a:cs typeface="Arial" panose="020B0604020202020204" pitchFamily="34" charset="0"/>
              </a:rPr>
              <a:t>or </a:t>
            </a:r>
            <a:r>
              <a:rPr lang="en-US" sz="2600" dirty="0">
                <a:solidFill>
                  <a:schemeClr val="bg2">
                    <a:lumMod val="10000"/>
                  </a:schemeClr>
                </a:solidFill>
                <a:latin typeface="Arial" panose="020B0604020202020204" pitchFamily="34" charset="0"/>
                <a:cs typeface="Arial" panose="020B0604020202020204" pitchFamily="34" charset="0"/>
              </a:rPr>
              <a:t>not </a:t>
            </a:r>
            <a:r>
              <a:rPr lang="en-US" sz="2600" dirty="0">
                <a:solidFill>
                  <a:schemeClr val="bg2">
                    <a:lumMod val="10000"/>
                  </a:schemeClr>
                </a:solidFill>
                <a:latin typeface="Arial" panose="020B0604020202020204" pitchFamily="34" charset="0"/>
                <a:cs typeface="Arial" panose="020B0604020202020204" pitchFamily="34" charset="0"/>
              </a:rPr>
              <a:t>the existence of the </a:t>
            </a:r>
            <a:r>
              <a:rPr lang="en-US" sz="2600" dirty="0">
                <a:solidFill>
                  <a:schemeClr val="bg2">
                    <a:lumMod val="10000"/>
                  </a:schemeClr>
                </a:solidFill>
                <a:latin typeface="Arial" panose="020B0604020202020204" pitchFamily="34" charset="0"/>
                <a:cs typeface="Arial" panose="020B0604020202020204" pitchFamily="34" charset="0"/>
              </a:rPr>
              <a:t>latent </a:t>
            </a:r>
            <a:r>
              <a:rPr lang="en-US" sz="2600" dirty="0">
                <a:solidFill>
                  <a:schemeClr val="bg2">
                    <a:lumMod val="10000"/>
                  </a:schemeClr>
                </a:solidFill>
                <a:latin typeface="Arial" panose="020B0604020202020204" pitchFamily="34" charset="0"/>
                <a:cs typeface="Arial" panose="020B0604020202020204" pitchFamily="34" charset="0"/>
              </a:rPr>
              <a:t>variables.</a:t>
            </a:r>
            <a:endParaRPr lang="en-US" sz="26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r>
              <a:rPr lang="en-US" sz="2600" dirty="0" smtClean="0">
                <a:solidFill>
                  <a:schemeClr val="bg2">
                    <a:lumMod val="10000"/>
                  </a:schemeClr>
                </a:solidFill>
                <a:latin typeface="Arial" panose="020B0604020202020204" pitchFamily="34" charset="0"/>
                <a:cs typeface="Arial" panose="020B0604020202020204" pitchFamily="34" charset="0"/>
              </a:rPr>
              <a:t>	</a:t>
            </a:r>
            <a:r>
              <a:rPr lang="en-US" sz="2600" b="1" dirty="0" smtClean="0">
                <a:solidFill>
                  <a:schemeClr val="bg2">
                    <a:lumMod val="10000"/>
                  </a:schemeClr>
                </a:solidFill>
                <a:latin typeface="Arial" panose="020B0604020202020204" pitchFamily="34" charset="0"/>
                <a:cs typeface="Arial" panose="020B0604020202020204" pitchFamily="34" charset="0"/>
              </a:rPr>
              <a:t>Exploratory </a:t>
            </a:r>
            <a:r>
              <a:rPr lang="en-US" sz="2600" b="1" dirty="0">
                <a:solidFill>
                  <a:schemeClr val="bg2">
                    <a:lumMod val="10000"/>
                  </a:schemeClr>
                </a:solidFill>
                <a:latin typeface="Arial" panose="020B0604020202020204" pitchFamily="34" charset="0"/>
                <a:cs typeface="Arial" panose="020B0604020202020204" pitchFamily="34" charset="0"/>
              </a:rPr>
              <a:t>factor analysis </a:t>
            </a:r>
            <a:r>
              <a:rPr lang="en-US" sz="2600" dirty="0">
                <a:solidFill>
                  <a:schemeClr val="bg2">
                    <a:lumMod val="10000"/>
                  </a:schemeClr>
                </a:solidFill>
                <a:latin typeface="Arial" panose="020B0604020202020204" pitchFamily="34" charset="0"/>
                <a:cs typeface="Arial" panose="020B0604020202020204" pitchFamily="34" charset="0"/>
              </a:rPr>
              <a:t>is undertaken </a:t>
            </a:r>
            <a:r>
              <a:rPr lang="en-US" sz="2600" dirty="0" smtClean="0">
                <a:solidFill>
                  <a:schemeClr val="bg2">
                    <a:lumMod val="10000"/>
                  </a:schemeClr>
                </a:solidFill>
                <a:latin typeface="Arial" panose="020B0604020202020204" pitchFamily="34" charset="0"/>
                <a:cs typeface="Arial" panose="020B0604020202020204" pitchFamily="34" charset="0"/>
              </a:rPr>
              <a:t>when we</a:t>
            </a:r>
            <a:r>
              <a:rPr lang="ru-RU" sz="2600" dirty="0" smtClean="0">
                <a:solidFill>
                  <a:schemeClr val="bg2">
                    <a:lumMod val="10000"/>
                  </a:schemeClr>
                </a:solidFill>
                <a:latin typeface="Arial" panose="020B0604020202020204" pitchFamily="34" charset="0"/>
                <a:cs typeface="Arial" panose="020B0604020202020204" pitchFamily="34" charset="0"/>
              </a:rPr>
              <a:t> </a:t>
            </a:r>
            <a:r>
              <a:rPr lang="en-US" sz="2600" dirty="0">
                <a:solidFill>
                  <a:schemeClr val="bg2">
                    <a:lumMod val="10000"/>
                  </a:schemeClr>
                </a:solidFill>
                <a:latin typeface="Arial" panose="020B0604020202020204" pitchFamily="34" charset="0"/>
                <a:cs typeface="Arial" panose="020B0604020202020204" pitchFamily="34" charset="0"/>
              </a:rPr>
              <a:t>do </a:t>
            </a:r>
            <a:r>
              <a:rPr lang="en-US" sz="2600" dirty="0">
                <a:solidFill>
                  <a:schemeClr val="bg2">
                    <a:lumMod val="10000"/>
                  </a:schemeClr>
                </a:solidFill>
                <a:latin typeface="Arial" panose="020B0604020202020204" pitchFamily="34" charset="0"/>
                <a:cs typeface="Arial" panose="020B0604020202020204" pitchFamily="34" charset="0"/>
              </a:rPr>
              <a:t>not have a pre-defined idea of the structure or how many dimensions are in a set of variables</a:t>
            </a:r>
            <a:r>
              <a:rPr lang="en-US" sz="2600" dirty="0">
                <a:solidFill>
                  <a:schemeClr val="bg2">
                    <a:lumMod val="10000"/>
                  </a:schemeClr>
                </a:solidFill>
                <a:latin typeface="Arial" panose="020B0604020202020204" pitchFamily="34" charset="0"/>
                <a:cs typeface="Arial" panose="020B0604020202020204" pitchFamily="34" charset="0"/>
              </a:rPr>
              <a:t>. It’s </a:t>
            </a:r>
            <a:r>
              <a:rPr lang="en-US" sz="2600" dirty="0">
                <a:solidFill>
                  <a:schemeClr val="bg2">
                    <a:lumMod val="10000"/>
                  </a:schemeClr>
                </a:solidFill>
                <a:latin typeface="Arial" panose="020B0604020202020204" pitchFamily="34" charset="0"/>
                <a:cs typeface="Arial" panose="020B0604020202020204" pitchFamily="34" charset="0"/>
              </a:rPr>
              <a:t>an investigatory process that helps researchers understand whether associations exist </a:t>
            </a:r>
            <a:r>
              <a:rPr lang="en-US" sz="2600" dirty="0">
                <a:solidFill>
                  <a:schemeClr val="bg2">
                    <a:lumMod val="10000"/>
                  </a:schemeClr>
                </a:solidFill>
                <a:latin typeface="Arial" panose="020B0604020202020204" pitchFamily="34" charset="0"/>
                <a:cs typeface="Arial" panose="020B0604020202020204" pitchFamily="34" charset="0"/>
              </a:rPr>
              <a:t>between the initial variables, and if so, where they lie and how they are grouped</a:t>
            </a:r>
            <a:r>
              <a:rPr lang="en-US" sz="2600" dirty="0" smtClean="0">
                <a:solidFill>
                  <a:schemeClr val="bg2">
                    <a:lumMod val="10000"/>
                  </a:schemeClr>
                </a:solidFill>
                <a:latin typeface="Arial" panose="020B0604020202020204" pitchFamily="34" charset="0"/>
                <a:cs typeface="Arial" panose="020B0604020202020204" pitchFamily="34" charset="0"/>
              </a:rPr>
              <a:t>.</a:t>
            </a:r>
            <a:endParaRPr lang="ru-RU" sz="2600" dirty="0" smtClean="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677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407" y="1311510"/>
            <a:ext cx="10283650" cy="5064621"/>
          </a:xfrm>
          <a:prstGeom prst="rect">
            <a:avLst/>
          </a:prstGeom>
        </p:spPr>
      </p:pic>
    </p:spTree>
    <p:extLst>
      <p:ext uri="{BB962C8B-B14F-4D97-AF65-F5344CB8AC3E}">
        <p14:creationId xmlns:p14="http://schemas.microsoft.com/office/powerpoint/2010/main" val="1958501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Factor </a:t>
            </a:r>
            <a:r>
              <a:rPr lang="en-US" sz="3700" b="1" dirty="0">
                <a:latin typeface="Arial" panose="020B0604020202020204" pitchFamily="34" charset="0"/>
                <a:cs typeface="Arial" panose="020B0604020202020204" pitchFamily="34" charset="0"/>
              </a:rPr>
              <a:t>equation</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82296"/>
            <a:r>
              <a:rPr lang="en-US" sz="2800" dirty="0" smtClean="0">
                <a:solidFill>
                  <a:schemeClr val="bg2">
                    <a:lumMod val="10000"/>
                  </a:schemeClr>
                </a:solidFill>
                <a:latin typeface="Arial" panose="020B0604020202020204" pitchFamily="34" charset="0"/>
                <a:cs typeface="Arial" panose="020B0604020202020204" pitchFamily="34" charset="0"/>
              </a:rPr>
              <a:t>	</a:t>
            </a:r>
            <a:r>
              <a:rPr lang="en-US" sz="2800" dirty="0" err="1">
                <a:solidFill>
                  <a:schemeClr val="bg2">
                    <a:lumMod val="10000"/>
                  </a:schemeClr>
                </a:solidFill>
                <a:latin typeface="Arial" panose="020B0604020202020204" pitchFamily="34" charset="0"/>
                <a:cs typeface="Arial" panose="020B0604020202020204" pitchFamily="34" charset="0"/>
              </a:rPr>
              <a:t>Factor</a:t>
            </a:r>
            <a:r>
              <a:rPr lang="en-US" sz="2800" baseline="-25000" dirty="0" err="1">
                <a:solidFill>
                  <a:schemeClr val="bg2">
                    <a:lumMod val="10000"/>
                  </a:schemeClr>
                </a:solidFill>
                <a:latin typeface="Arial" panose="020B0604020202020204" pitchFamily="34" charset="0"/>
                <a:cs typeface="Arial" panose="020B0604020202020204" pitchFamily="34" charset="0"/>
              </a:rPr>
              <a:t>i</a:t>
            </a:r>
            <a:r>
              <a:rPr lang="en-US" sz="2800" dirty="0">
                <a:solidFill>
                  <a:schemeClr val="bg2">
                    <a:lumMod val="10000"/>
                  </a:schemeClr>
                </a:solidFill>
                <a:latin typeface="Arial" panose="020B0604020202020204" pitchFamily="34" charset="0"/>
                <a:cs typeface="Arial" panose="020B0604020202020204" pitchFamily="34" charset="0"/>
              </a:rPr>
              <a:t> = b</a:t>
            </a:r>
            <a:r>
              <a:rPr lang="en-US" sz="2800" baseline="-25000" dirty="0">
                <a:solidFill>
                  <a:schemeClr val="bg2">
                    <a:lumMod val="10000"/>
                  </a:schemeClr>
                </a:solidFill>
                <a:latin typeface="Arial" pitchFamily="34" charset="0"/>
                <a:cs typeface="Arial" pitchFamily="34" charset="0"/>
              </a:rPr>
              <a:t>1</a:t>
            </a:r>
            <a:r>
              <a:rPr lang="en-US" sz="2800" dirty="0">
                <a:solidFill>
                  <a:schemeClr val="bg2">
                    <a:lumMod val="10000"/>
                  </a:schemeClr>
                </a:solidFill>
                <a:latin typeface="Arial" panose="020B0604020202020204" pitchFamily="34" charset="0"/>
                <a:cs typeface="Arial" panose="020B0604020202020204" pitchFamily="34" charset="0"/>
              </a:rPr>
              <a:t>*Variable</a:t>
            </a:r>
            <a:r>
              <a:rPr lang="en-US" sz="2800" baseline="-25000" dirty="0">
                <a:solidFill>
                  <a:schemeClr val="bg2">
                    <a:lumMod val="10000"/>
                  </a:schemeClr>
                </a:solidFill>
                <a:latin typeface="Arial" pitchFamily="34" charset="0"/>
                <a:cs typeface="Arial" pitchFamily="34" charset="0"/>
              </a:rPr>
              <a:t>1</a:t>
            </a:r>
            <a:r>
              <a:rPr lang="en-US" sz="2800" dirty="0">
                <a:solidFill>
                  <a:schemeClr val="bg2">
                    <a:lumMod val="10000"/>
                  </a:schemeClr>
                </a:solidFill>
                <a:latin typeface="Arial" panose="020B0604020202020204" pitchFamily="34" charset="0"/>
                <a:cs typeface="Arial" panose="020B0604020202020204" pitchFamily="34" charset="0"/>
              </a:rPr>
              <a:t> + </a:t>
            </a:r>
            <a:r>
              <a:rPr lang="en-US" sz="2800" dirty="0" err="1">
                <a:solidFill>
                  <a:schemeClr val="bg2">
                    <a:lumMod val="10000"/>
                  </a:schemeClr>
                </a:solidFill>
                <a:latin typeface="Arial" panose="020B0604020202020204" pitchFamily="34" charset="0"/>
                <a:cs typeface="Arial" panose="020B0604020202020204" pitchFamily="34" charset="0"/>
              </a:rPr>
              <a:t>b</a:t>
            </a:r>
            <a:r>
              <a:rPr lang="en-US" sz="2800" baseline="-25000" dirty="0" err="1">
                <a:solidFill>
                  <a:schemeClr val="bg2">
                    <a:lumMod val="10000"/>
                  </a:schemeClr>
                </a:solidFill>
                <a:latin typeface="Arial" panose="020B0604020202020204" pitchFamily="34" charset="0"/>
                <a:cs typeface="Arial" panose="020B0604020202020204" pitchFamily="34" charset="0"/>
              </a:rPr>
              <a:t>n</a:t>
            </a:r>
            <a:r>
              <a:rPr lang="en-US" sz="2800" dirty="0">
                <a:solidFill>
                  <a:schemeClr val="bg2">
                    <a:lumMod val="10000"/>
                  </a:schemeClr>
                </a:solidFill>
                <a:latin typeface="Arial" panose="020B0604020202020204" pitchFamily="34" charset="0"/>
                <a:cs typeface="Arial" panose="020B0604020202020204" pitchFamily="34" charset="0"/>
              </a:rPr>
              <a:t>*</a:t>
            </a:r>
            <a:r>
              <a:rPr lang="en-US" sz="2800" dirty="0" err="1">
                <a:solidFill>
                  <a:schemeClr val="bg2">
                    <a:lumMod val="10000"/>
                  </a:schemeClr>
                </a:solidFill>
                <a:latin typeface="Arial" panose="020B0604020202020204" pitchFamily="34" charset="0"/>
                <a:cs typeface="Arial" panose="020B0604020202020204" pitchFamily="34" charset="0"/>
              </a:rPr>
              <a:t>Variable</a:t>
            </a:r>
            <a:r>
              <a:rPr lang="en-US" sz="2800" baseline="-25000" dirty="0" err="1">
                <a:solidFill>
                  <a:schemeClr val="bg2">
                    <a:lumMod val="10000"/>
                  </a:schemeClr>
                </a:solidFill>
                <a:latin typeface="Arial" panose="020B0604020202020204" pitchFamily="34" charset="0"/>
                <a:cs typeface="Arial" panose="020B0604020202020204" pitchFamily="34" charset="0"/>
              </a:rPr>
              <a:t>n</a:t>
            </a:r>
            <a:r>
              <a:rPr lang="en-US" sz="2800" dirty="0">
                <a:solidFill>
                  <a:schemeClr val="bg2">
                    <a:lumMod val="10000"/>
                  </a:schemeClr>
                </a:solidFill>
                <a:latin typeface="Arial" panose="020B0604020202020204" pitchFamily="34" charset="0"/>
                <a:cs typeface="Arial" panose="020B0604020202020204" pitchFamily="34" charset="0"/>
              </a:rPr>
              <a:t> +</a:t>
            </a:r>
            <a:r>
              <a:rPr lang="en-US" sz="2800" dirty="0" err="1">
                <a:solidFill>
                  <a:schemeClr val="bg2">
                    <a:lumMod val="10000"/>
                  </a:schemeClr>
                </a:solidFill>
                <a:latin typeface="Arial" panose="020B0604020202020204" pitchFamily="34" charset="0"/>
                <a:cs typeface="Arial" panose="020B0604020202020204" pitchFamily="34" charset="0"/>
              </a:rPr>
              <a:t>E</a:t>
            </a:r>
            <a:r>
              <a:rPr lang="en-US" sz="2800" baseline="-25000" dirty="0" err="1">
                <a:solidFill>
                  <a:schemeClr val="bg2">
                    <a:lumMod val="10000"/>
                  </a:schemeClr>
                </a:solidFill>
                <a:latin typeface="Arial" panose="020B0604020202020204" pitchFamily="34" charset="0"/>
                <a:cs typeface="Arial" panose="020B0604020202020204" pitchFamily="34" charset="0"/>
              </a:rPr>
              <a:t>i</a:t>
            </a:r>
            <a:endParaRPr lang="en-US" sz="2800" baseline="-25000" dirty="0">
              <a:solidFill>
                <a:schemeClr val="bg2">
                  <a:lumMod val="10000"/>
                </a:schemeClr>
              </a:solidFill>
              <a:latin typeface="Arial" panose="020B0604020202020204" pitchFamily="34" charset="0"/>
              <a:cs typeface="Arial" panose="020B0604020202020204" pitchFamily="34" charset="0"/>
            </a:endParaRPr>
          </a:p>
          <a:p>
            <a:pPr marL="82296"/>
            <a:r>
              <a:rPr lang="en-US" sz="2800" dirty="0" smtClean="0">
                <a:solidFill>
                  <a:schemeClr val="bg2">
                    <a:lumMod val="10000"/>
                  </a:schemeClr>
                </a:solidFill>
                <a:latin typeface="Arial" panose="020B0604020202020204" pitchFamily="34" charset="0"/>
                <a:cs typeface="Arial" panose="020B0604020202020204" pitchFamily="34" charset="0"/>
              </a:rPr>
              <a:t>	</a:t>
            </a:r>
            <a:r>
              <a:rPr lang="en-US" sz="2800" dirty="0" err="1" smtClean="0">
                <a:solidFill>
                  <a:schemeClr val="bg2">
                    <a:lumMod val="10000"/>
                  </a:schemeClr>
                </a:solidFill>
                <a:latin typeface="Arial" panose="020B0604020202020204" pitchFamily="34" charset="0"/>
                <a:cs typeface="Arial" panose="020B0604020202020204" pitchFamily="34" charset="0"/>
              </a:rPr>
              <a:t>b</a:t>
            </a:r>
            <a:r>
              <a:rPr lang="en-US" sz="2800" baseline="-25000" dirty="0" err="1" smtClean="0">
                <a:solidFill>
                  <a:schemeClr val="bg2">
                    <a:lumMod val="10000"/>
                  </a:schemeClr>
                </a:solidFill>
                <a:latin typeface="Arial" panose="020B0604020202020204" pitchFamily="34" charset="0"/>
                <a:cs typeface="Arial" panose="020B0604020202020204" pitchFamily="34" charset="0"/>
              </a:rPr>
              <a:t>n</a:t>
            </a:r>
            <a:r>
              <a:rPr lang="en-US" sz="28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 factor loading</a:t>
            </a:r>
          </a:p>
          <a:p>
            <a:pPr marL="82296"/>
            <a:endParaRPr lang="en-US" sz="2800" dirty="0">
              <a:solidFill>
                <a:schemeClr val="bg2">
                  <a:lumMod val="10000"/>
                </a:schemeClr>
              </a:solidFill>
              <a:latin typeface="Arial" panose="020B0604020202020204" pitchFamily="34" charset="0"/>
              <a:cs typeface="Arial" panose="020B0604020202020204" pitchFamily="34" charset="0"/>
            </a:endParaRPr>
          </a:p>
          <a:p>
            <a:pPr marL="82296"/>
            <a:r>
              <a:rPr lang="en-US" sz="2800" dirty="0">
                <a:solidFill>
                  <a:schemeClr val="bg2">
                    <a:lumMod val="10000"/>
                  </a:schemeClr>
                </a:solidFill>
                <a:latin typeface="Arial" panose="020B0604020202020204" pitchFamily="34" charset="0"/>
                <a:cs typeface="Arial" panose="020B0604020202020204" pitchFamily="34" charset="0"/>
              </a:rPr>
              <a:t>Sociability = 0,87*Talk1 + 0.96* Social Skills + 0,92* Interest + 0,00*Talk 2 + 0,10*Selfish + 0,09*Liar + E</a:t>
            </a: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2063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Factor </a:t>
            </a:r>
            <a:r>
              <a:rPr lang="en-US" sz="3700" b="1" dirty="0">
                <a:latin typeface="Arial" panose="020B0604020202020204" pitchFamily="34" charset="0"/>
                <a:cs typeface="Arial" panose="020B0604020202020204" pitchFamily="34" charset="0"/>
              </a:rPr>
              <a:t>rotation</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Factor rotation effectively rotates the factor axes such that variables are loaded maximally to only one factor. </a:t>
            </a:r>
          </a:p>
          <a:p>
            <a:pPr marL="82296"/>
            <a:endParaRPr lang="ru-RU" sz="1200" dirty="0">
              <a:solidFill>
                <a:schemeClr val="bg2">
                  <a:lumMod val="10000"/>
                </a:schemeClr>
              </a:solidFill>
              <a:latin typeface="Arial" panose="020B0604020202020204" pitchFamily="34" charset="0"/>
              <a:cs typeface="Arial" panose="020B0604020202020204" pitchFamily="34" charset="0"/>
            </a:endParaRPr>
          </a:p>
          <a:p>
            <a:pPr marL="82296" algn="just"/>
            <a:r>
              <a:rPr lang="en-US" sz="2700" dirty="0">
                <a:solidFill>
                  <a:schemeClr val="bg2">
                    <a:lumMod val="10000"/>
                  </a:schemeClr>
                </a:solidFill>
                <a:latin typeface="Arial" panose="020B0604020202020204" pitchFamily="34" charset="0"/>
                <a:cs typeface="Arial" panose="020B0604020202020204" pitchFamily="34" charset="0"/>
              </a:rPr>
              <a:t>Rotation may be:</a:t>
            </a:r>
          </a:p>
          <a:p>
            <a:pPr marL="457200" indent="-457200" algn="jus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orthogonal (factors are uncorrelated with one another) or</a:t>
            </a:r>
          </a:p>
          <a:p>
            <a:pPr marL="457200" indent="-457200" algn="jus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oblique (factors are allowed to correlate).  </a:t>
            </a:r>
            <a:endParaRPr lang="en-US" sz="2700" dirty="0" smtClean="0">
              <a:solidFill>
                <a:schemeClr val="bg2">
                  <a:lumMod val="10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1200" dirty="0">
              <a:solidFill>
                <a:schemeClr val="bg2">
                  <a:lumMod val="10000"/>
                </a:schemeClr>
              </a:solidFill>
              <a:latin typeface="Arial" panose="020B0604020202020204" pitchFamily="34" charset="0"/>
              <a:cs typeface="Arial" panose="020B0604020202020204" pitchFamily="34" charset="0"/>
            </a:endParaRPr>
          </a:p>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The </a:t>
            </a:r>
            <a:r>
              <a:rPr lang="en-US" sz="2700" dirty="0">
                <a:solidFill>
                  <a:schemeClr val="bg2">
                    <a:lumMod val="10000"/>
                  </a:schemeClr>
                </a:solidFill>
                <a:latin typeface="Arial" panose="020B0604020202020204" pitchFamily="34" charset="0"/>
                <a:cs typeface="Arial" panose="020B0604020202020204" pitchFamily="34" charset="0"/>
              </a:rPr>
              <a:t>choice of rotation is both empirically and theoretically driven. </a:t>
            </a:r>
          </a:p>
          <a:p>
            <a:pPr marL="82296"/>
            <a:endParaRPr lang="en-US" sz="2700" dirty="0">
              <a:solidFill>
                <a:schemeClr val="bg2">
                  <a:lumMod val="10000"/>
                </a:schemeClr>
              </a:solidFill>
              <a:latin typeface="Arial" panose="020B0604020202020204" pitchFamily="34" charset="0"/>
              <a:cs typeface="Arial" panose="020B0604020202020204" pitchFamily="34" charset="0"/>
            </a:endParaRPr>
          </a:p>
          <a:p>
            <a:pPr marL="82296"/>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0009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Method </a:t>
            </a:r>
            <a:r>
              <a:rPr lang="en-US" sz="3700" b="1" dirty="0">
                <a:latin typeface="Arial" panose="020B0604020202020204" pitchFamily="34" charset="0"/>
                <a:cs typeface="Arial" panose="020B0604020202020204" pitchFamily="34" charset="0"/>
              </a:rPr>
              <a:t>of orthogonal rotation: </a:t>
            </a:r>
            <a:r>
              <a:rPr lang="en-US" sz="3700" b="1" dirty="0" err="1">
                <a:latin typeface="Arial" panose="020B0604020202020204" pitchFamily="34" charset="0"/>
                <a:cs typeface="Arial" panose="020B0604020202020204" pitchFamily="34" charset="0"/>
              </a:rPr>
              <a:t>varimax</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82296" algn="just"/>
            <a:r>
              <a:rPr lang="en-US" sz="2800" dirty="0" smtClean="0">
                <a:solidFill>
                  <a:schemeClr val="bg2">
                    <a:lumMod val="10000"/>
                  </a:schemeClr>
                </a:solidFill>
                <a:latin typeface="Arial" panose="020B0604020202020204" pitchFamily="34" charset="0"/>
                <a:cs typeface="Arial" panose="020B0604020202020204" pitchFamily="34" charset="0"/>
              </a:rPr>
              <a:t>	</a:t>
            </a:r>
            <a:r>
              <a:rPr lang="en-US" sz="2800" b="1" dirty="0" err="1">
                <a:solidFill>
                  <a:schemeClr val="bg2">
                    <a:lumMod val="10000"/>
                  </a:schemeClr>
                </a:solidFill>
                <a:latin typeface="Arial" panose="020B0604020202020204" pitchFamily="34" charset="0"/>
                <a:cs typeface="Arial" panose="020B0604020202020204" pitchFamily="34" charset="0"/>
              </a:rPr>
              <a:t>Varimax</a:t>
            </a:r>
            <a:r>
              <a:rPr lang="en-US" sz="2800" dirty="0">
                <a:solidFill>
                  <a:schemeClr val="bg2">
                    <a:lumMod val="10000"/>
                  </a:schemeClr>
                </a:solidFill>
                <a:latin typeface="Arial" panose="020B0604020202020204" pitchFamily="34" charset="0"/>
                <a:cs typeface="Arial" panose="020B0604020202020204" pitchFamily="34" charset="0"/>
              </a:rPr>
              <a:t> attempts to maximize the dispersion of loadings within factors. Therefore, it tries to load a smaller number of variables highly onto each factor resulting in more interpretable clusters of factors.</a:t>
            </a:r>
          </a:p>
          <a:p>
            <a:pPr marL="82296" algn="just"/>
            <a:endParaRPr lang="en-US" sz="2800" dirty="0">
              <a:solidFill>
                <a:schemeClr val="bg2">
                  <a:lumMod val="10000"/>
                </a:schemeClr>
              </a:solidFill>
              <a:latin typeface="Arial" panose="020B0604020202020204" pitchFamily="34" charset="0"/>
              <a:cs typeface="Arial" panose="020B0604020202020204" pitchFamily="34" charset="0"/>
            </a:endParaRPr>
          </a:p>
          <a:p>
            <a:pPr marL="82296"/>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04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133314"/>
            <a:ext cx="11057955" cy="777025"/>
          </a:xfrm>
        </p:spPr>
        <p:txBody>
          <a:bodyPr>
            <a:noAutofit/>
          </a:bodyPr>
          <a:lstStyle/>
          <a:p>
            <a:r>
              <a:rPr lang="en-US" sz="3700" b="1" dirty="0" smtClean="0">
                <a:latin typeface="Arial" panose="020B0604020202020204" pitchFamily="34" charset="0"/>
                <a:cs typeface="Arial" panose="020B0604020202020204" pitchFamily="34" charset="0"/>
              </a:rPr>
              <a:t>Factor </a:t>
            </a:r>
            <a:r>
              <a:rPr lang="en-US" sz="3700" b="1" dirty="0">
                <a:latin typeface="Arial" panose="020B0604020202020204" pitchFamily="34" charset="0"/>
                <a:cs typeface="Arial" panose="020B0604020202020204" pitchFamily="34" charset="0"/>
              </a:rPr>
              <a:t>rotation</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
        <p:nvSpPr>
          <p:cNvPr id="8" name="Объект 2"/>
          <p:cNvSpPr txBox="1">
            <a:spLocks/>
          </p:cNvSpPr>
          <p:nvPr/>
        </p:nvSpPr>
        <p:spPr>
          <a:xfrm>
            <a:off x="2153951" y="6164943"/>
            <a:ext cx="3712456" cy="6930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indent="0">
              <a:buFont typeface="Arial" panose="020B0604020202020204" pitchFamily="34" charset="0"/>
              <a:buNone/>
            </a:pPr>
            <a:r>
              <a:rPr lang="en-US" dirty="0" smtClean="0">
                <a:latin typeface="Arial" panose="020B0604020202020204" pitchFamily="34" charset="0"/>
                <a:cs typeface="Arial" panose="020B0604020202020204" pitchFamily="34" charset="0"/>
              </a:rPr>
              <a:t>Orthogonal rotation</a:t>
            </a:r>
            <a:endParaRPr lang="ru-RU"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182426" y="1785764"/>
            <a:ext cx="7843390" cy="420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Объект 2"/>
          <p:cNvSpPr txBox="1">
            <a:spLocks/>
          </p:cNvSpPr>
          <p:nvPr/>
        </p:nvSpPr>
        <p:spPr>
          <a:xfrm>
            <a:off x="6544316" y="6157687"/>
            <a:ext cx="3712456" cy="693057"/>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Font typeface="Wingdings 2"/>
              <a:buNone/>
            </a:pPr>
            <a:r>
              <a:rPr lang="en-US" sz="2800" dirty="0" smtClean="0">
                <a:latin typeface="Arial" panose="020B0604020202020204" pitchFamily="34" charset="0"/>
                <a:cs typeface="Arial" panose="020B0604020202020204" pitchFamily="34" charset="0"/>
              </a:rPr>
              <a:t>Oblique rotation</a:t>
            </a:r>
            <a:endParaRPr lang="ru-RU"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828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02855"/>
            <a:ext cx="11057955" cy="777025"/>
          </a:xfrm>
        </p:spPr>
        <p:txBody>
          <a:bodyPr>
            <a:noAutofit/>
          </a:bodyPr>
          <a:lstStyle/>
          <a:p>
            <a:r>
              <a:rPr lang="en-US" sz="3700" b="1" dirty="0" smtClean="0">
                <a:latin typeface="Arial" panose="020B0604020202020204" pitchFamily="34" charset="0"/>
                <a:cs typeface="Arial" panose="020B0604020202020204" pitchFamily="34" charset="0"/>
              </a:rPr>
              <a:t>Measure </a:t>
            </a:r>
            <a:r>
              <a:rPr lang="en-US" sz="3700" b="1" dirty="0">
                <a:latin typeface="Arial" panose="020B0604020202020204" pitchFamily="34" charset="0"/>
                <a:cs typeface="Arial" panose="020B0604020202020204" pitchFamily="34" charset="0"/>
              </a:rPr>
              <a:t>of sampling adequacy</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27934"/>
            <a:ext cx="10792842" cy="3848315"/>
          </a:xfrm>
        </p:spPr>
        <p:txBody>
          <a:bodyPr numCol="1"/>
          <a:lstStyle/>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The </a:t>
            </a:r>
            <a:r>
              <a:rPr lang="en-US" sz="2700" dirty="0">
                <a:solidFill>
                  <a:schemeClr val="bg2">
                    <a:lumMod val="10000"/>
                  </a:schemeClr>
                </a:solidFill>
                <a:latin typeface="Arial" panose="020B0604020202020204" pitchFamily="34" charset="0"/>
                <a:cs typeface="Arial" panose="020B0604020202020204" pitchFamily="34" charset="0"/>
              </a:rPr>
              <a:t>Kaiser-Meyer-</a:t>
            </a:r>
            <a:r>
              <a:rPr lang="en-US" sz="2700" dirty="0" err="1">
                <a:solidFill>
                  <a:schemeClr val="bg2">
                    <a:lumMod val="10000"/>
                  </a:schemeClr>
                </a:solidFill>
                <a:latin typeface="Arial" panose="020B0604020202020204" pitchFamily="34" charset="0"/>
                <a:cs typeface="Arial" panose="020B0604020202020204" pitchFamily="34" charset="0"/>
              </a:rPr>
              <a:t>Olkin</a:t>
            </a:r>
            <a:r>
              <a:rPr lang="en-US" sz="2700" dirty="0">
                <a:solidFill>
                  <a:schemeClr val="bg2">
                    <a:lumMod val="10000"/>
                  </a:schemeClr>
                </a:solidFill>
                <a:latin typeface="Arial" panose="020B0604020202020204" pitchFamily="34" charset="0"/>
                <a:cs typeface="Arial" panose="020B0604020202020204" pitchFamily="34" charset="0"/>
              </a:rPr>
              <a:t> Measure of Sampling Adequacy </a:t>
            </a:r>
            <a:r>
              <a:rPr lang="en-US" sz="2700" dirty="0" smtClean="0">
                <a:solidFill>
                  <a:schemeClr val="bg2">
                    <a:lumMod val="10000"/>
                  </a:schemeClr>
                </a:solidFill>
                <a:latin typeface="Arial" panose="020B0604020202020204" pitchFamily="34" charset="0"/>
                <a:cs typeface="Arial" panose="020B0604020202020204" pitchFamily="34" charset="0"/>
              </a:rPr>
              <a:t>is </a:t>
            </a:r>
            <a:r>
              <a:rPr lang="en-US" sz="2700" dirty="0">
                <a:solidFill>
                  <a:schemeClr val="bg2">
                    <a:lumMod val="10000"/>
                  </a:schemeClr>
                </a:solidFill>
                <a:latin typeface="Arial" panose="020B0604020202020204" pitchFamily="34" charset="0"/>
                <a:cs typeface="Arial" panose="020B0604020202020204" pitchFamily="34" charset="0"/>
              </a:rPr>
              <a:t>a measure of the proportion of variance among variables that might be common variance. </a:t>
            </a:r>
          </a:p>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The </a:t>
            </a:r>
            <a:r>
              <a:rPr lang="en-US" sz="2700" dirty="0">
                <a:solidFill>
                  <a:schemeClr val="bg2">
                    <a:lumMod val="10000"/>
                  </a:schemeClr>
                </a:solidFill>
                <a:latin typeface="Arial" panose="020B0604020202020204" pitchFamily="34" charset="0"/>
                <a:cs typeface="Arial" panose="020B0604020202020204" pitchFamily="34" charset="0"/>
              </a:rPr>
              <a:t>value of the indicator varies from 0 </a:t>
            </a:r>
            <a:r>
              <a:rPr lang="en-US" sz="2700" dirty="0" smtClean="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factor analysis is likely to be inappropriate</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to 1 </a:t>
            </a:r>
            <a:r>
              <a:rPr lang="en-US" sz="2700" dirty="0" smtClean="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factor analysis should yield distinct and reliable factors</a:t>
            </a:r>
            <a:r>
              <a:rPr lang="en-US" sz="2700" dirty="0" smtClean="0">
                <a:solidFill>
                  <a:schemeClr val="bg2">
                    <a:lumMod val="10000"/>
                  </a:schemeClr>
                </a:solidFill>
                <a:latin typeface="Arial" panose="020B0604020202020204" pitchFamily="34" charset="0"/>
                <a:cs typeface="Arial" panose="020B0604020202020204" pitchFamily="34" charset="0"/>
              </a:rPr>
              <a:t>). </a:t>
            </a:r>
          </a:p>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The </a:t>
            </a:r>
            <a:r>
              <a:rPr lang="en-US" sz="2700" dirty="0">
                <a:solidFill>
                  <a:schemeClr val="bg2">
                    <a:lumMod val="10000"/>
                  </a:schemeClr>
                </a:solidFill>
                <a:latin typeface="Arial" panose="020B0604020202020204" pitchFamily="34" charset="0"/>
                <a:cs typeface="Arial" panose="020B0604020202020204" pitchFamily="34" charset="0"/>
              </a:rPr>
              <a:t>coefficient is calculated for a preliminary check of the feasibility of </a:t>
            </a:r>
            <a:r>
              <a:rPr lang="en-US" sz="2700" dirty="0" smtClean="0">
                <a:solidFill>
                  <a:schemeClr val="bg2">
                    <a:lumMod val="10000"/>
                  </a:schemeClr>
                </a:solidFill>
                <a:latin typeface="Arial" panose="020B0604020202020204" pitchFamily="34" charset="0"/>
                <a:cs typeface="Arial" panose="020B0604020202020204" pitchFamily="34" charset="0"/>
              </a:rPr>
              <a:t>factor </a:t>
            </a:r>
            <a:r>
              <a:rPr lang="en-US" sz="2700" dirty="0">
                <a:solidFill>
                  <a:schemeClr val="bg2">
                    <a:lumMod val="10000"/>
                  </a:schemeClr>
                </a:solidFill>
                <a:latin typeface="Arial" panose="020B0604020202020204" pitchFamily="34" charset="0"/>
                <a:cs typeface="Arial" panose="020B0604020202020204" pitchFamily="34" charset="0"/>
              </a:rPr>
              <a:t>analysis. </a:t>
            </a:r>
            <a:r>
              <a:rPr lang="en-US" sz="2700" dirty="0" smtClean="0">
                <a:solidFill>
                  <a:schemeClr val="bg2">
                    <a:lumMod val="10000"/>
                  </a:schemeClr>
                </a:solidFill>
                <a:latin typeface="Arial" panose="020B0604020202020204" pitchFamily="34" charset="0"/>
                <a:cs typeface="Arial" panose="020B0604020202020204" pitchFamily="34" charset="0"/>
              </a:rPr>
              <a:t>If </a:t>
            </a:r>
            <a:r>
              <a:rPr lang="en-US" sz="2700" dirty="0">
                <a:solidFill>
                  <a:schemeClr val="bg2">
                    <a:lumMod val="10000"/>
                  </a:schemeClr>
                </a:solidFill>
                <a:latin typeface="Arial" panose="020B0604020202020204" pitchFamily="34" charset="0"/>
                <a:cs typeface="Arial" panose="020B0604020202020204" pitchFamily="34" charset="0"/>
              </a:rPr>
              <a:t>the value of the coefficient is low, </a:t>
            </a:r>
            <a:r>
              <a:rPr lang="en-US" sz="2700" dirty="0" smtClean="0">
                <a:solidFill>
                  <a:schemeClr val="bg2">
                    <a:lumMod val="10000"/>
                  </a:schemeClr>
                </a:solidFill>
                <a:latin typeface="Arial" panose="020B0604020202020204" pitchFamily="34" charset="0"/>
                <a:cs typeface="Arial" panose="020B0604020202020204" pitchFamily="34" charset="0"/>
              </a:rPr>
              <a:t>we </a:t>
            </a:r>
            <a:r>
              <a:rPr lang="en-US" sz="2700" dirty="0">
                <a:solidFill>
                  <a:schemeClr val="bg2">
                    <a:lumMod val="10000"/>
                  </a:schemeClr>
                </a:solidFill>
                <a:latin typeface="Arial" panose="020B0604020202020204" pitchFamily="34" charset="0"/>
                <a:cs typeface="Arial" panose="020B0604020202020204" pitchFamily="34" charset="0"/>
              </a:rPr>
              <a:t>can try to change the composition of the variables or eliminate outliers to increase it.</a:t>
            </a:r>
            <a:r>
              <a:rPr lang="en-US" sz="2700" dirty="0" smtClean="0">
                <a:solidFill>
                  <a:schemeClr val="bg2">
                    <a:lumMod val="10000"/>
                  </a:schemeClr>
                </a:solidFill>
                <a:latin typeface="Arial" panose="020B0604020202020204" pitchFamily="34" charset="0"/>
                <a:cs typeface="Arial" panose="020B0604020202020204" pitchFamily="34" charset="0"/>
              </a:rPr>
              <a:t>	</a:t>
            </a:r>
          </a:p>
          <a:p>
            <a:pPr marL="82296" algn="just"/>
            <a:endParaRPr lang="en-US" sz="2700" dirty="0">
              <a:solidFill>
                <a:schemeClr val="bg2">
                  <a:lumMod val="10000"/>
                </a:schemeClr>
              </a:solidFill>
              <a:latin typeface="Arial" panose="020B0604020202020204" pitchFamily="34" charset="0"/>
              <a:cs typeface="Arial" panose="020B0604020202020204" pitchFamily="34" charset="0"/>
            </a:endParaRPr>
          </a:p>
          <a:p>
            <a:pPr marL="82296" algn="just"/>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384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KMO</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82296" algn="just"/>
            <a:r>
              <a:rPr lang="en-US" sz="2700" dirty="0" smtClean="0">
                <a:solidFill>
                  <a:schemeClr val="bg2">
                    <a:lumMod val="10000"/>
                  </a:schemeClr>
                </a:solidFill>
                <a:latin typeface="Arial" panose="020B0604020202020204" pitchFamily="34" charset="0"/>
                <a:cs typeface="Arial" panose="020B0604020202020204" pitchFamily="34" charset="0"/>
              </a:rPr>
              <a:t>	</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
        <p:nvSpPr>
          <p:cNvPr id="7" name="Текст 4"/>
          <p:cNvSpPr txBox="1">
            <a:spLocks/>
          </p:cNvSpPr>
          <p:nvPr/>
        </p:nvSpPr>
        <p:spPr>
          <a:xfrm>
            <a:off x="741363" y="2826457"/>
            <a:ext cx="11039354" cy="1725165"/>
          </a:xfrm>
          <a:prstGeom prst="rect">
            <a:avLst/>
          </a:prstGeom>
        </p:spPr>
        <p:txBody>
          <a:bodyPr vert="horz" lIns="0" tIns="0" rIns="0" bIns="45720" numCol="1" spcCol="252000" rtlCol="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algn="just">
              <a:spcBef>
                <a:spcPts val="0"/>
              </a:spcBef>
            </a:pPr>
            <a:r>
              <a:rPr lang="en-US" sz="2200" dirty="0" smtClean="0">
                <a:solidFill>
                  <a:schemeClr val="bg2">
                    <a:lumMod val="10000"/>
                  </a:schemeClr>
                </a:solidFill>
              </a:rPr>
              <a:t>Where</a:t>
            </a:r>
            <a:r>
              <a:rPr lang="ru-RU" sz="2200" dirty="0" smtClean="0">
                <a:solidFill>
                  <a:schemeClr val="bg2">
                    <a:lumMod val="10000"/>
                  </a:schemeClr>
                </a:solidFill>
              </a:rPr>
              <a:t> </a:t>
            </a:r>
            <a:r>
              <a:rPr lang="en-US" sz="2200" dirty="0" err="1" smtClean="0">
                <a:solidFill>
                  <a:schemeClr val="bg2">
                    <a:lumMod val="10000"/>
                  </a:schemeClr>
                </a:solidFill>
              </a:rPr>
              <a:t>r</a:t>
            </a:r>
            <a:r>
              <a:rPr lang="en-US" sz="2200" baseline="-25000" dirty="0" err="1" smtClean="0">
                <a:solidFill>
                  <a:schemeClr val="bg2">
                    <a:lumMod val="10000"/>
                  </a:schemeClr>
                </a:solidFill>
              </a:rPr>
              <a:t>jk</a:t>
            </a:r>
            <a:r>
              <a:rPr lang="en-US" sz="2200" dirty="0" smtClean="0">
                <a:solidFill>
                  <a:schemeClr val="bg2">
                    <a:lumMod val="10000"/>
                  </a:schemeClr>
                </a:solidFill>
              </a:rPr>
              <a:t> is a pairwise </a:t>
            </a:r>
            <a:r>
              <a:rPr lang="en-US" sz="2200" dirty="0">
                <a:solidFill>
                  <a:schemeClr val="bg2">
                    <a:lumMod val="10000"/>
                  </a:schemeClr>
                </a:solidFill>
              </a:rPr>
              <a:t>correlation between </a:t>
            </a:r>
            <a:r>
              <a:rPr lang="en-US" sz="2200" dirty="0" smtClean="0">
                <a:solidFill>
                  <a:schemeClr val="bg2">
                    <a:lumMod val="10000"/>
                  </a:schemeClr>
                </a:solidFill>
              </a:rPr>
              <a:t>variables</a:t>
            </a:r>
            <a:r>
              <a:rPr lang="ru-RU" sz="2200" dirty="0" smtClean="0">
                <a:solidFill>
                  <a:schemeClr val="bg2">
                    <a:lumMod val="10000"/>
                  </a:schemeClr>
                </a:solidFill>
              </a:rPr>
              <a:t>, </a:t>
            </a:r>
            <a:r>
              <a:rPr lang="en-US" sz="2200" dirty="0" err="1" smtClean="0">
                <a:solidFill>
                  <a:schemeClr val="bg2">
                    <a:lumMod val="10000"/>
                  </a:schemeClr>
                </a:solidFill>
              </a:rPr>
              <a:t>p</a:t>
            </a:r>
            <a:r>
              <a:rPr lang="en-US" sz="2200" baseline="-25000" dirty="0" err="1" smtClean="0">
                <a:solidFill>
                  <a:schemeClr val="bg2">
                    <a:lumMod val="10000"/>
                  </a:schemeClr>
                </a:solidFill>
              </a:rPr>
              <a:t>jk</a:t>
            </a:r>
            <a:r>
              <a:rPr lang="en-US" sz="2200" dirty="0" smtClean="0">
                <a:solidFill>
                  <a:schemeClr val="bg2">
                    <a:lumMod val="10000"/>
                  </a:schemeClr>
                </a:solidFill>
              </a:rPr>
              <a:t> is a partial correlation</a:t>
            </a:r>
            <a:r>
              <a:rPr lang="ru-RU" sz="2200" dirty="0" smtClean="0">
                <a:solidFill>
                  <a:schemeClr val="bg2">
                    <a:lumMod val="10000"/>
                  </a:schemeClr>
                </a:solidFill>
              </a:rPr>
              <a:t>.</a:t>
            </a:r>
            <a:r>
              <a:rPr lang="en-US" sz="2200" dirty="0" smtClean="0">
                <a:solidFill>
                  <a:schemeClr val="bg2">
                    <a:lumMod val="10000"/>
                  </a:schemeClr>
                </a:solidFill>
              </a:rPr>
              <a:t> A </a:t>
            </a:r>
            <a:r>
              <a:rPr lang="en-US" sz="2200" dirty="0">
                <a:solidFill>
                  <a:schemeClr val="bg2">
                    <a:lumMod val="10000"/>
                  </a:schemeClr>
                </a:solidFill>
              </a:rPr>
              <a:t>value close to 0 indicates that the sum of the partial correlations is large compared to the sum of the pairwise correlations, indicating that correlations do not cluster across multiple variables, which is a problem for factor analysis. On the contrary, a value close to 1 indicates the suitability of the data for factor analysis.</a:t>
            </a:r>
            <a:endParaRPr lang="ru-RU" sz="2200" dirty="0" smtClean="0">
              <a:solidFill>
                <a:schemeClr val="bg2">
                  <a:lumMod val="10000"/>
                </a:schemeClr>
              </a:solidFill>
            </a:endParaRPr>
          </a:p>
          <a:p>
            <a:pPr marL="82296" algn="just">
              <a:spcBef>
                <a:spcPts val="0"/>
              </a:spcBef>
            </a:pPr>
            <a:endParaRPr lang="ru-RU" sz="4000" dirty="0" smtClean="0">
              <a:solidFill>
                <a:schemeClr val="bg2">
                  <a:lumMod val="10000"/>
                </a:schemeClr>
              </a:solidFill>
            </a:endParaRPr>
          </a:p>
          <a:p>
            <a:pPr marL="82296" algn="just">
              <a:spcBef>
                <a:spcPts val="0"/>
              </a:spcBef>
            </a:pPr>
            <a:endParaRPr lang="ru-RU" sz="4000" dirty="0">
              <a:solidFill>
                <a:schemeClr val="bg2">
                  <a:lumMod val="10000"/>
                </a:schemeClr>
              </a:solidFill>
            </a:endParaRPr>
          </a:p>
        </p:txBody>
      </p:sp>
      <p:pic>
        <p:nvPicPr>
          <p:cNvPr id="8" name="Picture 4" descr="Картинки по запросу kmo interpretation"/>
          <p:cNvPicPr>
            <a:picLocks noChangeAspect="1" noChangeArrowheads="1"/>
          </p:cNvPicPr>
          <p:nvPr/>
        </p:nvPicPr>
        <p:blipFill rotWithShape="1">
          <a:blip r:embed="rId2">
            <a:extLst>
              <a:ext uri="{28A0092B-C50C-407E-A947-70E740481C1C}">
                <a14:useLocalDpi xmlns:a14="http://schemas.microsoft.com/office/drawing/2010/main" val="0"/>
              </a:ext>
            </a:extLst>
          </a:blip>
          <a:srcRect t="4801" b="6399"/>
          <a:stretch/>
        </p:blipFill>
        <p:spPr bwMode="auto">
          <a:xfrm>
            <a:off x="4601029" y="4845972"/>
            <a:ext cx="3317725" cy="1812471"/>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5177" b="-1"/>
          <a:stretch/>
        </p:blipFill>
        <p:spPr>
          <a:xfrm>
            <a:off x="3459163" y="1180506"/>
            <a:ext cx="4679206" cy="1698920"/>
          </a:xfrm>
          <a:prstGeom prst="rect">
            <a:avLst/>
          </a:prstGeom>
        </p:spPr>
      </p:pic>
    </p:spTree>
    <p:extLst>
      <p:ext uri="{BB962C8B-B14F-4D97-AF65-F5344CB8AC3E}">
        <p14:creationId xmlns:p14="http://schemas.microsoft.com/office/powerpoint/2010/main" val="54679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Difficulties </a:t>
            </a:r>
            <a:r>
              <a:rPr lang="en-US" sz="3700" b="1" dirty="0">
                <a:latin typeface="Arial" panose="020B0604020202020204" pitchFamily="34" charset="0"/>
                <a:cs typeface="Arial" panose="020B0604020202020204" pitchFamily="34" charset="0"/>
              </a:rPr>
              <a:t>in conducting factor analysis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457200" indent="-457200" algn="just">
              <a:lnSpc>
                <a:spcPct val="120000"/>
              </a:lnSpc>
              <a:spcBef>
                <a:spcPts val="0"/>
              </a:spcBef>
              <a:buFont typeface="Arial" panose="020B0604020202020204" pitchFamily="34" charset="0"/>
              <a:buChar char="•"/>
              <a:defRPr/>
            </a:pPr>
            <a:r>
              <a:rPr lang="en-US" sz="2800" dirty="0" smtClean="0">
                <a:solidFill>
                  <a:schemeClr val="bg2">
                    <a:lumMod val="10000"/>
                  </a:schemeClr>
                </a:solidFill>
                <a:latin typeface="Arial" panose="020B0604020202020204" pitchFamily="34" charset="0"/>
                <a:cs typeface="Arial" panose="020B0604020202020204" pitchFamily="34" charset="0"/>
              </a:rPr>
              <a:t>Rational </a:t>
            </a:r>
            <a:r>
              <a:rPr lang="en-US" sz="2800" dirty="0">
                <a:solidFill>
                  <a:schemeClr val="bg2">
                    <a:lumMod val="10000"/>
                  </a:schemeClr>
                </a:solidFill>
                <a:latin typeface="Arial" panose="020B0604020202020204" pitchFamily="34" charset="0"/>
                <a:cs typeface="Arial" panose="020B0604020202020204" pitchFamily="34" charset="0"/>
              </a:rPr>
              <a:t>interpretation of the semantic meaning of each factor in relation to the goals</a:t>
            </a:r>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and peculiarities of the research. </a:t>
            </a:r>
          </a:p>
          <a:p>
            <a:pPr marL="457200" indent="-457200" algn="just">
              <a:lnSpc>
                <a:spcPct val="120000"/>
              </a:lnSpc>
              <a:spcBef>
                <a:spcPts val="0"/>
              </a:spcBef>
              <a:buFont typeface="Arial" panose="020B0604020202020204" pitchFamily="34" charset="0"/>
              <a:buChar char="•"/>
              <a:defRPr/>
            </a:pPr>
            <a:r>
              <a:rPr lang="en-US" sz="2800" dirty="0">
                <a:solidFill>
                  <a:schemeClr val="bg2">
                    <a:lumMod val="10000"/>
                  </a:schemeClr>
                </a:solidFill>
                <a:latin typeface="Arial" panose="020B0604020202020204" pitchFamily="34" charset="0"/>
                <a:cs typeface="Arial" panose="020B0604020202020204" pitchFamily="34" charset="0"/>
              </a:rPr>
              <a:t>Impossibility of unambiguous classification of individual variables. A variable can be equally strongly correlated with several factor.</a:t>
            </a:r>
          </a:p>
          <a:p>
            <a:pPr marL="457200" indent="-457200" algn="just">
              <a:lnSpc>
                <a:spcPct val="120000"/>
              </a:lnSpc>
              <a:spcBef>
                <a:spcPts val="0"/>
              </a:spcBef>
              <a:buFont typeface="Arial" panose="020B0604020202020204" pitchFamily="34" charset="0"/>
              <a:buChar char="•"/>
              <a:defRPr/>
            </a:pPr>
            <a:r>
              <a:rPr lang="en-US" sz="2800" dirty="0">
                <a:solidFill>
                  <a:schemeClr val="bg2">
                    <a:lumMod val="10000"/>
                  </a:schemeClr>
                </a:solidFill>
                <a:latin typeface="Arial" panose="020B0604020202020204" pitchFamily="34" charset="0"/>
                <a:cs typeface="Arial" panose="020B0604020202020204" pitchFamily="34" charset="0"/>
              </a:rPr>
              <a:t>There is a partial loss of information during the "compression" of the initial array of variables.</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702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Useful links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342900" indent="-342900">
              <a:buFont typeface="Arial" panose="020B0604020202020204" pitchFamily="34" charset="0"/>
              <a:buChar char="•"/>
            </a:pPr>
            <a:r>
              <a:rPr lang="fr-FR" sz="2800" dirty="0">
                <a:solidFill>
                  <a:schemeClr val="tx1"/>
                </a:solidFill>
                <a:hlinkClick r:id="rId2"/>
              </a:rPr>
              <a:t>https://</a:t>
            </a:r>
            <a:r>
              <a:rPr lang="fr-FR" sz="2800" dirty="0" smtClean="0">
                <a:solidFill>
                  <a:schemeClr val="tx1"/>
                </a:solidFill>
                <a:hlinkClick r:id="rId2"/>
              </a:rPr>
              <a:t>buildmedia.readthedocs.org/media/pdf/factor-analyzer/latest/factor-analyzer.pdf</a:t>
            </a:r>
            <a:endParaRPr lang="fr-FR" sz="2800" dirty="0" smtClean="0">
              <a:solidFill>
                <a:schemeClr val="tx1"/>
              </a:solidFill>
            </a:endParaRPr>
          </a:p>
          <a:p>
            <a:pPr marL="342900" indent="-342900">
              <a:buFont typeface="Arial" panose="020B0604020202020204" pitchFamily="34" charset="0"/>
              <a:buChar char="•"/>
            </a:pPr>
            <a:r>
              <a:rPr lang="ru-RU" sz="2800" dirty="0">
                <a:solidFill>
                  <a:schemeClr val="tx1"/>
                </a:solidFill>
                <a:hlinkClick r:id="rId3"/>
              </a:rPr>
              <a:t>https://</a:t>
            </a:r>
            <a:r>
              <a:rPr lang="ru-RU" sz="2800" dirty="0" smtClean="0">
                <a:solidFill>
                  <a:schemeClr val="tx1"/>
                </a:solidFill>
                <a:hlinkClick r:id="rId3"/>
              </a:rPr>
              <a:t>www.datacamp.com/community/tutorials/introduction-factor-analysis</a:t>
            </a:r>
            <a:endParaRPr lang="ru-RU" sz="2800" dirty="0" smtClean="0">
              <a:solidFill>
                <a:schemeClr val="tx1"/>
              </a:solidFill>
            </a:endParaRPr>
          </a:p>
          <a:p>
            <a:pPr marL="342900" indent="-342900">
              <a:buFont typeface="Arial" panose="020B0604020202020204" pitchFamily="34" charset="0"/>
              <a:buChar char="•"/>
            </a:pPr>
            <a:r>
              <a:rPr lang="fr-FR" sz="2800" dirty="0">
                <a:solidFill>
                  <a:schemeClr val="tx1"/>
                </a:solidFill>
                <a:hlinkClick r:id="rId4"/>
              </a:rPr>
              <a:t>https://</a:t>
            </a:r>
            <a:r>
              <a:rPr lang="fr-FR" sz="2800" dirty="0" smtClean="0">
                <a:solidFill>
                  <a:schemeClr val="tx1"/>
                </a:solidFill>
                <a:hlinkClick r:id="rId4"/>
              </a:rPr>
              <a:t>devopedia.org/principal-component-analysis</a:t>
            </a:r>
            <a:endParaRPr lang="ru-RU" sz="2800" dirty="0" smtClean="0">
              <a:solidFill>
                <a:schemeClr val="tx1"/>
              </a:solidFill>
            </a:endParaRPr>
          </a:p>
          <a:p>
            <a:pPr marL="342900" indent="-342900">
              <a:buFont typeface="Arial" panose="020B0604020202020204" pitchFamily="34" charset="0"/>
              <a:buChar char="•"/>
            </a:pPr>
            <a:endParaRPr lang="ru-RU" sz="2800" dirty="0">
              <a:solidFill>
                <a:srgbClr val="FF0000"/>
              </a:solidFill>
            </a:endParaRPr>
          </a:p>
          <a:p>
            <a:pPr marL="342900" indent="-342900">
              <a:buFont typeface="Arial" panose="020B0604020202020204" pitchFamily="34" charset="0"/>
              <a:buChar char="•"/>
            </a:pPr>
            <a:endParaRPr lang="fr-FR" sz="2800" dirty="0">
              <a:solidFill>
                <a:srgbClr val="FF0000"/>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824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2269305" y="3188442"/>
            <a:ext cx="7871104" cy="1978323"/>
          </a:xfrm>
        </p:spPr>
        <p:txBody>
          <a:bodyPr>
            <a:normAutofit/>
          </a:bodyPr>
          <a:lstStyle/>
          <a:p>
            <a:r>
              <a:rPr lang="en-US" b="1" dirty="0">
                <a:latin typeface="Arial" panose="020B0604020202020204" pitchFamily="34" charset="0"/>
                <a:cs typeface="Arial" panose="020B0604020202020204" pitchFamily="34" charset="0"/>
              </a:rPr>
              <a:t>Thank you for your attention!</a:t>
            </a:r>
            <a:endParaRPr lang="ru-RU" b="1"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2000" dirty="0">
                <a:latin typeface="Arial" panose="020B0604020202020204" pitchFamily="34" charset="0"/>
                <a:cs typeface="Arial" panose="020B0604020202020204" pitchFamily="34" charset="0"/>
              </a:rPr>
              <a:t>Faculty of Computer Science</a:t>
            </a:r>
            <a:endParaRPr lang="ru-RU" sz="20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Data Analysis</a:t>
            </a:r>
            <a:endParaRPr lang="ru-RU" sz="20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Moscow</a:t>
            </a:r>
            <a:r>
              <a:rPr lang="ru-RU" sz="20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6768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en-US" sz="3700" b="1" dirty="0" smtClean="0">
                <a:latin typeface="Arial" panose="020B0604020202020204" pitchFamily="34" charset="0"/>
                <a:cs typeface="Arial" panose="020B0604020202020204" pitchFamily="34" charset="0"/>
              </a:rPr>
              <a:t>Uses </a:t>
            </a:r>
            <a:r>
              <a:rPr lang="en-US" sz="3700" b="1" dirty="0">
                <a:latin typeface="Arial" panose="020B0604020202020204" pitchFamily="34" charset="0"/>
                <a:cs typeface="Arial" panose="020B0604020202020204" pitchFamily="34" charset="0"/>
              </a:rPr>
              <a:t>of </a:t>
            </a:r>
            <a:r>
              <a:rPr lang="en-US" sz="3700" b="1" dirty="0" smtClean="0">
                <a:latin typeface="Arial" panose="020B0604020202020204" pitchFamily="34" charset="0"/>
                <a:cs typeface="Arial" panose="020B0604020202020204" pitchFamily="34" charset="0"/>
              </a:rPr>
              <a:t>factor </a:t>
            </a:r>
            <a:r>
              <a:rPr lang="en-US" sz="3700" b="1" dirty="0">
                <a:latin typeface="Arial" panose="020B0604020202020204" pitchFamily="34" charset="0"/>
                <a:cs typeface="Arial" panose="020B0604020202020204" pitchFamily="34" charset="0"/>
              </a:rPr>
              <a:t>analysis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marL="82296" algn="just"/>
            <a:r>
              <a:rPr lang="en-US" sz="2800" b="1" dirty="0" smtClean="0">
                <a:solidFill>
                  <a:schemeClr val="bg2">
                    <a:lumMod val="10000"/>
                  </a:schemeClr>
                </a:solidFill>
                <a:latin typeface="Arial" panose="020B0604020202020204" pitchFamily="34" charset="0"/>
                <a:cs typeface="Arial" panose="020B0604020202020204" pitchFamily="34" charset="0"/>
              </a:rPr>
              <a:t>1</a:t>
            </a:r>
            <a:r>
              <a:rPr lang="en-US" sz="2800" b="1" dirty="0">
                <a:solidFill>
                  <a:schemeClr val="bg2">
                    <a:lumMod val="10000"/>
                  </a:schemeClr>
                </a:solidFill>
                <a:latin typeface="Arial" panose="020B0604020202020204" pitchFamily="34" charset="0"/>
                <a:cs typeface="Arial" panose="020B0604020202020204" pitchFamily="34" charset="0"/>
              </a:rPr>
              <a:t>) To understand the structure of a set of variables </a:t>
            </a:r>
            <a:r>
              <a:rPr lang="en-US" sz="2800" dirty="0">
                <a:solidFill>
                  <a:schemeClr val="bg2">
                    <a:lumMod val="10000"/>
                  </a:schemeClr>
                </a:solidFill>
                <a:latin typeface="Arial" panose="020B0604020202020204" pitchFamily="34" charset="0"/>
                <a:cs typeface="Arial" panose="020B0604020202020204" pitchFamily="34" charset="0"/>
              </a:rPr>
              <a:t>(e.g. pioneers of intelligence such as Spearman and </a:t>
            </a:r>
            <a:r>
              <a:rPr lang="en-US" sz="2800" dirty="0" err="1">
                <a:solidFill>
                  <a:schemeClr val="bg2">
                    <a:lumMod val="10000"/>
                  </a:schemeClr>
                </a:solidFill>
                <a:latin typeface="Arial" panose="020B0604020202020204" pitchFamily="34" charset="0"/>
                <a:cs typeface="Arial" panose="020B0604020202020204" pitchFamily="34" charset="0"/>
              </a:rPr>
              <a:t>Thurstone</a:t>
            </a:r>
            <a:r>
              <a:rPr lang="en-US" sz="2800" dirty="0">
                <a:solidFill>
                  <a:schemeClr val="bg2">
                    <a:lumMod val="10000"/>
                  </a:schemeClr>
                </a:solidFill>
                <a:latin typeface="Arial" panose="020B0604020202020204" pitchFamily="34" charset="0"/>
                <a:cs typeface="Arial" panose="020B0604020202020204" pitchFamily="34" charset="0"/>
              </a:rPr>
              <a:t> used factor analysis to try to understand the structure of the latent variable “intelligence”);</a:t>
            </a:r>
          </a:p>
          <a:p>
            <a:pPr marL="82296" algn="just"/>
            <a:r>
              <a:rPr lang="ru-RU" sz="2800" b="1" dirty="0">
                <a:solidFill>
                  <a:schemeClr val="bg2">
                    <a:lumMod val="10000"/>
                  </a:schemeClr>
                </a:solidFill>
                <a:latin typeface="Arial" panose="020B0604020202020204" pitchFamily="34" charset="0"/>
                <a:cs typeface="Arial" panose="020B0604020202020204" pitchFamily="34" charset="0"/>
              </a:rPr>
              <a:t>2</a:t>
            </a:r>
            <a:r>
              <a:rPr lang="en-US" sz="2800" b="1" dirty="0">
                <a:solidFill>
                  <a:schemeClr val="bg2">
                    <a:lumMod val="10000"/>
                  </a:schemeClr>
                </a:solidFill>
                <a:latin typeface="Arial" panose="020B0604020202020204" pitchFamily="34" charset="0"/>
                <a:cs typeface="Arial" panose="020B0604020202020204" pitchFamily="34" charset="0"/>
              </a:rPr>
              <a:t>) To reduce a data set to a more manageable size while retaining as much of the original information as possible </a:t>
            </a:r>
            <a:r>
              <a:rPr lang="en-US" sz="2800" dirty="0">
                <a:solidFill>
                  <a:schemeClr val="bg2">
                    <a:lumMod val="10000"/>
                  </a:schemeClr>
                </a:solidFill>
                <a:latin typeface="Arial" panose="020B0604020202020204" pitchFamily="34" charset="0"/>
                <a:cs typeface="Arial" panose="020B0604020202020204" pitchFamily="34" charset="0"/>
              </a:rPr>
              <a:t>(e.g. </a:t>
            </a:r>
            <a:r>
              <a:rPr lang="en-US" sz="2800" dirty="0" err="1">
                <a:solidFill>
                  <a:schemeClr val="bg2">
                    <a:lumMod val="10000"/>
                  </a:schemeClr>
                </a:solidFill>
                <a:latin typeface="Arial" panose="020B0604020202020204" pitchFamily="34" charset="0"/>
                <a:cs typeface="Arial" panose="020B0604020202020204" pitchFamily="34" charset="0"/>
              </a:rPr>
              <a:t>multicollinearity</a:t>
            </a:r>
            <a:r>
              <a:rPr lang="en-US" sz="2800" dirty="0">
                <a:solidFill>
                  <a:schemeClr val="bg2">
                    <a:lumMod val="10000"/>
                  </a:schemeClr>
                </a:solidFill>
                <a:latin typeface="Arial" panose="020B0604020202020204" pitchFamily="34" charset="0"/>
                <a:cs typeface="Arial" panose="020B0604020202020204" pitchFamily="34" charset="0"/>
              </a:rPr>
              <a:t> can be a problem in multiple regression; factor analysis can be used to solve this problem by combining variables that are collinear).   </a:t>
            </a:r>
            <a:endParaRPr lang="ru-RU" sz="28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1451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en-US" sz="3700" b="1" dirty="0" smtClean="0">
                <a:latin typeface="Arial" panose="020B0604020202020204" pitchFamily="34" charset="0"/>
                <a:cs typeface="Arial" panose="020B0604020202020204" pitchFamily="34" charset="0"/>
              </a:rPr>
              <a:t>Steps </a:t>
            </a:r>
            <a:r>
              <a:rPr lang="en-US" sz="3700" b="1" dirty="0">
                <a:latin typeface="Arial" panose="020B0604020202020204" pitchFamily="34" charset="0"/>
                <a:cs typeface="Arial" panose="020B0604020202020204" pitchFamily="34" charset="0"/>
              </a:rPr>
              <a:t>of the factor analysis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405527"/>
            <a:ext cx="10792842" cy="3848315"/>
          </a:xfrm>
        </p:spPr>
        <p:txBody>
          <a:bodyPr numCol="1"/>
          <a:lstStyle/>
          <a:p>
            <a:pPr marL="596646" indent="-514350" algn="just">
              <a:buSzPct val="100000"/>
              <a:buFont typeface="+mj-lt"/>
              <a:buAutoNum type="arabicParenR"/>
            </a:pPr>
            <a:r>
              <a:rPr lang="en-US" sz="2800" b="1" dirty="0">
                <a:solidFill>
                  <a:schemeClr val="bg2">
                    <a:lumMod val="10000"/>
                  </a:schemeClr>
                </a:solidFill>
                <a:latin typeface="Arial" panose="020B0604020202020204" pitchFamily="34" charset="0"/>
                <a:cs typeface="Arial" panose="020B0604020202020204" pitchFamily="34" charset="0"/>
              </a:rPr>
              <a:t>Computation of the correlation matrix </a:t>
            </a:r>
            <a:r>
              <a:rPr lang="en-US" sz="2800" dirty="0">
                <a:solidFill>
                  <a:schemeClr val="bg2">
                    <a:lumMod val="10000"/>
                  </a:schemeClr>
                </a:solidFill>
                <a:latin typeface="Arial" panose="020B0604020202020204" pitchFamily="34" charset="0"/>
                <a:cs typeface="Arial" panose="020B0604020202020204" pitchFamily="34" charset="0"/>
              </a:rPr>
              <a:t>– to determine the appropriateness of the factor analytic model;</a:t>
            </a:r>
          </a:p>
          <a:p>
            <a:pPr marL="596646" indent="-514350" algn="just">
              <a:buSzPct val="100000"/>
              <a:buFont typeface="+mj-lt"/>
              <a:buAutoNum type="arabicParenR"/>
            </a:pPr>
            <a:r>
              <a:rPr lang="en-US" sz="2800" b="1" dirty="0">
                <a:solidFill>
                  <a:schemeClr val="bg2">
                    <a:lumMod val="10000"/>
                  </a:schemeClr>
                </a:solidFill>
                <a:latin typeface="Arial" panose="020B0604020202020204" pitchFamily="34" charset="0"/>
                <a:cs typeface="Arial" panose="020B0604020202020204" pitchFamily="34" charset="0"/>
              </a:rPr>
              <a:t>Factor extraction </a:t>
            </a:r>
            <a:r>
              <a:rPr lang="en-US" sz="2800" dirty="0">
                <a:solidFill>
                  <a:schemeClr val="bg2">
                    <a:lumMod val="10000"/>
                  </a:schemeClr>
                </a:solidFill>
                <a:latin typeface="Arial" panose="020B0604020202020204" pitchFamily="34" charset="0"/>
                <a:cs typeface="Arial" panose="020B0604020202020204" pitchFamily="34" charset="0"/>
              </a:rPr>
              <a:t>– to determine the number of factors necessary to represent the data;</a:t>
            </a:r>
          </a:p>
          <a:p>
            <a:pPr marL="596646" indent="-514350" algn="just">
              <a:buSzPct val="100000"/>
              <a:buFont typeface="+mj-lt"/>
              <a:buAutoNum type="arabicParenR"/>
            </a:pPr>
            <a:r>
              <a:rPr lang="en-US" sz="2800" b="1" dirty="0">
                <a:solidFill>
                  <a:schemeClr val="bg2">
                    <a:lumMod val="10000"/>
                  </a:schemeClr>
                </a:solidFill>
                <a:latin typeface="Arial" panose="020B0604020202020204" pitchFamily="34" charset="0"/>
                <a:cs typeface="Arial" panose="020B0604020202020204" pitchFamily="34" charset="0"/>
              </a:rPr>
              <a:t>Rotation</a:t>
            </a:r>
            <a:r>
              <a:rPr lang="en-US" sz="2800" dirty="0">
                <a:solidFill>
                  <a:schemeClr val="bg2">
                    <a:lumMod val="10000"/>
                  </a:schemeClr>
                </a:solidFill>
                <a:latin typeface="Arial" panose="020B0604020202020204" pitchFamily="34" charset="0"/>
                <a:cs typeface="Arial" panose="020B0604020202020204" pitchFamily="34" charset="0"/>
              </a:rPr>
              <a:t> – to make the factor structure more interpretable. </a:t>
            </a:r>
            <a:endParaRPr lang="en-US" sz="2800" dirty="0" smtClean="0">
              <a:solidFill>
                <a:schemeClr val="bg2">
                  <a:lumMod val="10000"/>
                </a:schemeClr>
              </a:solidFill>
              <a:latin typeface="Arial" panose="020B0604020202020204" pitchFamily="34" charset="0"/>
              <a:cs typeface="Arial" panose="020B0604020202020204" pitchFamily="34" charset="0"/>
            </a:endParaRPr>
          </a:p>
          <a:p>
            <a:pPr marL="596646" indent="-514350" algn="just">
              <a:buSzPct val="100000"/>
              <a:buFont typeface="+mj-lt"/>
              <a:buAutoNum type="arabicParenR"/>
            </a:pPr>
            <a:r>
              <a:rPr lang="en-US" sz="2800" b="1" dirty="0" smtClean="0">
                <a:solidFill>
                  <a:schemeClr val="bg2">
                    <a:lumMod val="10000"/>
                  </a:schemeClr>
                </a:solidFill>
                <a:latin typeface="Arial" panose="020B0604020202020204" pitchFamily="34" charset="0"/>
                <a:cs typeface="Arial" panose="020B0604020202020204" pitchFamily="34" charset="0"/>
              </a:rPr>
              <a:t>Understanding</a:t>
            </a:r>
            <a:r>
              <a:rPr lang="en-US" sz="2800" dirty="0" smtClean="0">
                <a:solidFill>
                  <a:schemeClr val="bg2">
                    <a:lumMod val="10000"/>
                  </a:schemeClr>
                </a:solidFill>
                <a:latin typeface="Arial" panose="020B0604020202020204" pitchFamily="34" charset="0"/>
                <a:cs typeface="Arial" panose="020B0604020202020204" pitchFamily="34" charset="0"/>
              </a:rPr>
              <a:t> the semantic </a:t>
            </a:r>
            <a:r>
              <a:rPr lang="en-US" sz="2800" dirty="0">
                <a:solidFill>
                  <a:schemeClr val="bg2">
                    <a:lumMod val="10000"/>
                  </a:schemeClr>
                </a:solidFill>
                <a:latin typeface="Arial" panose="020B0604020202020204" pitchFamily="34" charset="0"/>
                <a:cs typeface="Arial" panose="020B0604020202020204" pitchFamily="34" charset="0"/>
              </a:rPr>
              <a:t>essence of </a:t>
            </a:r>
            <a:r>
              <a:rPr lang="en-US" sz="2800" dirty="0" smtClean="0">
                <a:solidFill>
                  <a:schemeClr val="bg2">
                    <a:lumMod val="10000"/>
                  </a:schemeClr>
                </a:solidFill>
                <a:latin typeface="Arial" panose="020B0604020202020204" pitchFamily="34" charset="0"/>
                <a:cs typeface="Arial" panose="020B0604020202020204" pitchFamily="34" charset="0"/>
              </a:rPr>
              <a:t>factors.</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327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088552"/>
            <a:ext cx="11057955" cy="777025"/>
          </a:xfrm>
        </p:spPr>
        <p:txBody>
          <a:bodyPr>
            <a:noAutofit/>
          </a:bodyPr>
          <a:lstStyle/>
          <a:p>
            <a:r>
              <a:rPr lang="en-US" sz="3700" b="1" dirty="0" smtClean="0">
                <a:latin typeface="Arial" panose="020B0604020202020204" pitchFamily="34" charset="0"/>
                <a:cs typeface="Arial" panose="020B0604020202020204" pitchFamily="34" charset="0"/>
              </a:rPr>
              <a:t>Assumptions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1899328"/>
            <a:ext cx="10792842" cy="3848315"/>
          </a:xfrm>
        </p:spPr>
        <p:txBody>
          <a:bodyPr numCol="1"/>
          <a:lstStyle/>
          <a:p>
            <a:pPr marL="82296" algn="just"/>
            <a:r>
              <a:rPr lang="en-US" sz="2400" dirty="0">
                <a:solidFill>
                  <a:schemeClr val="bg2">
                    <a:lumMod val="10000"/>
                  </a:schemeClr>
                </a:solidFill>
                <a:latin typeface="Arial" panose="020B0604020202020204" pitchFamily="34" charset="0"/>
                <a:cs typeface="Arial" panose="020B0604020202020204" pitchFamily="34" charset="0"/>
              </a:rPr>
              <a:t>There are a number of assumptions and practical considerations underlying the application of the factor analysis:</a:t>
            </a:r>
          </a:p>
          <a:p>
            <a:pPr marL="596646" indent="-514350" algn="just">
              <a:buSzPct val="100000"/>
              <a:buAutoNum type="arabicParenR"/>
            </a:pPr>
            <a:r>
              <a:rPr lang="en-US" sz="2400" b="1" dirty="0">
                <a:solidFill>
                  <a:schemeClr val="bg2">
                    <a:lumMod val="10000"/>
                  </a:schemeClr>
                </a:solidFill>
                <a:latin typeface="Arial" panose="020B0604020202020204" pitchFamily="34" charset="0"/>
                <a:cs typeface="Arial" panose="020B0604020202020204" pitchFamily="34" charset="0"/>
              </a:rPr>
              <a:t>Sample size </a:t>
            </a:r>
            <a:r>
              <a:rPr lang="en-US" sz="2400" dirty="0">
                <a:solidFill>
                  <a:schemeClr val="bg2">
                    <a:lumMod val="10000"/>
                  </a:schemeClr>
                </a:solidFill>
                <a:latin typeface="Arial" panose="020B0604020202020204" pitchFamily="34" charset="0"/>
                <a:cs typeface="Arial" panose="020B0604020202020204" pitchFamily="34" charset="0"/>
              </a:rPr>
              <a:t>– a minimum of five subjects per variable is required for factor analysis. A sample of 100 subjects is acceptable, but sample sizes of 200+ are preferable. </a:t>
            </a:r>
          </a:p>
          <a:p>
            <a:pPr marL="596646" indent="-514350" algn="just">
              <a:buSzPct val="100000"/>
              <a:buAutoNum type="arabicParenR"/>
            </a:pPr>
            <a:r>
              <a:rPr lang="en-US" sz="2400" b="1" dirty="0">
                <a:solidFill>
                  <a:schemeClr val="bg2">
                    <a:lumMod val="10000"/>
                  </a:schemeClr>
                </a:solidFill>
                <a:latin typeface="Arial" panose="020B0604020202020204" pitchFamily="34" charset="0"/>
                <a:cs typeface="Arial" panose="020B0604020202020204" pitchFamily="34" charset="0"/>
              </a:rPr>
              <a:t>Linearity</a:t>
            </a:r>
            <a:r>
              <a:rPr lang="en-US" sz="2400" dirty="0">
                <a:solidFill>
                  <a:schemeClr val="bg2">
                    <a:lumMod val="10000"/>
                  </a:schemeClr>
                </a:solidFill>
                <a:latin typeface="Arial" panose="020B0604020202020204" pitchFamily="34" charset="0"/>
                <a:cs typeface="Arial" panose="020B0604020202020204" pitchFamily="34" charset="0"/>
              </a:rPr>
              <a:t> – because factor analysis is based on correlation, linearity is important. If linearity is not present, the solution may be degraded.   </a:t>
            </a:r>
          </a:p>
          <a:p>
            <a:pPr marL="596646" indent="-514350" algn="just">
              <a:buSzPct val="100000"/>
              <a:buAutoNum type="arabicParenR"/>
            </a:pPr>
            <a:r>
              <a:rPr lang="en-US" sz="2400" b="1" dirty="0">
                <a:solidFill>
                  <a:schemeClr val="bg2">
                    <a:lumMod val="10000"/>
                  </a:schemeClr>
                </a:solidFill>
                <a:latin typeface="Arial" panose="020B0604020202020204" pitchFamily="34" charset="0"/>
                <a:cs typeface="Arial" panose="020B0604020202020204" pitchFamily="34" charset="0"/>
              </a:rPr>
              <a:t>Outliers among cases </a:t>
            </a:r>
            <a:r>
              <a:rPr lang="en-US" sz="2400" dirty="0">
                <a:solidFill>
                  <a:schemeClr val="bg2">
                    <a:lumMod val="10000"/>
                  </a:schemeClr>
                </a:solidFill>
                <a:latin typeface="Arial" panose="020B0604020202020204" pitchFamily="34" charset="0"/>
                <a:cs typeface="Arial" panose="020B0604020202020204" pitchFamily="34" charset="0"/>
              </a:rPr>
              <a:t>– factor analysis is sensitive to outlying cases.  These cases need to be identified and analyzed attentively. </a:t>
            </a:r>
          </a:p>
          <a:p>
            <a:pPr marL="596646" indent="-514350" algn="just">
              <a:buSzPct val="100000"/>
              <a:buAutoNum type="arabicParenR"/>
            </a:pPr>
            <a:r>
              <a:rPr lang="en-US" sz="2400" b="1" dirty="0">
                <a:solidFill>
                  <a:schemeClr val="bg2">
                    <a:lumMod val="10000"/>
                  </a:schemeClr>
                </a:solidFill>
                <a:latin typeface="Arial" panose="020B0604020202020204" pitchFamily="34" charset="0"/>
                <a:cs typeface="Arial" panose="020B0604020202020204" pitchFamily="34" charset="0"/>
              </a:rPr>
              <a:t>Factorability of the correlation matrix </a:t>
            </a:r>
            <a:r>
              <a:rPr lang="en-US" sz="2400" dirty="0">
                <a:solidFill>
                  <a:schemeClr val="bg2">
                    <a:lumMod val="10000"/>
                  </a:schemeClr>
                </a:solidFill>
                <a:latin typeface="Arial" panose="020B0604020202020204" pitchFamily="34" charset="0"/>
                <a:cs typeface="Arial" panose="020B0604020202020204" pitchFamily="34" charset="0"/>
              </a:rPr>
              <a:t>– a correlation matrix that is appropriate for factor analysis will have several sizeable correlations.</a:t>
            </a:r>
            <a:endParaRPr lang="ru-RU" sz="24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352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Correlation </a:t>
            </a:r>
            <a:r>
              <a:rPr lang="en-US" sz="3700" b="1" dirty="0">
                <a:latin typeface="Arial" panose="020B0604020202020204" pitchFamily="34" charset="0"/>
                <a:cs typeface="Arial" panose="020B0604020202020204" pitchFamily="34" charset="0"/>
              </a:rPr>
              <a:t>matrix</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91224"/>
            <a:ext cx="10792842" cy="3848315"/>
          </a:xfrm>
        </p:spPr>
        <p:txBody>
          <a:bodyPr numCol="1"/>
          <a:lstStyle/>
          <a:p>
            <a:pPr marL="82296" algn="just"/>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u="sng" dirty="0" smtClean="0">
                <a:solidFill>
                  <a:schemeClr val="bg2">
                    <a:lumMod val="10000"/>
                  </a:schemeClr>
                </a:solidFill>
                <a:latin typeface="Arial" panose="020B0604020202020204" pitchFamily="34" charset="0"/>
                <a:cs typeface="Arial" panose="020B0604020202020204" pitchFamily="34" charset="0"/>
              </a:rPr>
              <a:t>R-matrix</a:t>
            </a:r>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(or </a:t>
            </a:r>
            <a:r>
              <a:rPr lang="en-US" sz="2400" i="1" dirty="0">
                <a:solidFill>
                  <a:schemeClr val="bg2">
                    <a:lumMod val="10000"/>
                  </a:schemeClr>
                </a:solidFill>
                <a:latin typeface="Arial" panose="020B0604020202020204" pitchFamily="34" charset="0"/>
                <a:cs typeface="Arial" panose="020B0604020202020204" pitchFamily="34" charset="0"/>
              </a:rPr>
              <a:t>correlation matrix</a:t>
            </a:r>
            <a:r>
              <a:rPr lang="en-US" sz="2400" dirty="0">
                <a:solidFill>
                  <a:schemeClr val="bg2">
                    <a:lumMod val="10000"/>
                  </a:schemeClr>
                </a:solidFill>
                <a:latin typeface="Arial" panose="020B0604020202020204" pitchFamily="34" charset="0"/>
                <a:cs typeface="Arial" panose="020B0604020202020204" pitchFamily="34" charset="0"/>
              </a:rPr>
              <a:t>) represents the correlation between each pair of selected variables. The existence of clusters of large correlation coefficients between subsets of variables suggests that those variables could be measuring aspects of the same underlying dimension. These underlying dimensions are known as </a:t>
            </a:r>
            <a:r>
              <a:rPr lang="en-US" sz="2400" u="sng" dirty="0">
                <a:solidFill>
                  <a:schemeClr val="bg2">
                    <a:lumMod val="10000"/>
                  </a:schemeClr>
                </a:solidFill>
                <a:latin typeface="Arial" panose="020B0604020202020204" pitchFamily="34" charset="0"/>
                <a:cs typeface="Arial" panose="020B0604020202020204" pitchFamily="34" charset="0"/>
              </a:rPr>
              <a:t>factors</a:t>
            </a:r>
            <a:r>
              <a:rPr lang="en-US" sz="2400" dirty="0">
                <a:solidFill>
                  <a:schemeClr val="bg2">
                    <a:lumMod val="10000"/>
                  </a:schemeClr>
                </a:solidFill>
                <a:latin typeface="Arial" panose="020B0604020202020204" pitchFamily="34" charset="0"/>
                <a:cs typeface="Arial" panose="020B0604020202020204" pitchFamily="34" charset="0"/>
              </a:rPr>
              <a:t> (or </a:t>
            </a:r>
            <a:r>
              <a:rPr lang="en-US" sz="2400" i="1" dirty="0">
                <a:solidFill>
                  <a:schemeClr val="bg2">
                    <a:lumMod val="10000"/>
                  </a:schemeClr>
                </a:solidFill>
                <a:latin typeface="Arial" panose="020B0604020202020204" pitchFamily="34" charset="0"/>
                <a:cs typeface="Arial" panose="020B0604020202020204" pitchFamily="34" charset="0"/>
              </a:rPr>
              <a:t>latent variables</a:t>
            </a:r>
            <a:r>
              <a:rPr lang="en-US" sz="2400" dirty="0">
                <a:solidFill>
                  <a:schemeClr val="bg2">
                    <a:lumMod val="10000"/>
                  </a:schemeClr>
                </a:solidFill>
                <a:latin typeface="Arial" panose="020B0604020202020204" pitchFamily="34" charset="0"/>
                <a:cs typeface="Arial" panose="020B0604020202020204" pitchFamily="34" charset="0"/>
              </a:rPr>
              <a:t>). </a:t>
            </a:r>
          </a:p>
          <a:p>
            <a:pPr marL="82296" algn="just"/>
            <a:r>
              <a:rPr lang="en-US" sz="2400" dirty="0" smtClean="0">
                <a:solidFill>
                  <a:schemeClr val="bg2">
                    <a:lumMod val="10000"/>
                  </a:schemeClr>
                </a:solidFill>
                <a:latin typeface="Arial" panose="020B0604020202020204" pitchFamily="34" charset="0"/>
                <a:cs typeface="Arial" panose="020B0604020202020204" pitchFamily="34" charset="0"/>
              </a:rPr>
              <a:t>	By </a:t>
            </a:r>
            <a:r>
              <a:rPr lang="en-US" sz="2400" dirty="0">
                <a:solidFill>
                  <a:schemeClr val="bg2">
                    <a:lumMod val="10000"/>
                  </a:schemeClr>
                </a:solidFill>
                <a:latin typeface="Arial" panose="020B0604020202020204" pitchFamily="34" charset="0"/>
                <a:cs typeface="Arial" panose="020B0604020202020204" pitchFamily="34" charset="0"/>
              </a:rPr>
              <a:t>reducing a data set from a group of interrelated variables into a smaller set of factors, factor analysis achieves parsimony by explaining the maximum amount of common variance in a correlation matrix using the smaller number of explanatory concepts. </a:t>
            </a:r>
            <a:endParaRPr lang="ru-RU" sz="24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294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analysis (PCA)</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91224"/>
            <a:ext cx="10792842" cy="3848315"/>
          </a:xfrm>
        </p:spPr>
        <p:txBody>
          <a:bodyPr numCol="1"/>
          <a:lstStyle/>
          <a:p>
            <a:pPr marL="82296" algn="just"/>
            <a:r>
              <a:rPr lang="en-US" sz="2500" dirty="0" smtClean="0">
                <a:solidFill>
                  <a:schemeClr val="bg2">
                    <a:lumMod val="10000"/>
                  </a:schemeClr>
                </a:solidFill>
                <a:latin typeface="Arial" panose="020B0604020202020204" pitchFamily="34" charset="0"/>
                <a:cs typeface="Arial" panose="020B0604020202020204" pitchFamily="34" charset="0"/>
              </a:rPr>
              <a:t>	PCA </a:t>
            </a:r>
            <a:r>
              <a:rPr lang="en-US" sz="2500" dirty="0">
                <a:solidFill>
                  <a:schemeClr val="bg2">
                    <a:lumMod val="10000"/>
                  </a:schemeClr>
                </a:solidFill>
                <a:latin typeface="Arial" panose="020B0604020202020204" pitchFamily="34" charset="0"/>
                <a:cs typeface="Arial" panose="020B0604020202020204" pitchFamily="34" charset="0"/>
              </a:rPr>
              <a:t>is a dimensionality-reduction technique that is primarily used to represent high-dimensional data sets in fewer dimensions while preserving as much information as possible.	</a:t>
            </a:r>
            <a:endParaRPr lang="en-US" sz="2500" dirty="0" smtClean="0">
              <a:solidFill>
                <a:schemeClr val="bg2">
                  <a:lumMod val="10000"/>
                </a:schemeClr>
              </a:solidFill>
              <a:latin typeface="Arial" panose="020B0604020202020204" pitchFamily="34" charset="0"/>
              <a:cs typeface="Arial" panose="020B0604020202020204" pitchFamily="34" charset="0"/>
            </a:endParaRPr>
          </a:p>
          <a:p>
            <a:pPr marL="82296" algn="just"/>
            <a:r>
              <a:rPr lang="en-US" sz="2500" dirty="0">
                <a:solidFill>
                  <a:schemeClr val="bg2">
                    <a:lumMod val="10000"/>
                  </a:schemeClr>
                </a:solidFill>
                <a:latin typeface="Arial" panose="020B0604020202020204" pitchFamily="34" charset="0"/>
                <a:cs typeface="Arial" panose="020B0604020202020204" pitchFamily="34" charset="0"/>
              </a:rPr>
              <a:t>	</a:t>
            </a:r>
            <a:r>
              <a:rPr lang="en-US" sz="2500" dirty="0" smtClean="0">
                <a:solidFill>
                  <a:schemeClr val="bg2">
                    <a:lumMod val="10000"/>
                  </a:schemeClr>
                </a:solidFill>
                <a:latin typeface="Arial" panose="020B0604020202020204" pitchFamily="34" charset="0"/>
                <a:cs typeface="Arial" panose="020B0604020202020204" pitchFamily="34" charset="0"/>
              </a:rPr>
              <a:t>PCA</a:t>
            </a:r>
            <a:r>
              <a:rPr lang="en-US" sz="2500" dirty="0">
                <a:solidFill>
                  <a:schemeClr val="bg2">
                    <a:lumMod val="10000"/>
                  </a:schemeClr>
                </a:solidFill>
                <a:latin typeface="Arial" panose="020B0604020202020204" pitchFamily="34" charset="0"/>
                <a:cs typeface="Arial" panose="020B0604020202020204" pitchFamily="34" charset="0"/>
              </a:rPr>
              <a:t>, is a way to create an index from a group of variables that are similar in the information that they provide. This allows maximizing the information we keep, without using variables that will cause </a:t>
            </a:r>
            <a:r>
              <a:rPr lang="en-US" sz="2500" dirty="0" err="1">
                <a:solidFill>
                  <a:schemeClr val="bg2">
                    <a:lumMod val="10000"/>
                  </a:schemeClr>
                </a:solidFill>
                <a:latin typeface="Arial" panose="020B0604020202020204" pitchFamily="34" charset="0"/>
                <a:cs typeface="Arial" panose="020B0604020202020204" pitchFamily="34" charset="0"/>
              </a:rPr>
              <a:t>multicolinearity</a:t>
            </a:r>
            <a:r>
              <a:rPr lang="en-US" sz="2500" dirty="0">
                <a:solidFill>
                  <a:schemeClr val="bg2">
                    <a:lumMod val="10000"/>
                  </a:schemeClr>
                </a:solidFill>
                <a:latin typeface="Arial" panose="020B0604020202020204" pitchFamily="34" charset="0"/>
                <a:cs typeface="Arial" panose="020B0604020202020204" pitchFamily="34" charset="0"/>
              </a:rPr>
              <a:t>, and </a:t>
            </a:r>
            <a:r>
              <a:rPr lang="en-US" sz="2500" dirty="0" smtClean="0">
                <a:solidFill>
                  <a:schemeClr val="bg2">
                    <a:lumMod val="10000"/>
                  </a:schemeClr>
                </a:solidFill>
                <a:latin typeface="Arial" panose="020B0604020202020204" pitchFamily="34" charset="0"/>
                <a:cs typeface="Arial" panose="020B0604020202020204" pitchFamily="34" charset="0"/>
              </a:rPr>
              <a:t>without </a:t>
            </a:r>
            <a:r>
              <a:rPr lang="en-US" sz="2500" dirty="0">
                <a:solidFill>
                  <a:schemeClr val="bg2">
                    <a:lumMod val="10000"/>
                  </a:schemeClr>
                </a:solidFill>
                <a:latin typeface="Arial" panose="020B0604020202020204" pitchFamily="34" charset="0"/>
                <a:cs typeface="Arial" panose="020B0604020202020204" pitchFamily="34" charset="0"/>
              </a:rPr>
              <a:t>having to choose one variables among many</a:t>
            </a:r>
            <a:r>
              <a:rPr lang="en-US" sz="2500" dirty="0" smtClean="0">
                <a:solidFill>
                  <a:schemeClr val="bg2">
                    <a:lumMod val="10000"/>
                  </a:schemeClr>
                </a:solidFill>
                <a:latin typeface="Arial" panose="020B0604020202020204" pitchFamily="34" charset="0"/>
                <a:cs typeface="Arial" panose="020B0604020202020204" pitchFamily="34" charset="0"/>
              </a:rPr>
              <a:t>.</a:t>
            </a:r>
          </a:p>
          <a:p>
            <a:pPr marL="82296" algn="just"/>
            <a:r>
              <a:rPr lang="en-US" sz="2500" dirty="0" smtClean="0">
                <a:solidFill>
                  <a:schemeClr val="bg2">
                    <a:lumMod val="10000"/>
                  </a:schemeClr>
                </a:solidFill>
                <a:latin typeface="Arial" panose="020B0604020202020204" pitchFamily="34" charset="0"/>
                <a:cs typeface="Arial" panose="020B0604020202020204" pitchFamily="34" charset="0"/>
              </a:rPr>
              <a:t>	The method discovers </a:t>
            </a:r>
            <a:r>
              <a:rPr lang="en-US" sz="2500" dirty="0">
                <a:solidFill>
                  <a:schemeClr val="bg2">
                    <a:lumMod val="10000"/>
                  </a:schemeClr>
                </a:solidFill>
                <a:latin typeface="Arial" panose="020B0604020202020204" pitchFamily="34" charset="0"/>
                <a:cs typeface="Arial" panose="020B0604020202020204" pitchFamily="34" charset="0"/>
              </a:rPr>
              <a:t>hidden patterns and structures in the data without reference to any prior knowledge. </a:t>
            </a:r>
            <a:r>
              <a:rPr lang="en-US" sz="2500" dirty="0" smtClean="0">
                <a:solidFill>
                  <a:schemeClr val="bg2">
                    <a:lumMod val="10000"/>
                  </a:schemeClr>
                </a:solidFill>
                <a:latin typeface="Arial" panose="020B0604020202020204" pitchFamily="34" charset="0"/>
                <a:cs typeface="Arial" panose="020B0604020202020204" pitchFamily="34" charset="0"/>
              </a:rPr>
              <a:t>The </a:t>
            </a:r>
            <a:r>
              <a:rPr lang="en-US" sz="2500" dirty="0">
                <a:solidFill>
                  <a:schemeClr val="bg2">
                    <a:lumMod val="10000"/>
                  </a:schemeClr>
                </a:solidFill>
                <a:latin typeface="Arial" panose="020B0604020202020204" pitchFamily="34" charset="0"/>
                <a:cs typeface="Arial" panose="020B0604020202020204" pitchFamily="34" charset="0"/>
              </a:rPr>
              <a:t>goal here is to find a limited number of principal components that best describe the data. </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8589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a:solidFill>
                  <a:schemeClr val="tx1"/>
                </a:solidFill>
                <a:latin typeface="Arial" panose="020B0604020202020204" pitchFamily="34" charset="0"/>
                <a:cs typeface="Arial" panose="020B0604020202020204" pitchFamily="34" charset="0"/>
              </a:rPr>
              <a:t>Lecture </a:t>
            </a:r>
            <a:r>
              <a:rPr lang="fr-FR" sz="1200" dirty="0" smtClean="0">
                <a:solidFill>
                  <a:schemeClr val="tx1"/>
                </a:solidFill>
                <a:latin typeface="Arial" panose="020B0604020202020204" pitchFamily="34" charset="0"/>
                <a:cs typeface="Arial" panose="020B0604020202020204" pitchFamily="34" charset="0"/>
              </a:rPr>
              <a:t>5</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Principal </a:t>
            </a:r>
            <a:r>
              <a:rPr lang="fr-FR" sz="3700" b="1" dirty="0">
                <a:latin typeface="Arial" panose="020B0604020202020204" pitchFamily="34" charset="0"/>
                <a:cs typeface="Arial" panose="020B0604020202020204" pitchFamily="34" charset="0"/>
              </a:rPr>
              <a:t>component analysis </a:t>
            </a: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Factor </a:t>
            </a:r>
            <a:r>
              <a:rPr lang="fr-FR" sz="1200" dirty="0">
                <a:solidFill>
                  <a:schemeClr val="tx1"/>
                </a:solidFill>
                <a:latin typeface="Arial" panose="020B0604020202020204" pitchFamily="34" charset="0"/>
                <a:cs typeface="Arial" panose="020B0604020202020204" pitchFamily="34" charset="0"/>
              </a:rPr>
              <a:t>Analysis</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3869" b="9136"/>
          <a:stretch/>
        </p:blipFill>
        <p:spPr>
          <a:xfrm>
            <a:off x="539551" y="1979884"/>
            <a:ext cx="11159140" cy="3869872"/>
          </a:xfrm>
          <a:prstGeom prst="rect">
            <a:avLst/>
          </a:prstGeom>
        </p:spPr>
      </p:pic>
      <p:sp>
        <p:nvSpPr>
          <p:cNvPr id="9" name="Прямоугольник 8"/>
          <p:cNvSpPr/>
          <p:nvPr/>
        </p:nvSpPr>
        <p:spPr>
          <a:xfrm>
            <a:off x="1337097" y="6058921"/>
            <a:ext cx="6758581"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hlinkClick r:id="rId3"/>
              </a:rPr>
              <a:t>http://setosa.io/ev/principal-component-analysis/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161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docProps/app.xml><?xml version="1.0" encoding="utf-8"?>
<Properties xmlns="http://schemas.openxmlformats.org/officeDocument/2006/extended-properties" xmlns:vt="http://schemas.openxmlformats.org/officeDocument/2006/docPropsVTypes">
  <TotalTime>5972</TotalTime>
  <Words>1208</Words>
  <Application>Microsoft Office PowerPoint</Application>
  <PresentationFormat>Широкоэкранный</PresentationFormat>
  <Paragraphs>258</Paragraphs>
  <Slides>39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39</vt:i4>
      </vt:variant>
    </vt:vector>
  </HeadingPairs>
  <TitlesOfParts>
    <vt:vector size="45" baseType="lpstr">
      <vt:lpstr>Arial</vt:lpstr>
      <vt:lpstr>Calibri</vt:lpstr>
      <vt:lpstr>Calibri Light</vt:lpstr>
      <vt:lpstr>HSE Sans</vt:lpstr>
      <vt:lpstr>Wingdings 2</vt:lpstr>
      <vt:lpstr>Office Theme</vt:lpstr>
      <vt:lpstr>Lecture 5 Factor Analysis</vt:lpstr>
      <vt:lpstr>Factor Analysis </vt:lpstr>
      <vt:lpstr>Types of factor analysis   </vt:lpstr>
      <vt:lpstr>Uses of factor analysis </vt:lpstr>
      <vt:lpstr>Steps of the factor analysis </vt:lpstr>
      <vt:lpstr>Assumptions </vt:lpstr>
      <vt:lpstr>Correlation matrix </vt:lpstr>
      <vt:lpstr>Principal component analysis (PCA)</vt:lpstr>
      <vt:lpstr>Principal component analysis </vt:lpstr>
      <vt:lpstr>Principal components</vt:lpstr>
      <vt:lpstr>Principal component analysis: main steps</vt:lpstr>
      <vt:lpstr>Principal component analysis: main steps</vt:lpstr>
      <vt:lpstr>Principal component analysis: main steps</vt:lpstr>
      <vt:lpstr>Principal component analysis: main steps</vt:lpstr>
      <vt:lpstr>Principal component analysis: main steps</vt:lpstr>
      <vt:lpstr>Principal component analysis: main steps</vt:lpstr>
      <vt:lpstr>Principal components’ properties</vt:lpstr>
      <vt:lpstr>Example </vt:lpstr>
      <vt:lpstr>Example </vt:lpstr>
      <vt:lpstr>Example </vt:lpstr>
      <vt:lpstr>Example: correlation matrix </vt:lpstr>
      <vt:lpstr>Analyzing R-matrix </vt:lpstr>
      <vt:lpstr>Graphical representation of factors </vt:lpstr>
      <vt:lpstr>Factor plot </vt:lpstr>
      <vt:lpstr>Explaining the factor plot (1) </vt:lpstr>
      <vt:lpstr>Explaining the factor plot (2) </vt:lpstr>
      <vt:lpstr>Factor loading </vt:lpstr>
      <vt:lpstr>Factor loading matrix </vt:lpstr>
      <vt:lpstr>Презентация PowerPoint</vt:lpstr>
      <vt:lpstr>Презентация PowerPoint</vt:lpstr>
      <vt:lpstr>Factor equation </vt:lpstr>
      <vt:lpstr>Factor rotation </vt:lpstr>
      <vt:lpstr>Method of orthogonal rotation: varimax </vt:lpstr>
      <vt:lpstr>Factor rotation </vt:lpstr>
      <vt:lpstr>Measure of sampling adequacy </vt:lpstr>
      <vt:lpstr>KMO</vt:lpstr>
      <vt:lpstr>Difficulties in conducting factor analysis </vt:lpstr>
      <vt:lpstr>Useful links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Меликян Алиса Валерьевна</cp:lastModifiedBy>
  <cp:revision>297</cp:revision>
  <cp:lastPrinted>2021-11-11T13:08:42Z</cp:lastPrinted>
  <dcterms:created xsi:type="dcterms:W3CDTF">2021-11-11T08:52:47Z</dcterms:created>
  <dcterms:modified xsi:type="dcterms:W3CDTF">2022-03-24T12:31:32Z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